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69" r:id="rId4"/>
    <p:sldId id="270" r:id="rId5"/>
    <p:sldId id="271" r:id="rId6"/>
    <p:sldId id="272" r:id="rId7"/>
    <p:sldId id="268" r:id="rId8"/>
    <p:sldId id="273" r:id="rId9"/>
    <p:sldId id="266" r:id="rId10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Aucun style, aucune grille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Aucun style, grille du tableau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Style moye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186" autoAdjust="0"/>
    <p:restoredTop sz="94660"/>
  </p:normalViewPr>
  <p:slideViewPr>
    <p:cSldViewPr snapToGrid="0">
      <p:cViewPr varScale="1">
        <p:scale>
          <a:sx n="72" d="100"/>
          <a:sy n="72" d="100"/>
        </p:scale>
        <p:origin x="612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4809ED0-CAD5-44E1-91E8-3616676F7223}" type="datetimeFigureOut">
              <a:rPr lang="fr-FR" smtClean="0"/>
              <a:t>14/04/2025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commentair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6C633B-D051-4BE3-A8CB-7736F551B52D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4077478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6C633B-D051-4BE3-A8CB-7736F551B52D}" type="slidenum">
              <a:rPr lang="fr-FR" smtClean="0"/>
              <a:t>2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125528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6C633B-D051-4BE3-A8CB-7736F551B52D}" type="slidenum">
              <a:rPr lang="fr-FR" smtClean="0"/>
              <a:t>3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6794629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6C633B-D051-4BE3-A8CB-7736F551B52D}" type="slidenum">
              <a:rPr lang="fr-FR" smtClean="0"/>
              <a:t>4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915769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6C633B-D051-4BE3-A8CB-7736F551B52D}" type="slidenum">
              <a:rPr lang="fr-FR" smtClean="0"/>
              <a:t>5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820467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6C633B-D051-4BE3-A8CB-7736F551B52D}" type="slidenum">
              <a:rPr lang="fr-FR" smtClean="0"/>
              <a:t>6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770579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Modifiez le style des sous-titres du masque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4F739-B7D4-4EFD-BF14-44542778AB9F}" type="datetimeFigureOut">
              <a:rPr lang="fr-FR" smtClean="0"/>
              <a:t>14/04/2025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A64F-13F1-477B-BAB0-ABBB0ABE23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2048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4F739-B7D4-4EFD-BF14-44542778AB9F}" type="datetimeFigureOut">
              <a:rPr lang="fr-FR" smtClean="0"/>
              <a:t>14/04/2025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A64F-13F1-477B-BAB0-ABBB0ABE23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472344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4F739-B7D4-4EFD-BF14-44542778AB9F}" type="datetimeFigureOut">
              <a:rPr lang="fr-FR" smtClean="0"/>
              <a:t>14/04/2025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A64F-13F1-477B-BAB0-ABBB0ABE23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721275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4F739-B7D4-4EFD-BF14-44542778AB9F}" type="datetimeFigureOut">
              <a:rPr lang="fr-FR" smtClean="0"/>
              <a:t>14/04/2025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A64F-13F1-477B-BAB0-ABBB0ABE23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747387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4F739-B7D4-4EFD-BF14-44542778AB9F}" type="datetimeFigureOut">
              <a:rPr lang="fr-FR" smtClean="0"/>
              <a:t>14/04/2025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A64F-13F1-477B-BAB0-ABBB0ABE23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02993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4F739-B7D4-4EFD-BF14-44542778AB9F}" type="datetimeFigureOut">
              <a:rPr lang="fr-FR" smtClean="0"/>
              <a:t>14/04/2025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A64F-13F1-477B-BAB0-ABBB0ABE23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293181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4F739-B7D4-4EFD-BF14-44542778AB9F}" type="datetimeFigureOut">
              <a:rPr lang="fr-FR" smtClean="0"/>
              <a:t>14/04/2025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A64F-13F1-477B-BAB0-ABBB0ABE23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98286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4F739-B7D4-4EFD-BF14-44542778AB9F}" type="datetimeFigureOut">
              <a:rPr lang="fr-FR" smtClean="0"/>
              <a:t>14/04/2025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A64F-13F1-477B-BAB0-ABBB0ABE23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528812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4F739-B7D4-4EFD-BF14-44542778AB9F}" type="datetimeFigureOut">
              <a:rPr lang="fr-FR" smtClean="0"/>
              <a:t>14/04/2025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A64F-13F1-477B-BAB0-ABBB0ABE23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17331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4F739-B7D4-4EFD-BF14-44542778AB9F}" type="datetimeFigureOut">
              <a:rPr lang="fr-FR" smtClean="0"/>
              <a:t>14/04/2025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A64F-13F1-477B-BAB0-ABBB0ABE23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15027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B4F739-B7D4-4EFD-BF14-44542778AB9F}" type="datetimeFigureOut">
              <a:rPr lang="fr-FR" smtClean="0"/>
              <a:t>14/04/2025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ABA64F-13F1-477B-BAB0-ABBB0ABE23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5468044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1">
                <a:lumMod val="5000"/>
                <a:lumOff val="95000"/>
              </a:schemeClr>
            </a:gs>
            <a:gs pos="74000">
              <a:schemeClr val="accent1">
                <a:lumMod val="45000"/>
                <a:lumOff val="55000"/>
              </a:schemeClr>
            </a:gs>
            <a:gs pos="83000">
              <a:schemeClr val="accent1">
                <a:lumMod val="45000"/>
                <a:lumOff val="55000"/>
              </a:schemeClr>
            </a:gs>
            <a:gs pos="100000">
              <a:schemeClr val="accent1">
                <a:lumMod val="30000"/>
                <a:lumOff val="7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FR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Modifiez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B4F739-B7D4-4EFD-BF14-44542778AB9F}" type="datetimeFigureOut">
              <a:rPr lang="fr-FR" smtClean="0"/>
              <a:t>14/04/2025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ABA64F-13F1-477B-BAB0-ABBB0ABE231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689916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31305" y="294669"/>
            <a:ext cx="11343860" cy="8880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ar-DZ" sz="4800" b="1" u="sng" dirty="0" smtClean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تغذية </a:t>
            </a:r>
            <a:r>
              <a:rPr lang="ar-DZ" sz="4800" b="1" u="sng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راجعة : </a:t>
            </a:r>
            <a:endParaRPr lang="fr-FR" sz="4800" b="1" dirty="0"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31305" y="1688515"/>
            <a:ext cx="11460645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algn="r" rtl="1">
              <a:buFont typeface="Wingdings" panose="05000000000000000000" pitchFamily="2" charset="2"/>
              <a:buChar char="Ø"/>
            </a:pPr>
            <a:r>
              <a:rPr lang="ar-DZ" sz="3600" dirty="0" smtClean="0"/>
              <a:t>ما </a:t>
            </a:r>
            <a:r>
              <a:rPr lang="ar-DZ" sz="3600" dirty="0"/>
              <a:t>القائمة التي تسمح بالقيام بالعمليات على مشروع </a:t>
            </a:r>
            <a:r>
              <a:rPr lang="ar-DZ" sz="3600" dirty="0" err="1"/>
              <a:t>سكراتش</a:t>
            </a:r>
            <a:r>
              <a:rPr lang="ar-DZ" sz="3600" dirty="0"/>
              <a:t> ؟ </a:t>
            </a:r>
          </a:p>
          <a:p>
            <a:pPr marL="571500" indent="-571500" algn="r" rtl="1">
              <a:buFont typeface="Wingdings" panose="05000000000000000000" pitchFamily="2" charset="2"/>
              <a:buChar char="Ø"/>
            </a:pPr>
            <a:r>
              <a:rPr lang="ar-DZ" sz="3600" dirty="0" smtClean="0"/>
              <a:t>كيف </a:t>
            </a:r>
            <a:r>
              <a:rPr lang="ar-DZ" sz="3600" dirty="0"/>
              <a:t>يمكن حفظ مشروع ؟ </a:t>
            </a:r>
          </a:p>
          <a:p>
            <a:pPr marL="571500" indent="-571500" algn="r" rtl="1">
              <a:buFont typeface="Wingdings" panose="05000000000000000000" pitchFamily="2" charset="2"/>
              <a:buChar char="Ø"/>
            </a:pPr>
            <a:endParaRPr lang="ar-DZ" sz="3600" dirty="0"/>
          </a:p>
        </p:txBody>
      </p:sp>
    </p:spTree>
    <p:extLst>
      <p:ext uri="{BB962C8B-B14F-4D97-AF65-F5344CB8AC3E}">
        <p14:creationId xmlns:p14="http://schemas.microsoft.com/office/powerpoint/2010/main" val="8458487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45774"/>
            <a:ext cx="12191999" cy="72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 rtl="1">
              <a:lnSpc>
                <a:spcPct val="115000"/>
              </a:lnSpc>
              <a:spcAft>
                <a:spcPts val="1000"/>
              </a:spcAft>
            </a:pPr>
            <a:r>
              <a:rPr lang="ar-DZ" sz="3600" b="1" u="sng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الوضعية </a:t>
            </a:r>
            <a:r>
              <a:rPr lang="ar-DZ" sz="3600" b="1" u="sng" dirty="0" err="1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الإنطلاقية</a:t>
            </a:r>
            <a:r>
              <a:rPr lang="ar-DZ" sz="3600" b="1" u="sng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:</a:t>
            </a:r>
            <a:endParaRPr lang="fr-FR" sz="36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463827" y="1230337"/>
            <a:ext cx="11565784" cy="255454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r" rtl="1">
              <a:buFont typeface="Wingdings" panose="05000000000000000000" pitchFamily="2" charset="2"/>
              <a:buChar char="Ø"/>
            </a:pPr>
            <a:r>
              <a:rPr lang="ar-DZ" sz="3200" dirty="0" smtClean="0"/>
              <a:t>عند </a:t>
            </a:r>
            <a:r>
              <a:rPr lang="ar-DZ" sz="3200" dirty="0"/>
              <a:t>قيادة السيارة، ماذا يجب أن نفعل كي تشتغل ؟ هل عند الوصول إلى حاجز تتوقف لوحدها ؟ </a:t>
            </a:r>
          </a:p>
          <a:p>
            <a:pPr marL="457200" indent="-457200" algn="r" rtl="1">
              <a:buFont typeface="Wingdings" panose="05000000000000000000" pitchFamily="2" charset="2"/>
              <a:buChar char="Ø"/>
            </a:pPr>
            <a:r>
              <a:rPr lang="ar-DZ" sz="3200" dirty="0" smtClean="0"/>
              <a:t>هل </a:t>
            </a:r>
            <a:r>
              <a:rPr lang="ar-DZ" sz="3200" dirty="0"/>
              <a:t>عند السير تضبط السرعة تلقائيا أم السائق هو الذي يتدخل ؟ </a:t>
            </a:r>
          </a:p>
          <a:p>
            <a:pPr marL="457200" indent="-457200" algn="r" rtl="1">
              <a:buFont typeface="Wingdings" panose="05000000000000000000" pitchFamily="2" charset="2"/>
              <a:buChar char="Ø"/>
            </a:pPr>
            <a:r>
              <a:rPr lang="ar-DZ" sz="3200" dirty="0" smtClean="0"/>
              <a:t>إذن </a:t>
            </a:r>
            <a:r>
              <a:rPr lang="ar-DZ" sz="3200" dirty="0"/>
              <a:t>يمكننا القول أن السائق هو الذي .......... بها. </a:t>
            </a:r>
          </a:p>
          <a:p>
            <a:pPr marL="457200" indent="-457200" algn="r" rtl="1">
              <a:buFont typeface="Wingdings" panose="05000000000000000000" pitchFamily="2" charset="2"/>
              <a:buChar char="Ø"/>
            </a:pPr>
            <a:r>
              <a:rPr lang="ar-DZ" sz="3200" dirty="0" smtClean="0"/>
              <a:t>فيا </a:t>
            </a:r>
            <a:r>
              <a:rPr lang="ar-DZ" sz="3200" dirty="0"/>
              <a:t>ترى، هل يمكننا التحكم في مختلف مشاريع </a:t>
            </a:r>
            <a:r>
              <a:rPr lang="ar-DZ" sz="3200" dirty="0" err="1"/>
              <a:t>سكراتش</a:t>
            </a:r>
            <a:r>
              <a:rPr lang="ar-DZ" sz="3200" dirty="0"/>
              <a:t> ؟ </a:t>
            </a:r>
            <a:r>
              <a:rPr lang="ar-DZ" sz="3200" b="1" dirty="0" smtClean="0"/>
              <a:t> </a:t>
            </a:r>
            <a:endParaRPr lang="fr-FR" sz="3200" b="1" dirty="0"/>
          </a:p>
        </p:txBody>
      </p:sp>
    </p:spTree>
    <p:extLst>
      <p:ext uri="{BB962C8B-B14F-4D97-AF65-F5344CB8AC3E}">
        <p14:creationId xmlns:p14="http://schemas.microsoft.com/office/powerpoint/2010/main" val="220983917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88214"/>
            <a:ext cx="11970469" cy="7554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ar-DZ" sz="4000" b="1" u="sng" dirty="0" smtClean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نشاط 01 </a:t>
            </a:r>
            <a:r>
              <a:rPr lang="ar-DZ" sz="4000" b="1" u="sng" dirty="0" smtClean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fr-FR" sz="32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140265" y="988433"/>
            <a:ext cx="11966713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r" rtl="1">
              <a:buFont typeface="Wingdings" panose="05000000000000000000" pitchFamily="2" charset="2"/>
              <a:buChar char="Ø"/>
            </a:pPr>
            <a:r>
              <a:rPr lang="ar-DZ" sz="3200" dirty="0"/>
              <a:t>إليك المقطعين </a:t>
            </a:r>
            <a:r>
              <a:rPr lang="ar-DZ" sz="3200" dirty="0">
                <a:cs typeface="+mj-cs"/>
              </a:rPr>
              <a:t>البرمجيين التاليين، قمنا بتنفيذهما على الكائنين </a:t>
            </a:r>
            <a:r>
              <a:rPr lang="fr-FR" sz="3200" dirty="0" smtClean="0">
                <a:cs typeface="+mj-cs"/>
              </a:rPr>
              <a:t>Cat</a:t>
            </a:r>
            <a:r>
              <a:rPr lang="ar-DZ" sz="3200" dirty="0" smtClean="0">
                <a:cs typeface="+mj-cs"/>
              </a:rPr>
              <a:t> و </a:t>
            </a:r>
            <a:r>
              <a:rPr lang="fr-FR" sz="3200" dirty="0" err="1" smtClean="0">
                <a:cs typeface="+mj-cs"/>
              </a:rPr>
              <a:t>CatFlying</a:t>
            </a:r>
            <a:endParaRPr lang="ar-DZ" sz="3200" dirty="0" smtClean="0">
              <a:cs typeface="+mj-cs"/>
            </a:endParaRPr>
          </a:p>
          <a:p>
            <a:pPr marL="457200" indent="-457200" algn="r" rtl="1">
              <a:buFont typeface="Wingdings" panose="05000000000000000000" pitchFamily="2" charset="2"/>
              <a:buChar char="Ø"/>
            </a:pPr>
            <a:endParaRPr lang="ar-DZ" sz="3200" dirty="0" smtClean="0">
              <a:cs typeface="+mj-cs"/>
            </a:endParaRPr>
          </a:p>
          <a:p>
            <a:pPr marL="457200" indent="-457200" algn="r" rtl="1">
              <a:buFont typeface="Wingdings" panose="05000000000000000000" pitchFamily="2" charset="2"/>
              <a:buChar char="Ø"/>
            </a:pPr>
            <a:endParaRPr lang="ar-DZ" sz="3200" dirty="0">
              <a:cs typeface="+mj-cs"/>
            </a:endParaRPr>
          </a:p>
          <a:p>
            <a:pPr marL="457200" indent="-457200" algn="r" rtl="1">
              <a:buFont typeface="Wingdings" panose="05000000000000000000" pitchFamily="2" charset="2"/>
              <a:buChar char="Ø"/>
            </a:pPr>
            <a:endParaRPr lang="ar-DZ" sz="3200" dirty="0" smtClean="0">
              <a:cs typeface="+mj-cs"/>
            </a:endParaRPr>
          </a:p>
          <a:p>
            <a:pPr marL="457200" indent="-457200" algn="r" rtl="1">
              <a:buFont typeface="Wingdings" panose="05000000000000000000" pitchFamily="2" charset="2"/>
              <a:buChar char="Ø"/>
            </a:pPr>
            <a:endParaRPr lang="ar-DZ" sz="3200" dirty="0" smtClean="0">
              <a:cs typeface="+mj-cs"/>
            </a:endParaRPr>
          </a:p>
          <a:p>
            <a:pPr marL="457200" indent="-457200" algn="r" rtl="1">
              <a:buFont typeface="Wingdings" panose="05000000000000000000" pitchFamily="2" charset="2"/>
              <a:buChar char="Ø"/>
            </a:pPr>
            <a:endParaRPr lang="ar-DZ" sz="3200" dirty="0">
              <a:cs typeface="+mj-cs"/>
            </a:endParaRPr>
          </a:p>
          <a:p>
            <a:pPr marL="457200" indent="-457200" algn="r" rtl="1">
              <a:buFont typeface="Wingdings" panose="05000000000000000000" pitchFamily="2" charset="2"/>
              <a:buChar char="Ø"/>
            </a:pPr>
            <a:endParaRPr lang="ar-DZ" sz="3200" dirty="0" smtClean="0">
              <a:cs typeface="+mj-cs"/>
            </a:endParaRPr>
          </a:p>
          <a:p>
            <a:pPr marL="457200" indent="-457200" algn="r" rtl="1">
              <a:buFont typeface="Wingdings" panose="05000000000000000000" pitchFamily="2" charset="2"/>
              <a:buChar char="Ø"/>
            </a:pPr>
            <a:endParaRPr lang="ar-DZ" sz="3200" dirty="0">
              <a:cs typeface="+mj-cs"/>
            </a:endParaRPr>
          </a:p>
          <a:p>
            <a:pPr marL="457200" indent="-457200" algn="r" rtl="1">
              <a:buFont typeface="Wingdings" panose="05000000000000000000" pitchFamily="2" charset="2"/>
              <a:buChar char="Ø"/>
            </a:pPr>
            <a:r>
              <a:rPr lang="ar-DZ" sz="3200" dirty="0" smtClean="0">
                <a:cs typeface="+mj-cs"/>
              </a:rPr>
              <a:t>ما </a:t>
            </a:r>
            <a:r>
              <a:rPr lang="ar-DZ" sz="3200" dirty="0">
                <a:cs typeface="+mj-cs"/>
              </a:rPr>
              <a:t>هو اللون الغالب في هذه المقاطع البرمجية ؟ </a:t>
            </a:r>
          </a:p>
          <a:p>
            <a:pPr marL="457200" indent="-457200" algn="r" rtl="1">
              <a:buFont typeface="Wingdings" panose="05000000000000000000" pitchFamily="2" charset="2"/>
              <a:buChar char="Ø"/>
            </a:pPr>
            <a:r>
              <a:rPr lang="ar-DZ" sz="3200" dirty="0" smtClean="0">
                <a:cs typeface="+mj-cs"/>
              </a:rPr>
              <a:t>إلى </a:t>
            </a:r>
            <a:r>
              <a:rPr lang="ar-DZ" sz="3200" dirty="0">
                <a:cs typeface="+mj-cs"/>
              </a:rPr>
              <a:t>أي مجموعة من اللبنات تنتمي هذه التعليمات ؟ </a:t>
            </a:r>
          </a:p>
          <a:p>
            <a:pPr marL="457200" indent="-457200" algn="r" rtl="1">
              <a:buFont typeface="Wingdings" panose="05000000000000000000" pitchFamily="2" charset="2"/>
              <a:buChar char="Ø"/>
            </a:pPr>
            <a:r>
              <a:rPr lang="ar-DZ" sz="3200" dirty="0" smtClean="0">
                <a:cs typeface="+mj-cs"/>
              </a:rPr>
              <a:t>لنقم </a:t>
            </a:r>
            <a:r>
              <a:rPr lang="ar-DZ" sz="3200" dirty="0">
                <a:cs typeface="+mj-cs"/>
              </a:rPr>
              <a:t>بتنفيذ هذين المقطعين </a:t>
            </a:r>
            <a:r>
              <a:rPr lang="ar-DZ" sz="3200" dirty="0"/>
              <a:t>البرمجيين، ما الفرق بينهما ؟ </a:t>
            </a:r>
          </a:p>
        </p:txBody>
      </p:sp>
      <p:pic>
        <p:nvPicPr>
          <p:cNvPr id="5" name="Image 4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7503" y="1577009"/>
            <a:ext cx="3196114" cy="3223066"/>
          </a:xfrm>
          <a:prstGeom prst="rect">
            <a:avLst/>
          </a:prstGeom>
        </p:spPr>
      </p:pic>
      <p:pic>
        <p:nvPicPr>
          <p:cNvPr id="6" name="Image 5"/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8904" y="1511783"/>
            <a:ext cx="3307501" cy="3288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224519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188214"/>
            <a:ext cx="11970469" cy="7554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ar-DZ" sz="4000" b="1" u="sng" dirty="0" smtClean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نشاط 02 :</a:t>
            </a:r>
            <a:endParaRPr lang="fr-FR" sz="32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756" y="1120955"/>
            <a:ext cx="11966713" cy="206210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r" rtl="1">
              <a:buFont typeface="Wingdings" panose="05000000000000000000" pitchFamily="2" charset="2"/>
              <a:buChar char="Ø"/>
            </a:pPr>
            <a:r>
              <a:rPr lang="ar-DZ" sz="3200" dirty="0" smtClean="0">
                <a:cs typeface="+mj-cs"/>
              </a:rPr>
              <a:t>انطلاقا </a:t>
            </a:r>
            <a:r>
              <a:rPr lang="ar-DZ" sz="3200" dirty="0">
                <a:cs typeface="+mj-cs"/>
              </a:rPr>
              <a:t>من المقاطع البرمجية التي رأيتها سابقا، املأ الفراغات بما يناسب : </a:t>
            </a:r>
          </a:p>
          <a:p>
            <a:pPr algn="r" rtl="1">
              <a:lnSpc>
                <a:spcPct val="150000"/>
              </a:lnSpc>
            </a:pPr>
            <a:r>
              <a:rPr lang="ar-DZ" sz="3200" dirty="0">
                <a:cs typeface="+mj-cs"/>
              </a:rPr>
              <a:t>عند النقر على تعليمتي </a:t>
            </a:r>
            <a:r>
              <a:rPr lang="ar-DZ" sz="3200" dirty="0" smtClean="0">
                <a:cs typeface="+mj-cs"/>
              </a:rPr>
              <a:t>............. </a:t>
            </a:r>
            <a:r>
              <a:rPr lang="ar-DZ" sz="3200" dirty="0">
                <a:cs typeface="+mj-cs"/>
              </a:rPr>
              <a:t>و ............... المتميزتين باللون ............ تظهر لبنات </a:t>
            </a:r>
            <a:r>
              <a:rPr lang="ar-DZ" sz="3200" dirty="0" smtClean="0">
                <a:cs typeface="+mj-cs"/>
              </a:rPr>
              <a:t>............. </a:t>
            </a:r>
            <a:r>
              <a:rPr lang="ar-DZ" sz="3200" dirty="0">
                <a:cs typeface="+mj-cs"/>
              </a:rPr>
              <a:t>، حيث تمكن المبرمج من </a:t>
            </a:r>
            <a:r>
              <a:rPr lang="ar-DZ" sz="3200" dirty="0" smtClean="0">
                <a:cs typeface="+mj-cs"/>
              </a:rPr>
              <a:t>............. </a:t>
            </a:r>
            <a:r>
              <a:rPr lang="ar-DZ" sz="3200" dirty="0">
                <a:cs typeface="+mj-cs"/>
              </a:rPr>
              <a:t>في المشروع. </a:t>
            </a:r>
          </a:p>
        </p:txBody>
      </p:sp>
      <p:sp>
        <p:nvSpPr>
          <p:cNvPr id="2" name="ZoneTexte 1"/>
          <p:cNvSpPr txBox="1"/>
          <p:nvPr/>
        </p:nvSpPr>
        <p:spPr>
          <a:xfrm>
            <a:off x="7646505" y="1819862"/>
            <a:ext cx="1378225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ar-DZ" sz="3200" dirty="0" smtClean="0">
                <a:solidFill>
                  <a:srgbClr val="FF0000"/>
                </a:solidFill>
                <a:cs typeface="+mj-cs"/>
              </a:rPr>
              <a:t>الأحداث</a:t>
            </a:r>
            <a:endParaRPr lang="fr-FR" sz="3200" dirty="0">
              <a:solidFill>
                <a:srgbClr val="FF0000"/>
              </a:solidFill>
              <a:cs typeface="+mj-cs"/>
            </a:endParaRPr>
          </a:p>
        </p:txBody>
      </p:sp>
      <p:sp>
        <p:nvSpPr>
          <p:cNvPr id="7" name="ZoneTexte 6"/>
          <p:cNvSpPr txBox="1"/>
          <p:nvPr/>
        </p:nvSpPr>
        <p:spPr>
          <a:xfrm>
            <a:off x="5738192" y="1819861"/>
            <a:ext cx="1638520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ar-DZ" sz="3200" dirty="0" smtClean="0">
                <a:solidFill>
                  <a:srgbClr val="FF0000"/>
                </a:solidFill>
                <a:cs typeface="+mj-cs"/>
              </a:rPr>
              <a:t>التحكم</a:t>
            </a:r>
            <a:endParaRPr lang="fr-FR" sz="3200" dirty="0">
              <a:solidFill>
                <a:srgbClr val="FF0000"/>
              </a:solidFill>
              <a:cs typeface="+mj-cs"/>
            </a:endParaRPr>
          </a:p>
        </p:txBody>
      </p:sp>
      <p:sp>
        <p:nvSpPr>
          <p:cNvPr id="9" name="ZoneTexte 8"/>
          <p:cNvSpPr txBox="1"/>
          <p:nvPr/>
        </p:nvSpPr>
        <p:spPr>
          <a:xfrm>
            <a:off x="2103340" y="1819860"/>
            <a:ext cx="1378225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ar-DZ" sz="3200" dirty="0" smtClean="0">
                <a:solidFill>
                  <a:srgbClr val="FF0000"/>
                </a:solidFill>
                <a:cs typeface="+mj-cs"/>
              </a:rPr>
              <a:t>البرتقالي</a:t>
            </a:r>
            <a:endParaRPr lang="fr-FR" sz="3200" dirty="0">
              <a:solidFill>
                <a:srgbClr val="FF0000"/>
              </a:solidFill>
              <a:cs typeface="+mj-cs"/>
            </a:endParaRPr>
          </a:p>
        </p:txBody>
      </p:sp>
      <p:sp>
        <p:nvSpPr>
          <p:cNvPr id="10" name="ZoneTexte 9"/>
          <p:cNvSpPr txBox="1"/>
          <p:nvPr/>
        </p:nvSpPr>
        <p:spPr>
          <a:xfrm>
            <a:off x="10592244" y="2502349"/>
            <a:ext cx="1378225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ar-DZ" sz="3200" dirty="0" smtClean="0">
                <a:solidFill>
                  <a:srgbClr val="FF0000"/>
                </a:solidFill>
                <a:cs typeface="+mj-cs"/>
              </a:rPr>
              <a:t>التحكم</a:t>
            </a:r>
            <a:endParaRPr lang="fr-FR" sz="3200" dirty="0">
              <a:solidFill>
                <a:srgbClr val="FF0000"/>
              </a:solidFill>
              <a:cs typeface="+mj-cs"/>
            </a:endParaRPr>
          </a:p>
        </p:txBody>
      </p:sp>
      <p:sp>
        <p:nvSpPr>
          <p:cNvPr id="11" name="ZoneTexte 10"/>
          <p:cNvSpPr txBox="1"/>
          <p:nvPr/>
        </p:nvSpPr>
        <p:spPr>
          <a:xfrm>
            <a:off x="5868339" y="2502349"/>
            <a:ext cx="1378225" cy="58477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ar-DZ" sz="3200" dirty="0" smtClean="0">
                <a:solidFill>
                  <a:srgbClr val="FF0000"/>
                </a:solidFill>
                <a:cs typeface="+mj-cs"/>
              </a:rPr>
              <a:t>التحكم</a:t>
            </a:r>
            <a:endParaRPr lang="fr-FR" sz="3200" dirty="0">
              <a:solidFill>
                <a:srgbClr val="FF0000"/>
              </a:solidFill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478042830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7" grpId="0" animBg="1"/>
      <p:bldP spid="9" grpId="0" animBg="1"/>
      <p:bldP spid="10" grpId="0" animBg="1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1322"/>
            <a:ext cx="11970469" cy="7554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ar-DZ" sz="4000" b="1" u="sng" dirty="0" smtClean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نشاط 03 </a:t>
            </a:r>
            <a:r>
              <a:rPr lang="ar-DZ" sz="4000" b="1" u="sng" dirty="0" smtClean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fr-FR" sz="32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3756" y="796722"/>
            <a:ext cx="11966713" cy="55092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 algn="r" rtl="1">
              <a:buFont typeface="Wingdings" panose="05000000000000000000" pitchFamily="2" charset="2"/>
              <a:buChar char="Ø"/>
            </a:pPr>
            <a:r>
              <a:rPr lang="ar-DZ" sz="3200" dirty="0" smtClean="0"/>
              <a:t>لنتوجه </a:t>
            </a:r>
            <a:r>
              <a:rPr lang="ar-DZ" sz="3200" dirty="0"/>
              <a:t>إلى الحاسوب ونلاحظ </a:t>
            </a:r>
            <a:r>
              <a:rPr lang="ar-DZ" sz="3200" dirty="0" err="1"/>
              <a:t>الإختلاف</a:t>
            </a:r>
            <a:r>
              <a:rPr lang="ar-DZ" sz="3200" dirty="0"/>
              <a:t> في شكل لبنات الأحداث و التحكم ؟ </a:t>
            </a:r>
          </a:p>
          <a:p>
            <a:pPr marL="457200" indent="-457200" algn="r" rtl="1">
              <a:buFont typeface="Wingdings" panose="05000000000000000000" pitchFamily="2" charset="2"/>
              <a:buChar char="Ø"/>
            </a:pPr>
            <a:r>
              <a:rPr lang="ar-DZ" sz="3200" dirty="0" smtClean="0"/>
              <a:t>لنحاول </a:t>
            </a:r>
            <a:r>
              <a:rPr lang="ar-DZ" sz="3200" dirty="0"/>
              <a:t>إنشاء المقطع البرمجي التالي </a:t>
            </a:r>
            <a:r>
              <a:rPr lang="ar-DZ" sz="3200" dirty="0" smtClean="0"/>
              <a:t>:</a:t>
            </a:r>
            <a:endParaRPr lang="fr-FR" sz="3200" dirty="0" smtClean="0"/>
          </a:p>
          <a:p>
            <a:pPr algn="r" rtl="1"/>
            <a:endParaRPr lang="fr-FR" sz="3200" dirty="0"/>
          </a:p>
          <a:p>
            <a:pPr algn="r" rtl="1"/>
            <a:endParaRPr lang="fr-FR" sz="3200" dirty="0" smtClean="0"/>
          </a:p>
          <a:p>
            <a:pPr algn="r" rtl="1"/>
            <a:endParaRPr lang="fr-FR" sz="3200" dirty="0"/>
          </a:p>
          <a:p>
            <a:pPr algn="r" rtl="1"/>
            <a:endParaRPr lang="fr-FR" sz="3200" dirty="0" smtClean="0"/>
          </a:p>
          <a:p>
            <a:pPr algn="r" rtl="1"/>
            <a:endParaRPr lang="fr-FR" sz="3200" dirty="0"/>
          </a:p>
          <a:p>
            <a:pPr algn="r" rtl="1"/>
            <a:endParaRPr lang="fr-FR" sz="3200" dirty="0" smtClean="0"/>
          </a:p>
          <a:p>
            <a:pPr algn="r" rtl="1"/>
            <a:endParaRPr lang="fr-FR" sz="3200" dirty="0"/>
          </a:p>
          <a:p>
            <a:pPr algn="r" rtl="1"/>
            <a:r>
              <a:rPr lang="ar-DZ" sz="3200" dirty="0" smtClean="0"/>
              <a:t> </a:t>
            </a:r>
            <a:endParaRPr lang="ar-DZ" sz="3200" dirty="0"/>
          </a:p>
          <a:p>
            <a:pPr marL="457200" indent="-457200" algn="r" rtl="1">
              <a:buFont typeface="Wingdings" panose="05000000000000000000" pitchFamily="2" charset="2"/>
              <a:buChar char="Ø"/>
            </a:pPr>
            <a:r>
              <a:rPr lang="ar-DZ" sz="3200" dirty="0" smtClean="0"/>
              <a:t>عند </a:t>
            </a:r>
            <a:r>
              <a:rPr lang="ar-DZ" sz="3200" dirty="0"/>
              <a:t>الضغط على العلم الأخضر هل يصدر القط الصوت ؟ متى إذن ؟ نستنتج هنالك .... </a:t>
            </a:r>
          </a:p>
        </p:txBody>
      </p:sp>
      <p:pic>
        <p:nvPicPr>
          <p:cNvPr id="7" name="Image 6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2868" y="1406348"/>
            <a:ext cx="4028661" cy="4225826"/>
          </a:xfrm>
          <a:prstGeom prst="rect">
            <a:avLst/>
          </a:prstGeom>
        </p:spPr>
      </p:pic>
      <p:sp>
        <p:nvSpPr>
          <p:cNvPr id="2" name="ZoneTexte 1"/>
          <p:cNvSpPr txBox="1"/>
          <p:nvPr/>
        </p:nvSpPr>
        <p:spPr>
          <a:xfrm>
            <a:off x="39758" y="6173401"/>
            <a:ext cx="121920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ar-DZ" sz="3200" dirty="0">
                <a:solidFill>
                  <a:srgbClr val="FF0000"/>
                </a:solidFill>
                <a:cs typeface="+mj-cs"/>
              </a:rPr>
              <a:t>(شرط) </a:t>
            </a:r>
          </a:p>
        </p:txBody>
      </p:sp>
    </p:spTree>
    <p:extLst>
      <p:ext uri="{BB962C8B-B14F-4D97-AF65-F5344CB8AC3E}">
        <p14:creationId xmlns:p14="http://schemas.microsoft.com/office/powerpoint/2010/main" val="396152269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41322"/>
            <a:ext cx="11970469" cy="7554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lnSpc>
                <a:spcPct val="115000"/>
              </a:lnSpc>
              <a:spcAft>
                <a:spcPts val="1000"/>
              </a:spcAft>
            </a:pPr>
            <a:r>
              <a:rPr lang="ar-DZ" sz="4000" b="1" u="sng" dirty="0" smtClean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نشاط 03 </a:t>
            </a:r>
            <a:r>
              <a:rPr lang="ar-DZ" sz="4000" b="1" u="sng" dirty="0" smtClean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fr-FR" sz="3200" b="1" dirty="0">
              <a:effectLst/>
              <a:latin typeface="Calibri" panose="020F0502020204030204" pitchFamily="34" charset="0"/>
              <a:ea typeface="Times New Roman" panose="02020603050405020304" pitchFamily="18" charset="0"/>
              <a:cs typeface="Arial" panose="020B0604020202020204" pitchFamily="34" charset="0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-1944313" y="260351"/>
            <a:ext cx="1196671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/>
            <a:r>
              <a:rPr lang="ar-DZ" sz="2800" dirty="0"/>
              <a:t>اعتمادا على المقاطع البرمجية السابقة، لنصنف اللبنات التالية حسب الجدول التالي :</a:t>
            </a:r>
          </a:p>
        </p:txBody>
      </p:sp>
      <p:grpSp>
        <p:nvGrpSpPr>
          <p:cNvPr id="6" name="Groupe 5"/>
          <p:cNvGrpSpPr/>
          <p:nvPr/>
        </p:nvGrpSpPr>
        <p:grpSpPr>
          <a:xfrm>
            <a:off x="2703443" y="796722"/>
            <a:ext cx="6881635" cy="4213597"/>
            <a:chOff x="0" y="0"/>
            <a:chExt cx="4972050" cy="2695575"/>
          </a:xfrm>
        </p:grpSpPr>
        <p:pic>
          <p:nvPicPr>
            <p:cNvPr id="9" name="Image 8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4972050" cy="2695575"/>
            </a:xfrm>
            <a:prstGeom prst="rect">
              <a:avLst/>
            </a:prstGeom>
            <a:ln>
              <a:solidFill>
                <a:schemeClr val="accent1"/>
              </a:solidFill>
            </a:ln>
          </p:spPr>
        </p:pic>
        <p:pic>
          <p:nvPicPr>
            <p:cNvPr id="10" name="Image 9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430828" y="1185062"/>
              <a:ext cx="1492250" cy="731520"/>
            </a:xfrm>
            <a:prstGeom prst="rect">
              <a:avLst/>
            </a:prstGeom>
          </p:spPr>
        </p:pic>
      </p:grpSp>
      <p:graphicFrame>
        <p:nvGraphicFramePr>
          <p:cNvPr id="3" name="Tableau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9879464"/>
              </p:ext>
            </p:extLst>
          </p:nvPr>
        </p:nvGraphicFramePr>
        <p:xfrm>
          <a:off x="225286" y="5155893"/>
          <a:ext cx="11745183" cy="1191898"/>
        </p:xfrm>
        <a:graphic>
          <a:graphicData uri="http://schemas.openxmlformats.org/drawingml/2006/table">
            <a:tbl>
              <a:tblPr rtl="1" firstRow="1" firstCol="1" bandRow="1">
                <a:tableStyleId>{5C22544A-7EE6-4342-B048-85BDC9FD1C3A}</a:tableStyleId>
              </a:tblPr>
              <a:tblGrid>
                <a:gridCol w="2892729"/>
                <a:gridCol w="1670287"/>
                <a:gridCol w="2112314"/>
                <a:gridCol w="3210957"/>
                <a:gridCol w="1858896"/>
              </a:tblGrid>
              <a:tr h="722183">
                <a:tc>
                  <a:txBody>
                    <a:bodyPr/>
                    <a:lstStyle/>
                    <a:p>
                      <a:pPr algn="ctr" rtl="1">
                        <a:lnSpc>
                          <a:spcPct val="150000"/>
                        </a:lnSpc>
                        <a:spcAft>
                          <a:spcPts val="0"/>
                        </a:spcAft>
                      </a:pPr>
                      <a:r>
                        <a:rPr lang="ar-DZ" sz="2400" dirty="0" smtClean="0">
                          <a:solidFill>
                            <a:srgbClr val="FFFF00"/>
                          </a:solidFill>
                          <a:effectLst/>
                        </a:rPr>
                        <a:t>لبنات </a:t>
                      </a:r>
                      <a:r>
                        <a:rPr lang="ar-DZ" sz="2400" dirty="0">
                          <a:solidFill>
                            <a:srgbClr val="FFFF00"/>
                          </a:solidFill>
                          <a:effectLst/>
                        </a:rPr>
                        <a:t>بداية المقطع البرمجي</a:t>
                      </a:r>
                      <a:endParaRPr lang="fr-FR" sz="1800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ar-DZ" sz="2400" dirty="0">
                          <a:solidFill>
                            <a:srgbClr val="FFFF00"/>
                          </a:solidFill>
                          <a:effectLst/>
                        </a:rPr>
                        <a:t>لبنة </a:t>
                      </a:r>
                      <a:r>
                        <a:rPr lang="ar-DZ" sz="2400" dirty="0" err="1">
                          <a:solidFill>
                            <a:srgbClr val="FFFF00"/>
                          </a:solidFill>
                          <a:effectLst/>
                        </a:rPr>
                        <a:t>الإنتظار</a:t>
                      </a:r>
                      <a:endParaRPr lang="fr-FR" sz="1800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ar-DZ" sz="2400">
                          <a:solidFill>
                            <a:srgbClr val="FFFF00"/>
                          </a:solidFill>
                          <a:effectLst/>
                        </a:rPr>
                        <a:t>لبنات التكرار</a:t>
                      </a:r>
                      <a:endParaRPr lang="fr-FR" sz="180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ar-DZ" sz="2400">
                          <a:solidFill>
                            <a:srgbClr val="FFFF00"/>
                          </a:solidFill>
                          <a:effectLst/>
                        </a:rPr>
                        <a:t>لبنات التحقق الشرطي</a:t>
                      </a:r>
                      <a:endParaRPr lang="fr-FR" sz="180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ar-DZ" sz="2400" dirty="0">
                          <a:solidFill>
                            <a:srgbClr val="FFFF00"/>
                          </a:solidFill>
                          <a:effectLst/>
                        </a:rPr>
                        <a:t>لبنة الإيقاف</a:t>
                      </a:r>
                      <a:endParaRPr lang="fr-FR" sz="1800" dirty="0">
                        <a:solidFill>
                          <a:srgbClr val="FFFF00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 anchor="ctr"/>
                </a:tc>
              </a:tr>
              <a:tr h="469715"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ar-DZ" sz="14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fr-FR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ar-DZ" sz="14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fr-FR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ar-DZ" sz="14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fr-FR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ar-DZ" sz="140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fr-FR" sz="11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algn="r" rtl="1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ar-DZ" sz="1400" dirty="0">
                          <a:solidFill>
                            <a:schemeClr val="tx1"/>
                          </a:solidFill>
                          <a:effectLst/>
                        </a:rPr>
                        <a:t> </a:t>
                      </a:r>
                      <a:endParaRPr lang="fr-FR" sz="11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Arial" panose="020B0604020202020204" pitchFamily="34" charset="0"/>
                      </a:endParaRPr>
                    </a:p>
                  </a:txBody>
                  <a:tcPr marL="68580" marR="68580" marT="0" marB="0"/>
                </a:tc>
              </a:tr>
            </a:tbl>
          </a:graphicData>
        </a:graphic>
      </p:graphicFrame>
      <p:sp>
        <p:nvSpPr>
          <p:cNvPr id="11" name="Rectangle 10"/>
          <p:cNvSpPr/>
          <p:nvPr/>
        </p:nvSpPr>
        <p:spPr>
          <a:xfrm>
            <a:off x="9503126" y="6327406"/>
            <a:ext cx="2467343" cy="53059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 rtl="1">
              <a:lnSpc>
                <a:spcPct val="107000"/>
              </a:lnSpc>
              <a:spcAft>
                <a:spcPts val="800"/>
              </a:spcAft>
            </a:pPr>
            <a:r>
              <a:rPr lang="ar-DZ" sz="2800" dirty="0">
                <a:cs typeface="+mj-cs"/>
              </a:rPr>
              <a:t>ما دور هذه اللبنات ؟</a:t>
            </a:r>
            <a:endParaRPr lang="fr-FR" sz="2000" dirty="0">
              <a:latin typeface="Calibri" panose="020F0502020204030204" pitchFamily="34" charset="0"/>
              <a:ea typeface="Calibri" panose="020F0502020204030204" pitchFamily="34" charset="0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12365365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chemeClr val="accent1">
                <a:lumMod val="20000"/>
                <a:lumOff val="8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6536" y="255756"/>
            <a:ext cx="11780804" cy="3457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spcAft>
                <a:spcPts val="800"/>
              </a:spcAft>
            </a:pPr>
            <a:r>
              <a:rPr lang="ar-DZ" sz="3200" b="1" u="sng" dirty="0">
                <a:solidFill>
                  <a:srgbClr val="FF0000"/>
                </a:solidFill>
              </a:rPr>
              <a:t>1- </a:t>
            </a:r>
            <a:r>
              <a:rPr lang="ar-DZ" sz="3200" b="1" u="sng" dirty="0" smtClean="0">
                <a:solidFill>
                  <a:srgbClr val="FF0000"/>
                </a:solidFill>
              </a:rPr>
              <a:t>خاصية التحكم في </a:t>
            </a:r>
            <a:r>
              <a:rPr lang="ar-DZ" sz="3200" b="1" u="sng" dirty="0" err="1" smtClean="0">
                <a:solidFill>
                  <a:srgbClr val="FF0000"/>
                </a:solidFill>
              </a:rPr>
              <a:t>سكراتش</a:t>
            </a:r>
            <a:r>
              <a:rPr lang="ar-DZ" sz="3200" b="1" u="sng" dirty="0" smtClean="0">
                <a:solidFill>
                  <a:srgbClr val="FF0000"/>
                </a:solidFill>
              </a:rPr>
              <a:t> </a:t>
            </a:r>
            <a:r>
              <a:rPr lang="ar-DZ" sz="3200" b="1" u="sng" dirty="0" smtClean="0">
                <a:solidFill>
                  <a:srgbClr val="FF0000"/>
                </a:solidFill>
              </a:rPr>
              <a:t>:</a:t>
            </a:r>
            <a:endParaRPr lang="fr-FR" sz="3200" b="1" dirty="0">
              <a:solidFill>
                <a:srgbClr val="FF0000"/>
              </a:solidFill>
            </a:endParaRPr>
          </a:p>
          <a:p>
            <a:pPr algn="r" rtl="1">
              <a:spcAft>
                <a:spcPts val="800"/>
              </a:spcAft>
              <a:tabLst>
                <a:tab pos="561340" algn="l"/>
              </a:tabLst>
            </a:pPr>
            <a:r>
              <a:rPr lang="ar-DZ" sz="3200" dirty="0"/>
              <a:t>عند النقر على تعليمتي الأحداث و التحكم المتميزتين باللون البرتقالي تظهر لبنات التحكم، حيث تمكن المبرمج من التحكم في المشروع.</a:t>
            </a:r>
          </a:p>
          <a:p>
            <a:pPr algn="r" rtl="1">
              <a:spcAft>
                <a:spcPts val="800"/>
              </a:spcAft>
              <a:tabLst>
                <a:tab pos="561340" algn="l"/>
              </a:tabLst>
            </a:pPr>
            <a:r>
              <a:rPr lang="ar-DZ" sz="3200" dirty="0"/>
              <a:t> </a:t>
            </a:r>
            <a:endParaRPr lang="fr-FR" sz="3200" dirty="0"/>
          </a:p>
          <a:p>
            <a:pPr algn="r" rtl="1">
              <a:spcAft>
                <a:spcPts val="800"/>
              </a:spcAft>
            </a:pPr>
            <a:r>
              <a:rPr lang="ar-DZ" sz="3200" b="1" u="sng" dirty="0">
                <a:solidFill>
                  <a:srgbClr val="FF0000"/>
                </a:solidFill>
              </a:rPr>
              <a:t>2- </a:t>
            </a:r>
            <a:r>
              <a:rPr lang="ar-DZ" sz="3200" b="1" u="sng" dirty="0" smtClean="0">
                <a:solidFill>
                  <a:srgbClr val="FF0000"/>
                </a:solidFill>
              </a:rPr>
              <a:t>أقسام و دور لبنات التحكم </a:t>
            </a:r>
            <a:r>
              <a:rPr lang="ar-DZ" sz="3200" b="1" u="sng" dirty="0" smtClean="0">
                <a:solidFill>
                  <a:srgbClr val="FF0000"/>
                </a:solidFill>
              </a:rPr>
              <a:t>:</a:t>
            </a:r>
          </a:p>
          <a:p>
            <a:pPr algn="r" rtl="1">
              <a:spcAft>
                <a:spcPts val="800"/>
              </a:spcAft>
            </a:pPr>
            <a:r>
              <a:rPr lang="fr-FR" sz="3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fr-FR" sz="3200" dirty="0">
              <a:latin typeface="Arial" panose="020B0604020202020204" pitchFamily="34" charset="0"/>
            </a:endParaRPr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2931" y="3135461"/>
            <a:ext cx="5296639" cy="37225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1620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chemeClr val="accent1">
                <a:lumMod val="20000"/>
                <a:lumOff val="80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86536" y="255756"/>
            <a:ext cx="11780804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spcAft>
                <a:spcPts val="800"/>
              </a:spcAft>
            </a:pPr>
            <a:r>
              <a:rPr lang="ar-DZ" sz="3200" b="1" u="sng" dirty="0" smtClean="0">
                <a:solidFill>
                  <a:srgbClr val="FF0000"/>
                </a:solidFill>
              </a:rPr>
              <a:t>ملاحظة :</a:t>
            </a:r>
          </a:p>
          <a:p>
            <a:pPr algn="r" rtl="1"/>
            <a:r>
              <a:rPr lang="ar-DZ" sz="3200" dirty="0" smtClean="0">
                <a:solidFill>
                  <a:srgbClr val="00B050"/>
                </a:solidFill>
              </a:rPr>
              <a:t>العلم </a:t>
            </a:r>
            <a:r>
              <a:rPr lang="ar-DZ" sz="3200" dirty="0">
                <a:solidFill>
                  <a:srgbClr val="00B050"/>
                </a:solidFill>
              </a:rPr>
              <a:t>الأخضر : </a:t>
            </a:r>
            <a:r>
              <a:rPr lang="ar-DZ" sz="3200" dirty="0"/>
              <a:t>يسمح بتشغيل المقاطع البرمجية التي تبدأ بلبنة العلم الأخضر. </a:t>
            </a:r>
          </a:p>
          <a:p>
            <a:pPr algn="r" rtl="1">
              <a:spcAft>
                <a:spcPts val="800"/>
              </a:spcAft>
            </a:pPr>
            <a:r>
              <a:rPr lang="ar-DZ" sz="3200" dirty="0">
                <a:solidFill>
                  <a:srgbClr val="00B050"/>
                </a:solidFill>
              </a:rPr>
              <a:t>الزر الأحمر : </a:t>
            </a:r>
            <a:r>
              <a:rPr lang="ar-DZ" sz="3200" dirty="0"/>
              <a:t>يسمح بإيقاف </a:t>
            </a:r>
            <a:r>
              <a:rPr lang="ar-DZ" sz="3200" dirty="0" smtClean="0"/>
              <a:t>العمل.</a:t>
            </a:r>
            <a:endParaRPr lang="ar-DZ" sz="3200" dirty="0"/>
          </a:p>
          <a:p>
            <a:pPr algn="r" rtl="1">
              <a:spcAft>
                <a:spcPts val="800"/>
              </a:spcAft>
            </a:pPr>
            <a:endParaRPr lang="ar-DZ" sz="3200" b="1" u="sng" dirty="0" smtClean="0">
              <a:solidFill>
                <a:srgbClr val="FF0000"/>
              </a:solidFill>
            </a:endParaRPr>
          </a:p>
          <a:p>
            <a:pPr algn="r" rtl="1">
              <a:spcAft>
                <a:spcPts val="800"/>
              </a:spcAft>
            </a:pPr>
            <a:r>
              <a:rPr lang="fr-FR" sz="3200" dirty="0" smtClean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fr-FR" sz="32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36960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92765" y="104310"/>
            <a:ext cx="11859904" cy="7694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 rtl="1">
              <a:spcAft>
                <a:spcPts val="1000"/>
              </a:spcAft>
            </a:pPr>
            <a:r>
              <a:rPr lang="ar-DZ" sz="4400" b="1" u="sng" dirty="0" smtClean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تدريب </a:t>
            </a:r>
            <a:r>
              <a:rPr lang="ar-DZ" sz="4400" b="1" u="sng" dirty="0" smtClean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lang="ar-DZ" sz="4400" b="1" dirty="0">
                <a:solidFill>
                  <a:srgbClr val="FF0000"/>
                </a:solidFill>
                <a:latin typeface="Calibri" panose="020F05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ar-DZ" sz="3200" dirty="0">
                <a:cs typeface="+mj-cs"/>
              </a:rPr>
              <a:t>لننشئ المقطع البرمجي التالي </a:t>
            </a:r>
            <a:r>
              <a:rPr lang="ar-DZ" sz="3200" dirty="0" smtClean="0">
                <a:cs typeface="+mj-cs"/>
              </a:rPr>
              <a:t>:</a:t>
            </a:r>
            <a:endParaRPr lang="fr-FR" sz="3200" dirty="0">
              <a:cs typeface="+mj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5552659" y="994856"/>
            <a:ext cx="6400010" cy="56938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indent="-571500" algn="r" rtl="1">
              <a:buFont typeface="Wingdings" panose="05000000000000000000" pitchFamily="2" charset="2"/>
              <a:buChar char="Ø"/>
            </a:pPr>
            <a:r>
              <a:rPr lang="ar-DZ" sz="2800" dirty="0" smtClean="0">
                <a:cs typeface="+mj-cs"/>
              </a:rPr>
              <a:t>أين </a:t>
            </a:r>
            <a:r>
              <a:rPr lang="ar-DZ" sz="2800" dirty="0">
                <a:cs typeface="+mj-cs"/>
              </a:rPr>
              <a:t>يجب الضغط كي يبدأ المقطع بالتنفيذ ؟ </a:t>
            </a:r>
          </a:p>
          <a:p>
            <a:pPr marL="571500" indent="-571500" algn="r" rtl="1">
              <a:buFont typeface="Wingdings" panose="05000000000000000000" pitchFamily="2" charset="2"/>
              <a:buChar char="Ø"/>
            </a:pPr>
            <a:r>
              <a:rPr lang="ar-DZ" sz="2800" dirty="0" smtClean="0">
                <a:cs typeface="+mj-cs"/>
              </a:rPr>
              <a:t>هل </a:t>
            </a:r>
            <a:r>
              <a:rPr lang="ar-DZ" sz="2800" dirty="0">
                <a:cs typeface="+mj-cs"/>
              </a:rPr>
              <a:t>سيتوقف المقطع عن التشغيل تلقائيا ؟ </a:t>
            </a:r>
          </a:p>
          <a:p>
            <a:pPr marL="571500" indent="-571500" algn="r" rtl="1">
              <a:buFont typeface="Wingdings" panose="05000000000000000000" pitchFamily="2" charset="2"/>
              <a:buChar char="Ø"/>
            </a:pPr>
            <a:r>
              <a:rPr lang="ar-DZ" sz="2800" dirty="0" smtClean="0">
                <a:cs typeface="+mj-cs"/>
              </a:rPr>
              <a:t>ماذا </a:t>
            </a:r>
            <a:r>
              <a:rPr lang="ar-DZ" sz="2800" dirty="0">
                <a:cs typeface="+mj-cs"/>
              </a:rPr>
              <a:t>يجب عليّ فعله إذن ؟ </a:t>
            </a:r>
          </a:p>
          <a:p>
            <a:pPr marL="571500" indent="-571500" algn="r" rtl="1">
              <a:buFont typeface="Wingdings" panose="05000000000000000000" pitchFamily="2" charset="2"/>
              <a:buChar char="Ø"/>
            </a:pPr>
            <a:r>
              <a:rPr lang="ar-DZ" sz="2800" dirty="0" smtClean="0">
                <a:cs typeface="+mj-cs"/>
              </a:rPr>
              <a:t>لنحاول </a:t>
            </a:r>
            <a:r>
              <a:rPr lang="ar-DZ" sz="2800" dirty="0">
                <a:cs typeface="+mj-cs"/>
              </a:rPr>
              <a:t>الضغط على الزر الأحمر، ماذا تستنتج ؟ </a:t>
            </a:r>
          </a:p>
          <a:p>
            <a:pPr marL="571500" indent="-571500" algn="r" rtl="1">
              <a:buFont typeface="Wingdings" panose="05000000000000000000" pitchFamily="2" charset="2"/>
              <a:buChar char="Ø"/>
            </a:pPr>
            <a:r>
              <a:rPr lang="ar-DZ" sz="2800" dirty="0" smtClean="0">
                <a:cs typeface="+mj-cs"/>
              </a:rPr>
              <a:t>لنحاول </a:t>
            </a:r>
            <a:r>
              <a:rPr lang="ar-DZ" sz="2800" dirty="0">
                <a:cs typeface="+mj-cs"/>
              </a:rPr>
              <a:t>الضغط على العلم الأخضر، ماذا تلاحظ؟ </a:t>
            </a:r>
          </a:p>
          <a:p>
            <a:pPr marL="571500" indent="-571500" algn="r" rtl="1">
              <a:buFont typeface="Wingdings" panose="05000000000000000000" pitchFamily="2" charset="2"/>
              <a:buChar char="Ø"/>
            </a:pPr>
            <a:r>
              <a:rPr lang="ar-DZ" sz="2800" dirty="0" smtClean="0">
                <a:cs typeface="+mj-cs"/>
              </a:rPr>
              <a:t>برأيك</a:t>
            </a:r>
            <a:r>
              <a:rPr lang="ar-DZ" sz="2800" dirty="0">
                <a:cs typeface="+mj-cs"/>
              </a:rPr>
              <a:t>، لماذا لم يبدأ المقطع بالتنفيذ عند النقر على العلم الأخضر ؟ </a:t>
            </a:r>
          </a:p>
          <a:p>
            <a:pPr marL="571500" indent="-571500" algn="r" rtl="1">
              <a:buFont typeface="Wingdings" panose="05000000000000000000" pitchFamily="2" charset="2"/>
              <a:buChar char="Ø"/>
            </a:pPr>
            <a:r>
              <a:rPr lang="ar-DZ" sz="2800" dirty="0" smtClean="0">
                <a:cs typeface="+mj-cs"/>
              </a:rPr>
              <a:t>لنغيّر </a:t>
            </a:r>
            <a:r>
              <a:rPr lang="ar-DZ" sz="2800" dirty="0">
                <a:cs typeface="+mj-cs"/>
              </a:rPr>
              <a:t>لبنة "عند ضغط على </a:t>
            </a:r>
            <a:r>
              <a:rPr lang="ar-DZ" sz="2800" dirty="0" smtClean="0">
                <a:cs typeface="+mj-cs"/>
              </a:rPr>
              <a:t>مفتاح</a:t>
            </a:r>
            <a:r>
              <a:rPr lang="fr-FR" sz="2800" dirty="0" smtClean="0">
                <a:cs typeface="+mj-cs"/>
              </a:rPr>
              <a:t>a</a:t>
            </a:r>
            <a:r>
              <a:rPr lang="fr-FR" sz="2800" dirty="0">
                <a:cs typeface="+mj-cs"/>
              </a:rPr>
              <a:t> </a:t>
            </a:r>
            <a:r>
              <a:rPr lang="ar-DZ" sz="2800" dirty="0" smtClean="0">
                <a:cs typeface="+mj-cs"/>
              </a:rPr>
              <a:t> </a:t>
            </a:r>
            <a:r>
              <a:rPr lang="fr-FR" sz="2800" dirty="0" smtClean="0">
                <a:cs typeface="+mj-cs"/>
              </a:rPr>
              <a:t>"</a:t>
            </a:r>
            <a:r>
              <a:rPr lang="ar-DZ" sz="2800" dirty="0" smtClean="0">
                <a:cs typeface="+mj-cs"/>
              </a:rPr>
              <a:t>إلى </a:t>
            </a:r>
            <a:r>
              <a:rPr lang="ar-DZ" sz="2800" dirty="0">
                <a:cs typeface="+mj-cs"/>
              </a:rPr>
              <a:t>لبنة "عند ضغط على العلم الأخضر" </a:t>
            </a:r>
          </a:p>
          <a:p>
            <a:pPr marL="571500" indent="-571500" algn="r" rtl="1">
              <a:buFont typeface="Wingdings" panose="05000000000000000000" pitchFamily="2" charset="2"/>
              <a:buChar char="Ø"/>
            </a:pPr>
            <a:r>
              <a:rPr lang="ar-DZ" sz="2800" dirty="0" smtClean="0">
                <a:cs typeface="+mj-cs"/>
              </a:rPr>
              <a:t>لنعيد </a:t>
            </a:r>
            <a:r>
              <a:rPr lang="ar-DZ" sz="2800" dirty="0">
                <a:cs typeface="+mj-cs"/>
              </a:rPr>
              <a:t>الضغط على العلم الأخضر، ماذا نستنتج ؟ </a:t>
            </a:r>
          </a:p>
          <a:p>
            <a:pPr marL="571500" indent="-571500" algn="r" rtl="1">
              <a:buFont typeface="Wingdings" panose="05000000000000000000" pitchFamily="2" charset="2"/>
              <a:buChar char="Ø"/>
            </a:pPr>
            <a:r>
              <a:rPr lang="ar-DZ" sz="2800" dirty="0" smtClean="0">
                <a:cs typeface="+mj-cs"/>
              </a:rPr>
              <a:t>في </a:t>
            </a:r>
            <a:r>
              <a:rPr lang="ar-DZ" sz="2800" dirty="0">
                <a:cs typeface="+mj-cs"/>
              </a:rPr>
              <a:t>هذا المقطع البرمجي ما هي اللبنات التي لم نتطرق إليها بعد ؟ ما لونها ؟ </a:t>
            </a:r>
          </a:p>
          <a:p>
            <a:pPr marL="571500" indent="-571500" algn="r" rtl="1">
              <a:buFont typeface="Wingdings" panose="05000000000000000000" pitchFamily="2" charset="2"/>
              <a:buChar char="Ø"/>
            </a:pPr>
            <a:r>
              <a:rPr lang="ar-DZ" sz="2800" dirty="0" smtClean="0">
                <a:cs typeface="+mj-cs"/>
              </a:rPr>
              <a:t>إلى </a:t>
            </a:r>
            <a:r>
              <a:rPr lang="ar-DZ" sz="2800" dirty="0">
                <a:cs typeface="+mj-cs"/>
              </a:rPr>
              <a:t>أي تعليمة تنتمي </a:t>
            </a:r>
            <a:r>
              <a:rPr lang="ar-DZ" sz="2800" dirty="0" smtClean="0">
                <a:cs typeface="+mj-cs"/>
              </a:rPr>
              <a:t>؟ </a:t>
            </a:r>
            <a:endParaRPr lang="ar-DZ" sz="2800" dirty="0">
              <a:cs typeface="+mj-cs"/>
            </a:endParaRPr>
          </a:p>
        </p:txBody>
      </p:sp>
      <p:pic>
        <p:nvPicPr>
          <p:cNvPr id="5" name="Image 4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1546" y="289840"/>
            <a:ext cx="5261113" cy="63892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3634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1746</TotalTime>
  <Words>397</Words>
  <Application>Microsoft Office PowerPoint</Application>
  <PresentationFormat>Grand écran</PresentationFormat>
  <Paragraphs>80</Paragraphs>
  <Slides>9</Slides>
  <Notes>5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Times New Roman</vt:lpstr>
      <vt:lpstr>Wingdings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user</dc:creator>
  <cp:lastModifiedBy>Compte Microsoft</cp:lastModifiedBy>
  <cp:revision>435</cp:revision>
  <dcterms:created xsi:type="dcterms:W3CDTF">2024-09-28T14:01:15Z</dcterms:created>
  <dcterms:modified xsi:type="dcterms:W3CDTF">2025-04-15T11:55:50Z</dcterms:modified>
</cp:coreProperties>
</file>