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التبويب </a:t>
            </a:r>
            <a:r>
              <a:rPr lang="ar-DZ" sz="3600" dirty="0"/>
              <a:t>الذي يسمح بإدراج جداول، أشكال، صور و نص فني هو </a:t>
            </a:r>
            <a:endParaRPr lang="ar-DZ" sz="3600" dirty="0" smtClean="0"/>
          </a:p>
          <a:p>
            <a:pPr lvl="1" algn="r" rtl="1"/>
            <a:r>
              <a:rPr lang="ar-DZ" sz="3600" dirty="0" smtClean="0"/>
              <a:t>.....................</a:t>
            </a:r>
            <a:endParaRPr lang="ar-DZ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8587409" y="2288679"/>
            <a:ext cx="27034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Insertion</a:t>
            </a:r>
            <a:endParaRPr lang="fr-F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63827" y="1230337"/>
                <a:ext cx="11565784" cy="388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برأيك ، ماذا تمثل </a:t>
                </a:r>
                <a:r>
                  <a:rPr lang="ar-DZ" sz="3600" dirty="0"/>
                  <a:t>العناصر</a:t>
                </a:r>
                <a:r>
                  <a:rPr lang="ar-DZ" sz="3200" dirty="0"/>
                  <a:t> التالية </a:t>
                </a:r>
                <a:r>
                  <a:rPr lang="ar-DZ" sz="3200" dirty="0" smtClean="0"/>
                  <a:t>:</a:t>
                </a:r>
                <a:endParaRPr lang="fr-FR" sz="3200" dirty="0" smtClean="0"/>
              </a:p>
              <a:p>
                <a:pPr algn="r" rtl="1"/>
                <a:endParaRPr lang="fr-FR" sz="3200" dirty="0"/>
              </a:p>
              <a:p>
                <a:pPr algn="r" rtl="1"/>
                <a:r>
                  <a:rPr lang="ar-DZ" sz="3200" b="1" dirty="0"/>
                  <a:t>≠      &gt;     =         #        $     +      €    </a:t>
                </a:r>
                <a:endParaRPr lang="fr-FR" sz="3200" b="1" dirty="0" smtClean="0"/>
              </a:p>
              <a:p>
                <a:pPr algn="r" rtl="1"/>
                <a:endParaRPr lang="fr-FR" sz="3200" b="1" dirty="0" smtClean="0"/>
              </a:p>
              <a:p>
                <a:pPr marL="571500" indent="-571500" algn="r" rtl="1">
                  <a:buFont typeface="Wingdings" panose="05000000000000000000" pitchFamily="2" charset="2"/>
                  <a:buChar char="Ø"/>
                </a:pPr>
                <a:r>
                  <a:rPr lang="ar-DZ" sz="3600" dirty="0"/>
                  <a:t>وهذه العبارات، كيف تسمى </a:t>
                </a:r>
                <a:r>
                  <a:rPr lang="ar-DZ" sz="3600" dirty="0" smtClean="0"/>
                  <a:t>؟</a:t>
                </a:r>
                <a:endParaRPr lang="fr-FR" sz="3600" dirty="0" smtClean="0"/>
              </a:p>
              <a:p>
                <a:pPr algn="r" rtl="1"/>
                <a:endParaRPr lang="fr-FR" sz="3200" dirty="0"/>
              </a:p>
              <a:p>
                <a:pPr algn="r" rtl="1"/>
                <a14:m>
                  <m:oMath xmlns:m="http://schemas.openxmlformats.org/officeDocument/2006/math">
                    <m:f>
                      <m:fPr>
                        <m:ctrlPr>
                          <a:rPr lang="fr-FR" sz="3200" b="1" i="1"/>
                        </m:ctrlPr>
                      </m:fPr>
                      <m:num>
                        <m:r>
                          <a:rPr lang="fr-FR" sz="3200" b="1" i="1"/>
                          <m:t>𝟑</m:t>
                        </m:r>
                      </m:num>
                      <m:den>
                        <m:r>
                          <a:rPr lang="fr-FR" sz="3200" b="1" i="1"/>
                          <m:t>𝟐</m:t>
                        </m:r>
                      </m:den>
                    </m:f>
                    <m:r>
                      <a:rPr lang="fr-FR" sz="3200" b="1"/>
                      <m:t>+</m:t>
                    </m:r>
                    <m:f>
                      <m:fPr>
                        <m:ctrlPr>
                          <a:rPr lang="fr-FR" sz="3200" b="1" i="1"/>
                        </m:ctrlPr>
                      </m:fPr>
                      <m:num>
                        <m:r>
                          <a:rPr lang="fr-FR" sz="3200" b="1" i="1"/>
                          <m:t>𝟓</m:t>
                        </m:r>
                      </m:num>
                      <m:den>
                        <m:r>
                          <a:rPr lang="fr-FR" sz="3200" b="1" i="1"/>
                          <m:t>𝟐</m:t>
                        </m:r>
                      </m:den>
                    </m:f>
                    <m:r>
                      <a:rPr lang="fr-FR" sz="3200" b="1" i="1"/>
                      <m:t>=</m:t>
                    </m:r>
                    <m:r>
                      <a:rPr lang="fr-FR" sz="3200" b="1" i="1"/>
                      <m:t>𝟒</m:t>
                    </m:r>
                  </m:oMath>
                </a14:m>
                <a:r>
                  <a:rPr lang="ar-DZ" sz="3200" b="1" dirty="0"/>
                  <a:t>           </a:t>
                </a:r>
                <a14:m>
                  <m:oMath xmlns:m="http://schemas.openxmlformats.org/officeDocument/2006/math">
                    <m:r>
                      <a:rPr lang="fr-FR" sz="3200" b="1" i="1"/>
                      <m:t>𝟓</m:t>
                    </m:r>
                    <m:r>
                      <a:rPr lang="fr-FR" sz="3200" b="1" i="1"/>
                      <m:t>+</m:t>
                    </m:r>
                    <m:d>
                      <m:dPr>
                        <m:ctrlPr>
                          <a:rPr lang="fr-FR" sz="3200" b="1" i="1"/>
                        </m:ctrlPr>
                      </m:dPr>
                      <m:e>
                        <m:r>
                          <a:rPr lang="fr-FR" sz="3200" b="1" i="1"/>
                          <m:t>𝟑</m:t>
                        </m:r>
                        <m:r>
                          <a:rPr lang="fr-FR" sz="3200" b="1" i="1"/>
                          <m:t>−</m:t>
                        </m:r>
                        <m:r>
                          <a:rPr lang="fr-FR" sz="3200" b="1" i="1"/>
                          <m:t>𝟒</m:t>
                        </m:r>
                      </m:e>
                    </m:d>
                    <m:r>
                      <a:rPr lang="fr-FR" sz="3200" b="1" i="1"/>
                      <m:t>=</m:t>
                    </m:r>
                    <m:r>
                      <a:rPr lang="fr-FR" sz="3200" b="1" i="1"/>
                      <m:t>𝟒</m:t>
                    </m:r>
                  </m:oMath>
                </a14:m>
                <a:r>
                  <a:rPr lang="ar-DZ" sz="3200" b="1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1" i="1"/>
                        </m:ctrlPr>
                      </m:fPr>
                      <m:num>
                        <m:r>
                          <a:rPr lang="fr-FR" sz="3200" b="1" i="1"/>
                          <m:t>𝟑</m:t>
                        </m:r>
                      </m:num>
                      <m:den>
                        <m:r>
                          <a:rPr lang="fr-FR" sz="3200" b="1" i="1"/>
                          <m:t>𝟓</m:t>
                        </m:r>
                      </m:den>
                    </m:f>
                    <m:r>
                      <a:rPr lang="fr-FR" sz="3200" b="1" i="1"/>
                      <m:t>+</m:t>
                    </m:r>
                    <m:r>
                      <a:rPr lang="fr-FR" sz="3200" b="1" i="1"/>
                      <m:t>𝟏</m:t>
                    </m:r>
                    <m:r>
                      <a:rPr lang="fr-FR" sz="3200" b="1" i="1"/>
                      <m:t>=</m:t>
                    </m:r>
                    <m:f>
                      <m:fPr>
                        <m:ctrlPr>
                          <a:rPr lang="fr-FR" sz="3200" b="1" i="1"/>
                        </m:ctrlPr>
                      </m:fPr>
                      <m:num>
                        <m:r>
                          <a:rPr lang="fr-FR" sz="3200" b="1" i="1"/>
                          <m:t>𝟖</m:t>
                        </m:r>
                      </m:num>
                      <m:den>
                        <m:r>
                          <a:rPr lang="fr-FR" sz="3200" b="1" i="1"/>
                          <m:t>𝟓</m:t>
                        </m:r>
                      </m:den>
                    </m:f>
                  </m:oMath>
                </a14:m>
                <a:r>
                  <a:rPr lang="ar-DZ" sz="3200" b="1" dirty="0" smtClean="0"/>
                  <a:t>  </a:t>
                </a:r>
                <a:endParaRPr lang="fr-FR" sz="3200" b="1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7" y="1230337"/>
                <a:ext cx="11565784" cy="3886385"/>
              </a:xfrm>
              <a:prstGeom prst="rect">
                <a:avLst/>
              </a:prstGeom>
              <a:blipFill rotWithShape="0">
                <a:blip r:embed="rId3"/>
                <a:stretch>
                  <a:fillRect t="-2512" r="-1476" b="-1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7391" y="1470664"/>
                <a:ext cx="11966713" cy="3744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برأيك، كيف نسمّي رمز باللغة الفرنسية ؟ </a:t>
                </a:r>
                <a:endParaRPr lang="fr-FR" sz="3200" dirty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لنتوجه إلى الحاسوب ونحاول إدراج بعض هذه الرموز </a:t>
                </a:r>
                <a:r>
                  <a:rPr lang="ar-DZ" sz="3200" dirty="0" smtClean="0"/>
                  <a:t>؟</a:t>
                </a:r>
                <a:endParaRPr lang="fr-FR" sz="3200" dirty="0" smtClean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endParaRPr lang="fr-FR" sz="3200" dirty="0"/>
              </a:p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لنحاول إدراج هذا الكسر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/>
                        </m:ctrlPr>
                      </m:fPr>
                      <m:num>
                        <m:r>
                          <a:rPr lang="fr-FR" sz="3200"/>
                          <m:t>4</m:t>
                        </m:r>
                      </m:num>
                      <m:den>
                        <m:r>
                          <a:rPr lang="fr-FR" sz="3200"/>
                          <m:t>10</m:t>
                        </m:r>
                      </m:den>
                    </m:f>
                  </m:oMath>
                </a14:m>
                <a:endParaRPr lang="fr-FR" sz="3200" dirty="0"/>
              </a:p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ما التعليمة التي تسمح لنا بإدراج عبارة رياضية ؟ </a:t>
                </a:r>
                <a:endParaRPr lang="fr-FR" sz="3200" dirty="0"/>
              </a:p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ماذا تلاحظ عند الضغط على التعليمة </a:t>
                </a:r>
                <a:r>
                  <a:rPr lang="fr-FR" sz="3200" dirty="0"/>
                  <a:t>Equation</a:t>
                </a:r>
                <a:r>
                  <a:rPr lang="ar-DZ" sz="3200" dirty="0"/>
                  <a:t> ؟</a:t>
                </a:r>
                <a:endParaRPr lang="fr-FR" sz="3200" dirty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لنبحث فيه عن كيفية إضافة كسر</a:t>
                </a:r>
                <a:endParaRPr lang="ar-DZ" sz="3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1" y="1470664"/>
                <a:ext cx="11966713" cy="3744423"/>
              </a:xfrm>
              <a:prstGeom prst="rect">
                <a:avLst/>
              </a:prstGeom>
              <a:blipFill rotWithShape="0">
                <a:blip r:embed="rId3"/>
                <a:stretch>
                  <a:fillRect t="-2443" r="-1223" b="-4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1- إدراج </a:t>
            </a:r>
            <a:r>
              <a:rPr lang="ar-DZ" sz="3200" b="1" u="sng" dirty="0" smtClean="0">
                <a:solidFill>
                  <a:srgbClr val="FF0000"/>
                </a:solidFill>
              </a:rPr>
              <a:t>الرموز </a:t>
            </a:r>
            <a:r>
              <a:rPr lang="fr-FR" sz="3200" b="1" u="sng" dirty="0" smtClean="0">
                <a:solidFill>
                  <a:srgbClr val="FF0000"/>
                </a:solidFill>
              </a:rPr>
              <a:t>Symboles</a:t>
            </a:r>
            <a:r>
              <a:rPr lang="ar-DZ" sz="3200" b="1" u="sng" dirty="0" smtClean="0">
                <a:solidFill>
                  <a:srgbClr val="FF0000"/>
                </a:solidFill>
              </a:rPr>
              <a:t> :</a:t>
            </a:r>
            <a:endParaRPr lang="fr-FR" sz="3200" b="1" dirty="0">
              <a:solidFill>
                <a:srgbClr val="FF0000"/>
              </a:solidFill>
            </a:endParaRPr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ت</a:t>
            </a:r>
            <a:r>
              <a:rPr lang="ar-SA" sz="3200" dirty="0"/>
              <a:t>بويب الإدراج</a:t>
            </a:r>
            <a:r>
              <a:rPr lang="ar-DZ" sz="3200" dirty="0"/>
              <a:t> (</a:t>
            </a:r>
            <a:r>
              <a:rPr lang="fr-FR" sz="3200" dirty="0"/>
              <a:t>Insertion</a:t>
            </a:r>
            <a:r>
              <a:rPr lang="ar-DZ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التعليمة </a:t>
            </a:r>
            <a:r>
              <a:rPr lang="ar-DZ" sz="3200" dirty="0"/>
              <a:t>رمز</a:t>
            </a:r>
            <a:r>
              <a:rPr lang="fr-FR" sz="3200" dirty="0"/>
              <a:t>  </a:t>
            </a:r>
            <a:r>
              <a:rPr lang="ar-DZ" sz="3200" dirty="0"/>
              <a:t> (</a:t>
            </a:r>
            <a:r>
              <a:rPr lang="fr-FR" sz="3200" dirty="0"/>
              <a:t>Symbole</a:t>
            </a:r>
            <a:r>
              <a:rPr lang="ar-DZ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ar-SA" sz="3200" dirty="0" smtClean="0"/>
              <a:t>رموز </a:t>
            </a:r>
            <a:r>
              <a:rPr lang="ar-SA" sz="3200" dirty="0"/>
              <a:t>أخرى (</a:t>
            </a:r>
            <a:r>
              <a:rPr lang="fr-FR" sz="3200" dirty="0"/>
              <a:t>Autres Symboles</a:t>
            </a:r>
            <a:r>
              <a:rPr lang="ar-SA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ar-DZ" sz="3200" dirty="0" smtClean="0"/>
              <a:t>نبحث </a:t>
            </a:r>
            <a:r>
              <a:rPr lang="ar-DZ" sz="3200" dirty="0"/>
              <a:t>على</a:t>
            </a:r>
            <a:r>
              <a:rPr lang="ar-SA" sz="3200" dirty="0"/>
              <a:t> الرمز الذي نريده ثم ننقر على (</a:t>
            </a:r>
            <a:r>
              <a:rPr lang="fr-FR" sz="3200" dirty="0"/>
              <a:t>Insérer</a:t>
            </a:r>
            <a:r>
              <a:rPr lang="ar-SA" sz="3200" dirty="0" smtClean="0"/>
              <a:t>)</a:t>
            </a:r>
            <a:endParaRPr lang="fr-FR" sz="3200" dirty="0"/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إدراج عبارات رياضية :</a:t>
            </a:r>
            <a:endParaRPr lang="fr-FR" sz="3200" b="1" dirty="0">
              <a:solidFill>
                <a:srgbClr val="FF0000"/>
              </a:solidFill>
            </a:endParaRPr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ت</a:t>
            </a:r>
            <a:r>
              <a:rPr lang="ar-SA" sz="3200" dirty="0" smtClean="0"/>
              <a:t>بويب </a:t>
            </a:r>
            <a:r>
              <a:rPr lang="ar-SA" sz="3200" dirty="0"/>
              <a:t>الإدراج </a:t>
            </a:r>
            <a:r>
              <a:rPr lang="ar-DZ" sz="3200" dirty="0"/>
              <a:t>(</a:t>
            </a:r>
            <a:r>
              <a:rPr lang="fr-FR" sz="3200" dirty="0"/>
              <a:t>Insertion</a:t>
            </a:r>
            <a:r>
              <a:rPr lang="ar-DZ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التعليمة </a:t>
            </a:r>
            <a:r>
              <a:rPr lang="ar-DZ" sz="3200" dirty="0"/>
              <a:t>معادلة (</a:t>
            </a:r>
            <a:r>
              <a:rPr lang="fr-FR" sz="3200" dirty="0"/>
              <a:t>Equation</a:t>
            </a:r>
            <a:r>
              <a:rPr lang="ar-DZ" sz="3200" dirty="0" smtClean="0"/>
              <a:t>)</a:t>
            </a:r>
            <a:endParaRPr lang="fr-FR" sz="3200" dirty="0" smtClean="0"/>
          </a:p>
          <a:p>
            <a:pPr marL="457200" lvl="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نكتب </a:t>
            </a:r>
            <a:r>
              <a:rPr lang="ar-DZ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العبارة التي نريدها بالاعتماد على التبويب الجديد</a:t>
            </a:r>
            <a:r>
              <a:rPr lang="fr-F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</a:t>
            </a:r>
            <a:r>
              <a:rPr lang="fr-F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2049" name="Imag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5042115"/>
            <a:ext cx="595588" cy="4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1444487"/>
            <a:ext cx="724872" cy="61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2852" y="993020"/>
                <a:ext cx="11329817" cy="3645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ar-DZ" sz="3600" dirty="0"/>
                  <a:t>لنحاول كتابة ما يلي في برنامج </a:t>
                </a:r>
                <a:r>
                  <a:rPr lang="fr-FR" sz="3600" dirty="0"/>
                  <a:t>Word</a:t>
                </a:r>
                <a:r>
                  <a:rPr lang="ar-DZ" sz="3600" dirty="0"/>
                  <a:t> </a:t>
                </a:r>
                <a:r>
                  <a:rPr lang="ar-DZ" sz="3600" dirty="0" smtClean="0"/>
                  <a:t>:</a:t>
                </a:r>
              </a:p>
              <a:p>
                <a:pPr algn="r" rtl="1"/>
                <a:endParaRPr lang="fr-FR" sz="3600" dirty="0"/>
              </a:p>
              <a:p>
                <a:pPr marL="571500" indent="-571500" algn="r" rtl="1">
                  <a:buFont typeface="Wingdings" panose="05000000000000000000" pitchFamily="2" charset="2"/>
                  <a:buChar char="ü"/>
                </a:pPr>
                <a:r>
                  <a:rPr lang="fr-FR" sz="3600" dirty="0"/>
                  <a:t>1 $ = 140 DA</a:t>
                </a:r>
              </a:p>
              <a:p>
                <a:pPr marL="571500" lvl="0" indent="-571500" algn="r" rtl="1">
                  <a:buFont typeface="Wingdings" panose="05000000000000000000" pitchFamily="2" charset="2"/>
                  <a:buChar char="ü"/>
                </a:pPr>
                <a:r>
                  <a:rPr lang="fr-FR" sz="3600" dirty="0"/>
                  <a:t>100 = 50 + 50</a:t>
                </a:r>
              </a:p>
              <a:p>
                <a:pPr marL="571500" lvl="0" indent="-571500" algn="r" rt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3600" i="1"/>
                      <m:t>20</m:t>
                    </m:r>
                    <m:r>
                      <a:rPr lang="fr-FR" sz="3600" i="1"/>
                      <m:t>&lt;</m:t>
                    </m:r>
                    <m:r>
                      <a:rPr lang="fr-FR" sz="3600" i="1"/>
                      <m:t>30</m:t>
                    </m:r>
                    <m:r>
                      <a:rPr lang="fr-FR" sz="3600" i="1"/>
                      <m:t>&lt;</m:t>
                    </m:r>
                    <m:r>
                      <a:rPr lang="fr-FR" sz="3600" i="1"/>
                      <m:t>40</m:t>
                    </m:r>
                  </m:oMath>
                </a14:m>
                <a:endParaRPr lang="fr-FR" sz="3600" dirty="0"/>
              </a:p>
              <a:p>
                <a:pPr marL="571500" indent="-571500" algn="r" rtl="1">
                  <a:buFont typeface="Wingdings" panose="05000000000000000000" pitchFamily="2" charset="2"/>
                  <a:buChar char="ü"/>
                </a:pPr>
                <a:r>
                  <a:rPr lang="fr-FR" sz="3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/>
                        </m:ctrlPr>
                      </m:fPr>
                      <m:num>
                        <m:r>
                          <a:rPr lang="fr-FR" sz="3600" i="1"/>
                          <m:t>100</m:t>
                        </m:r>
                      </m:num>
                      <m:den>
                        <m:r>
                          <a:rPr lang="fr-FR" sz="3600" i="1"/>
                          <m:t>2</m:t>
                        </m:r>
                      </m:den>
                    </m:f>
                    <m:r>
                      <a:rPr lang="fr-FR" sz="3600" i="1"/>
                      <m:t>=</m:t>
                    </m:r>
                    <m:r>
                      <a:rPr lang="fr-FR" sz="3600" i="1"/>
                      <m:t>50</m:t>
                    </m:r>
                  </m:oMath>
                </a14:m>
                <a:endParaRPr lang="ar-DZ" sz="36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" y="993020"/>
                <a:ext cx="11329817" cy="3645742"/>
              </a:xfrm>
              <a:prstGeom prst="rect">
                <a:avLst/>
              </a:prstGeom>
              <a:blipFill rotWithShape="0">
                <a:blip r:embed="rId2"/>
                <a:stretch>
                  <a:fillRect t="-3010" r="-1614" b="-11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122</Words>
  <Application>Microsoft Office PowerPoint</Application>
  <PresentationFormat>Grand écran</PresentationFormat>
  <Paragraphs>39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393</cp:revision>
  <dcterms:created xsi:type="dcterms:W3CDTF">2024-09-28T14:01:15Z</dcterms:created>
  <dcterms:modified xsi:type="dcterms:W3CDTF">2025-02-22T20:28:39Z</dcterms:modified>
</cp:coreProperties>
</file>