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71" r:id="rId4"/>
    <p:sldId id="269" r:id="rId5"/>
    <p:sldId id="272" r:id="rId6"/>
    <p:sldId id="274" r:id="rId7"/>
    <p:sldId id="273" r:id="rId8"/>
    <p:sldId id="268" r:id="rId9"/>
    <p:sldId id="27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3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82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32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827" y="1111068"/>
            <a:ext cx="115657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عندما شاهدنا الرسوم المتحركة في صغرنا كنا دائما نحاول رسمها على دفاترنا وكنا نتمنى لو كانت تتحرك و تصدر أصواتا.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حاليا أصبح الحلم حقيقية و صار بإمكاننا ترجمة هذه الأمنيات بواسطة الحاسوب، وذلك باستخدام برنامج خاص بإنشاء الألعاب و الرسوم المتحركة. 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-1622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260" y="767819"/>
            <a:ext cx="11635409" cy="5913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شغل </a:t>
            </a:r>
            <a:r>
              <a:rPr lang="ar-DZ" sz="3200" dirty="0">
                <a:cs typeface="+mj-cs"/>
              </a:rPr>
              <a:t>برنامج </a:t>
            </a:r>
            <a:r>
              <a:rPr lang="ar-DZ" sz="3200" dirty="0" err="1">
                <a:cs typeface="+mj-cs"/>
              </a:rPr>
              <a:t>سكراتش</a:t>
            </a:r>
            <a:r>
              <a:rPr lang="ar-DZ" sz="3200" dirty="0">
                <a:cs typeface="+mj-cs"/>
              </a:rPr>
              <a:t> بطريقة أخرى و تحقق من عناصر الواجهة.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أين </a:t>
            </a:r>
            <a:r>
              <a:rPr lang="ar-DZ" sz="3200" dirty="0">
                <a:cs typeface="+mj-cs"/>
              </a:rPr>
              <a:t>يتواجد كائن القط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لنحاول </a:t>
            </a:r>
            <a:r>
              <a:rPr lang="ar-DZ" sz="3200" dirty="0">
                <a:cs typeface="+mj-cs"/>
              </a:rPr>
              <a:t>تغيير مكان الكائن، ماذا تلاحظ في منطقة الكائنات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كيف نسمي </a:t>
            </a:r>
            <a:r>
              <a:rPr lang="fr-FR" sz="3200" dirty="0" smtClean="0">
                <a:cs typeface="+mj-cs"/>
              </a:rPr>
              <a:t>x </a:t>
            </a:r>
            <a:r>
              <a:rPr lang="ar-DZ" sz="3200" dirty="0" smtClean="0">
                <a:cs typeface="+mj-cs"/>
              </a:rPr>
              <a:t> و</a:t>
            </a:r>
            <a:r>
              <a:rPr lang="fr-FR" sz="3200" dirty="0" smtClean="0">
                <a:cs typeface="+mj-cs"/>
              </a:rPr>
              <a:t>y </a:t>
            </a:r>
            <a:r>
              <a:rPr lang="ar-DZ" sz="3200" dirty="0" smtClean="0">
                <a:cs typeface="+mj-cs"/>
              </a:rPr>
              <a:t> </a:t>
            </a:r>
            <a:r>
              <a:rPr lang="fr-FR" sz="3200" dirty="0" smtClean="0">
                <a:cs typeface="+mj-cs"/>
              </a:rPr>
              <a:t>؟ </a:t>
            </a:r>
            <a:r>
              <a:rPr lang="ar-DZ" sz="3200" dirty="0">
                <a:cs typeface="+mj-cs"/>
              </a:rPr>
              <a:t>ما دورها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كيف </a:t>
            </a:r>
            <a:r>
              <a:rPr lang="ar-DZ" sz="3200" dirty="0">
                <a:cs typeface="+mj-cs"/>
              </a:rPr>
              <a:t>يمكننا تغيير الاسم، تغيير الحجم وحذف الكائن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برأيكم </a:t>
            </a:r>
            <a:r>
              <a:rPr lang="ar-DZ" sz="3200" dirty="0">
                <a:cs typeface="+mj-cs"/>
              </a:rPr>
              <a:t>كيف يمكننا إضافة كائن جديد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لنضع </a:t>
            </a:r>
            <a:r>
              <a:rPr lang="ar-DZ" sz="3200" dirty="0">
                <a:cs typeface="+mj-cs"/>
              </a:rPr>
              <a:t>مؤشر الفأرة على هذا </a:t>
            </a:r>
            <a:r>
              <a:rPr lang="ar-DZ" sz="3200" dirty="0" smtClean="0">
                <a:cs typeface="+mj-cs"/>
              </a:rPr>
              <a:t>الزر        ثم </a:t>
            </a:r>
            <a:r>
              <a:rPr lang="ar-DZ" sz="3200" dirty="0">
                <a:cs typeface="+mj-cs"/>
              </a:rPr>
              <a:t>لنبحث عن مختلف طرق إضافة كائن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ما </a:t>
            </a:r>
            <a:r>
              <a:rPr lang="ar-DZ" sz="3200" dirty="0">
                <a:cs typeface="+mj-cs"/>
              </a:rPr>
              <a:t>دور الأزرار </a:t>
            </a:r>
            <a:r>
              <a:rPr lang="ar-DZ" sz="3200" dirty="0" smtClean="0">
                <a:cs typeface="+mj-cs"/>
              </a:rPr>
              <a:t>التالية                   </a:t>
            </a:r>
            <a:r>
              <a:rPr lang="ar-DZ" sz="3200" dirty="0">
                <a:cs typeface="+mj-cs"/>
              </a:rPr>
              <a:t>؟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11" y="5300144"/>
            <a:ext cx="657317" cy="5430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69" y="6008007"/>
            <a:ext cx="1703815" cy="60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322" y="875204"/>
            <a:ext cx="115657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u="sng" dirty="0" smtClean="0"/>
              <a:t>ما معني البرمجة ؟</a:t>
            </a:r>
          </a:p>
          <a:p>
            <a:pPr algn="r" rtl="1"/>
            <a:endParaRPr lang="fr-FR" sz="3200" u="sng" dirty="0" smtClean="0"/>
          </a:p>
          <a:p>
            <a:pPr algn="r" rtl="1"/>
            <a:r>
              <a:rPr lang="ar-DZ" sz="3200" b="1" dirty="0"/>
              <a:t>البرمجة</a:t>
            </a:r>
            <a:r>
              <a:rPr lang="ar-DZ" sz="3200" dirty="0"/>
              <a:t> هي عملية كتابة تعليمات وأوامر بلغة يفهمها الحاسوب، بهدف تنفيذ مهام معيّنة.</a:t>
            </a:r>
          </a:p>
          <a:p>
            <a:pPr algn="r" rtl="1"/>
            <a:r>
              <a:rPr lang="fr-FR" sz="3200" dirty="0"/>
              <a:t>🔸 </a:t>
            </a:r>
            <a:r>
              <a:rPr lang="ar-DZ" sz="3200" dirty="0"/>
              <a:t>مثلاً: لما تكتب برنامج يحسب مجموع عددين، فأنت تعطي الحاسوب خطوات دقيقة يقول فيها مثلاً:</a:t>
            </a:r>
          </a:p>
          <a:p>
            <a:pPr algn="r" rtl="1"/>
            <a:r>
              <a:rPr lang="ar-DZ" sz="3200" dirty="0"/>
              <a:t>خذ الرقم الأول</a:t>
            </a:r>
          </a:p>
          <a:p>
            <a:pPr algn="r" rtl="1"/>
            <a:r>
              <a:rPr lang="ar-DZ" sz="3200" dirty="0"/>
              <a:t>خذ الرقم الثاني</a:t>
            </a:r>
          </a:p>
          <a:p>
            <a:pPr algn="r" rtl="1"/>
            <a:r>
              <a:rPr lang="ar-DZ" sz="3200" dirty="0"/>
              <a:t>اجمعهم</a:t>
            </a:r>
          </a:p>
          <a:p>
            <a:pPr algn="r" rtl="1"/>
            <a:r>
              <a:rPr lang="ar-DZ" sz="3200" dirty="0"/>
              <a:t>أعطني </a:t>
            </a:r>
            <a:r>
              <a:rPr lang="ar-DZ" sz="3200" dirty="0" smtClean="0"/>
              <a:t>النتيجة</a:t>
            </a:r>
          </a:p>
          <a:p>
            <a:pPr algn="r" rtl="1"/>
            <a:endParaRPr lang="ar-DZ" sz="3200" dirty="0"/>
          </a:p>
          <a:p>
            <a:pPr algn="r" rtl="1"/>
            <a:r>
              <a:rPr lang="fr-FR" sz="3200" dirty="0"/>
              <a:t>✨ </a:t>
            </a:r>
            <a:r>
              <a:rPr lang="ar-DZ" sz="3200" dirty="0"/>
              <a:t>البرمجة = </a:t>
            </a:r>
            <a:r>
              <a:rPr lang="ar-DZ" sz="3200" b="1" dirty="0"/>
              <a:t>كتابة وصف تفصيلي لما تريده من الحاسوب أن يفعله.</a:t>
            </a:r>
            <a:endParaRPr lang="ar-DZ" sz="3200" dirty="0"/>
          </a:p>
        </p:txBody>
      </p:sp>
    </p:spTree>
    <p:extLst>
      <p:ext uri="{BB962C8B-B14F-4D97-AF65-F5344CB8AC3E}">
        <p14:creationId xmlns:p14="http://schemas.microsoft.com/office/powerpoint/2010/main" val="1079832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322" y="766512"/>
            <a:ext cx="1156578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u="sng" dirty="0" smtClean="0"/>
              <a:t>ما هي لغة البرمجة ؟</a:t>
            </a:r>
            <a:endParaRPr lang="ar-DZ" sz="3200" dirty="0" smtClean="0"/>
          </a:p>
          <a:p>
            <a:pPr algn="r" rtl="1">
              <a:lnSpc>
                <a:spcPct val="200000"/>
              </a:lnSpc>
            </a:pPr>
            <a:r>
              <a:rPr lang="ar-DZ" sz="3200" b="1" dirty="0"/>
              <a:t>لغة البرمجة</a:t>
            </a:r>
            <a:r>
              <a:rPr lang="ar-DZ" sz="3200" dirty="0"/>
              <a:t> هي الطريقة أو "اللغة" التي نستخدمها للتواصل مع الحاسوب.</a:t>
            </a:r>
          </a:p>
          <a:p>
            <a:pPr algn="r" rtl="1"/>
            <a:r>
              <a:rPr lang="ar-DZ" sz="3200" dirty="0"/>
              <a:t>تمامًا مثلما نتكلم العربية أو الفرنسية للتفاهم بين البشر، نستخدم لغات مثل:</a:t>
            </a:r>
          </a:p>
          <a:p>
            <a:pPr algn="r" rtl="1"/>
            <a:r>
              <a:rPr lang="fr-FR" sz="3200" b="1" dirty="0"/>
              <a:t>Python</a:t>
            </a:r>
            <a:endParaRPr lang="fr-FR" sz="3200" dirty="0"/>
          </a:p>
          <a:p>
            <a:pPr algn="r" rtl="1"/>
            <a:r>
              <a:rPr lang="fr-FR" sz="3200" b="1" dirty="0"/>
              <a:t>Java</a:t>
            </a:r>
            <a:endParaRPr lang="fr-FR" sz="3200" dirty="0"/>
          </a:p>
          <a:p>
            <a:pPr algn="r" rtl="1"/>
            <a:r>
              <a:rPr lang="fr-FR" sz="3200" b="1" dirty="0"/>
              <a:t>C++</a:t>
            </a:r>
            <a:endParaRPr lang="fr-FR" sz="3200" dirty="0"/>
          </a:p>
          <a:p>
            <a:pPr algn="r" rtl="1"/>
            <a:r>
              <a:rPr lang="fr-FR" sz="3200" b="1" dirty="0" smtClean="0"/>
              <a:t>JavaScript</a:t>
            </a:r>
            <a:endParaRPr lang="ar-DZ" sz="3200" dirty="0" smtClean="0"/>
          </a:p>
          <a:p>
            <a:pPr algn="r" rtl="1"/>
            <a:r>
              <a:rPr lang="fr-FR" sz="3200" b="1" dirty="0" smtClean="0"/>
              <a:t>Scratch</a:t>
            </a:r>
            <a:r>
              <a:rPr lang="ar-DZ" sz="3200" b="1" dirty="0" smtClean="0"/>
              <a:t> (للمبتدئين</a:t>
            </a:r>
            <a:r>
              <a:rPr lang="ar-DZ" sz="3200" b="1" dirty="0"/>
              <a:t>)</a:t>
            </a:r>
            <a:endParaRPr lang="ar-DZ" sz="3200" dirty="0"/>
          </a:p>
          <a:p>
            <a:pPr algn="r" rtl="1"/>
            <a:r>
              <a:rPr lang="ar-DZ" sz="3200" dirty="0"/>
              <a:t>للتواصل مع الحاسوب.</a:t>
            </a:r>
          </a:p>
          <a:p>
            <a:pPr algn="r" rtl="1"/>
            <a:r>
              <a:rPr lang="ar-DZ" sz="3200" dirty="0"/>
              <a:t>كل لغة لها </a:t>
            </a:r>
            <a:r>
              <a:rPr lang="ar-DZ" sz="3200" dirty="0" smtClean="0"/>
              <a:t>قواعدها </a:t>
            </a:r>
            <a:r>
              <a:rPr lang="fr-FR" sz="3200" dirty="0" err="1" smtClean="0"/>
              <a:t>syntax</a:t>
            </a:r>
            <a:r>
              <a:rPr lang="fr-FR" sz="3200" dirty="0" smtClean="0"/>
              <a:t>)</a:t>
            </a:r>
            <a:r>
              <a:rPr lang="ar-DZ" sz="3200" dirty="0"/>
              <a:t>)</a:t>
            </a:r>
            <a:r>
              <a:rPr lang="fr-FR" sz="3200" dirty="0" smtClean="0"/>
              <a:t>، </a:t>
            </a:r>
            <a:r>
              <a:rPr lang="ar-DZ" sz="3200" dirty="0"/>
              <a:t>وطريقتها في التعبير، ولكن الهدف واحد: </a:t>
            </a:r>
            <a:r>
              <a:rPr lang="ar-DZ" sz="3200" b="1" dirty="0"/>
              <a:t>إعطاء أوامر دقيقة للحاسوب.</a:t>
            </a:r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2411169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807991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انطلاقا من السندات، </a:t>
            </a:r>
            <a:r>
              <a:rPr lang="ar-DZ" sz="3200" dirty="0" err="1"/>
              <a:t>إملأ</a:t>
            </a:r>
            <a:r>
              <a:rPr lang="ar-DZ" sz="3200" dirty="0"/>
              <a:t> الفراغات بما يناسب لاستنتاج مفهوما لبرنامج </a:t>
            </a:r>
            <a:r>
              <a:rPr lang="ar-DZ" sz="3200" dirty="0" err="1"/>
              <a:t>سكراتش</a:t>
            </a:r>
            <a:r>
              <a:rPr lang="ar-DZ" sz="3200" dirty="0"/>
              <a:t> :</a:t>
            </a: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89" y="1608210"/>
            <a:ext cx="3842080" cy="28473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88" y="1608210"/>
            <a:ext cx="3716917" cy="28473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Imag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3" y="1608210"/>
            <a:ext cx="3735071" cy="28678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53833" y="4922791"/>
            <a:ext cx="11716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 smtClean="0">
                <a:cs typeface="+mj-cs"/>
              </a:rPr>
              <a:t>هو .....................  </a:t>
            </a:r>
            <a:r>
              <a:rPr lang="ar-DZ" sz="3200" dirty="0">
                <a:cs typeface="+mj-cs"/>
              </a:rPr>
              <a:t>تسمح بإنشاء </a:t>
            </a:r>
            <a:r>
              <a:rPr lang="ar-DZ" sz="3200" dirty="0" smtClean="0">
                <a:cs typeface="+mj-cs"/>
              </a:rPr>
              <a:t> ............... ،  ....................  </a:t>
            </a:r>
            <a:r>
              <a:rPr lang="ar-DZ" sz="3200" dirty="0">
                <a:cs typeface="+mj-cs"/>
              </a:rPr>
              <a:t>و </a:t>
            </a:r>
            <a:r>
              <a:rPr lang="ar-DZ" sz="3200" dirty="0" smtClean="0">
                <a:cs typeface="+mj-cs"/>
              </a:rPr>
              <a:t> ...................</a:t>
            </a:r>
            <a:endParaRPr lang="ar-DZ" sz="3200" dirty="0"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70504" y="5015556"/>
            <a:ext cx="22926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لغة برمجة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42997" y="5015555"/>
            <a:ext cx="16782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ألعاب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299791" y="5015555"/>
            <a:ext cx="2046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رسوم متحركة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99826" y="5015555"/>
            <a:ext cx="22926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قصص تعليمية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807991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لنتوجه إلى الحاسوب و نحاول إيجاد طرق تشغيل برنامج </a:t>
            </a:r>
            <a:r>
              <a:rPr lang="ar-DZ" sz="3200" dirty="0" err="1"/>
              <a:t>سكراتش</a:t>
            </a:r>
            <a:endParaRPr lang="ar-DZ" sz="3200" dirty="0"/>
          </a:p>
        </p:txBody>
      </p:sp>
    </p:spTree>
    <p:extLst>
      <p:ext uri="{BB962C8B-B14F-4D97-AF65-F5344CB8AC3E}">
        <p14:creationId xmlns:p14="http://schemas.microsoft.com/office/powerpoint/2010/main" val="263762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530" y="171886"/>
            <a:ext cx="95188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كيف نسمي هذه </a:t>
            </a:r>
            <a:r>
              <a:rPr lang="ar-DZ" sz="3200" dirty="0" smtClean="0"/>
              <a:t>الصورة </a:t>
            </a:r>
            <a:r>
              <a:rPr lang="ar-DZ" sz="3200" dirty="0"/>
              <a:t>التي تظهر بعد فتح البرنامج </a:t>
            </a:r>
            <a:r>
              <a:rPr lang="ar-DZ" sz="3200" dirty="0" smtClean="0"/>
              <a:t>؟</a:t>
            </a:r>
            <a:endParaRPr lang="fr-FR" sz="3200" dirty="0" smtClean="0"/>
          </a:p>
          <a:p>
            <a:pPr algn="r" rtl="1"/>
            <a:r>
              <a:rPr lang="ar-DZ" sz="3200" dirty="0"/>
              <a:t>ضع كل قصاصة في الرقم المناسب من الواجهة.</a:t>
            </a:r>
          </a:p>
          <a:p>
            <a:pPr algn="r" rtl="1"/>
            <a:endParaRPr lang="ar-DZ" sz="32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6" y="1276525"/>
            <a:ext cx="8216347" cy="55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2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763172"/>
            <a:ext cx="11771685" cy="5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5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5196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r>
              <a:rPr lang="ar-DZ" sz="3200" b="1" u="sng" dirty="0">
                <a:solidFill>
                  <a:srgbClr val="FF0000"/>
                </a:solidFill>
              </a:rPr>
              <a:t>1- مفهوم</a:t>
            </a:r>
            <a:r>
              <a:rPr lang="ar-SA" sz="3200" b="1" u="sng" dirty="0">
                <a:solidFill>
                  <a:srgbClr val="FF0000"/>
                </a:solidFill>
              </a:rPr>
              <a:t> برنامج </a:t>
            </a:r>
            <a:r>
              <a:rPr lang="ar-SA" sz="3200" b="1" u="sng" dirty="0" err="1">
                <a:solidFill>
                  <a:srgbClr val="FF0000"/>
                </a:solidFill>
              </a:rPr>
              <a:t>سكراش</a:t>
            </a:r>
            <a:r>
              <a:rPr lang="ar-SA" sz="3200" b="1" u="sng" dirty="0">
                <a:solidFill>
                  <a:srgbClr val="FF0000"/>
                </a:solidFill>
              </a:rPr>
              <a:t> (</a:t>
            </a:r>
            <a:r>
              <a:rPr lang="fr-FR" sz="3200" b="1" u="sng" dirty="0">
                <a:solidFill>
                  <a:srgbClr val="FF0000"/>
                </a:solidFill>
              </a:rPr>
              <a:t>Scratch</a:t>
            </a:r>
            <a:r>
              <a:rPr lang="ar-SA" sz="3200" b="1" u="sng" dirty="0">
                <a:solidFill>
                  <a:srgbClr val="FF0000"/>
                </a:solidFill>
              </a:rPr>
              <a:t>)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  <a:endParaRPr lang="fr-FR" sz="20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r>
              <a:rPr lang="ar-SA" sz="3200" dirty="0" smtClean="0"/>
              <a:t>هي </a:t>
            </a:r>
            <a:r>
              <a:rPr lang="ar-SA" sz="3200" dirty="0"/>
              <a:t>لغة برمجية تسمح بإنشاء ألعاب، رسوم متحركة </a:t>
            </a:r>
            <a:r>
              <a:rPr lang="ar-DZ" sz="3200" dirty="0"/>
              <a:t>و </a:t>
            </a:r>
            <a:r>
              <a:rPr lang="ar-SA" sz="3200" dirty="0"/>
              <a:t>قصص تعليمية.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 </a:t>
            </a:r>
            <a:endParaRPr lang="fr-FR" sz="3200" dirty="0"/>
          </a:p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2-</a:t>
            </a:r>
            <a:r>
              <a:rPr lang="fr-FR" sz="3200" b="1" u="sng" dirty="0" smtClean="0">
                <a:solidFill>
                  <a:srgbClr val="FF0000"/>
                </a:solidFill>
              </a:rPr>
              <a:t> </a:t>
            </a:r>
            <a:r>
              <a:rPr lang="ar-DZ" sz="3200" b="1" u="sng" dirty="0" smtClean="0">
                <a:solidFill>
                  <a:srgbClr val="FF0000"/>
                </a:solidFill>
              </a:rPr>
              <a:t>طرق تشغيل برنامج </a:t>
            </a:r>
            <a:r>
              <a:rPr lang="ar-DZ" sz="3200" b="1" u="sng" dirty="0" err="1" smtClean="0">
                <a:solidFill>
                  <a:srgbClr val="FF0000"/>
                </a:solidFill>
              </a:rPr>
              <a:t>سكراتش</a:t>
            </a:r>
            <a:r>
              <a:rPr lang="ar-DZ" sz="3200" b="1" u="sng" dirty="0" smtClean="0">
                <a:solidFill>
                  <a:srgbClr val="FF0000"/>
                </a:solidFill>
              </a:rPr>
              <a:t> :</a:t>
            </a:r>
          </a:p>
          <a:p>
            <a:pPr marL="514350" lvl="0" indent="-5143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200" dirty="0"/>
              <a:t>انقر مرتين على اختصاره الموجود على سطح المكتب</a:t>
            </a:r>
            <a:endParaRPr lang="fr-FR" sz="2400" dirty="0"/>
          </a:p>
          <a:p>
            <a:pPr marL="514350" lvl="0" indent="-5143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200" dirty="0"/>
              <a:t>او انقر على ايقونته المتواجدة على شريط المهام</a:t>
            </a:r>
            <a:endParaRPr lang="fr-FR" sz="2400" dirty="0"/>
          </a:p>
          <a:p>
            <a:pPr marL="514350" lvl="0" indent="-5143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200" dirty="0"/>
              <a:t>او انقر على </a:t>
            </a:r>
            <a:r>
              <a:rPr lang="fr-FR" sz="3200" dirty="0"/>
              <a:t>Démarrer</a:t>
            </a:r>
            <a:r>
              <a:rPr lang="ar-DZ" sz="3200" dirty="0"/>
              <a:t> ثم اكتب </a:t>
            </a:r>
            <a:r>
              <a:rPr lang="fr-FR" sz="3200" dirty="0"/>
              <a:t>Scratch</a:t>
            </a:r>
            <a:r>
              <a:rPr lang="ar-DZ" sz="3200" dirty="0"/>
              <a:t> ثم انقر على أيقونته عندما تظهر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800"/>
              </a:spcAft>
            </a:pPr>
            <a:endParaRPr lang="fr-F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6495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r>
              <a:rPr lang="ar-DZ" sz="3200" b="1" u="sng" dirty="0" smtClean="0">
                <a:solidFill>
                  <a:srgbClr val="FF0000"/>
                </a:solidFill>
              </a:rPr>
              <a:t>3- واجهة</a:t>
            </a:r>
            <a:r>
              <a:rPr lang="ar-SA" sz="3200" b="1" u="sng" dirty="0" smtClean="0">
                <a:solidFill>
                  <a:srgbClr val="FF0000"/>
                </a:solidFill>
              </a:rPr>
              <a:t> </a:t>
            </a:r>
            <a:r>
              <a:rPr lang="ar-SA" sz="3200" b="1" u="sng" dirty="0">
                <a:solidFill>
                  <a:srgbClr val="FF0000"/>
                </a:solidFill>
              </a:rPr>
              <a:t>برنامج </a:t>
            </a:r>
            <a:r>
              <a:rPr lang="ar-SA" sz="3200" b="1" u="sng" dirty="0" err="1" smtClean="0">
                <a:solidFill>
                  <a:srgbClr val="FF0000"/>
                </a:solidFill>
              </a:rPr>
              <a:t>سكراش</a:t>
            </a:r>
            <a:r>
              <a:rPr lang="ar-SA" sz="3200" b="1" u="sng" dirty="0" smtClean="0">
                <a:solidFill>
                  <a:srgbClr val="FF0000"/>
                </a:solidFill>
              </a:rPr>
              <a:t>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  <a:endParaRPr lang="fr-FR" sz="3200" b="1" u="sng" dirty="0" smtClean="0">
              <a:solidFill>
                <a:srgbClr val="FF0000"/>
              </a:solidFill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endParaRPr lang="fr-FR" sz="3200" b="1" u="sng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endParaRPr lang="fr-FR" sz="3200" b="1" u="sng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endParaRPr lang="fr-FR" sz="20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1. شريط القوائم </a:t>
            </a:r>
            <a:r>
              <a:rPr lang="ar-DZ" sz="3200" b="1" u="sng" dirty="0" smtClean="0">
                <a:solidFill>
                  <a:srgbClr val="00B050"/>
                </a:solidFill>
              </a:rPr>
              <a:t>:</a:t>
            </a:r>
            <a:r>
              <a:rPr lang="fr-FR" sz="3200" b="1" dirty="0" smtClean="0">
                <a:solidFill>
                  <a:srgbClr val="00B050"/>
                </a:solidFill>
              </a:rPr>
              <a:t> </a:t>
            </a:r>
            <a:r>
              <a:rPr lang="ar-DZ" sz="3200" dirty="0" smtClean="0"/>
              <a:t>نجد </a:t>
            </a:r>
            <a:r>
              <a:rPr lang="ar-DZ" sz="3200" dirty="0"/>
              <a:t>فيه مجموعة القوائم (ملف، تحرير ...)، وعنوان المشروع الحالي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2. منطقة اللبنات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تحتوي على مجموعة من التعليمات (الحركة، الهيئة، الصوت ...)، كل منها يميزها لون معين، </a:t>
            </a:r>
          </a:p>
          <a:p>
            <a:pPr algn="r" rtl="1"/>
            <a:r>
              <a:rPr lang="ar-DZ" sz="3200" dirty="0"/>
              <a:t>بحيث كل تعليمة تحتوي على مجموعة من اللبنات (الأوامر)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3. منطقة التحكم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تتم في هذه المنطقة البرمجة، حيث يتم التحكم في كيفية برمجة الكائن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4. منطقة المنصة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و هي المكان الذي يتم فيه عرض نتيجة العمل.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5. منطقة الكائنات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تظهر فيها كائنات المشروع الحالي وبعض المعلومات على الكائن (</a:t>
            </a:r>
            <a:r>
              <a:rPr lang="ar-DZ" sz="3200" dirty="0" err="1"/>
              <a:t>الإسم</a:t>
            </a:r>
            <a:r>
              <a:rPr lang="ar-DZ" sz="3200" dirty="0"/>
              <a:t>، الحجم، </a:t>
            </a:r>
            <a:r>
              <a:rPr lang="ar-DZ" sz="3200" dirty="0" err="1"/>
              <a:t>الإتجاه</a:t>
            </a:r>
            <a:r>
              <a:rPr lang="ar-DZ" sz="3200" dirty="0"/>
              <a:t> ...)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98" y="396135"/>
            <a:ext cx="3848502" cy="20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461</Words>
  <Application>Microsoft Office PowerPoint</Application>
  <PresentationFormat>Grand écran</PresentationFormat>
  <Paragraphs>71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440</cp:revision>
  <dcterms:created xsi:type="dcterms:W3CDTF">2024-09-28T14:01:15Z</dcterms:created>
  <dcterms:modified xsi:type="dcterms:W3CDTF">2025-04-20T13:52:39Z</dcterms:modified>
</cp:coreProperties>
</file>