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71" r:id="rId6"/>
    <p:sldId id="272" r:id="rId7"/>
    <p:sldId id="268" r:id="rId8"/>
    <p:sldId id="273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7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4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5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20/04/2025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القائمة التي تسمح بالقيام بالعمليات على مشروع </a:t>
            </a:r>
            <a:r>
              <a:rPr lang="ar-DZ" sz="3600" dirty="0" err="1"/>
              <a:t>سكراتش</a:t>
            </a:r>
            <a:r>
              <a:rPr lang="ar-DZ" sz="3600" dirty="0"/>
              <a:t>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 حفظ مشروع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ar-DZ" sz="3600" dirty="0"/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7" y="1230337"/>
            <a:ext cx="11565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عند </a:t>
            </a:r>
            <a:r>
              <a:rPr lang="ar-DZ" sz="3200" dirty="0"/>
              <a:t>قيادة السيارة، ماذا يجب أن نفعل كي تشتغل ؟ هل عند الوصول إلى حاجز تتوقف لوحدها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هل </a:t>
            </a:r>
            <a:r>
              <a:rPr lang="ar-DZ" sz="3200" dirty="0"/>
              <a:t>عند السير تضبط السرعة تلقائيا أم السائق هو الذي يتدخل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إذن </a:t>
            </a:r>
            <a:r>
              <a:rPr lang="ar-DZ" sz="3200" dirty="0"/>
              <a:t>يمكننا القول أن السائق هو الذي .......... بها.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فيا </a:t>
            </a:r>
            <a:r>
              <a:rPr lang="ar-DZ" sz="3200" dirty="0"/>
              <a:t>ترى، هل يمكننا التحكم في مختلف مشاريع </a:t>
            </a:r>
            <a:r>
              <a:rPr lang="ar-DZ" sz="3200" dirty="0" err="1"/>
              <a:t>سكراتش</a:t>
            </a:r>
            <a:r>
              <a:rPr lang="ar-DZ" sz="3200" dirty="0"/>
              <a:t> ؟ </a:t>
            </a:r>
            <a:r>
              <a:rPr lang="ar-DZ" sz="3200" b="1" dirty="0" smtClean="0"/>
              <a:t> 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265" y="988433"/>
            <a:ext cx="119667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إليك المقطعين </a:t>
            </a:r>
            <a:r>
              <a:rPr lang="ar-DZ" sz="3200" dirty="0">
                <a:cs typeface="+mj-cs"/>
              </a:rPr>
              <a:t>البرمجيين التاليين، قمنا بتنفيذهما على الكائنين </a:t>
            </a:r>
            <a:r>
              <a:rPr lang="fr-FR" sz="3200" dirty="0" smtClean="0">
                <a:cs typeface="+mj-cs"/>
              </a:rPr>
              <a:t>Cat</a:t>
            </a:r>
            <a:r>
              <a:rPr lang="ar-DZ" sz="3200" dirty="0" smtClean="0">
                <a:cs typeface="+mj-cs"/>
              </a:rPr>
              <a:t> و </a:t>
            </a:r>
            <a:r>
              <a:rPr lang="fr-FR" sz="3200" dirty="0" err="1" smtClean="0">
                <a:cs typeface="+mj-cs"/>
              </a:rPr>
              <a:t>CatFlying</a:t>
            </a: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ما </a:t>
            </a:r>
            <a:r>
              <a:rPr lang="ar-DZ" sz="3200" dirty="0">
                <a:cs typeface="+mj-cs"/>
              </a:rPr>
              <a:t>هو اللون الغالب في هذه المقاطع البرمجية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إلى </a:t>
            </a:r>
            <a:r>
              <a:rPr lang="ar-DZ" sz="3200" dirty="0">
                <a:cs typeface="+mj-cs"/>
              </a:rPr>
              <a:t>أي مجموعة من اللبنات تنتمي هذه التعليمات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لنقم </a:t>
            </a:r>
            <a:r>
              <a:rPr lang="ar-DZ" sz="3200" dirty="0">
                <a:cs typeface="+mj-cs"/>
              </a:rPr>
              <a:t>بتنفيذ هذين المقطعين </a:t>
            </a:r>
            <a:r>
              <a:rPr lang="ar-DZ" sz="3200" dirty="0"/>
              <a:t>البرمجيين، ما الفرق بينهما ؟ 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503" y="1577009"/>
            <a:ext cx="3196114" cy="3223066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04" y="1511783"/>
            <a:ext cx="3307501" cy="32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1120955"/>
            <a:ext cx="119667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انطلاقا </a:t>
            </a:r>
            <a:r>
              <a:rPr lang="ar-DZ" sz="3200" dirty="0">
                <a:cs typeface="+mj-cs"/>
              </a:rPr>
              <a:t>من المقاطع البرمجية التي رأيتها سابقا، املأ الفراغات بما يناسب : </a:t>
            </a:r>
          </a:p>
          <a:p>
            <a:pPr algn="r" rtl="1">
              <a:lnSpc>
                <a:spcPct val="150000"/>
              </a:lnSpc>
            </a:pPr>
            <a:r>
              <a:rPr lang="ar-DZ" sz="3200" dirty="0">
                <a:cs typeface="+mj-cs"/>
              </a:rPr>
              <a:t>عند النقر على تعليمتي </a:t>
            </a:r>
            <a:r>
              <a:rPr lang="ar-DZ" sz="3200" dirty="0" smtClean="0">
                <a:cs typeface="+mj-cs"/>
              </a:rPr>
              <a:t>............. </a:t>
            </a:r>
            <a:r>
              <a:rPr lang="ar-DZ" sz="3200" dirty="0">
                <a:cs typeface="+mj-cs"/>
              </a:rPr>
              <a:t>و ............... المتميزتين باللون ............ تظهر لبنات </a:t>
            </a:r>
            <a:r>
              <a:rPr lang="ar-DZ" sz="3200" dirty="0" smtClean="0">
                <a:cs typeface="+mj-cs"/>
              </a:rPr>
              <a:t>............. </a:t>
            </a:r>
            <a:r>
              <a:rPr lang="ar-DZ" sz="3200" dirty="0">
                <a:cs typeface="+mj-cs"/>
              </a:rPr>
              <a:t>، حيث تمكن المبرمج من </a:t>
            </a:r>
            <a:r>
              <a:rPr lang="ar-DZ" sz="3200" dirty="0" smtClean="0">
                <a:cs typeface="+mj-cs"/>
              </a:rPr>
              <a:t>............. </a:t>
            </a:r>
            <a:r>
              <a:rPr lang="ar-DZ" sz="3200" dirty="0">
                <a:cs typeface="+mj-cs"/>
              </a:rPr>
              <a:t>في المشروع.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46505" y="1819862"/>
            <a:ext cx="13782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الأحداث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38192" y="1819861"/>
            <a:ext cx="16385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التحكم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340" y="1819860"/>
            <a:ext cx="13782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البرتقالي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592244" y="2502349"/>
            <a:ext cx="13782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التحكم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68339" y="2502349"/>
            <a:ext cx="13782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التحكم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804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32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796722"/>
            <a:ext cx="119667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لنتوجه </a:t>
            </a:r>
            <a:r>
              <a:rPr lang="ar-DZ" sz="3200" dirty="0"/>
              <a:t>إلى الحاسوب ونلاحظ </a:t>
            </a:r>
            <a:r>
              <a:rPr lang="ar-DZ" sz="3200" dirty="0" err="1"/>
              <a:t>الإختلاف</a:t>
            </a:r>
            <a:r>
              <a:rPr lang="ar-DZ" sz="3200" dirty="0"/>
              <a:t> في شكل لبنات الأحداث و التحكم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لنحاول </a:t>
            </a:r>
            <a:r>
              <a:rPr lang="ar-DZ" sz="3200" dirty="0"/>
              <a:t>إنشاء المقطع البرمجي التالي </a:t>
            </a:r>
            <a:r>
              <a:rPr lang="ar-DZ" sz="3200" dirty="0" smtClean="0"/>
              <a:t>:</a:t>
            </a:r>
            <a:endParaRPr lang="fr-FR" sz="3200" dirty="0" smtClean="0"/>
          </a:p>
          <a:p>
            <a:pPr algn="r" rtl="1"/>
            <a:endParaRPr lang="fr-FR" sz="3200" dirty="0"/>
          </a:p>
          <a:p>
            <a:pPr algn="r" rtl="1"/>
            <a:endParaRPr lang="fr-FR" sz="3200" dirty="0" smtClean="0"/>
          </a:p>
          <a:p>
            <a:pPr algn="r" rtl="1"/>
            <a:endParaRPr lang="fr-FR" sz="3200" dirty="0"/>
          </a:p>
          <a:p>
            <a:pPr algn="r" rtl="1"/>
            <a:endParaRPr lang="fr-FR" sz="3200" dirty="0" smtClean="0"/>
          </a:p>
          <a:p>
            <a:pPr algn="r" rtl="1"/>
            <a:endParaRPr lang="fr-FR" sz="3200" dirty="0"/>
          </a:p>
          <a:p>
            <a:pPr algn="r" rtl="1"/>
            <a:endParaRPr lang="fr-FR" sz="3200" dirty="0" smtClean="0"/>
          </a:p>
          <a:p>
            <a:pPr algn="r" rtl="1"/>
            <a:endParaRPr lang="fr-FR" sz="3200" dirty="0"/>
          </a:p>
          <a:p>
            <a:pPr algn="r" rtl="1"/>
            <a:r>
              <a:rPr lang="ar-DZ" sz="3200" dirty="0" smtClean="0"/>
              <a:t> </a:t>
            </a: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عند </a:t>
            </a:r>
            <a:r>
              <a:rPr lang="ar-DZ" sz="3200" dirty="0"/>
              <a:t>الضغط على العلم الأخضر هل يصدر القط الصوت ؟ متى إذن ؟ نستنتج هنالك .... 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68" y="1406348"/>
            <a:ext cx="4028661" cy="422582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9758" y="6173401"/>
            <a:ext cx="121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3200" dirty="0">
                <a:solidFill>
                  <a:srgbClr val="FF0000"/>
                </a:solidFill>
                <a:cs typeface="+mj-cs"/>
              </a:rPr>
              <a:t>(شرط) </a:t>
            </a:r>
          </a:p>
        </p:txBody>
      </p:sp>
    </p:spTree>
    <p:extLst>
      <p:ext uri="{BB962C8B-B14F-4D97-AF65-F5344CB8AC3E}">
        <p14:creationId xmlns:p14="http://schemas.microsoft.com/office/powerpoint/2010/main" val="396152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32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944313" y="260351"/>
            <a:ext cx="11966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2800" dirty="0"/>
              <a:t>اعتمادا على المقاطع البرمجية السابقة، لنصنف اللبنات التالية حسب الجدول التالي :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703443" y="796722"/>
            <a:ext cx="6881635" cy="4213597"/>
            <a:chOff x="0" y="0"/>
            <a:chExt cx="4972050" cy="2695575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972050" cy="26955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828" y="1185062"/>
              <a:ext cx="1492250" cy="731520"/>
            </a:xfrm>
            <a:prstGeom prst="rect">
              <a:avLst/>
            </a:prstGeom>
          </p:spPr>
        </p:pic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79464"/>
              </p:ext>
            </p:extLst>
          </p:nvPr>
        </p:nvGraphicFramePr>
        <p:xfrm>
          <a:off x="225286" y="5155893"/>
          <a:ext cx="11745183" cy="119189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892729"/>
                <a:gridCol w="1670287"/>
                <a:gridCol w="2112314"/>
                <a:gridCol w="3210957"/>
                <a:gridCol w="1858896"/>
              </a:tblGrid>
              <a:tr h="722183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400" dirty="0" smtClean="0">
                          <a:solidFill>
                            <a:srgbClr val="FFFF00"/>
                          </a:solidFill>
                          <a:effectLst/>
                        </a:rPr>
                        <a:t>لبنات </a:t>
                      </a:r>
                      <a:r>
                        <a:rPr lang="ar-DZ" sz="2400" dirty="0">
                          <a:solidFill>
                            <a:srgbClr val="FFFF00"/>
                          </a:solidFill>
                          <a:effectLst/>
                        </a:rPr>
                        <a:t>بداية المقطع البرمجي</a:t>
                      </a:r>
                      <a:endParaRPr lang="fr-FR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dirty="0">
                          <a:solidFill>
                            <a:srgbClr val="FFFF00"/>
                          </a:solidFill>
                          <a:effectLst/>
                        </a:rPr>
                        <a:t>لبنة </a:t>
                      </a:r>
                      <a:r>
                        <a:rPr lang="ar-DZ" sz="2400" dirty="0" err="1">
                          <a:solidFill>
                            <a:srgbClr val="FFFF00"/>
                          </a:solidFill>
                          <a:effectLst/>
                        </a:rPr>
                        <a:t>الإنتظار</a:t>
                      </a:r>
                      <a:endParaRPr lang="fr-FR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>
                          <a:solidFill>
                            <a:srgbClr val="FFFF00"/>
                          </a:solidFill>
                          <a:effectLst/>
                        </a:rPr>
                        <a:t>لبنات التكرار</a:t>
                      </a:r>
                      <a:endParaRPr lang="fr-FR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>
                          <a:solidFill>
                            <a:srgbClr val="FFFF00"/>
                          </a:solidFill>
                          <a:effectLst/>
                        </a:rPr>
                        <a:t>لبنات التحقق الشرطي</a:t>
                      </a:r>
                      <a:endParaRPr lang="fr-FR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dirty="0">
                          <a:solidFill>
                            <a:srgbClr val="FFFF00"/>
                          </a:solidFill>
                          <a:effectLst/>
                        </a:rPr>
                        <a:t>لبنة الإيقاف</a:t>
                      </a:r>
                      <a:endParaRPr lang="fr-FR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971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03126" y="6327406"/>
            <a:ext cx="2467343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cs typeface="+mj-cs"/>
              </a:rPr>
              <a:t>ما دور هذه اللبنات ؟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6536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1- </a:t>
            </a:r>
            <a:r>
              <a:rPr lang="ar-DZ" sz="3200" b="1" u="sng" dirty="0" smtClean="0">
                <a:solidFill>
                  <a:srgbClr val="FF0000"/>
                </a:solidFill>
              </a:rPr>
              <a:t>خاصية التحكم في </a:t>
            </a:r>
            <a:r>
              <a:rPr lang="ar-DZ" sz="3200" b="1" u="sng" dirty="0" err="1" smtClean="0">
                <a:solidFill>
                  <a:srgbClr val="FF0000"/>
                </a:solidFill>
              </a:rPr>
              <a:t>سكراتش</a:t>
            </a:r>
            <a:r>
              <a:rPr lang="ar-DZ" sz="3200" b="1" u="sng" dirty="0" smtClean="0">
                <a:solidFill>
                  <a:srgbClr val="FF0000"/>
                </a:solidFill>
              </a:rPr>
              <a:t> :</a:t>
            </a:r>
            <a:endParaRPr lang="fr-FR" sz="3200" b="1" dirty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عند النقر على تعليمتي الأحداث و التحكم المتميزتين باللون البرتقالي تظهر لبنات التحكم، حيث تمكن المبرمج من التحكم في المشروع.</a:t>
            </a: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2- </a:t>
            </a:r>
            <a:r>
              <a:rPr lang="ar-DZ" sz="3200" b="1" u="sng" dirty="0" smtClean="0">
                <a:solidFill>
                  <a:srgbClr val="FF0000"/>
                </a:solidFill>
              </a:rPr>
              <a:t>أقسام و دور لبنات التحكم :</a:t>
            </a:r>
          </a:p>
          <a:p>
            <a:pPr algn="r" rtl="1">
              <a:spcAft>
                <a:spcPts val="800"/>
              </a:spcAft>
            </a:pPr>
            <a:r>
              <a:rPr 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31" y="3135461"/>
            <a:ext cx="5296639" cy="37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ملاحظة :</a:t>
            </a:r>
          </a:p>
          <a:p>
            <a:pPr algn="r" rtl="1"/>
            <a:r>
              <a:rPr lang="ar-DZ" sz="3200" dirty="0" smtClean="0">
                <a:solidFill>
                  <a:srgbClr val="00B050"/>
                </a:solidFill>
              </a:rPr>
              <a:t>العلم </a:t>
            </a:r>
            <a:r>
              <a:rPr lang="ar-DZ" sz="3200" dirty="0">
                <a:solidFill>
                  <a:srgbClr val="00B050"/>
                </a:solidFill>
              </a:rPr>
              <a:t>الأخضر : </a:t>
            </a:r>
            <a:r>
              <a:rPr lang="ar-DZ" sz="3200" dirty="0"/>
              <a:t>يسمح بتشغيل المقاطع البرمجية التي تبدأ بلبنة العلم الأخضر. </a:t>
            </a:r>
          </a:p>
          <a:p>
            <a:pPr algn="r" rtl="1">
              <a:spcAft>
                <a:spcPts val="800"/>
              </a:spcAft>
            </a:pPr>
            <a:r>
              <a:rPr lang="ar-DZ" sz="3200" dirty="0">
                <a:solidFill>
                  <a:srgbClr val="00B050"/>
                </a:solidFill>
              </a:rPr>
              <a:t>الزر الأحمر : </a:t>
            </a:r>
            <a:r>
              <a:rPr lang="ar-DZ" sz="3200" dirty="0"/>
              <a:t>يسمح بإيقاف </a:t>
            </a:r>
            <a:r>
              <a:rPr lang="ar-DZ" sz="3200" dirty="0" smtClean="0"/>
              <a:t>العمل.</a:t>
            </a:r>
            <a:endParaRPr lang="ar-DZ" sz="3200" dirty="0"/>
          </a:p>
          <a:p>
            <a:pPr algn="r" rtl="1">
              <a:spcAft>
                <a:spcPts val="800"/>
              </a:spcAft>
            </a:pPr>
            <a:endParaRPr lang="ar-DZ" sz="3200" b="1" u="sng" dirty="0" smtClean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</a:pPr>
            <a:r>
              <a:rPr 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0431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:</a:t>
            </a:r>
            <a:r>
              <a:rPr lang="ar-DZ" sz="4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3200" dirty="0">
                <a:cs typeface="+mj-cs"/>
              </a:rPr>
              <a:t>لننشئ المقطع البرمجي التالي </a:t>
            </a:r>
            <a:r>
              <a:rPr lang="ar-DZ" sz="3200" dirty="0" smtClean="0">
                <a:cs typeface="+mj-cs"/>
              </a:rPr>
              <a:t>:</a:t>
            </a:r>
            <a:endParaRPr lang="fr-FR" sz="3200" dirty="0"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52659" y="994856"/>
            <a:ext cx="640001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أين </a:t>
            </a:r>
            <a:r>
              <a:rPr lang="ar-DZ" sz="2800" dirty="0">
                <a:cs typeface="+mj-cs"/>
              </a:rPr>
              <a:t>يجب الضغط كي يبدأ المقطع بالتنفيذ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هل </a:t>
            </a:r>
            <a:r>
              <a:rPr lang="ar-DZ" sz="2800" dirty="0">
                <a:cs typeface="+mj-cs"/>
              </a:rPr>
              <a:t>سيتوقف المقطع عن التشغيل تلقائيا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ماذا </a:t>
            </a:r>
            <a:r>
              <a:rPr lang="ar-DZ" sz="2800" dirty="0">
                <a:cs typeface="+mj-cs"/>
              </a:rPr>
              <a:t>يجب عليّ فعله إذن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لنحاول </a:t>
            </a:r>
            <a:r>
              <a:rPr lang="ar-DZ" sz="2800" dirty="0">
                <a:cs typeface="+mj-cs"/>
              </a:rPr>
              <a:t>الضغط على الزر الأحمر، ماذا تستنتج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لنحاول </a:t>
            </a:r>
            <a:r>
              <a:rPr lang="ar-DZ" sz="2800" dirty="0">
                <a:cs typeface="+mj-cs"/>
              </a:rPr>
              <a:t>الضغط على العلم الأخضر، ماذا </a:t>
            </a:r>
            <a:r>
              <a:rPr lang="ar-DZ" sz="2800" dirty="0" smtClean="0">
                <a:cs typeface="+mj-cs"/>
              </a:rPr>
              <a:t>تلاحظ</a:t>
            </a:r>
            <a:r>
              <a:rPr lang="fr-FR" sz="2800" dirty="0" smtClean="0">
                <a:cs typeface="+mj-cs"/>
              </a:rPr>
              <a:t> </a:t>
            </a:r>
            <a:r>
              <a:rPr lang="ar-DZ" sz="2800" dirty="0" smtClean="0">
                <a:cs typeface="+mj-cs"/>
              </a:rPr>
              <a:t>؟ </a:t>
            </a:r>
            <a:endParaRPr lang="ar-DZ" sz="2800" dirty="0">
              <a:cs typeface="+mj-cs"/>
            </a:endParaRP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برأيك</a:t>
            </a:r>
            <a:r>
              <a:rPr lang="ar-DZ" sz="2800" dirty="0">
                <a:cs typeface="+mj-cs"/>
              </a:rPr>
              <a:t>، لماذا لم يبدأ المقطع بالتنفيذ عند النقر على العلم الأخضر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لنغيّر </a:t>
            </a:r>
            <a:r>
              <a:rPr lang="ar-DZ" sz="2800" dirty="0">
                <a:cs typeface="+mj-cs"/>
              </a:rPr>
              <a:t>لبنة "عند ضغط على </a:t>
            </a:r>
            <a:r>
              <a:rPr lang="ar-DZ" sz="2800" dirty="0" smtClean="0">
                <a:cs typeface="+mj-cs"/>
              </a:rPr>
              <a:t>مفتاح</a:t>
            </a:r>
            <a:r>
              <a:rPr lang="fr-FR" sz="2800" dirty="0" smtClean="0">
                <a:cs typeface="+mj-cs"/>
              </a:rPr>
              <a:t>a</a:t>
            </a:r>
            <a:r>
              <a:rPr lang="fr-FR" sz="2800" dirty="0">
                <a:cs typeface="+mj-cs"/>
              </a:rPr>
              <a:t> </a:t>
            </a:r>
            <a:r>
              <a:rPr lang="ar-DZ" sz="2800" dirty="0" smtClean="0">
                <a:cs typeface="+mj-cs"/>
              </a:rPr>
              <a:t> </a:t>
            </a:r>
            <a:r>
              <a:rPr lang="fr-FR" sz="2800" dirty="0" smtClean="0">
                <a:cs typeface="+mj-cs"/>
              </a:rPr>
              <a:t>"</a:t>
            </a:r>
            <a:r>
              <a:rPr lang="ar-DZ" sz="2800" dirty="0" smtClean="0">
                <a:cs typeface="+mj-cs"/>
              </a:rPr>
              <a:t>إلى </a:t>
            </a:r>
            <a:r>
              <a:rPr lang="ar-DZ" sz="2800" dirty="0">
                <a:cs typeface="+mj-cs"/>
              </a:rPr>
              <a:t>لبنة "عند ضغط على العلم الأخضر"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لنعيد </a:t>
            </a:r>
            <a:r>
              <a:rPr lang="ar-DZ" sz="2800" dirty="0">
                <a:cs typeface="+mj-cs"/>
              </a:rPr>
              <a:t>الضغط على العلم الأخضر، ماذا نستنتج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في </a:t>
            </a:r>
            <a:r>
              <a:rPr lang="ar-DZ" sz="2800" dirty="0">
                <a:cs typeface="+mj-cs"/>
              </a:rPr>
              <a:t>هذا المقطع البرمجي ما هي اللبنات التي لم نتطرق إليها بعد ؟ ما لونها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إلى </a:t>
            </a:r>
            <a:r>
              <a:rPr lang="ar-DZ" sz="2800" dirty="0">
                <a:cs typeface="+mj-cs"/>
              </a:rPr>
              <a:t>أي تعليمة تنتمي </a:t>
            </a:r>
            <a:r>
              <a:rPr lang="ar-DZ" sz="2800" dirty="0" smtClean="0">
                <a:cs typeface="+mj-cs"/>
              </a:rPr>
              <a:t>؟ </a:t>
            </a:r>
            <a:endParaRPr lang="ar-DZ" sz="2800" dirty="0">
              <a:cs typeface="+mj-cs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338" y="48297"/>
            <a:ext cx="4598505" cy="6809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1760</TotalTime>
  <Words>397</Words>
  <Application>Microsoft Office PowerPoint</Application>
  <PresentationFormat>Grand écran</PresentationFormat>
  <Paragraphs>80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437</cp:revision>
  <dcterms:created xsi:type="dcterms:W3CDTF">2024-09-28T14:01:15Z</dcterms:created>
  <dcterms:modified xsi:type="dcterms:W3CDTF">2025-04-20T15:16:49Z</dcterms:modified>
</cp:coreProperties>
</file>