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75" r:id="rId5"/>
    <p:sldId id="268" r:id="rId6"/>
    <p:sldId id="277" r:id="rId7"/>
    <p:sldId id="274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>
        <p:scale>
          <a:sx n="66" d="100"/>
          <a:sy n="66" d="100"/>
        </p:scale>
        <p:origin x="8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هي العملية التي يجب القيام بها على الأشكال حتى تصبح شكلا واحدا ؟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305" y="2458539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+mj-cs"/>
              </a:rPr>
              <a:t>عملية تجميع الأشكال</a:t>
            </a:r>
            <a:endParaRPr lang="ar-DZ" sz="3600" b="1" dirty="0">
              <a:solidFill>
                <a:srgbClr val="FF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5" y="3551728"/>
            <a:ext cx="1146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هي مراحلها </a:t>
            </a:r>
            <a:r>
              <a:rPr lang="ar-DZ" sz="3600" dirty="0" smtClean="0"/>
              <a:t>؟</a:t>
            </a:r>
            <a:endParaRPr lang="ar-DZ" sz="3600" dirty="0"/>
          </a:p>
        </p:txBody>
      </p:sp>
      <p:sp>
        <p:nvSpPr>
          <p:cNvPr id="6" name="Rectangle 5"/>
          <p:cNvSpPr/>
          <p:nvPr/>
        </p:nvSpPr>
        <p:spPr>
          <a:xfrm>
            <a:off x="331306" y="4238653"/>
            <a:ext cx="11460644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solidFill>
                  <a:srgbClr val="FF0000"/>
                </a:solidFill>
              </a:rPr>
              <a:t>نحدد الأشكال</a:t>
            </a:r>
          </a:p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solidFill>
                  <a:srgbClr val="FF0000"/>
                </a:solidFill>
              </a:rPr>
              <a:t>نضغط بالزر الأيمن للفأرة عليها</a:t>
            </a:r>
          </a:p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نختار من القائمة التعليمة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Grouper</a:t>
            </a:r>
            <a:r>
              <a:rPr lang="ar-D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ثم </a:t>
            </a:r>
            <a:r>
              <a:rPr lang="fr-F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Grouper</a:t>
            </a:r>
            <a:r>
              <a:rPr lang="ar-DZ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090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006" y="625751"/>
            <a:ext cx="11879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إ</a:t>
            </a:r>
            <a:r>
              <a:rPr lang="ar-DZ" sz="3200" dirty="0" smtClean="0"/>
              <a:t>ليك </a:t>
            </a:r>
            <a:r>
              <a:rPr lang="ar-DZ" sz="3200" dirty="0"/>
              <a:t>هذا البحث أنجزه أحد التلاميذ في مادة الفيزياء بواسطة </a:t>
            </a:r>
            <a:r>
              <a:rPr lang="ar-DZ" sz="3200" dirty="0" smtClean="0"/>
              <a:t>برنامج </a:t>
            </a:r>
            <a:r>
              <a:rPr lang="fr-FR" sz="3200" dirty="0" smtClean="0"/>
              <a:t>Word</a:t>
            </a:r>
            <a:endParaRPr lang="fr-FR" sz="3200" dirty="0"/>
          </a:p>
        </p:txBody>
      </p:sp>
      <p:grpSp>
        <p:nvGrpSpPr>
          <p:cNvPr id="6" name="Groupe 5"/>
          <p:cNvGrpSpPr/>
          <p:nvPr/>
        </p:nvGrpSpPr>
        <p:grpSpPr>
          <a:xfrm>
            <a:off x="291545" y="1355181"/>
            <a:ext cx="7447722" cy="5341463"/>
            <a:chOff x="0" y="0"/>
            <a:chExt cx="4719273" cy="3689053"/>
          </a:xfrm>
        </p:grpSpPr>
        <p:grpSp>
          <p:nvGrpSpPr>
            <p:cNvPr id="7" name="Groupe 6"/>
            <p:cNvGrpSpPr/>
            <p:nvPr/>
          </p:nvGrpSpPr>
          <p:grpSpPr>
            <a:xfrm>
              <a:off x="0" y="0"/>
              <a:ext cx="4689446" cy="2615199"/>
              <a:chOff x="0" y="0"/>
              <a:chExt cx="4728757" cy="2573657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0" y="914401"/>
                <a:ext cx="4710432" cy="1659256"/>
                <a:chOff x="0" y="0"/>
                <a:chExt cx="4710513" cy="1659310"/>
              </a:xfrm>
            </p:grpSpPr>
            <p:sp>
              <p:nvSpPr>
                <p:cNvPr id="14" name="Rectangle à coins arrondis 13"/>
                <p:cNvSpPr/>
                <p:nvPr/>
              </p:nvSpPr>
              <p:spPr>
                <a:xfrm>
                  <a:off x="3776869" y="569843"/>
                  <a:ext cx="913765" cy="526211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غاز ثاني أكسيد الكربون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Rectangle à coins arrondis 14"/>
                <p:cNvSpPr/>
                <p:nvPr/>
              </p:nvSpPr>
              <p:spPr>
                <a:xfrm>
                  <a:off x="3790122" y="1285461"/>
                  <a:ext cx="913765" cy="28467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غاز الميثان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à coins arrondis 15"/>
                <p:cNvSpPr/>
                <p:nvPr/>
              </p:nvSpPr>
              <p:spPr>
                <a:xfrm>
                  <a:off x="3796748" y="79513"/>
                  <a:ext cx="913765" cy="29329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الماء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Arrondir un rectangle avec un coin diagonal 16"/>
                <p:cNvSpPr/>
                <p:nvPr/>
              </p:nvSpPr>
              <p:spPr>
                <a:xfrm>
                  <a:off x="1868556" y="0"/>
                  <a:ext cx="1242060" cy="500332"/>
                </a:xfrm>
                <a:prstGeom prst="round2Diag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ذرة من الأكسجين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ذرتين من الهيدروجين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sp>
              <p:nvSpPr>
                <p:cNvPr id="18" name="Arrondir un rectangle avec un coin diagonal 17"/>
                <p:cNvSpPr/>
                <p:nvPr/>
              </p:nvSpPr>
              <p:spPr>
                <a:xfrm>
                  <a:off x="1861930" y="576469"/>
                  <a:ext cx="1242060" cy="500332"/>
                </a:xfrm>
                <a:prstGeom prst="round2Diag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ذرة من الكربون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ذرتين من الأكسجين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sp>
              <p:nvSpPr>
                <p:cNvPr id="19" name="Arrondir un rectangle avec un coin diagonal 18"/>
                <p:cNvSpPr/>
                <p:nvPr/>
              </p:nvSpPr>
              <p:spPr>
                <a:xfrm>
                  <a:off x="1808922" y="1159565"/>
                  <a:ext cx="1362973" cy="499745"/>
                </a:xfrm>
                <a:prstGeom prst="round2Diag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ذرة من الكربون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 ذرات من الهيدروجين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grpSp>
              <p:nvGrpSpPr>
                <p:cNvPr id="20" name="Groupe 19"/>
                <p:cNvGrpSpPr/>
                <p:nvPr/>
              </p:nvGrpSpPr>
              <p:grpSpPr>
                <a:xfrm>
                  <a:off x="86139" y="72887"/>
                  <a:ext cx="605790" cy="318135"/>
                  <a:chOff x="0" y="0"/>
                  <a:chExt cx="605850" cy="318351"/>
                </a:xfrm>
              </p:grpSpPr>
              <p:sp>
                <p:nvSpPr>
                  <p:cNvPr id="37" name="Ellipse 36"/>
                  <p:cNvSpPr/>
                  <p:nvPr/>
                </p:nvSpPr>
                <p:spPr>
                  <a:xfrm>
                    <a:off x="66261" y="0"/>
                    <a:ext cx="456889" cy="31835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Ellipse 37"/>
                  <p:cNvSpPr/>
                  <p:nvPr/>
                </p:nvSpPr>
                <p:spPr>
                  <a:xfrm>
                    <a:off x="450574" y="192156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9" name="Ellipse 38"/>
                  <p:cNvSpPr/>
                  <p:nvPr/>
                </p:nvSpPr>
                <p:spPr>
                  <a:xfrm>
                    <a:off x="0" y="198782"/>
                    <a:ext cx="146098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66261" y="1232452"/>
                  <a:ext cx="592455" cy="361315"/>
                  <a:chOff x="0" y="0"/>
                  <a:chExt cx="592598" cy="361935"/>
                </a:xfrm>
              </p:grpSpPr>
              <p:sp>
                <p:nvSpPr>
                  <p:cNvPr id="32" name="Ellipse 31"/>
                  <p:cNvSpPr/>
                  <p:nvPr/>
                </p:nvSpPr>
                <p:spPr>
                  <a:xfrm>
                    <a:off x="86140" y="39757"/>
                    <a:ext cx="431321" cy="30156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Ellipse 32"/>
                  <p:cNvSpPr/>
                  <p:nvPr/>
                </p:nvSpPr>
                <p:spPr>
                  <a:xfrm>
                    <a:off x="437322" y="19879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Ellipse 33"/>
                  <p:cNvSpPr/>
                  <p:nvPr/>
                </p:nvSpPr>
                <p:spPr>
                  <a:xfrm>
                    <a:off x="424070" y="258418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Ellipse 34"/>
                  <p:cNvSpPr/>
                  <p:nvPr/>
                </p:nvSpPr>
                <p:spPr>
                  <a:xfrm>
                    <a:off x="39757" y="0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Ellipse 35"/>
                  <p:cNvSpPr/>
                  <p:nvPr/>
                </p:nvSpPr>
                <p:spPr>
                  <a:xfrm>
                    <a:off x="0" y="258418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2" name="Flèche droite à entaille 21"/>
                <p:cNvSpPr/>
                <p:nvPr/>
              </p:nvSpPr>
              <p:spPr>
                <a:xfrm rot="10800000">
                  <a:off x="3173896" y="165652"/>
                  <a:ext cx="568960" cy="155275"/>
                </a:xfrm>
                <a:prstGeom prst="notched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Flèche droite à entaille 22"/>
                <p:cNvSpPr/>
                <p:nvPr/>
              </p:nvSpPr>
              <p:spPr>
                <a:xfrm rot="10800000">
                  <a:off x="3167269" y="775252"/>
                  <a:ext cx="568960" cy="155275"/>
                </a:xfrm>
                <a:prstGeom prst="notched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Flèche droite à entaille 23"/>
                <p:cNvSpPr/>
                <p:nvPr/>
              </p:nvSpPr>
              <p:spPr>
                <a:xfrm rot="10800000">
                  <a:off x="3207026" y="1358348"/>
                  <a:ext cx="517585" cy="154941"/>
                </a:xfrm>
                <a:prstGeom prst="notched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lèche droite à entaille 24"/>
                <p:cNvSpPr/>
                <p:nvPr/>
              </p:nvSpPr>
              <p:spPr>
                <a:xfrm rot="10800000">
                  <a:off x="927652" y="185530"/>
                  <a:ext cx="853632" cy="154941"/>
                </a:xfrm>
                <a:prstGeom prst="notched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lèche droite à entaille 25"/>
                <p:cNvSpPr/>
                <p:nvPr/>
              </p:nvSpPr>
              <p:spPr>
                <a:xfrm rot="10800000">
                  <a:off x="887896" y="768626"/>
                  <a:ext cx="853632" cy="154941"/>
                </a:xfrm>
                <a:prstGeom prst="notched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lèche droite à entaille 26"/>
                <p:cNvSpPr/>
                <p:nvPr/>
              </p:nvSpPr>
              <p:spPr>
                <a:xfrm rot="10800000">
                  <a:off x="848139" y="1345095"/>
                  <a:ext cx="853632" cy="154941"/>
                </a:xfrm>
                <a:prstGeom prst="notched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8" name="Groupe 27"/>
                <p:cNvGrpSpPr/>
                <p:nvPr/>
              </p:nvGrpSpPr>
              <p:grpSpPr>
                <a:xfrm>
                  <a:off x="0" y="622852"/>
                  <a:ext cx="698500" cy="396240"/>
                  <a:chOff x="0" y="0"/>
                  <a:chExt cx="698754" cy="396629"/>
                </a:xfrm>
              </p:grpSpPr>
              <p:sp>
                <p:nvSpPr>
                  <p:cNvPr id="29" name="Ellipse 28"/>
                  <p:cNvSpPr/>
                  <p:nvPr/>
                </p:nvSpPr>
                <p:spPr>
                  <a:xfrm>
                    <a:off x="112643" y="0"/>
                    <a:ext cx="491550" cy="31824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0" y="225287"/>
                    <a:ext cx="215050" cy="1713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Ellipse 30"/>
                  <p:cNvSpPr/>
                  <p:nvPr/>
                </p:nvSpPr>
                <p:spPr>
                  <a:xfrm>
                    <a:off x="483704" y="218661"/>
                    <a:ext cx="215050" cy="1713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3" name="Zone de texte 1"/>
              <p:cNvSpPr txBox="1"/>
              <p:nvPr/>
            </p:nvSpPr>
            <p:spPr>
              <a:xfrm>
                <a:off x="58723" y="0"/>
                <a:ext cx="4670034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  <a:scene3d>
                  <a:camera prst="isometricOffAxis1Right"/>
                  <a:lightRig rig="threePt" dir="t"/>
                </a:scene3d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ar-DZ" sz="4400" dirty="0">
                    <a:ln w="6604" cap="flat" cmpd="sng" algn="ctr">
                      <a:solidFill>
                        <a:srgbClr val="FFFF00"/>
                      </a:solidFill>
                      <a:prstDash val="solid"/>
                      <a:round/>
                    </a:ln>
                    <a:solidFill>
                      <a:srgbClr val="0070C0"/>
                    </a:solidFill>
                    <a:effectLst>
                      <a:outerShdw dist="38100" dir="2700000" algn="tl">
                        <a:schemeClr val="accent2"/>
                      </a:outerShdw>
                      <a:reflection blurRad="6350" stA="60000" endA="900" endPos="60000" dist="29997" dir="5400000" sy="-100000" algn="bl"/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النموذج الجزيئي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" y="2843868"/>
              <a:ext cx="1365885" cy="84518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873" y="2835479"/>
              <a:ext cx="1422400" cy="82804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65" y="2860646"/>
              <a:ext cx="1497330" cy="77660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7841286" y="1535137"/>
            <a:ext cx="42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DZ" sz="2400" b="1" dirty="0" smtClean="0">
                <a:cs typeface="+mj-cs"/>
              </a:rPr>
              <a:t>على </a:t>
            </a:r>
            <a:r>
              <a:rPr lang="ar-DZ" sz="2400" b="1" dirty="0">
                <a:cs typeface="+mj-cs"/>
              </a:rPr>
              <a:t>ماذا يحتوي البحث ؟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DZ" sz="2400" b="1" dirty="0" smtClean="0">
                <a:cs typeface="+mj-cs"/>
              </a:rPr>
              <a:t>ما </a:t>
            </a:r>
            <a:r>
              <a:rPr lang="ar-DZ" sz="2400" b="1" dirty="0">
                <a:cs typeface="+mj-cs"/>
              </a:rPr>
              <a:t>هي العناصر التي رأيناها سابقا </a:t>
            </a:r>
            <a:r>
              <a:rPr lang="ar-DZ" sz="2400" b="1" dirty="0" smtClean="0">
                <a:cs typeface="+mj-cs"/>
              </a:rPr>
              <a:t>؟</a:t>
            </a:r>
            <a:endParaRPr lang="fr-FR" sz="2400" b="1" dirty="0" smtClean="0">
              <a:cs typeface="+mj-cs"/>
            </a:endParaRP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DZ" sz="2400" b="1" dirty="0" smtClean="0">
                <a:cs typeface="+mj-cs"/>
              </a:rPr>
              <a:t>ما </a:t>
            </a:r>
            <a:r>
              <a:rPr lang="ar-DZ" sz="2400" b="1" dirty="0">
                <a:cs typeface="+mj-cs"/>
              </a:rPr>
              <a:t>هي العناصر التي لم نتطرق إليها ؟</a:t>
            </a: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29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نسمي صورة باللغة الفرنسية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إلى حاسوبك وحاول إدراج صورة من اختيارك</a:t>
            </a:r>
            <a:r>
              <a:rPr lang="ar-DZ" sz="3200" dirty="0" smtClean="0"/>
              <a:t>.</a:t>
            </a:r>
            <a:endParaRPr lang="ar-DZ" sz="3200" dirty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في </a:t>
            </a:r>
            <a:r>
              <a:rPr lang="ar-DZ" sz="3200" dirty="0"/>
              <a:t>رأيك، ما دور الأداة </a:t>
            </a:r>
            <a:r>
              <a:rPr lang="fr-FR" sz="3200" dirty="0"/>
              <a:t>images en </a:t>
            </a:r>
            <a:r>
              <a:rPr lang="fr-FR" sz="3200" dirty="0" smtClean="0"/>
              <a:t>ligne</a:t>
            </a:r>
            <a:r>
              <a:rPr lang="ar-DZ" sz="3200" dirty="0" smtClean="0"/>
              <a:t> </a:t>
            </a:r>
            <a:r>
              <a:rPr lang="fr-FR" sz="3200" dirty="0" smtClean="0"/>
              <a:t>؟ </a:t>
            </a:r>
            <a:endParaRPr lang="fr-FR" sz="3200" dirty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برأيك ما </a:t>
            </a:r>
            <a:r>
              <a:rPr lang="ar-DZ" sz="3200" dirty="0"/>
              <a:t>هي مختلف العمليات الممكن القيام بها على الصور ؟</a:t>
            </a: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 هو الفرق بين الصور</a:t>
            </a:r>
            <a:endParaRPr lang="ar-DZ" sz="3200" dirty="0"/>
          </a:p>
        </p:txBody>
      </p:sp>
      <p:pic>
        <p:nvPicPr>
          <p:cNvPr id="21" name="Imag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654837"/>
            <a:ext cx="2975153" cy="19895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22" name="Imag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6" y="1799028"/>
            <a:ext cx="2955235" cy="1845319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</p:pic>
      <p:pic>
        <p:nvPicPr>
          <p:cNvPr id="23" name="Imag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09" y="1799028"/>
            <a:ext cx="3025968" cy="18453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4767" y="4941909"/>
            <a:ext cx="11373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إدراجك للصورة لاحظت ظهور تبويب جديد ما اسمه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من </a:t>
            </a:r>
            <a:r>
              <a:rPr lang="ar-DZ" sz="3200" dirty="0"/>
              <a:t>خلال التبويب </a:t>
            </a:r>
            <a:r>
              <a:rPr lang="fr-FR" sz="3200" dirty="0"/>
              <a:t>Format </a:t>
            </a:r>
            <a:r>
              <a:rPr lang="ar-DZ" sz="3200" dirty="0" smtClean="0"/>
              <a:t> حاول </a:t>
            </a:r>
            <a:r>
              <a:rPr lang="ar-DZ" sz="3200" dirty="0"/>
              <a:t>تنسيق الصورة التي أدرجتها </a:t>
            </a:r>
            <a:r>
              <a:rPr lang="ar-DZ" sz="3200" dirty="0">
                <a:solidFill>
                  <a:srgbClr val="00B050"/>
                </a:solidFill>
              </a:rPr>
              <a:t>(</a:t>
            </a:r>
            <a:r>
              <a:rPr lang="ar-DZ" sz="3200" dirty="0" smtClean="0">
                <a:solidFill>
                  <a:srgbClr val="00B050"/>
                </a:solidFill>
              </a:rPr>
              <a:t>تغير </a:t>
            </a:r>
            <a:r>
              <a:rPr lang="ar-DZ" sz="3200" dirty="0">
                <a:solidFill>
                  <a:srgbClr val="00B050"/>
                </a:solidFill>
              </a:rPr>
              <a:t>الحدود و إضافة التأثيرات</a:t>
            </a:r>
            <a:r>
              <a:rPr lang="ar-DZ" sz="3200" dirty="0" smtClean="0">
                <a:solidFill>
                  <a:srgbClr val="00B050"/>
                </a:solidFill>
              </a:rPr>
              <a:t>)</a:t>
            </a:r>
            <a:endParaRPr lang="ar-DZ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0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14600"/>
            <a:ext cx="1178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3600" b="1" u="sng" dirty="0">
                <a:solidFill>
                  <a:srgbClr val="FF0000"/>
                </a:solidFill>
                <a:cs typeface="+mj-cs"/>
              </a:rPr>
              <a:t>إدراج صورة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Image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fr-FR" sz="3600" b="1" u="sng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931"/>
            <a:ext cx="117808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التبويب إدراج </a:t>
            </a:r>
            <a:r>
              <a:rPr lang="fr-FR" sz="2800" dirty="0" smtClean="0">
                <a:cs typeface="+mj-cs"/>
              </a:rPr>
              <a:t>Insertion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التعليمة صور </a:t>
            </a:r>
            <a:r>
              <a:rPr lang="fr-FR" sz="2800" dirty="0" smtClean="0">
                <a:cs typeface="+mj-cs"/>
              </a:rPr>
              <a:t>Images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تظهر علبة حوار نبحث عن الصورة التي نريدها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نضغط على </a:t>
            </a:r>
            <a:r>
              <a:rPr lang="fr-FR" sz="2800" dirty="0" smtClean="0">
                <a:cs typeface="+mj-cs"/>
              </a:rPr>
              <a:t>Insérer</a:t>
            </a:r>
            <a:endParaRPr lang="fr-FR" sz="2800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413" y="2695746"/>
            <a:ext cx="1178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تنسيق الصور</a:t>
            </a:r>
            <a:r>
              <a:rPr lang="ar-DZ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36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14789"/>
            <a:ext cx="117808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نحدد </a:t>
            </a:r>
            <a:r>
              <a:rPr lang="ar-DZ" sz="2800" dirty="0">
                <a:cs typeface="+mj-cs"/>
              </a:rPr>
              <a:t>الصورة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تبويب </a:t>
            </a:r>
            <a:r>
              <a:rPr lang="ar-DZ" sz="2800" dirty="0">
                <a:cs typeface="+mj-cs"/>
              </a:rPr>
              <a:t>التنسيق </a:t>
            </a:r>
            <a:r>
              <a:rPr lang="fr-FR" sz="2800" dirty="0">
                <a:cs typeface="+mj-cs"/>
              </a:rPr>
              <a:t>Format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نختار </a:t>
            </a:r>
            <a:r>
              <a:rPr lang="ar-DZ" sz="2800" dirty="0">
                <a:cs typeface="+mj-cs"/>
              </a:rPr>
              <a:t>الأداة </a:t>
            </a:r>
            <a:r>
              <a:rPr lang="fr-FR" sz="2800" dirty="0" smtClean="0">
                <a:cs typeface="+mj-cs"/>
              </a:rPr>
              <a:t> bordure </a:t>
            </a:r>
            <a:r>
              <a:rPr lang="fr-FR" sz="2800" dirty="0">
                <a:cs typeface="+mj-cs"/>
              </a:rPr>
              <a:t>de l’image </a:t>
            </a:r>
            <a:r>
              <a:rPr lang="ar-DZ" sz="2800" dirty="0">
                <a:cs typeface="+mj-cs"/>
              </a:rPr>
              <a:t>لتنسيق حدود الصورة ، ثم نختار :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2800" dirty="0" smtClean="0">
                <a:cs typeface="+mj-cs"/>
              </a:rPr>
              <a:t>Couleurs</a:t>
            </a:r>
            <a:r>
              <a:rPr lang="ar-DZ" sz="2800" dirty="0" smtClean="0">
                <a:cs typeface="+mj-cs"/>
              </a:rPr>
              <a:t> </a:t>
            </a:r>
            <a:r>
              <a:rPr lang="ar-DZ" sz="2800" dirty="0">
                <a:cs typeface="+mj-cs"/>
              </a:rPr>
              <a:t>ت</a:t>
            </a:r>
            <a:r>
              <a:rPr lang="ar-DZ" sz="2800" dirty="0" smtClean="0">
                <a:cs typeface="+mj-cs"/>
              </a:rPr>
              <a:t>لوين </a:t>
            </a:r>
            <a:r>
              <a:rPr lang="ar-DZ" sz="2800" dirty="0">
                <a:cs typeface="+mj-cs"/>
              </a:rPr>
              <a:t>حدود </a:t>
            </a:r>
            <a:r>
              <a:rPr lang="ar-DZ" sz="2800" dirty="0" smtClean="0">
                <a:cs typeface="+mj-cs"/>
              </a:rPr>
              <a:t>الصورة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2800" dirty="0" smtClean="0">
                <a:cs typeface="+mj-cs"/>
              </a:rPr>
              <a:t>Épaisseur</a:t>
            </a:r>
            <a:r>
              <a:rPr lang="ar-DZ" sz="2800" dirty="0" smtClean="0">
                <a:cs typeface="+mj-cs"/>
              </a:rPr>
              <a:t> لتحديد </a:t>
            </a:r>
            <a:r>
              <a:rPr lang="ar-DZ" sz="2800" dirty="0">
                <a:cs typeface="+mj-cs"/>
              </a:rPr>
              <a:t>سمك الحدود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2800" dirty="0">
                <a:cs typeface="+mj-cs"/>
              </a:rPr>
              <a:t> </a:t>
            </a:r>
            <a:r>
              <a:rPr lang="fr-FR" sz="2800" dirty="0" smtClean="0">
                <a:cs typeface="+mj-cs"/>
              </a:rPr>
              <a:t>Tirets</a:t>
            </a:r>
            <a:r>
              <a:rPr lang="ar-DZ" sz="2800" dirty="0" smtClean="0">
                <a:cs typeface="+mj-cs"/>
              </a:rPr>
              <a:t>لتحديد </a:t>
            </a:r>
            <a:r>
              <a:rPr lang="ar-DZ" sz="2800" dirty="0">
                <a:cs typeface="+mj-cs"/>
              </a:rPr>
              <a:t>نمط الحدود 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2800" dirty="0" smtClean="0">
                <a:cs typeface="+mj-cs"/>
              </a:rPr>
              <a:t>كما </a:t>
            </a:r>
            <a:r>
              <a:rPr lang="ar-DZ" sz="2800" dirty="0">
                <a:cs typeface="+mj-cs"/>
              </a:rPr>
              <a:t>يمكن إضافة تأثيرات للصورة كالظل و الانعكاس و ذلك من خلال الأداة </a:t>
            </a:r>
            <a:r>
              <a:rPr lang="fr-FR" sz="2800" dirty="0" smtClean="0">
                <a:cs typeface="+mj-cs"/>
              </a:rPr>
              <a:t> Effets </a:t>
            </a:r>
            <a:r>
              <a:rPr lang="fr-FR" sz="2800" dirty="0">
                <a:cs typeface="+mj-cs"/>
              </a:rPr>
              <a:t>de l’image </a:t>
            </a:r>
            <a:r>
              <a:rPr lang="ar-DZ" sz="2800" dirty="0">
                <a:cs typeface="+mj-cs"/>
              </a:rPr>
              <a:t>من التبويب </a:t>
            </a:r>
            <a:r>
              <a:rPr lang="fr-FR" sz="2800" dirty="0" smtClean="0">
                <a:cs typeface="+mj-cs"/>
              </a:rPr>
              <a:t>Forma</a:t>
            </a:r>
            <a:r>
              <a:rPr lang="fr-FR" sz="2800" dirty="0">
                <a:cs typeface="+mj-cs"/>
              </a:rPr>
              <a:t>t</a:t>
            </a:r>
            <a:endParaRPr lang="en-US" sz="4400" b="1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03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7775" y="960057"/>
            <a:ext cx="106441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ا</a:t>
            </a:r>
            <a:r>
              <a:rPr lang="ar-DZ" sz="3200" dirty="0" smtClean="0"/>
              <a:t>تصل </a:t>
            </a:r>
            <a:r>
              <a:rPr lang="ar-DZ" sz="3200" dirty="0"/>
              <a:t>بالإجابة الصحيحة لإيجاد كيفية تسمية النص الجميل باللغة الفرنسية : </a:t>
            </a:r>
          </a:p>
          <a:p>
            <a:pPr algn="r" rtl="1"/>
            <a:r>
              <a:rPr lang="ar-DZ" sz="3200" dirty="0"/>
              <a:t>4318215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5409" y="2550540"/>
            <a:ext cx="80043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هذه </a:t>
            </a:r>
            <a:r>
              <a:rPr lang="ar-DZ" sz="3200" dirty="0"/>
              <a:t>الكلمة مشتقة من كلمتين </a:t>
            </a:r>
            <a:r>
              <a:rPr lang="fr-FR" sz="3200" dirty="0" err="1"/>
              <a:t>word</a:t>
            </a:r>
            <a:r>
              <a:rPr lang="fr-FR" sz="3200" dirty="0"/>
              <a:t> </a:t>
            </a:r>
            <a:r>
              <a:rPr lang="ar-DZ" sz="3200" dirty="0" smtClean="0"/>
              <a:t> و </a:t>
            </a:r>
            <a:r>
              <a:rPr lang="fr-FR" sz="3200" dirty="0"/>
              <a:t>art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ماذا </a:t>
            </a:r>
            <a:r>
              <a:rPr lang="ar-DZ" sz="3200" dirty="0"/>
              <a:t>تعنيان </a:t>
            </a:r>
            <a:r>
              <a:rPr lang="ar-DZ" sz="3200" dirty="0" smtClean="0"/>
              <a:t>؟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استنتج </a:t>
            </a:r>
            <a:r>
              <a:rPr lang="ar-DZ" sz="3200" dirty="0"/>
              <a:t>إذن كيف نسمي هذا النص الجميل باللغة العربية</a:t>
            </a:r>
            <a:r>
              <a:rPr lang="ar-DZ" sz="3200" dirty="0" smtClean="0"/>
              <a:t>.</a:t>
            </a:r>
          </a:p>
          <a:p>
            <a:pPr algn="r" rtl="1"/>
            <a:r>
              <a:rPr lang="ar-DZ" sz="3200" dirty="0" smtClean="0"/>
              <a:t> 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حاول </a:t>
            </a:r>
            <a:r>
              <a:rPr lang="ar-DZ" sz="3200" dirty="0"/>
              <a:t>إدراج النص الفني "النموذج الجزيئي" </a:t>
            </a:r>
          </a:p>
          <a:p>
            <a:pPr lvl="1" algn="r" rtl="1"/>
            <a:r>
              <a:rPr lang="ar-DZ" sz="3200" b="1" u="sng" dirty="0"/>
              <a:t>السند :</a:t>
            </a:r>
            <a:r>
              <a:rPr lang="ar-DZ" sz="3200" b="1" dirty="0"/>
              <a:t> </a:t>
            </a:r>
            <a:r>
              <a:rPr lang="ar-DZ" sz="3200" dirty="0"/>
              <a:t>التبويب </a:t>
            </a:r>
            <a:r>
              <a:rPr lang="fr-FR" sz="3200" dirty="0" smtClean="0"/>
              <a:t>Insertion</a:t>
            </a:r>
            <a:endParaRPr lang="fr-FR" sz="3200" dirty="0"/>
          </a:p>
        </p:txBody>
      </p:sp>
      <p:pic>
        <p:nvPicPr>
          <p:cNvPr id="14" name="Imag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4" y="1779628"/>
            <a:ext cx="3365292" cy="4588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51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651" y="135082"/>
            <a:ext cx="10822674" cy="82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ar-DZ" sz="44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دراج نص فني </a:t>
            </a:r>
            <a:r>
              <a:rPr lang="fr-FR" sz="4400" b="1" u="sng" dirty="0" err="1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WordArt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4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9843" y="956782"/>
            <a:ext cx="1146748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fr-FR" sz="3600" dirty="0" smtClean="0"/>
              <a:t> </a:t>
            </a:r>
            <a:r>
              <a:rPr lang="ar-DZ" sz="3600" dirty="0"/>
              <a:t>التبويب إدراج </a:t>
            </a:r>
            <a:r>
              <a:rPr lang="fr-FR" sz="3600" dirty="0"/>
              <a:t>Insertion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التعليمة </a:t>
            </a:r>
            <a:r>
              <a:rPr lang="ar-DZ" sz="3600" dirty="0"/>
              <a:t>نص فني </a:t>
            </a:r>
            <a:r>
              <a:rPr lang="fr-FR" sz="3600" dirty="0" err="1"/>
              <a:t>WordArt</a:t>
            </a:r>
            <a:r>
              <a:rPr lang="fr-FR" sz="3600" dirty="0"/>
              <a:t>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نختار </a:t>
            </a:r>
            <a:r>
              <a:rPr lang="ar-DZ" sz="3600" dirty="0"/>
              <a:t>نوع النص الفني الذي نريد </a:t>
            </a:r>
            <a:r>
              <a:rPr lang="ar-DZ" sz="3600" dirty="0" smtClean="0"/>
              <a:t>إدراجه</a:t>
            </a:r>
            <a:endParaRPr lang="fr-FR" sz="36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يظهر </a:t>
            </a:r>
            <a:r>
              <a:rPr lang="ar-DZ" sz="3600" dirty="0"/>
              <a:t>إطار نكتب فيه النص </a:t>
            </a:r>
            <a:r>
              <a:rPr lang="ar-DZ" sz="3600" dirty="0" smtClean="0"/>
              <a:t>الفني</a:t>
            </a:r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22989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0" y="873751"/>
            <a:ext cx="58566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200" dirty="0" smtClean="0"/>
              <a:t>قم </a:t>
            </a:r>
            <a:r>
              <a:rPr lang="ar-DZ" sz="3200" dirty="0"/>
              <a:t>بإدراج صورة </a:t>
            </a:r>
            <a:r>
              <a:rPr lang="ar-DZ" sz="3200" b="1" dirty="0" smtClean="0"/>
              <a:t>مؤسستك</a:t>
            </a:r>
          </a:p>
          <a:p>
            <a:pPr lvl="1" algn="r" rtl="1"/>
            <a:r>
              <a:rPr lang="ar-DZ" sz="3200" b="1" dirty="0" smtClean="0"/>
              <a:t>و </a:t>
            </a:r>
            <a:r>
              <a:rPr lang="ar-DZ" sz="3200" b="1" dirty="0"/>
              <a:t>اكتب اسم المؤسسة بطريقة جميلة. 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200" b="1" dirty="0" smtClean="0"/>
              <a:t>حاول </a:t>
            </a:r>
            <a:r>
              <a:rPr lang="ar-DZ" sz="3200" b="1" dirty="0"/>
              <a:t>تنسيق النص الفني </a:t>
            </a:r>
            <a:endParaRPr lang="ar-DZ" sz="3200" b="1" dirty="0" smtClean="0"/>
          </a:p>
          <a:p>
            <a:pPr lvl="1" algn="r" rtl="1"/>
            <a:r>
              <a:rPr lang="ar-DZ" sz="3200" b="1" dirty="0" smtClean="0"/>
              <a:t>و </a:t>
            </a:r>
            <a:r>
              <a:rPr lang="ar-DZ" sz="3200" b="1" dirty="0"/>
              <a:t>الصورة بتنسيقات من اختيارك</a:t>
            </a:r>
            <a:r>
              <a:rPr lang="ar-DZ" sz="3200" dirty="0"/>
              <a:t>.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-1" y="981472"/>
            <a:ext cx="6713697" cy="4740042"/>
            <a:chOff x="-1" y="981472"/>
            <a:chExt cx="6713697" cy="474004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435" y="2003184"/>
              <a:ext cx="3746824" cy="3718330"/>
            </a:xfrm>
            <a:prstGeom prst="rect">
              <a:avLst/>
            </a:prstGeom>
            <a:ln w="38100">
              <a:solidFill>
                <a:srgbClr val="92D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reflection blurRad="6350" stA="50000" endA="300" endPos="38500" dist="50800" dir="5400000" sy="-100000" algn="bl" rotWithShape="0"/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-1" y="981472"/>
              <a:ext cx="67136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ar-DZ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reflection blurRad="6350" stA="55000" endA="50" endPos="85000" dir="5400000" sy="-100000" algn="bl" rotWithShape="0"/>
                  </a:effectLst>
                </a:rPr>
                <a:t>متوسطة الشهيد </a:t>
              </a:r>
              <a:r>
                <a:rPr lang="ar-DZ" sz="54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reflection blurRad="6350" stA="55000" endA="50" endPos="85000" dir="5400000" sy="-100000" algn="bl" rotWithShape="0"/>
                  </a:effectLst>
                </a:rPr>
                <a:t>أولمان</a:t>
              </a:r>
              <a:r>
                <a:rPr lang="ar-DZ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reflection blurRad="6350" stA="55000" endA="50" endPos="85000" dir="5400000" sy="-100000" algn="bl" rotWithShape="0"/>
                  </a:effectLst>
                </a:rPr>
                <a:t> محمد</a:t>
              </a:r>
              <a:endPara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353</Words>
  <Application>Microsoft Office PowerPoint</Application>
  <PresentationFormat>Grand écran</PresentationFormat>
  <Paragraphs>72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370</cp:revision>
  <dcterms:created xsi:type="dcterms:W3CDTF">2024-09-28T14:01:15Z</dcterms:created>
  <dcterms:modified xsi:type="dcterms:W3CDTF">2025-02-11T19:19:45Z</dcterms:modified>
</cp:coreProperties>
</file>