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48"/>
  </p:notesMasterIdLst>
  <p:sldIdLst>
    <p:sldId id="258" r:id="rId3"/>
    <p:sldId id="257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84" r:id="rId17"/>
    <p:sldId id="273" r:id="rId18"/>
    <p:sldId id="272" r:id="rId19"/>
    <p:sldId id="274" r:id="rId20"/>
    <p:sldId id="275" r:id="rId21"/>
    <p:sldId id="277" r:id="rId22"/>
    <p:sldId id="278" r:id="rId23"/>
    <p:sldId id="279" r:id="rId24"/>
    <p:sldId id="280" r:id="rId25"/>
    <p:sldId id="300" r:id="rId26"/>
    <p:sldId id="302" r:id="rId27"/>
    <p:sldId id="301" r:id="rId28"/>
    <p:sldId id="283" r:id="rId29"/>
    <p:sldId id="303" r:id="rId30"/>
    <p:sldId id="281" r:id="rId31"/>
    <p:sldId id="282" r:id="rId32"/>
    <p:sldId id="285" r:id="rId33"/>
    <p:sldId id="287" r:id="rId34"/>
    <p:sldId id="288" r:id="rId35"/>
    <p:sldId id="291" r:id="rId36"/>
    <p:sldId id="293" r:id="rId37"/>
    <p:sldId id="290" r:id="rId38"/>
    <p:sldId id="289" r:id="rId39"/>
    <p:sldId id="292" r:id="rId40"/>
    <p:sldId id="294" r:id="rId41"/>
    <p:sldId id="298" r:id="rId42"/>
    <p:sldId id="276" r:id="rId43"/>
    <p:sldId id="299" r:id="rId44"/>
    <p:sldId id="295" r:id="rId45"/>
    <p:sldId id="296" r:id="rId46"/>
    <p:sldId id="297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5D05A-5328-4386-899C-66EC7154CC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BFA7040D-A91F-448C-9CE7-CBE4192F42FC}">
      <dgm:prSet/>
      <dgm:spPr/>
      <dgm:t>
        <a:bodyPr/>
        <a:lstStyle/>
        <a:p>
          <a:pPr rtl="0"/>
          <a:r>
            <a:rPr lang="fr-FR" smtClean="0"/>
            <a:t>Voir la vie en couleurs</a:t>
          </a:r>
          <a:endParaRPr lang="fr-FR"/>
        </a:p>
      </dgm:t>
    </dgm:pt>
    <dgm:pt modelId="{3D0B0AFF-2C97-4BDB-AC68-AE07C5C1B38E}" type="parTrans" cxnId="{2FC413FF-AEB7-4032-8D93-BDF70944EFDD}">
      <dgm:prSet/>
      <dgm:spPr/>
      <dgm:t>
        <a:bodyPr/>
        <a:lstStyle/>
        <a:p>
          <a:endParaRPr lang="fr-FR"/>
        </a:p>
      </dgm:t>
    </dgm:pt>
    <dgm:pt modelId="{E503F610-0025-4FCD-9222-4D5DB64ABCCD}" type="sibTrans" cxnId="{2FC413FF-AEB7-4032-8D93-BDF70944EFDD}">
      <dgm:prSet/>
      <dgm:spPr/>
      <dgm:t>
        <a:bodyPr/>
        <a:lstStyle/>
        <a:p>
          <a:endParaRPr lang="fr-FR"/>
        </a:p>
      </dgm:t>
    </dgm:pt>
    <dgm:pt modelId="{2B91B60F-F343-430B-B0F6-C25F5A7C045C}">
      <dgm:prSet/>
      <dgm:spPr/>
      <dgm:t>
        <a:bodyPr/>
        <a:lstStyle/>
        <a:p>
          <a:pPr rtl="0"/>
          <a:r>
            <a:rPr lang="fr-FR" smtClean="0"/>
            <a:t>Plus vite que l’éclair !</a:t>
          </a:r>
          <a:endParaRPr lang="fr-FR"/>
        </a:p>
      </dgm:t>
    </dgm:pt>
    <dgm:pt modelId="{BDD66FF1-A628-4F86-892E-5380F797C454}" type="parTrans" cxnId="{54004BBB-4724-484C-9F3F-1906CD3B3C72}">
      <dgm:prSet/>
      <dgm:spPr/>
      <dgm:t>
        <a:bodyPr/>
        <a:lstStyle/>
        <a:p>
          <a:endParaRPr lang="fr-FR"/>
        </a:p>
      </dgm:t>
    </dgm:pt>
    <dgm:pt modelId="{CFC7D0B3-F419-4476-8B39-3DCB14639149}" type="sibTrans" cxnId="{54004BBB-4724-484C-9F3F-1906CD3B3C72}">
      <dgm:prSet/>
      <dgm:spPr/>
      <dgm:t>
        <a:bodyPr/>
        <a:lstStyle/>
        <a:p>
          <a:endParaRPr lang="fr-FR"/>
        </a:p>
      </dgm:t>
    </dgm:pt>
    <dgm:pt modelId="{BB228564-CA84-4667-911E-4560F6AD25EC}">
      <dgm:prSet/>
      <dgm:spPr/>
      <dgm:t>
        <a:bodyPr/>
        <a:lstStyle/>
        <a:p>
          <a:pPr rtl="0"/>
          <a:r>
            <a:rPr lang="fr-FR" smtClean="0"/>
            <a:t>Facile à maintenir</a:t>
          </a:r>
          <a:endParaRPr lang="fr-FR"/>
        </a:p>
      </dgm:t>
    </dgm:pt>
    <dgm:pt modelId="{1942D10A-8FD6-45A3-99D9-78BCC460083E}" type="parTrans" cxnId="{9C5B50C7-B306-4453-B914-E75C0D8E917F}">
      <dgm:prSet/>
      <dgm:spPr/>
      <dgm:t>
        <a:bodyPr/>
        <a:lstStyle/>
        <a:p>
          <a:endParaRPr lang="fr-FR"/>
        </a:p>
      </dgm:t>
    </dgm:pt>
    <dgm:pt modelId="{91DFA155-F29C-40DA-8F60-FF7B8AD356F4}" type="sibTrans" cxnId="{9C5B50C7-B306-4453-B914-E75C0D8E917F}">
      <dgm:prSet/>
      <dgm:spPr/>
      <dgm:t>
        <a:bodyPr/>
        <a:lstStyle/>
        <a:p>
          <a:endParaRPr lang="fr-FR"/>
        </a:p>
      </dgm:t>
    </dgm:pt>
    <dgm:pt modelId="{0A75DE2F-8C5D-4F13-BA02-6038839A8826}" type="pres">
      <dgm:prSet presAssocID="{4E55D05A-5328-4386-899C-66EC7154CC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DDC03A4E-E670-4A69-AC7D-26987DA509A9}" type="pres">
      <dgm:prSet presAssocID="{4E55D05A-5328-4386-899C-66EC7154CC3A}" presName="Name1" presStyleCnt="0"/>
      <dgm:spPr/>
    </dgm:pt>
    <dgm:pt modelId="{9A96FA0E-D480-4A8E-BB10-EF1927E61044}" type="pres">
      <dgm:prSet presAssocID="{4E55D05A-5328-4386-899C-66EC7154CC3A}" presName="cycle" presStyleCnt="0"/>
      <dgm:spPr/>
    </dgm:pt>
    <dgm:pt modelId="{9B6B4D2B-12B9-4F7A-BE51-A092E19CD03C}" type="pres">
      <dgm:prSet presAssocID="{4E55D05A-5328-4386-899C-66EC7154CC3A}" presName="srcNode" presStyleLbl="node1" presStyleIdx="0" presStyleCnt="3"/>
      <dgm:spPr/>
    </dgm:pt>
    <dgm:pt modelId="{8CA80E10-2DFF-4257-BF8F-AC3860B3B626}" type="pres">
      <dgm:prSet presAssocID="{4E55D05A-5328-4386-899C-66EC7154CC3A}" presName="conn" presStyleLbl="parChTrans1D2" presStyleIdx="0" presStyleCnt="1"/>
      <dgm:spPr/>
      <dgm:t>
        <a:bodyPr/>
        <a:lstStyle/>
        <a:p>
          <a:endParaRPr lang="fr-FR"/>
        </a:p>
      </dgm:t>
    </dgm:pt>
    <dgm:pt modelId="{5D3CACBB-3CD0-4686-ABC8-1C72C3E8B46F}" type="pres">
      <dgm:prSet presAssocID="{4E55D05A-5328-4386-899C-66EC7154CC3A}" presName="extraNode" presStyleLbl="node1" presStyleIdx="0" presStyleCnt="3"/>
      <dgm:spPr/>
    </dgm:pt>
    <dgm:pt modelId="{0EF4C908-3B7A-47A6-8198-B54EAF6EA265}" type="pres">
      <dgm:prSet presAssocID="{4E55D05A-5328-4386-899C-66EC7154CC3A}" presName="dstNode" presStyleLbl="node1" presStyleIdx="0" presStyleCnt="3"/>
      <dgm:spPr/>
    </dgm:pt>
    <dgm:pt modelId="{A2315A07-77F5-4ADE-974A-33D81F326148}" type="pres">
      <dgm:prSet presAssocID="{BFA7040D-A91F-448C-9CE7-CBE4192F42F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6FE72B-1FB1-4B66-94D7-BEBCEE2A0BD2}" type="pres">
      <dgm:prSet presAssocID="{BFA7040D-A91F-448C-9CE7-CBE4192F42FC}" presName="accent_1" presStyleCnt="0"/>
      <dgm:spPr/>
    </dgm:pt>
    <dgm:pt modelId="{13C36E5C-F978-4FFD-99D4-6A31EFFF28EF}" type="pres">
      <dgm:prSet presAssocID="{BFA7040D-A91F-448C-9CE7-CBE4192F42FC}" presName="accentRepeatNode" presStyleLbl="solidFgAcc1" presStyleIdx="0" presStyleCnt="3"/>
      <dgm:spPr/>
    </dgm:pt>
    <dgm:pt modelId="{67843DCD-C805-49BC-92E6-06B4612F1F89}" type="pres">
      <dgm:prSet presAssocID="{2B91B60F-F343-430B-B0F6-C25F5A7C045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DD3987-9C18-4F92-8A32-DBA836AD0A6E}" type="pres">
      <dgm:prSet presAssocID="{2B91B60F-F343-430B-B0F6-C25F5A7C045C}" presName="accent_2" presStyleCnt="0"/>
      <dgm:spPr/>
    </dgm:pt>
    <dgm:pt modelId="{466DF888-3294-4D9B-A0AC-291EF28EE132}" type="pres">
      <dgm:prSet presAssocID="{2B91B60F-F343-430B-B0F6-C25F5A7C045C}" presName="accentRepeatNode" presStyleLbl="solidFgAcc1" presStyleIdx="1" presStyleCnt="3"/>
      <dgm:spPr/>
    </dgm:pt>
    <dgm:pt modelId="{57E93AF7-4829-4B78-93B0-CD7F6D8E2B3C}" type="pres">
      <dgm:prSet presAssocID="{BB228564-CA84-4667-911E-4560F6AD25E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005CAA-7335-49B4-8081-407B5FC8018F}" type="pres">
      <dgm:prSet presAssocID="{BB228564-CA84-4667-911E-4560F6AD25EC}" presName="accent_3" presStyleCnt="0"/>
      <dgm:spPr/>
    </dgm:pt>
    <dgm:pt modelId="{ECC04A6F-D62D-4322-BB09-B420AD2B1FBE}" type="pres">
      <dgm:prSet presAssocID="{BB228564-CA84-4667-911E-4560F6AD25EC}" presName="accentRepeatNode" presStyleLbl="solidFgAcc1" presStyleIdx="2" presStyleCnt="3"/>
      <dgm:spPr/>
    </dgm:pt>
  </dgm:ptLst>
  <dgm:cxnLst>
    <dgm:cxn modelId="{9C5B50C7-B306-4453-B914-E75C0D8E917F}" srcId="{4E55D05A-5328-4386-899C-66EC7154CC3A}" destId="{BB228564-CA84-4667-911E-4560F6AD25EC}" srcOrd="2" destOrd="0" parTransId="{1942D10A-8FD6-45A3-99D9-78BCC460083E}" sibTransId="{91DFA155-F29C-40DA-8F60-FF7B8AD356F4}"/>
    <dgm:cxn modelId="{55E8CFF1-0670-4ADE-946E-2BCF99A65E79}" type="presOf" srcId="{BB228564-CA84-4667-911E-4560F6AD25EC}" destId="{57E93AF7-4829-4B78-93B0-CD7F6D8E2B3C}" srcOrd="0" destOrd="0" presId="urn:microsoft.com/office/officeart/2008/layout/VerticalCurvedList"/>
    <dgm:cxn modelId="{54004BBB-4724-484C-9F3F-1906CD3B3C72}" srcId="{4E55D05A-5328-4386-899C-66EC7154CC3A}" destId="{2B91B60F-F343-430B-B0F6-C25F5A7C045C}" srcOrd="1" destOrd="0" parTransId="{BDD66FF1-A628-4F86-892E-5380F797C454}" sibTransId="{CFC7D0B3-F419-4476-8B39-3DCB14639149}"/>
    <dgm:cxn modelId="{2E5E20B5-01A0-4F36-B5D1-75F5FA802496}" type="presOf" srcId="{4E55D05A-5328-4386-899C-66EC7154CC3A}" destId="{0A75DE2F-8C5D-4F13-BA02-6038839A8826}" srcOrd="0" destOrd="0" presId="urn:microsoft.com/office/officeart/2008/layout/VerticalCurvedList"/>
    <dgm:cxn modelId="{BF276CC7-DBB0-4CC4-9DAC-53800452ADBD}" type="presOf" srcId="{E503F610-0025-4FCD-9222-4D5DB64ABCCD}" destId="{8CA80E10-2DFF-4257-BF8F-AC3860B3B626}" srcOrd="0" destOrd="0" presId="urn:microsoft.com/office/officeart/2008/layout/VerticalCurvedList"/>
    <dgm:cxn modelId="{2FC413FF-AEB7-4032-8D93-BDF70944EFDD}" srcId="{4E55D05A-5328-4386-899C-66EC7154CC3A}" destId="{BFA7040D-A91F-448C-9CE7-CBE4192F42FC}" srcOrd="0" destOrd="0" parTransId="{3D0B0AFF-2C97-4BDB-AC68-AE07C5C1B38E}" sibTransId="{E503F610-0025-4FCD-9222-4D5DB64ABCCD}"/>
    <dgm:cxn modelId="{9244172E-8C60-43C3-8E89-ADEAD998EEB5}" type="presOf" srcId="{2B91B60F-F343-430B-B0F6-C25F5A7C045C}" destId="{67843DCD-C805-49BC-92E6-06B4612F1F89}" srcOrd="0" destOrd="0" presId="urn:microsoft.com/office/officeart/2008/layout/VerticalCurvedList"/>
    <dgm:cxn modelId="{462A6723-2610-42AF-B9B6-8A08DF9105EA}" type="presOf" srcId="{BFA7040D-A91F-448C-9CE7-CBE4192F42FC}" destId="{A2315A07-77F5-4ADE-974A-33D81F326148}" srcOrd="0" destOrd="0" presId="urn:microsoft.com/office/officeart/2008/layout/VerticalCurvedList"/>
    <dgm:cxn modelId="{0484CF9B-A5AE-4D0D-9A5C-98715135E911}" type="presParOf" srcId="{0A75DE2F-8C5D-4F13-BA02-6038839A8826}" destId="{DDC03A4E-E670-4A69-AC7D-26987DA509A9}" srcOrd="0" destOrd="0" presId="urn:microsoft.com/office/officeart/2008/layout/VerticalCurvedList"/>
    <dgm:cxn modelId="{DD729572-D1E2-4A1C-BB6D-65637F950EF5}" type="presParOf" srcId="{DDC03A4E-E670-4A69-AC7D-26987DA509A9}" destId="{9A96FA0E-D480-4A8E-BB10-EF1927E61044}" srcOrd="0" destOrd="0" presId="urn:microsoft.com/office/officeart/2008/layout/VerticalCurvedList"/>
    <dgm:cxn modelId="{9462ECD4-E40F-4B99-853E-2BED5B86034B}" type="presParOf" srcId="{9A96FA0E-D480-4A8E-BB10-EF1927E61044}" destId="{9B6B4D2B-12B9-4F7A-BE51-A092E19CD03C}" srcOrd="0" destOrd="0" presId="urn:microsoft.com/office/officeart/2008/layout/VerticalCurvedList"/>
    <dgm:cxn modelId="{9C6D17FB-01D1-408C-BD28-A42FD58AC9F1}" type="presParOf" srcId="{9A96FA0E-D480-4A8E-BB10-EF1927E61044}" destId="{8CA80E10-2DFF-4257-BF8F-AC3860B3B626}" srcOrd="1" destOrd="0" presId="urn:microsoft.com/office/officeart/2008/layout/VerticalCurvedList"/>
    <dgm:cxn modelId="{3C138D33-C3BE-4D43-A670-A15466146BA2}" type="presParOf" srcId="{9A96FA0E-D480-4A8E-BB10-EF1927E61044}" destId="{5D3CACBB-3CD0-4686-ABC8-1C72C3E8B46F}" srcOrd="2" destOrd="0" presId="urn:microsoft.com/office/officeart/2008/layout/VerticalCurvedList"/>
    <dgm:cxn modelId="{FAA24FA0-BE5C-47C8-A1B1-0C14C4CDE374}" type="presParOf" srcId="{9A96FA0E-D480-4A8E-BB10-EF1927E61044}" destId="{0EF4C908-3B7A-47A6-8198-B54EAF6EA265}" srcOrd="3" destOrd="0" presId="urn:microsoft.com/office/officeart/2008/layout/VerticalCurvedList"/>
    <dgm:cxn modelId="{F535CC4D-9925-4C6D-80ED-90795912C408}" type="presParOf" srcId="{DDC03A4E-E670-4A69-AC7D-26987DA509A9}" destId="{A2315A07-77F5-4ADE-974A-33D81F326148}" srcOrd="1" destOrd="0" presId="urn:microsoft.com/office/officeart/2008/layout/VerticalCurvedList"/>
    <dgm:cxn modelId="{B48A40A4-3468-48F6-9C38-A08CD015C0CC}" type="presParOf" srcId="{DDC03A4E-E670-4A69-AC7D-26987DA509A9}" destId="{756FE72B-1FB1-4B66-94D7-BEBCEE2A0BD2}" srcOrd="2" destOrd="0" presId="urn:microsoft.com/office/officeart/2008/layout/VerticalCurvedList"/>
    <dgm:cxn modelId="{AEBF73ED-509E-4BA6-84C7-D8750925E03B}" type="presParOf" srcId="{756FE72B-1FB1-4B66-94D7-BEBCEE2A0BD2}" destId="{13C36E5C-F978-4FFD-99D4-6A31EFFF28EF}" srcOrd="0" destOrd="0" presId="urn:microsoft.com/office/officeart/2008/layout/VerticalCurvedList"/>
    <dgm:cxn modelId="{F103F385-10B6-426A-96DC-FB85463877DE}" type="presParOf" srcId="{DDC03A4E-E670-4A69-AC7D-26987DA509A9}" destId="{67843DCD-C805-49BC-92E6-06B4612F1F89}" srcOrd="3" destOrd="0" presId="urn:microsoft.com/office/officeart/2008/layout/VerticalCurvedList"/>
    <dgm:cxn modelId="{07EE67A2-6E12-4349-95DB-6F74144418A9}" type="presParOf" srcId="{DDC03A4E-E670-4A69-AC7D-26987DA509A9}" destId="{A5DD3987-9C18-4F92-8A32-DBA836AD0A6E}" srcOrd="4" destOrd="0" presId="urn:microsoft.com/office/officeart/2008/layout/VerticalCurvedList"/>
    <dgm:cxn modelId="{76FC5734-54E8-4B29-851C-42FFADEF4164}" type="presParOf" srcId="{A5DD3987-9C18-4F92-8A32-DBA836AD0A6E}" destId="{466DF888-3294-4D9B-A0AC-291EF28EE132}" srcOrd="0" destOrd="0" presId="urn:microsoft.com/office/officeart/2008/layout/VerticalCurvedList"/>
    <dgm:cxn modelId="{E82E6A96-9A5F-41D9-8346-1EE0BEDBDC3E}" type="presParOf" srcId="{DDC03A4E-E670-4A69-AC7D-26987DA509A9}" destId="{57E93AF7-4829-4B78-93B0-CD7F6D8E2B3C}" srcOrd="5" destOrd="0" presId="urn:microsoft.com/office/officeart/2008/layout/VerticalCurvedList"/>
    <dgm:cxn modelId="{6FD811D9-5084-4A6E-B358-B2CF22694003}" type="presParOf" srcId="{DDC03A4E-E670-4A69-AC7D-26987DA509A9}" destId="{BD005CAA-7335-49B4-8081-407B5FC8018F}" srcOrd="6" destOrd="0" presId="urn:microsoft.com/office/officeart/2008/layout/VerticalCurvedList"/>
    <dgm:cxn modelId="{0EE654CF-8DB6-4F93-AD90-C0398276F56F}" type="presParOf" srcId="{BD005CAA-7335-49B4-8081-407B5FC8018F}" destId="{ECC04A6F-D62D-4322-BB09-B420AD2B1F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80E10-2DFF-4257-BF8F-AC3860B3B626}">
      <dsp:nvSpPr>
        <dsp:cNvPr id="0" name=""/>
        <dsp:cNvSpPr/>
      </dsp:nvSpPr>
      <dsp:spPr>
        <a:xfrm>
          <a:off x="-5238885" y="-802433"/>
          <a:ext cx="6238779" cy="6238779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15A07-77F5-4ADE-974A-33D81F326148}">
      <dsp:nvSpPr>
        <dsp:cNvPr id="0" name=""/>
        <dsp:cNvSpPr/>
      </dsp:nvSpPr>
      <dsp:spPr>
        <a:xfrm>
          <a:off x="643187" y="463391"/>
          <a:ext cx="8041577" cy="926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634" tIns="121920" rIns="121920" bIns="12192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smtClean="0"/>
            <a:t>Voir la vie en couleurs</a:t>
          </a:r>
          <a:endParaRPr lang="fr-FR" sz="4800" kern="1200"/>
        </a:p>
      </dsp:txBody>
      <dsp:txXfrm>
        <a:off x="643187" y="463391"/>
        <a:ext cx="8041577" cy="926782"/>
      </dsp:txXfrm>
    </dsp:sp>
    <dsp:sp modelId="{13C36E5C-F978-4FFD-99D4-6A31EFFF28EF}">
      <dsp:nvSpPr>
        <dsp:cNvPr id="0" name=""/>
        <dsp:cNvSpPr/>
      </dsp:nvSpPr>
      <dsp:spPr>
        <a:xfrm>
          <a:off x="63947" y="347543"/>
          <a:ext cx="1158478" cy="1158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43DCD-C805-49BC-92E6-06B4612F1F89}">
      <dsp:nvSpPr>
        <dsp:cNvPr id="0" name=""/>
        <dsp:cNvSpPr/>
      </dsp:nvSpPr>
      <dsp:spPr>
        <a:xfrm>
          <a:off x="980072" y="1853565"/>
          <a:ext cx="7704692" cy="926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634" tIns="121920" rIns="121920" bIns="12192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smtClean="0"/>
            <a:t>Plus vite que l’éclair !</a:t>
          </a:r>
          <a:endParaRPr lang="fr-FR" sz="4800" kern="1200"/>
        </a:p>
      </dsp:txBody>
      <dsp:txXfrm>
        <a:off x="980072" y="1853565"/>
        <a:ext cx="7704692" cy="926782"/>
      </dsp:txXfrm>
    </dsp:sp>
    <dsp:sp modelId="{466DF888-3294-4D9B-A0AC-291EF28EE132}">
      <dsp:nvSpPr>
        <dsp:cNvPr id="0" name=""/>
        <dsp:cNvSpPr/>
      </dsp:nvSpPr>
      <dsp:spPr>
        <a:xfrm>
          <a:off x="400833" y="1737717"/>
          <a:ext cx="1158478" cy="1158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93AF7-4829-4B78-93B0-CD7F6D8E2B3C}">
      <dsp:nvSpPr>
        <dsp:cNvPr id="0" name=""/>
        <dsp:cNvSpPr/>
      </dsp:nvSpPr>
      <dsp:spPr>
        <a:xfrm>
          <a:off x="643187" y="3243739"/>
          <a:ext cx="8041577" cy="926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634" tIns="121920" rIns="121920" bIns="12192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smtClean="0"/>
            <a:t>Facile à maintenir</a:t>
          </a:r>
          <a:endParaRPr lang="fr-FR" sz="4800" kern="1200"/>
        </a:p>
      </dsp:txBody>
      <dsp:txXfrm>
        <a:off x="643187" y="3243739"/>
        <a:ext cx="8041577" cy="926782"/>
      </dsp:txXfrm>
    </dsp:sp>
    <dsp:sp modelId="{ECC04A6F-D62D-4322-BB09-B420AD2B1FBE}">
      <dsp:nvSpPr>
        <dsp:cNvPr id="0" name=""/>
        <dsp:cNvSpPr/>
      </dsp:nvSpPr>
      <dsp:spPr>
        <a:xfrm>
          <a:off x="63947" y="3127891"/>
          <a:ext cx="1158478" cy="1158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5D5D-7671-4A7B-8FD7-42BF344A909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E283E-15E8-4F7D-B383-66F919539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26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N’hésitez pas à posez des questions ou donner</a:t>
            </a:r>
            <a:r>
              <a:rPr lang="fr-FR" baseline="0" dirty="0" smtClean="0"/>
              <a:t> des suggestions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E283E-15E8-4F7D-B383-66F919539F9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57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certains noms de fonction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E283E-15E8-4F7D-B383-66F919539F9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97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E283E-15E8-4F7D-B383-66F919539F9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82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Exemple du CB2A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E283E-15E8-4F7D-B383-66F919539F9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9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Transaction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Teleload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E283E-15E8-4F7D-B383-66F919539F9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82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</a:t>
            </a:r>
            <a:r>
              <a:rPr lang="fr-FR" baseline="0" dirty="0" smtClean="0"/>
              <a:t> petit mot sur </a:t>
            </a:r>
            <a:r>
              <a:rPr lang="fr-FR" baseline="0" dirty="0" err="1" smtClean="0"/>
              <a:t>logging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alarming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E283E-15E8-4F7D-B383-66F919539F97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1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fr-FR" sz="1200" dirty="0" smtClean="0">
                <a:ea typeface="Verdana" pitchFamily="34" charset="0"/>
                <a:cs typeface="Verdana" pitchFamily="34" charset="0"/>
              </a:rPr>
              <a:t>19/11/2013</a:t>
            </a:r>
            <a:endParaRPr lang="nl-NL" sz="12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857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638175" cy="365125"/>
          </a:xfrm>
        </p:spPr>
        <p:txBody>
          <a:bodyPr/>
          <a:lstStyle>
            <a:lvl1pPr>
              <a:defRPr/>
            </a:lvl1pPr>
          </a:lstStyle>
          <a:p>
            <a:fld id="{4912F41C-7A79-45BA-9DFF-FB22ADF90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6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638175" cy="365125"/>
          </a:xfrm>
        </p:spPr>
        <p:txBody>
          <a:bodyPr/>
          <a:lstStyle>
            <a:lvl1pPr>
              <a:defRPr/>
            </a:lvl1pPr>
          </a:lstStyle>
          <a:p>
            <a:fld id="{4912F41C-7A79-45BA-9DFF-FB22ADF90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7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189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DE8EC4-63DA-4BAB-B203-B033667B4C04}" type="datetimeFigureOut">
              <a:rPr lang="fr-FR" smtClean="0"/>
              <a:t>22/04/2015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F41C-7A79-45BA-9DFF-FB22ADF902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052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7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922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638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8C096-C5D8-44B9-B87F-C8A7161FB2C1}" type="slidenum">
              <a:rPr lang="nl-NL"/>
              <a:pPr>
                <a:defRPr/>
              </a:pPr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8416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638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9D040-1C6C-48CA-B315-F435886066AA}" type="slidenum">
              <a:rPr lang="nl-NL"/>
              <a:pPr>
                <a:defRPr/>
              </a:pPr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63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AddNotifier#1"/>
          <p:cNvSpPr txBox="1">
            <a:spLocks noChangeArrowheads="1"/>
          </p:cNvSpPr>
          <p:nvPr userDrawn="1"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07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fr-FR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fr-FR" dirty="0" smtClean="0"/>
              <a:t>Klik om de modelstijlen te bewerken</a:t>
            </a:r>
          </a:p>
          <a:p>
            <a:pPr lvl="1"/>
            <a:r>
              <a:rPr lang="nl-NL" altLang="fr-FR" dirty="0" smtClean="0"/>
              <a:t>Tweede niveau</a:t>
            </a:r>
          </a:p>
          <a:p>
            <a:pPr lvl="2"/>
            <a:r>
              <a:rPr lang="nl-NL" altLang="fr-FR" dirty="0" smtClean="0"/>
              <a:t>Derde niveau</a:t>
            </a:r>
          </a:p>
          <a:p>
            <a:pPr lvl="3"/>
            <a:r>
              <a:rPr lang="nl-NL" altLang="fr-FR" dirty="0" smtClean="0"/>
              <a:t>Vierde niveau</a:t>
            </a:r>
          </a:p>
          <a:p>
            <a:pPr lvl="4"/>
            <a:r>
              <a:rPr lang="nl-NL" altLang="fr-FR" dirty="0" smtClean="0"/>
              <a:t>Vijfde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675" y="6308725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12F41C-7A79-45BA-9DFF-FB22ADF90215}" type="slidenum">
              <a:rPr lang="fr-FR" smtClean="0"/>
              <a:t>‹N°›</a:t>
            </a:fld>
            <a:endParaRPr lang="fr-FR"/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190500" y="6378575"/>
            <a:ext cx="47436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fld id="{56B780E3-EF03-4C2F-AF8B-A38F713A7680}" type="slidenum">
              <a:rPr lang="en-US" sz="1000" smtClean="0">
                <a:ea typeface="Verdana" pitchFamily="34" charset="0"/>
                <a:cs typeface="Verdana" pitchFamily="34" charset="0"/>
              </a:rPr>
              <a:t>‹N°›</a:t>
            </a:fld>
            <a:r>
              <a:rPr lang="en-US" sz="1000" dirty="0" smtClean="0">
                <a:ea typeface="Verdana" pitchFamily="34" charset="0"/>
                <a:cs typeface="Verdana" pitchFamily="34" charset="0"/>
              </a:rPr>
              <a:t> | </a:t>
            </a:r>
            <a:r>
              <a:rPr lang="fr-FR" sz="1000" dirty="0" smtClean="0">
                <a:ea typeface="Verdana" pitchFamily="34" charset="0"/>
                <a:cs typeface="Verdana" pitchFamily="34" charset="0"/>
              </a:rPr>
              <a:t>21/11/2013</a:t>
            </a:r>
            <a:r>
              <a:rPr lang="en-US" sz="1000" dirty="0" smtClean="0">
                <a:ea typeface="Verdana" pitchFamily="34" charset="0"/>
                <a:cs typeface="Verdana" pitchFamily="34" charset="0"/>
              </a:rPr>
              <a:t> | Christophe Hardouin Duparc | © For internal use </a:t>
            </a:r>
          </a:p>
          <a:p>
            <a:pPr>
              <a:defRPr/>
            </a:pPr>
            <a:r>
              <a:rPr lang="en-US" sz="1000" dirty="0" smtClean="0">
                <a:ea typeface="Verdana" pitchFamily="34" charset="0"/>
                <a:cs typeface="Verdana" pitchFamily="34" charset="0"/>
              </a:rPr>
              <a:t>EM-Payment Acceptance | POS Acceptance</a:t>
            </a:r>
            <a:r>
              <a:rPr lang="en-US" sz="1000" baseline="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ea typeface="Verdana" pitchFamily="34" charset="0"/>
                <a:cs typeface="Verdana" pitchFamily="34" charset="0"/>
              </a:rPr>
              <a:t>| Business Center Terminal</a:t>
            </a:r>
            <a:endParaRPr lang="nl-NL" sz="10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1" fontAlgn="base" hangingPunct="1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fr-FR" smtClean="0"/>
              <a:t>Klik om de stijl te bewerken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fr-FR" smtClean="0"/>
              <a:t>Klik om de modelstijlen te bewerken</a:t>
            </a:r>
          </a:p>
          <a:p>
            <a:pPr lvl="1"/>
            <a:r>
              <a:rPr lang="nl-NL" altLang="fr-FR" smtClean="0"/>
              <a:t>Tweede niveau</a:t>
            </a:r>
          </a:p>
          <a:p>
            <a:pPr lvl="2"/>
            <a:r>
              <a:rPr lang="nl-NL" altLang="fr-FR" smtClean="0"/>
              <a:t>Derde niveau</a:t>
            </a:r>
          </a:p>
          <a:p>
            <a:pPr lvl="3"/>
            <a:r>
              <a:rPr lang="nl-NL" altLang="fr-FR" smtClean="0"/>
              <a:t>Vierde niveau</a:t>
            </a:r>
          </a:p>
          <a:p>
            <a:pPr lvl="4"/>
            <a:r>
              <a:rPr lang="nl-NL" altLang="fr-FR" smtClean="0"/>
              <a:t>Vijfde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675" y="6308725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36D9ED1F-3450-4F2F-A8B8-A20330CD485D}" type="slidenum">
              <a:rPr lang="nl-NL"/>
              <a:pPr>
                <a:defRPr/>
              </a:pPr>
              <a:t>‹N°›</a:t>
            </a:fld>
            <a:endParaRPr lang="nl-NL"/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190500" y="6378575"/>
            <a:ext cx="339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000" smtClean="0">
                <a:ea typeface="Verdana" pitchFamily="34" charset="0"/>
                <a:cs typeface="Verdana" pitchFamily="34" charset="0"/>
              </a:rPr>
              <a:t>       | dd-mm-yyyy | Author | © For internal use </a:t>
            </a:r>
          </a:p>
          <a:p>
            <a:pPr>
              <a:defRPr/>
            </a:pPr>
            <a:r>
              <a:rPr lang="en-US" sz="1000" smtClean="0">
                <a:ea typeface="Verdana" pitchFamily="34" charset="0"/>
                <a:cs typeface="Verdana" pitchFamily="34" charset="0"/>
              </a:rPr>
              <a:t>GBU | Division | Department </a:t>
            </a:r>
            <a:endParaRPr lang="nl-NL" sz="1000" smtClean="0"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1" fontAlgn="base" hangingPunct="1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10.221.250.138/softpos/xx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10.221.250.138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</a:t>
            </a:r>
            <a:r>
              <a:rPr lang="fr-FR" dirty="0" err="1" smtClean="0"/>
              <a:t>SoftPOS</a:t>
            </a:r>
            <a:r>
              <a:rPr lang="fr-FR" dirty="0" smtClean="0"/>
              <a:t> version 7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Connaissances basiques pour travailler sur la version 7 du logiciel de paiement monétique de proximité de </a:t>
            </a:r>
            <a:r>
              <a:rPr lang="fr-FR" dirty="0" err="1" smtClean="0"/>
              <a:t>Worldline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2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Configuration (</a:t>
            </a:r>
            <a:r>
              <a:rPr lang="fr-FR" dirty="0" err="1" smtClean="0"/>
              <a:t>cfgsvc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Gère tous les fichiers de configuration</a:t>
            </a:r>
          </a:p>
          <a:p>
            <a:pPr lvl="1"/>
            <a:r>
              <a:rPr lang="fr-FR" dirty="0" smtClean="0"/>
              <a:t>Dictionnaire XML</a:t>
            </a:r>
          </a:p>
          <a:p>
            <a:pPr lvl="1"/>
            <a:r>
              <a:rPr lang="fr-FR" dirty="0" smtClean="0"/>
              <a:t>Macro-commandes</a:t>
            </a:r>
          </a:p>
          <a:p>
            <a:pPr lvl="1"/>
            <a:endParaRPr lang="fr-FR" dirty="0"/>
          </a:p>
          <a:p>
            <a:r>
              <a:rPr lang="fr-FR" dirty="0" smtClean="0"/>
              <a:t>Interface avec </a:t>
            </a:r>
            <a:r>
              <a:rPr lang="fr-FR" dirty="0" err="1" smtClean="0"/>
              <a:t>Xenturion</a:t>
            </a:r>
            <a:endParaRPr lang="fr-FR" dirty="0" smtClean="0"/>
          </a:p>
          <a:p>
            <a:pPr lvl="1"/>
            <a:r>
              <a:rPr lang="fr-FR" dirty="0" err="1" smtClean="0"/>
              <a:t>Parametrization</a:t>
            </a:r>
            <a:endParaRPr lang="fr-FR" dirty="0" smtClean="0"/>
          </a:p>
          <a:p>
            <a:pPr lvl="1"/>
            <a:r>
              <a:rPr lang="fr-FR" dirty="0" err="1" smtClean="0"/>
              <a:t>Teleload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Affiche le menu de configuration</a:t>
            </a:r>
          </a:p>
          <a:p>
            <a:endParaRPr lang="fr-FR" dirty="0"/>
          </a:p>
          <a:p>
            <a:r>
              <a:rPr lang="fr-FR" dirty="0" smtClean="0"/>
              <a:t>Mise à disposition d’OID (TMS)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45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transaction (</a:t>
            </a:r>
            <a:r>
              <a:rPr lang="fr-FR" dirty="0" err="1" smtClean="0"/>
              <a:t>trxsvc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Gère tout ce qui concerne les transactions</a:t>
            </a:r>
          </a:p>
          <a:p>
            <a:pPr lvl="1"/>
            <a:r>
              <a:rPr lang="fr-FR" dirty="0" smtClean="0"/>
              <a:t>Sélection </a:t>
            </a:r>
          </a:p>
          <a:p>
            <a:pPr lvl="1"/>
            <a:r>
              <a:rPr lang="fr-FR" dirty="0" smtClean="0"/>
              <a:t>Duplicatas</a:t>
            </a:r>
          </a:p>
          <a:p>
            <a:pPr lvl="1"/>
            <a:r>
              <a:rPr lang="fr-FR" dirty="0" smtClean="0"/>
              <a:t>Communications carte</a:t>
            </a:r>
          </a:p>
          <a:p>
            <a:pPr lvl="1"/>
            <a:endParaRPr lang="fr-FR" dirty="0"/>
          </a:p>
          <a:p>
            <a:r>
              <a:rPr lang="fr-FR" dirty="0" smtClean="0"/>
              <a:t>Equivalent du </a:t>
            </a:r>
            <a:r>
              <a:rPr lang="fr-FR" dirty="0" err="1" smtClean="0"/>
              <a:t>pinpad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applications sont des librairies chargées dans ce service</a:t>
            </a:r>
          </a:p>
          <a:p>
            <a:endParaRPr lang="fr-FR" dirty="0"/>
          </a:p>
          <a:p>
            <a:r>
              <a:rPr lang="fr-FR" dirty="0" smtClean="0"/>
              <a:t>Drivers</a:t>
            </a:r>
          </a:p>
          <a:p>
            <a:pPr lvl="1"/>
            <a:r>
              <a:rPr lang="fr-FR" dirty="0" smtClean="0"/>
              <a:t>EMV</a:t>
            </a:r>
          </a:p>
          <a:p>
            <a:pPr lvl="1"/>
            <a:r>
              <a:rPr lang="fr-FR" dirty="0" smtClean="0"/>
              <a:t>Carte à puce</a:t>
            </a:r>
            <a:endParaRPr lang="fr-FR" dirty="0" smtClean="0"/>
          </a:p>
          <a:p>
            <a:pPr lvl="1"/>
            <a:r>
              <a:rPr lang="fr-FR" dirty="0" smtClean="0"/>
              <a:t>Piste</a:t>
            </a:r>
          </a:p>
          <a:p>
            <a:pPr lvl="1"/>
            <a:r>
              <a:rPr lang="fr-FR" dirty="0" smtClean="0"/>
              <a:t>Chèque</a:t>
            </a:r>
          </a:p>
          <a:p>
            <a:pPr lvl="1"/>
            <a:r>
              <a:rPr lang="fr-FR" dirty="0" smtClean="0"/>
              <a:t>NFC</a:t>
            </a:r>
          </a:p>
          <a:p>
            <a:pPr lvl="1"/>
            <a:r>
              <a:rPr lang="fr-FR" dirty="0" err="1" smtClean="0"/>
              <a:t>Generic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9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échanges (</a:t>
            </a:r>
            <a:r>
              <a:rPr lang="fr-FR" dirty="0" err="1" smtClean="0"/>
              <a:t>echanges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à une application de communiquer avec un concentrateur</a:t>
            </a:r>
          </a:p>
          <a:p>
            <a:pPr lvl="1"/>
            <a:r>
              <a:rPr lang="fr-FR" dirty="0" err="1" smtClean="0"/>
              <a:t>Téléparamétrage</a:t>
            </a:r>
            <a:endParaRPr lang="fr-FR" dirty="0" smtClean="0"/>
          </a:p>
          <a:p>
            <a:pPr lvl="1"/>
            <a:r>
              <a:rPr lang="fr-FR" dirty="0" smtClean="0"/>
              <a:t>Télécollecte</a:t>
            </a:r>
          </a:p>
          <a:p>
            <a:pPr lvl="1"/>
            <a:r>
              <a:rPr lang="fr-FR" dirty="0" smtClean="0"/>
              <a:t>Messages simples</a:t>
            </a:r>
          </a:p>
          <a:p>
            <a:endParaRPr lang="fr-FR" dirty="0" smtClean="0"/>
          </a:p>
          <a:p>
            <a:r>
              <a:rPr lang="fr-FR" dirty="0" smtClean="0"/>
              <a:t>Utilise le NLV avec les applications (abstraction du concentrateur)</a:t>
            </a:r>
          </a:p>
          <a:p>
            <a:endParaRPr lang="fr-FR" dirty="0"/>
          </a:p>
          <a:p>
            <a:r>
              <a:rPr lang="fr-FR" dirty="0" smtClean="0"/>
              <a:t>Protocoles supportées :</a:t>
            </a:r>
          </a:p>
          <a:p>
            <a:pPr lvl="1"/>
            <a:r>
              <a:rPr lang="fr-FR" dirty="0" smtClean="0"/>
              <a:t>RLV</a:t>
            </a:r>
          </a:p>
          <a:p>
            <a:pPr lvl="1"/>
            <a:r>
              <a:rPr lang="fr-FR" dirty="0" smtClean="0"/>
              <a:t>NLV</a:t>
            </a:r>
          </a:p>
          <a:p>
            <a:pPr lvl="1"/>
            <a:r>
              <a:rPr lang="fr-FR" dirty="0" err="1" smtClean="0"/>
              <a:t>SoftPOS</a:t>
            </a:r>
            <a:r>
              <a:rPr lang="fr-FR" dirty="0" smtClean="0"/>
              <a:t> V3</a:t>
            </a:r>
          </a:p>
          <a:p>
            <a:pPr lvl="1"/>
            <a:endParaRPr lang="fr-FR" dirty="0"/>
          </a:p>
          <a:p>
            <a:r>
              <a:rPr lang="fr-FR" dirty="0" smtClean="0"/>
              <a:t>Mode dégradé</a:t>
            </a:r>
          </a:p>
          <a:p>
            <a:r>
              <a:rPr lang="fr-FR" dirty="0" smtClean="0"/>
              <a:t>Stockage et chargement des tables</a:t>
            </a:r>
          </a:p>
          <a:p>
            <a:r>
              <a:rPr lang="fr-FR" dirty="0" smtClean="0"/>
              <a:t>Multi-contrats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4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télécom (</a:t>
            </a:r>
            <a:r>
              <a:rPr lang="fr-FR" dirty="0" err="1" smtClean="0"/>
              <a:t>tcom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Gère les communications avec l’extérieur</a:t>
            </a:r>
          </a:p>
          <a:p>
            <a:endParaRPr lang="fr-FR" dirty="0"/>
          </a:p>
          <a:p>
            <a:r>
              <a:rPr lang="fr-FR" dirty="0" smtClean="0"/>
              <a:t>Ressources et protocoles</a:t>
            </a:r>
          </a:p>
          <a:p>
            <a:pPr lvl="1"/>
            <a:r>
              <a:rPr lang="fr-FR" dirty="0" smtClean="0"/>
              <a:t>Caisse</a:t>
            </a:r>
          </a:p>
          <a:p>
            <a:pPr lvl="2"/>
            <a:r>
              <a:rPr lang="fr-FR" dirty="0" smtClean="0"/>
              <a:t>Scom</a:t>
            </a:r>
          </a:p>
          <a:p>
            <a:pPr lvl="2"/>
            <a:r>
              <a:rPr lang="fr-FR" dirty="0" smtClean="0"/>
              <a:t>IP</a:t>
            </a:r>
          </a:p>
          <a:p>
            <a:pPr lvl="1"/>
            <a:r>
              <a:rPr lang="fr-FR" dirty="0" err="1" smtClean="0"/>
              <a:t>SoftPOS</a:t>
            </a:r>
            <a:endParaRPr lang="fr-FR" dirty="0" smtClean="0"/>
          </a:p>
          <a:p>
            <a:pPr lvl="2"/>
            <a:r>
              <a:rPr lang="fr-FR" dirty="0" smtClean="0"/>
              <a:t>IP</a:t>
            </a:r>
          </a:p>
          <a:p>
            <a:pPr lvl="2"/>
            <a:r>
              <a:rPr lang="fr-FR" dirty="0" smtClean="0"/>
              <a:t>SAM</a:t>
            </a:r>
          </a:p>
          <a:p>
            <a:pPr lvl="1"/>
            <a:r>
              <a:rPr lang="fr-FR" dirty="0" smtClean="0"/>
              <a:t>CACC</a:t>
            </a:r>
          </a:p>
          <a:p>
            <a:pPr lvl="2"/>
            <a:r>
              <a:rPr lang="fr-FR" dirty="0" smtClean="0"/>
              <a:t>SARA (XPTR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Lecteur de chèque</a:t>
            </a:r>
          </a:p>
          <a:p>
            <a:pPr lvl="2"/>
            <a:r>
              <a:rPr lang="fr-FR" dirty="0" smtClean="0"/>
              <a:t>Scom</a:t>
            </a:r>
            <a:endParaRPr lang="fr-FR" dirty="0" smtClean="0"/>
          </a:p>
          <a:p>
            <a:pPr lvl="2"/>
            <a:endParaRPr lang="fr-FR" dirty="0"/>
          </a:p>
          <a:p>
            <a:r>
              <a:rPr lang="fr-FR" dirty="0" smtClean="0"/>
              <a:t>Utilise le service Télécom MAPS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9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dispatcher (</a:t>
            </a:r>
            <a:r>
              <a:rPr lang="fr-FR" dirty="0" err="1" smtClean="0"/>
              <a:t>dsptchr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chef d’orchestre</a:t>
            </a:r>
          </a:p>
          <a:p>
            <a:endParaRPr lang="fr-FR" dirty="0"/>
          </a:p>
          <a:p>
            <a:r>
              <a:rPr lang="fr-FR" dirty="0" smtClean="0"/>
              <a:t>Vérifie que 2 tâches ne s’</a:t>
            </a:r>
            <a:r>
              <a:rPr lang="fr-FR" dirty="0" err="1" smtClean="0"/>
              <a:t>éxécutent</a:t>
            </a:r>
            <a:r>
              <a:rPr lang="fr-FR" dirty="0" smtClean="0"/>
              <a:t> pas en même temps</a:t>
            </a:r>
          </a:p>
          <a:p>
            <a:pPr lvl="1"/>
            <a:r>
              <a:rPr lang="fr-FR" dirty="0" err="1" smtClean="0"/>
              <a:t>Teleload</a:t>
            </a:r>
            <a:endParaRPr lang="fr-FR" dirty="0" smtClean="0"/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Télécollecte</a:t>
            </a:r>
          </a:p>
          <a:p>
            <a:pPr lvl="1"/>
            <a:r>
              <a:rPr lang="fr-FR" dirty="0" smtClean="0"/>
              <a:t>Redémarrage</a:t>
            </a:r>
          </a:p>
          <a:p>
            <a:pPr lvl="1"/>
            <a:r>
              <a:rPr lang="fr-FR" dirty="0" smtClean="0"/>
              <a:t>Installation de configuration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1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Vous comprenez mieux ?</a:t>
            </a:r>
            <a:endParaRPr lang="fr-FR" dirty="0"/>
          </a:p>
        </p:txBody>
      </p:sp>
      <p:pic>
        <p:nvPicPr>
          <p:cNvPr id="2050" name="Picture 2" descr="D:\Utilisateurs\A524084\Documents\SoftPOS v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269785"/>
            <a:ext cx="53816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pic>
        <p:nvPicPr>
          <p:cNvPr id="2051" name="Picture 3" descr="D:\Utilisateurs\A524084\Downloads\Transaction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6"/>
          <a:stretch/>
        </p:blipFill>
        <p:spPr bwMode="auto">
          <a:xfrm>
            <a:off x="1495425" y="1309473"/>
            <a:ext cx="6153150" cy="47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2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Dans le terminal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Qu’est-ce qu’on trouve dans un terminal </a:t>
            </a:r>
            <a:r>
              <a:rPr lang="fr-FR" dirty="0" err="1" smtClean="0"/>
              <a:t>SoftPOS</a:t>
            </a:r>
            <a:r>
              <a:rPr lang="fr-FR" dirty="0" smtClean="0"/>
              <a:t> v7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dossier « /</a:t>
            </a:r>
            <a:r>
              <a:rPr lang="fr-FR" dirty="0" err="1" smtClean="0"/>
              <a:t>fr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v5, tout v7 dans un dossier</a:t>
            </a:r>
          </a:p>
          <a:p>
            <a:endParaRPr lang="fr-FR" dirty="0" smtClean="0"/>
          </a:p>
          <a:p>
            <a:r>
              <a:rPr lang="fr-FR" dirty="0" smtClean="0"/>
              <a:t>Racine d’une arborescence  inspiré d’UNIX</a:t>
            </a:r>
          </a:p>
          <a:p>
            <a:pPr lvl="1"/>
            <a:r>
              <a:rPr lang="fr-FR" dirty="0" err="1" smtClean="0"/>
              <a:t>usr</a:t>
            </a:r>
            <a:r>
              <a:rPr lang="fr-FR" dirty="0" smtClean="0"/>
              <a:t> (exécutables et librairies)</a:t>
            </a:r>
          </a:p>
          <a:p>
            <a:pPr lvl="1"/>
            <a:r>
              <a:rPr lang="fr-FR" dirty="0" err="1"/>
              <a:t>e</a:t>
            </a:r>
            <a:r>
              <a:rPr lang="fr-FR" dirty="0" err="1" smtClean="0"/>
              <a:t>tc</a:t>
            </a:r>
            <a:r>
              <a:rPr lang="fr-FR" dirty="0" smtClean="0"/>
              <a:t> (fichiers de configuration)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ar (fichiers de travail)</a:t>
            </a:r>
          </a:p>
          <a:p>
            <a:pPr lvl="1"/>
            <a:r>
              <a:rPr lang="fr-FR" dirty="0" err="1"/>
              <a:t>c</a:t>
            </a:r>
            <a:r>
              <a:rPr lang="fr-FR" dirty="0" err="1" smtClean="0"/>
              <a:t>rc</a:t>
            </a:r>
            <a:r>
              <a:rPr lang="fr-FR" dirty="0" smtClean="0"/>
              <a:t>	(CRC des applications)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9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dossier « /</a:t>
            </a:r>
            <a:r>
              <a:rPr lang="fr-FR" dirty="0" err="1" smtClean="0"/>
              <a:t>fr</a:t>
            </a:r>
            <a:r>
              <a:rPr lang="fr-FR" dirty="0" smtClean="0"/>
              <a:t>/</a:t>
            </a:r>
            <a:r>
              <a:rPr lang="fr-FR" dirty="0" err="1" smtClean="0"/>
              <a:t>usr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bin (contient les exécutables)</a:t>
            </a:r>
          </a:p>
          <a:p>
            <a:pPr lvl="1"/>
            <a:r>
              <a:rPr lang="fr-FR" dirty="0" err="1" smtClean="0"/>
              <a:t>cfgsvcd</a:t>
            </a:r>
            <a:endParaRPr lang="fr-FR" dirty="0" smtClean="0"/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sptchr</a:t>
            </a:r>
            <a:endParaRPr lang="fr-FR" dirty="0" smtClean="0"/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tpsvcd</a:t>
            </a:r>
            <a:endParaRPr lang="fr-FR" dirty="0" smtClean="0"/>
          </a:p>
          <a:p>
            <a:pPr lvl="1"/>
            <a:r>
              <a:rPr lang="fr-FR" dirty="0" err="1"/>
              <a:t>t</a:t>
            </a:r>
            <a:r>
              <a:rPr lang="fr-FR" dirty="0" err="1" smtClean="0"/>
              <a:t>rxsvcd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lib (contient les librairies)</a:t>
            </a:r>
          </a:p>
          <a:p>
            <a:pPr lvl="1"/>
            <a:r>
              <a:rPr lang="fr-FR" dirty="0" smtClean="0"/>
              <a:t>libechanges.so</a:t>
            </a:r>
          </a:p>
          <a:p>
            <a:pPr lvl="1"/>
            <a:r>
              <a:rPr lang="fr-FR" dirty="0" smtClean="0"/>
              <a:t>libtcom.so</a:t>
            </a:r>
          </a:p>
          <a:p>
            <a:pPr lvl="1"/>
            <a:r>
              <a:rPr lang="fr-FR" dirty="0" smtClean="0"/>
              <a:t>libemv_driver.so (driver carte à puce)</a:t>
            </a:r>
          </a:p>
          <a:p>
            <a:pPr lvl="1"/>
            <a:r>
              <a:rPr lang="fr-FR" dirty="0" smtClean="0"/>
              <a:t>libfr_commons.so (outils communs)</a:t>
            </a:r>
          </a:p>
          <a:p>
            <a:pPr lvl="1"/>
            <a:r>
              <a:rPr lang="fr-FR" dirty="0" err="1"/>
              <a:t>a</a:t>
            </a:r>
            <a:r>
              <a:rPr lang="fr-FR" dirty="0" err="1" smtClean="0"/>
              <a:t>pp</a:t>
            </a:r>
            <a:r>
              <a:rPr lang="fr-FR" dirty="0" smtClean="0"/>
              <a:t> (dossier contenant toutes les applications)</a:t>
            </a:r>
          </a:p>
          <a:p>
            <a:pPr lvl="2"/>
            <a:r>
              <a:rPr lang="fr-FR" dirty="0" smtClean="0"/>
              <a:t>l</a:t>
            </a:r>
            <a:r>
              <a:rPr lang="fr-FR" dirty="0" smtClean="0"/>
              <a:t>ibcbemv.so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ibch.so</a:t>
            </a:r>
          </a:p>
          <a:p>
            <a:pPr lvl="2"/>
            <a:r>
              <a:rPr lang="fr-FR" dirty="0" smtClean="0"/>
              <a:t>libamex.so</a:t>
            </a:r>
          </a:p>
          <a:p>
            <a:pPr lvl="2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7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formation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</a:p>
          <a:p>
            <a:endParaRPr lang="fr-FR" dirty="0" smtClean="0"/>
          </a:p>
          <a:p>
            <a:r>
              <a:rPr lang="fr-FR" dirty="0" smtClean="0"/>
              <a:t>Architecture</a:t>
            </a:r>
          </a:p>
          <a:p>
            <a:pPr lvl="1"/>
            <a:r>
              <a:rPr lang="fr-FR" dirty="0" smtClean="0"/>
              <a:t>Processus et librairies</a:t>
            </a:r>
          </a:p>
          <a:p>
            <a:pPr lvl="1"/>
            <a:r>
              <a:rPr lang="fr-FR" dirty="0" smtClean="0"/>
              <a:t>Fichiers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Compilation</a:t>
            </a:r>
          </a:p>
          <a:p>
            <a:pPr lvl="1"/>
            <a:r>
              <a:rPr lang="fr-FR" dirty="0" smtClean="0"/>
              <a:t>La machine virtuelle</a:t>
            </a:r>
            <a:endParaRPr lang="fr-FR" dirty="0"/>
          </a:p>
          <a:p>
            <a:pPr lvl="1"/>
            <a:r>
              <a:rPr lang="fr-FR" dirty="0" smtClean="0"/>
              <a:t>Kazan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err="1" smtClean="0"/>
              <a:t>Coding</a:t>
            </a:r>
            <a:endParaRPr lang="fr-FR" dirty="0" smtClean="0"/>
          </a:p>
          <a:p>
            <a:pPr lvl="1"/>
            <a:r>
              <a:rPr lang="fr-FR" dirty="0" smtClean="0"/>
              <a:t>MAPS et ses impacts</a:t>
            </a:r>
          </a:p>
          <a:p>
            <a:pPr lvl="1"/>
            <a:r>
              <a:rPr lang="fr-FR" dirty="0" smtClean="0"/>
              <a:t>Normes de codage</a:t>
            </a:r>
            <a:endParaRPr lang="fr-FR" dirty="0"/>
          </a:p>
        </p:txBody>
      </p:sp>
      <p:pic>
        <p:nvPicPr>
          <p:cNvPr id="1026" name="Picture 2" descr="\\frpaf100\PRJ\RI-PED-MPS\Monetique\Refonte\Ecran_YOMANI\Divers\TPEv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43138"/>
            <a:ext cx="4065587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dossier « /</a:t>
            </a:r>
            <a:r>
              <a:rPr lang="fr-FR" dirty="0" err="1" smtClean="0"/>
              <a:t>fr</a:t>
            </a:r>
            <a:r>
              <a:rPr lang="fr-FR" dirty="0" smtClean="0"/>
              <a:t>/</a:t>
            </a:r>
            <a:r>
              <a:rPr lang="fr-FR" dirty="0" err="1" smtClean="0"/>
              <a:t>etc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de configuration</a:t>
            </a:r>
          </a:p>
          <a:p>
            <a:pPr lvl="1"/>
            <a:r>
              <a:rPr lang="fr-FR" dirty="0" smtClean="0"/>
              <a:t>dsptchr.ini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tpsvc.ini</a:t>
            </a:r>
          </a:p>
          <a:p>
            <a:pPr lvl="1"/>
            <a:r>
              <a:rPr lang="fr-FR" dirty="0" smtClean="0"/>
              <a:t>trxsvc.ini</a:t>
            </a:r>
          </a:p>
          <a:p>
            <a:pPr lvl="1"/>
            <a:r>
              <a:rPr lang="fr-FR" dirty="0" smtClean="0"/>
              <a:t>cfgsvc.ini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com_resource.ini</a:t>
            </a:r>
          </a:p>
          <a:p>
            <a:pPr lvl="1"/>
            <a:r>
              <a:rPr lang="fr-FR" dirty="0" smtClean="0"/>
              <a:t>echanges.ini</a:t>
            </a:r>
          </a:p>
          <a:p>
            <a:endParaRPr lang="fr-FR" dirty="0" smtClean="0"/>
          </a:p>
          <a:p>
            <a:r>
              <a:rPr lang="fr-FR" dirty="0" smtClean="0"/>
              <a:t>Le dossier « </a:t>
            </a:r>
            <a:r>
              <a:rPr lang="fr-FR" dirty="0" err="1" smtClean="0"/>
              <a:t>ssl</a:t>
            </a:r>
            <a:r>
              <a:rPr lang="fr-FR" dirty="0" smtClean="0"/>
              <a:t> » qui contient les certificats SSL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dossier « </a:t>
            </a:r>
            <a:r>
              <a:rPr lang="fr-FR" dirty="0" err="1" smtClean="0"/>
              <a:t>dtp</a:t>
            </a:r>
            <a:r>
              <a:rPr lang="fr-FR" dirty="0" smtClean="0"/>
              <a:t> » qui contient des fichiers spécifiques à l’affichage</a:t>
            </a:r>
          </a:p>
          <a:p>
            <a:endParaRPr lang="fr-FR" dirty="0"/>
          </a:p>
          <a:p>
            <a:r>
              <a:rPr lang="fr-FR" dirty="0" smtClean="0"/>
              <a:t>Le dossier « </a:t>
            </a:r>
            <a:r>
              <a:rPr lang="fr-FR" dirty="0" err="1" smtClean="0"/>
              <a:t>screensaver</a:t>
            </a:r>
            <a:r>
              <a:rPr lang="fr-FR" dirty="0" smtClean="0"/>
              <a:t> » qui contient les images de l’écran de veille (prochainement disponible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Le dossier « dico » qui contient une liste de configurations disponibles (prochainement disponible)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8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dossier « /</a:t>
            </a:r>
            <a:r>
              <a:rPr lang="fr-FR" dirty="0" err="1" smtClean="0"/>
              <a:t>fr</a:t>
            </a:r>
            <a:r>
              <a:rPr lang="fr-FR" dirty="0" smtClean="0"/>
              <a:t>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dtp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Dossier « </a:t>
            </a:r>
            <a:r>
              <a:rPr lang="fr-FR" dirty="0" err="1" smtClean="0"/>
              <a:t>forms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Contient les </a:t>
            </a:r>
            <a:r>
              <a:rPr lang="fr-FR" dirty="0" err="1" smtClean="0"/>
              <a:t>forms</a:t>
            </a:r>
            <a:r>
              <a:rPr lang="fr-FR" dirty="0" smtClean="0"/>
              <a:t> (.</a:t>
            </a:r>
            <a:r>
              <a:rPr lang="fr-FR" dirty="0" err="1" smtClean="0"/>
              <a:t>tlv</a:t>
            </a:r>
            <a:r>
              <a:rPr lang="fr-FR" dirty="0" smtClean="0"/>
              <a:t>) et leurs signatures (.</a:t>
            </a:r>
            <a:r>
              <a:rPr lang="fr-FR" dirty="0" err="1" smtClean="0"/>
              <a:t>sig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Dossier « </a:t>
            </a:r>
            <a:r>
              <a:rPr lang="fr-FR" dirty="0" err="1" smtClean="0"/>
              <a:t>img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Contient les images (.</a:t>
            </a:r>
            <a:r>
              <a:rPr lang="fr-FR" dirty="0" err="1" smtClean="0"/>
              <a:t>pxm</a:t>
            </a:r>
            <a:r>
              <a:rPr lang="fr-FR" dirty="0" smtClean="0"/>
              <a:t>, .</a:t>
            </a:r>
            <a:r>
              <a:rPr lang="fr-FR" dirty="0" err="1" smtClean="0"/>
              <a:t>jpg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Dossier « keys »</a:t>
            </a:r>
          </a:p>
          <a:p>
            <a:pPr lvl="1"/>
            <a:r>
              <a:rPr lang="fr-FR" dirty="0" smtClean="0"/>
              <a:t>Contient les clés publiques d’affichage (test et </a:t>
            </a:r>
            <a:r>
              <a:rPr lang="fr-FR" dirty="0" err="1" smtClean="0"/>
              <a:t>prod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Dossier « </a:t>
            </a:r>
            <a:r>
              <a:rPr lang="fr-FR" dirty="0" err="1" smtClean="0"/>
              <a:t>res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Contient les fichiers de ressources par application</a:t>
            </a:r>
          </a:p>
          <a:p>
            <a:pPr lvl="1"/>
            <a:r>
              <a:rPr lang="fr-FR" dirty="0" smtClean="0"/>
              <a:t>X.YYY.Z.res</a:t>
            </a:r>
          </a:p>
          <a:p>
            <a:pPr lvl="2"/>
            <a:r>
              <a:rPr lang="fr-FR" dirty="0" smtClean="0"/>
              <a:t>X : Type d’affichage</a:t>
            </a:r>
          </a:p>
          <a:p>
            <a:pPr lvl="2"/>
            <a:r>
              <a:rPr lang="fr-FR" dirty="0" smtClean="0"/>
              <a:t>YYY : Numéro d’application</a:t>
            </a:r>
          </a:p>
          <a:p>
            <a:pPr lvl="2"/>
            <a:r>
              <a:rPr lang="fr-FR" dirty="0" smtClean="0"/>
              <a:t>Z : Numéro de langue</a:t>
            </a:r>
          </a:p>
          <a:p>
            <a:r>
              <a:rPr lang="fr-FR" dirty="0" smtClean="0"/>
              <a:t>Fichier « mp1FormPackage.bin »</a:t>
            </a:r>
          </a:p>
          <a:p>
            <a:pPr lvl="1"/>
            <a:r>
              <a:rPr lang="fr-FR" dirty="0" smtClean="0"/>
              <a:t>Hash signé pour les terminaux SAMOA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2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dossier /</a:t>
            </a:r>
            <a:r>
              <a:rPr lang="fr-FR" dirty="0" err="1" smtClean="0"/>
              <a:t>fr</a:t>
            </a:r>
            <a:r>
              <a:rPr lang="fr-FR" dirty="0" smtClean="0"/>
              <a:t>/var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Dossier « </a:t>
            </a:r>
            <a:r>
              <a:rPr lang="fr-FR" dirty="0" err="1" smtClean="0"/>
              <a:t>cfgsvc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dump_xml.ini (Dump de la configuration du terminal)</a:t>
            </a:r>
          </a:p>
          <a:p>
            <a:pPr lvl="1"/>
            <a:r>
              <a:rPr lang="fr-FR" dirty="0" smtClean="0"/>
              <a:t>confX_xml.ini (Fichier de commandes)</a:t>
            </a:r>
          </a:p>
          <a:p>
            <a:pPr lvl="1"/>
            <a:endParaRPr lang="fr-FR" dirty="0"/>
          </a:p>
          <a:p>
            <a:r>
              <a:rPr lang="fr-FR" dirty="0" smtClean="0"/>
              <a:t>Dossier « </a:t>
            </a:r>
            <a:r>
              <a:rPr lang="fr-FR" dirty="0" err="1" smtClean="0"/>
              <a:t>echanges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Dossier « tables » : contient les tables de paramètres des applications triées par numéro d’application et par contrat</a:t>
            </a:r>
          </a:p>
          <a:p>
            <a:pPr lvl="1"/>
            <a:r>
              <a:rPr lang="fr-FR" dirty="0" smtClean="0"/>
              <a:t>Dossier « </a:t>
            </a:r>
            <a:r>
              <a:rPr lang="fr-FR" dirty="0" err="1" smtClean="0"/>
              <a:t>trx</a:t>
            </a:r>
            <a:r>
              <a:rPr lang="fr-FR" dirty="0" smtClean="0"/>
              <a:t> » </a:t>
            </a:r>
          </a:p>
          <a:p>
            <a:pPr lvl="2"/>
            <a:r>
              <a:rPr lang="fr-FR" dirty="0" smtClean="0"/>
              <a:t>Journal des transactions réalisées</a:t>
            </a:r>
          </a:p>
          <a:p>
            <a:pPr lvl="2"/>
            <a:r>
              <a:rPr lang="fr-FR" dirty="0" smtClean="0"/>
              <a:t>Transactions réalisées en mode dégradée</a:t>
            </a:r>
          </a:p>
          <a:p>
            <a:pPr lvl="2"/>
            <a:r>
              <a:rPr lang="fr-FR" dirty="0" smtClean="0"/>
              <a:t>Poubelle des transactions</a:t>
            </a:r>
          </a:p>
          <a:p>
            <a:pPr lvl="2"/>
            <a:endParaRPr lang="fr-FR" dirty="0"/>
          </a:p>
          <a:p>
            <a:r>
              <a:rPr lang="fr-FR" dirty="0" smtClean="0"/>
              <a:t>Dossiers « </a:t>
            </a:r>
            <a:r>
              <a:rPr lang="fr-FR" dirty="0" err="1" smtClean="0"/>
              <a:t>app_xxxxxx</a:t>
            </a:r>
            <a:r>
              <a:rPr lang="fr-FR" dirty="0" smtClean="0"/>
              <a:t> » (ex: </a:t>
            </a:r>
            <a:r>
              <a:rPr lang="fr-FR" dirty="0" err="1" smtClean="0"/>
              <a:t>app_cbemv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Dossier de travail des applications (pour la création des </a:t>
            </a:r>
            <a:r>
              <a:rPr lang="fr-FR" dirty="0" smtClean="0"/>
              <a:t>duplicatas</a:t>
            </a:r>
            <a:r>
              <a:rPr lang="fr-FR" dirty="0" smtClean="0"/>
              <a:t>, enregistrement du numéro de contrat,</a:t>
            </a:r>
            <a:r>
              <a:rPr lang="fr-FR" dirty="0" smtClean="0"/>
              <a:t>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3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Où KDevelop3 </a:t>
            </a:r>
            <a:r>
              <a:rPr lang="fr-FR" dirty="0" smtClean="0"/>
              <a:t>s’Eclipse et Kazan s’impose…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1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Kazan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SoftPOS</a:t>
            </a:r>
            <a:r>
              <a:rPr lang="fr-FR" dirty="0" smtClean="0"/>
              <a:t> v7 (administré par SLA et CHD)</a:t>
            </a:r>
          </a:p>
          <a:p>
            <a:endParaRPr lang="fr-FR" dirty="0"/>
          </a:p>
          <a:p>
            <a:r>
              <a:rPr lang="fr-FR" dirty="0" smtClean="0"/>
              <a:t>Gestion des droits</a:t>
            </a:r>
          </a:p>
          <a:p>
            <a:endParaRPr lang="fr-FR" dirty="0" smtClean="0"/>
          </a:p>
          <a:p>
            <a:r>
              <a:rPr lang="fr-FR" dirty="0" smtClean="0"/>
              <a:t>Dépôt de sources (git)</a:t>
            </a:r>
          </a:p>
          <a:p>
            <a:endParaRPr lang="fr-FR" dirty="0"/>
          </a:p>
          <a:p>
            <a:r>
              <a:rPr lang="fr-FR" dirty="0" smtClean="0"/>
              <a:t>Compilation et packaging (Jenkins)</a:t>
            </a:r>
          </a:p>
          <a:p>
            <a:endParaRPr lang="fr-FR" dirty="0"/>
          </a:p>
          <a:p>
            <a:r>
              <a:rPr lang="fr-FR" dirty="0"/>
              <a:t>Relecture de code (</a:t>
            </a:r>
            <a:r>
              <a:rPr lang="fr-FR" dirty="0" err="1"/>
              <a:t>gitlab</a:t>
            </a:r>
            <a:r>
              <a:rPr lang="fr-FR" dirty="0"/>
              <a:t>, prochainement disponible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Analyse statique de code (Sonar, prochainement disponible)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90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Dépôts 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dépôts git</a:t>
            </a:r>
          </a:p>
          <a:p>
            <a:endParaRPr lang="fr-FR" dirty="0"/>
          </a:p>
          <a:p>
            <a:r>
              <a:rPr lang="fr-FR" dirty="0" smtClean="0"/>
              <a:t>Développement</a:t>
            </a:r>
          </a:p>
          <a:p>
            <a:pPr lvl="1"/>
            <a:r>
              <a:rPr lang="fr-FR" dirty="0" smtClean="0"/>
              <a:t>Utilisé par la </a:t>
            </a:r>
            <a:r>
              <a:rPr lang="fr-FR" dirty="0" err="1" smtClean="0"/>
              <a:t>factory</a:t>
            </a:r>
            <a:endParaRPr lang="fr-FR" dirty="0"/>
          </a:p>
          <a:p>
            <a:pPr lvl="1"/>
            <a:r>
              <a:rPr lang="fr-FR" dirty="0" smtClean="0"/>
              <a:t>Développements des nouvelles fonctionnalités et applications</a:t>
            </a:r>
          </a:p>
          <a:p>
            <a:endParaRPr lang="fr-FR" dirty="0"/>
          </a:p>
          <a:p>
            <a:r>
              <a:rPr lang="fr-FR" dirty="0" smtClean="0"/>
              <a:t>Qualification</a:t>
            </a:r>
          </a:p>
          <a:p>
            <a:pPr lvl="1"/>
            <a:r>
              <a:rPr lang="fr-FR" dirty="0" smtClean="0"/>
              <a:t>Utilisé par T&amp;Q</a:t>
            </a:r>
          </a:p>
          <a:p>
            <a:pPr lvl="1"/>
            <a:r>
              <a:rPr lang="fr-FR" dirty="0" smtClean="0"/>
              <a:t>Pour la recette interne (et externe ?)</a:t>
            </a:r>
          </a:p>
          <a:p>
            <a:pPr lvl="1"/>
            <a:r>
              <a:rPr lang="fr-FR" dirty="0" smtClean="0"/>
              <a:t>Pas de commit</a:t>
            </a:r>
          </a:p>
          <a:p>
            <a:endParaRPr lang="fr-FR" dirty="0"/>
          </a:p>
          <a:p>
            <a:r>
              <a:rPr lang="fr-FR" dirty="0" smtClean="0"/>
              <a:t>Production</a:t>
            </a:r>
          </a:p>
          <a:p>
            <a:pPr lvl="1"/>
            <a:r>
              <a:rPr lang="fr-FR" dirty="0" smtClean="0"/>
              <a:t>Utilisé par SMT</a:t>
            </a:r>
          </a:p>
          <a:p>
            <a:pPr lvl="1"/>
            <a:r>
              <a:rPr lang="fr-FR" dirty="0" smtClean="0"/>
              <a:t>Maintenance applicative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12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Dépôts de sources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938897"/>
            <a:ext cx="8748713" cy="3664419"/>
          </a:xfrm>
        </p:spPr>
      </p:pic>
    </p:spTree>
    <p:extLst>
      <p:ext uri="{BB962C8B-B14F-4D97-AF65-F5344CB8AC3E}">
        <p14:creationId xmlns:p14="http://schemas.microsoft.com/office/powerpoint/2010/main" val="1619662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Dépôts de 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fr-FR" dirty="0" smtClean="0"/>
              <a:t>dossier « sources » contenant toutes les sources</a:t>
            </a:r>
          </a:p>
          <a:p>
            <a:pPr lvl="1"/>
            <a:r>
              <a:rPr lang="fr-FR" dirty="0" smtClean="0"/>
              <a:t>Un dossier par service</a:t>
            </a:r>
          </a:p>
          <a:p>
            <a:pPr lvl="1"/>
            <a:r>
              <a:rPr lang="fr-FR" dirty="0" smtClean="0"/>
              <a:t>Un dossier « applications </a:t>
            </a:r>
            <a:r>
              <a:rPr lang="fr-FR" dirty="0"/>
              <a:t>»</a:t>
            </a:r>
          </a:p>
          <a:p>
            <a:r>
              <a:rPr lang="fr-FR" dirty="0"/>
              <a:t>Un dossier « </a:t>
            </a:r>
            <a:r>
              <a:rPr lang="fr-FR" dirty="0" err="1"/>
              <a:t>builder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 smtClean="0"/>
          </a:p>
          <a:p>
            <a:r>
              <a:rPr lang="fr-FR" dirty="0" smtClean="0"/>
              <a:t>Un dossier « </a:t>
            </a:r>
            <a:r>
              <a:rPr lang="fr-FR" dirty="0" err="1" smtClean="0"/>
              <a:t>fr_platform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Export </a:t>
            </a:r>
            <a:r>
              <a:rPr lang="fr-FR" dirty="0" smtClean="0"/>
              <a:t>des fichiers </a:t>
            </a:r>
            <a:r>
              <a:rPr lang="fr-FR" dirty="0" smtClean="0"/>
              <a:t>d’entêtes</a:t>
            </a:r>
            <a:endParaRPr lang="fr-FR" dirty="0" smtClean="0"/>
          </a:p>
          <a:p>
            <a:pPr lvl="1"/>
            <a:r>
              <a:rPr lang="fr-FR" dirty="0" smtClean="0"/>
              <a:t>Générateurs de </a:t>
            </a:r>
            <a:r>
              <a:rPr lang="fr-FR" dirty="0" smtClean="0"/>
              <a:t>paquet</a:t>
            </a:r>
          </a:p>
          <a:p>
            <a:r>
              <a:rPr lang="fr-FR" dirty="0" smtClean="0"/>
              <a:t>Un dossier « </a:t>
            </a:r>
            <a:r>
              <a:rPr lang="fr-FR" dirty="0" err="1" smtClean="0"/>
              <a:t>conf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Contient les configurations de tous les clients</a:t>
            </a:r>
          </a:p>
        </p:txBody>
      </p:sp>
    </p:spTree>
    <p:extLst>
      <p:ext uri="{BB962C8B-B14F-4D97-AF65-F5344CB8AC3E}">
        <p14:creationId xmlns:p14="http://schemas.microsoft.com/office/powerpoint/2010/main" val="6604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Jenkins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job Jenkins par dépôt git</a:t>
            </a:r>
          </a:p>
          <a:p>
            <a:pPr lvl="1"/>
            <a:r>
              <a:rPr lang="fr-FR" dirty="0" smtClean="0"/>
              <a:t>Développement</a:t>
            </a:r>
          </a:p>
          <a:p>
            <a:pPr lvl="2"/>
            <a:r>
              <a:rPr lang="fr-FR" dirty="0" smtClean="0"/>
              <a:t>Full traces</a:t>
            </a:r>
          </a:p>
          <a:p>
            <a:pPr lvl="2"/>
            <a:r>
              <a:rPr lang="fr-FR" dirty="0" smtClean="0"/>
              <a:t>Versions 00.00.00 à 19.99.99</a:t>
            </a:r>
          </a:p>
          <a:p>
            <a:pPr lvl="1"/>
            <a:r>
              <a:rPr lang="fr-FR" dirty="0" err="1" smtClean="0"/>
              <a:t>Qualitification</a:t>
            </a:r>
            <a:endParaRPr lang="fr-FR" dirty="0" smtClean="0"/>
          </a:p>
          <a:p>
            <a:pPr lvl="2"/>
            <a:r>
              <a:rPr lang="fr-FR" dirty="0" smtClean="0"/>
              <a:t>Versions 20.00.00 à 39.99.99</a:t>
            </a:r>
          </a:p>
          <a:p>
            <a:pPr lvl="1"/>
            <a:r>
              <a:rPr lang="fr-FR" dirty="0" smtClean="0"/>
              <a:t>Production</a:t>
            </a:r>
          </a:p>
          <a:p>
            <a:pPr lvl="2"/>
            <a:r>
              <a:rPr lang="fr-FR" dirty="0" smtClean="0"/>
              <a:t>Versions 40.00.00 à 59.99.99</a:t>
            </a:r>
          </a:p>
          <a:p>
            <a:pPr lvl="1"/>
            <a:endParaRPr lang="fr-FR" dirty="0"/>
          </a:p>
          <a:p>
            <a:r>
              <a:rPr lang="fr-FR" dirty="0"/>
              <a:t>Chaque paquet contient le hash </a:t>
            </a:r>
            <a:r>
              <a:rPr lang="fr-FR" dirty="0" smtClean="0"/>
              <a:t>git correspondant</a:t>
            </a:r>
            <a:endParaRPr lang="fr-FR" dirty="0"/>
          </a:p>
          <a:p>
            <a:r>
              <a:rPr lang="fr-FR" dirty="0" smtClean="0"/>
              <a:t>Les paquets générés directement disponibles dans un dépôt</a:t>
            </a:r>
          </a:p>
          <a:p>
            <a:pPr lvl="1"/>
            <a:r>
              <a:rPr lang="fr-FR" dirty="0" smtClean="0">
                <a:hlinkClick r:id="rId2"/>
              </a:rPr>
              <a:t>http://10.221.250.138/softpos/xxx</a:t>
            </a:r>
            <a:r>
              <a:rPr lang="fr-FR" dirty="0" smtClean="0"/>
              <a:t> (</a:t>
            </a:r>
            <a:r>
              <a:rPr lang="fr-FR" dirty="0" err="1" smtClean="0"/>
              <a:t>dev</a:t>
            </a:r>
            <a:r>
              <a:rPr lang="fr-FR" dirty="0" smtClean="0"/>
              <a:t>, </a:t>
            </a:r>
            <a:r>
              <a:rPr lang="fr-FR" dirty="0" err="1" smtClean="0"/>
              <a:t>qlf</a:t>
            </a:r>
            <a:r>
              <a:rPr lang="fr-FR" dirty="0" smtClean="0"/>
              <a:t> ou </a:t>
            </a:r>
            <a:r>
              <a:rPr lang="fr-FR" dirty="0" err="1" smtClean="0"/>
              <a:t>prd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smtClean="0"/>
              <a:t>Juge de compilation</a:t>
            </a:r>
          </a:p>
        </p:txBody>
      </p:sp>
    </p:spTree>
    <p:extLst>
      <p:ext uri="{BB962C8B-B14F-4D97-AF65-F5344CB8AC3E}">
        <p14:creationId xmlns:p14="http://schemas.microsoft.com/office/powerpoint/2010/main" val="3314653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faire et tester vos modifications</a:t>
            </a:r>
          </a:p>
          <a:p>
            <a:endParaRPr lang="fr-FR" dirty="0"/>
          </a:p>
          <a:p>
            <a:r>
              <a:rPr lang="fr-FR" dirty="0" smtClean="0"/>
              <a:t>Développer de suite</a:t>
            </a:r>
          </a:p>
          <a:p>
            <a:endParaRPr lang="fr-FR" dirty="0" smtClean="0"/>
          </a:p>
          <a:p>
            <a:r>
              <a:rPr lang="fr-FR" dirty="0" smtClean="0"/>
              <a:t>Prêt à utiliser</a:t>
            </a:r>
          </a:p>
          <a:p>
            <a:pPr lvl="1"/>
            <a:r>
              <a:rPr lang="fr-FR" dirty="0" err="1" smtClean="0"/>
              <a:t>Virtualbox</a:t>
            </a:r>
            <a:endParaRPr lang="fr-FR" dirty="0" smtClean="0"/>
          </a:p>
          <a:p>
            <a:pPr lvl="1"/>
            <a:r>
              <a:rPr lang="fr-FR" dirty="0" err="1" smtClean="0"/>
              <a:t>Ubuntu</a:t>
            </a:r>
            <a:endParaRPr lang="fr-FR" dirty="0" smtClean="0"/>
          </a:p>
          <a:p>
            <a:pPr lvl="1"/>
            <a:r>
              <a:rPr lang="fr-FR" dirty="0" smtClean="0"/>
              <a:t>SAMOA</a:t>
            </a:r>
          </a:p>
          <a:p>
            <a:pPr lvl="1"/>
            <a:r>
              <a:rPr lang="fr-FR" dirty="0" smtClean="0"/>
              <a:t>Eclipse</a:t>
            </a:r>
          </a:p>
          <a:p>
            <a:pPr lvl="1"/>
            <a:r>
              <a:rPr lang="fr-FR" dirty="0" smtClean="0"/>
              <a:t>Plateforme</a:t>
            </a:r>
          </a:p>
          <a:p>
            <a:pPr lvl="1"/>
            <a:endParaRPr lang="fr-FR" dirty="0"/>
          </a:p>
          <a:p>
            <a:r>
              <a:rPr lang="fr-FR" dirty="0" smtClean="0"/>
              <a:t>http://10.221.250.138/virtual_machine.ova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38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Ou comment aborder </a:t>
            </a:r>
            <a:r>
              <a:rPr lang="fr-FR" dirty="0" err="1" smtClean="0"/>
              <a:t>SoftPOS</a:t>
            </a:r>
            <a:r>
              <a:rPr lang="fr-FR" dirty="0" smtClean="0"/>
              <a:t> v7 sereinement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5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(version Indigo minimum)</a:t>
            </a:r>
          </a:p>
          <a:p>
            <a:pPr lvl="1"/>
            <a:r>
              <a:rPr lang="fr-FR" dirty="0" smtClean="0"/>
              <a:t>Client </a:t>
            </a:r>
            <a:r>
              <a:rPr lang="fr-FR" dirty="0" smtClean="0"/>
              <a:t>git intégré</a:t>
            </a:r>
            <a:endParaRPr lang="fr-FR" dirty="0" smtClean="0"/>
          </a:p>
          <a:p>
            <a:pPr lvl="1"/>
            <a:r>
              <a:rPr lang="fr-FR" dirty="0" smtClean="0"/>
              <a:t>Auto-complétion, indexer</a:t>
            </a:r>
          </a:p>
          <a:p>
            <a:pPr lvl="1"/>
            <a:r>
              <a:rPr lang="fr-FR" dirty="0" smtClean="0"/>
              <a:t>1 clic, 1 compilation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Fichiers projets directement dans le </a:t>
            </a:r>
            <a:r>
              <a:rPr lang="fr-FR" dirty="0" smtClean="0"/>
              <a:t>dépôt avec </a:t>
            </a:r>
            <a:r>
              <a:rPr lang="fr-FR" dirty="0" smtClean="0"/>
              <a:t>les sources</a:t>
            </a:r>
          </a:p>
          <a:p>
            <a:pPr lvl="1"/>
            <a:r>
              <a:rPr lang="fr-FR" dirty="0" smtClean="0"/>
              <a:t>« </a:t>
            </a:r>
            <a:r>
              <a:rPr lang="fr-FR" dirty="0" smtClean="0"/>
              <a:t>git clone</a:t>
            </a:r>
            <a:r>
              <a:rPr lang="fr-FR" dirty="0" smtClean="0"/>
              <a:t> » et GO </a:t>
            </a:r>
            <a:r>
              <a:rPr lang="fr-FR" dirty="0" smtClean="0"/>
              <a:t>!</a:t>
            </a:r>
            <a:endParaRPr lang="fr-FR" dirty="0" smtClean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17032"/>
            <a:ext cx="430590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Pré-requis</a:t>
            </a:r>
            <a:r>
              <a:rPr lang="fr-FR" dirty="0" smtClean="0"/>
              <a:t> pour compiler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Samoa SDB</a:t>
            </a:r>
          </a:p>
          <a:p>
            <a:pPr lvl="1"/>
            <a:r>
              <a:rPr lang="fr-FR" dirty="0" smtClean="0"/>
              <a:t>Paquets « *.deb » à télécharger sur 10.221.250.138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269875" lvl="1" indent="0">
              <a:buNone/>
            </a:pPr>
            <a:endParaRPr lang="fr-FR" dirty="0"/>
          </a:p>
          <a:p>
            <a:r>
              <a:rPr lang="fr-FR" dirty="0" smtClean="0"/>
              <a:t>Variables de </a:t>
            </a:r>
            <a:r>
              <a:rPr lang="fr-FR" dirty="0" smtClean="0"/>
              <a:t>compilation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Valeurs non contractuelles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43" y="3741132"/>
            <a:ext cx="619211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 packages principaux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fr.platform</a:t>
            </a:r>
            <a:r>
              <a:rPr lang="fr-FR" dirty="0" smtClean="0"/>
              <a:t> », contient le noyau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fr.scr.xxxx</a:t>
            </a:r>
            <a:r>
              <a:rPr lang="fr-FR" dirty="0" smtClean="0"/>
              <a:t> », contient les écrans de la plateforme et de </a:t>
            </a:r>
            <a:r>
              <a:rPr lang="fr-FR" u="sng" dirty="0" smtClean="0"/>
              <a:t>toutes</a:t>
            </a:r>
            <a:r>
              <a:rPr lang="fr-FR" dirty="0" smtClean="0"/>
              <a:t> les applications, avec leurs signatures, hash, …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1 package / applications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fr.app.cbemv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« fr.app.ch »</a:t>
            </a:r>
          </a:p>
          <a:p>
            <a:pPr lvl="1"/>
            <a:r>
              <a:rPr lang="fr-FR" dirty="0" smtClean="0"/>
              <a:t>…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457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Coding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v7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2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Services</a:t>
            </a:r>
          </a:p>
          <a:p>
            <a:pPr lvl="1"/>
            <a:r>
              <a:rPr lang="fr-FR" dirty="0"/>
              <a:t>TLV</a:t>
            </a:r>
          </a:p>
          <a:p>
            <a:pPr lvl="1"/>
            <a:r>
              <a:rPr lang="fr-FR" dirty="0" smtClean="0"/>
              <a:t>Proxy</a:t>
            </a:r>
          </a:p>
          <a:p>
            <a:pPr lvl="1"/>
            <a:endParaRPr lang="fr-FR" dirty="0"/>
          </a:p>
          <a:p>
            <a:r>
              <a:rPr lang="fr-FR" dirty="0" smtClean="0"/>
              <a:t>Programmation événementielle</a:t>
            </a:r>
          </a:p>
          <a:p>
            <a:pPr lvl="1"/>
            <a:r>
              <a:rPr lang="fr-FR" dirty="0" smtClean="0"/>
              <a:t>Callback et pointeurs de fonction</a:t>
            </a:r>
          </a:p>
          <a:p>
            <a:pPr lvl="1"/>
            <a:r>
              <a:rPr lang="fr-FR" dirty="0" smtClean="0"/>
              <a:t>Impact sur l’architecture et le code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1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Processus indépendants</a:t>
            </a:r>
          </a:p>
          <a:p>
            <a:endParaRPr lang="fr-FR" dirty="0"/>
          </a:p>
          <a:p>
            <a:r>
              <a:rPr lang="fr-FR" dirty="0" smtClean="0"/>
              <a:t>Communications inter-</a:t>
            </a:r>
            <a:r>
              <a:rPr lang="fr-FR" dirty="0" err="1" smtClean="0"/>
              <a:t>process</a:t>
            </a:r>
            <a:endParaRPr lang="fr-FR" dirty="0" smtClean="0"/>
          </a:p>
          <a:p>
            <a:pPr lvl="1"/>
            <a:r>
              <a:rPr lang="fr-FR" dirty="0" smtClean="0"/>
              <a:t>Identifiants de services</a:t>
            </a:r>
          </a:p>
          <a:p>
            <a:pPr lvl="1"/>
            <a:r>
              <a:rPr lang="fr-FR" dirty="0" smtClean="0"/>
              <a:t>Identifiants de fonction</a:t>
            </a:r>
          </a:p>
          <a:p>
            <a:pPr lvl="1"/>
            <a:r>
              <a:rPr lang="fr-FR" dirty="0" smtClean="0"/>
              <a:t>TLV</a:t>
            </a:r>
          </a:p>
          <a:p>
            <a:pPr lvl="1"/>
            <a:endParaRPr lang="fr-FR" dirty="0"/>
          </a:p>
          <a:p>
            <a:r>
              <a:rPr lang="fr-FR" dirty="0" smtClean="0"/>
              <a:t>Parallélisassions des traitements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071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Sans Unicode" pitchFamily="34" charset="0"/>
              <a:buChar char="▶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750" indent="-269875" algn="l" rtl="0" eaLnBrk="1" fontAlgn="base" hangingPunct="1">
              <a:spcBef>
                <a:spcPts val="388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62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500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3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Une primitive MAPS attend un callback qu’elle rappelle à la fin de son traitement</a:t>
            </a:r>
          </a:p>
          <a:p>
            <a:r>
              <a:rPr lang="fr-FR" u="sng" dirty="0" smtClean="0"/>
              <a:t>Un pointeur de fonction est toujours statique</a:t>
            </a:r>
          </a:p>
          <a:p>
            <a:endParaRPr lang="fr-FR" dirty="0" smtClean="0"/>
          </a:p>
          <a:p>
            <a:pPr marL="0" indent="0">
              <a:buFont typeface="Lucida Sans Unicode" pitchFamily="34" charset="0"/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Callback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560468"/>
              </p:ext>
            </p:extLst>
          </p:nvPr>
        </p:nvGraphicFramePr>
        <p:xfrm>
          <a:off x="139700" y="2512060"/>
          <a:ext cx="874871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357"/>
                <a:gridCol w="43743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SBCE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MAPS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PRT_print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(char *buffer</a:t>
                      </a:r>
                    </a:p>
                    <a:p>
                      <a:r>
                        <a:rPr lang="fr-FR" dirty="0" err="1" smtClean="0"/>
                        <a:t>int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len</a:t>
                      </a:r>
                      <a:r>
                        <a:rPr lang="fr-FR" dirty="0" smtClean="0"/>
                        <a:t>);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tps_print_form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const</a:t>
                      </a:r>
                      <a:r>
                        <a:rPr lang="en-US" baseline="0" dirty="0" smtClean="0"/>
                        <a:t> char * location,</a:t>
                      </a:r>
                    </a:p>
                    <a:p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form * </a:t>
                      </a:r>
                      <a:r>
                        <a:rPr lang="en-US" baseline="0" dirty="0" err="1" smtClean="0"/>
                        <a:t>frm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r>
                        <a:rPr lang="en-US" baseline="0" dirty="0" err="1" smtClean="0"/>
                        <a:t>tps_print_ticket_cb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cb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r>
                        <a:rPr lang="en-US" baseline="0" dirty="0" smtClean="0"/>
                        <a:t>void *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4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Callback (exemple)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3332"/>
              </p:ext>
            </p:extLst>
          </p:nvPr>
        </p:nvGraphicFramePr>
        <p:xfrm>
          <a:off x="323528" y="1340768"/>
          <a:ext cx="8568952" cy="45462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84476"/>
                <a:gridCol w="4284476"/>
              </a:tblGrid>
              <a:tr h="449084">
                <a:tc>
                  <a:txBody>
                    <a:bodyPr/>
                    <a:lstStyle/>
                    <a:p>
                      <a:r>
                        <a:rPr lang="fr-FR" dirty="0" smtClean="0"/>
                        <a:t>SBCE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MAPS</a:t>
                      </a:r>
                      <a:endParaRPr lang="fr-FR" dirty="0"/>
                    </a:p>
                  </a:txBody>
                  <a:tcPr/>
                </a:tc>
              </a:tr>
              <a:tr h="40971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print</a:t>
                      </a:r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void</a:t>
                      </a:r>
                      <a:r>
                        <a:rPr lang="fr-FR" baseline="0" dirty="0" smtClean="0"/>
                        <a:t> *buffer, </a:t>
                      </a:r>
                      <a:r>
                        <a:rPr lang="fr-FR" baseline="0" dirty="0" err="1" smtClean="0"/>
                        <a:t>int</a:t>
                      </a:r>
                      <a:r>
                        <a:rPr lang="fr-FR" baseline="0" dirty="0" smtClean="0"/>
                        <a:t> size)</a:t>
                      </a:r>
                    </a:p>
                    <a:p>
                      <a:r>
                        <a:rPr lang="fr-FR" baseline="0" dirty="0" smtClean="0"/>
                        <a:t>{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int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err</a:t>
                      </a:r>
                      <a:r>
                        <a:rPr lang="fr-FR" baseline="0" dirty="0" smtClean="0"/>
                        <a:t> = </a:t>
                      </a:r>
                      <a:r>
                        <a:rPr lang="fr-FR" baseline="0" dirty="0" err="1" smtClean="0"/>
                        <a:t>PRT_print</a:t>
                      </a:r>
                      <a:r>
                        <a:rPr lang="fr-FR" baseline="0" dirty="0" smtClean="0"/>
                        <a:t>(buffer, size);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printf</a:t>
                      </a:r>
                      <a:r>
                        <a:rPr lang="fr-FR" baseline="0" dirty="0" smtClean="0"/>
                        <a:t>(« %i », </a:t>
                      </a:r>
                      <a:r>
                        <a:rPr lang="fr-FR" baseline="0" dirty="0" err="1" smtClean="0"/>
                        <a:t>err</a:t>
                      </a:r>
                      <a:r>
                        <a:rPr lang="fr-FR" baseline="0" dirty="0" smtClean="0"/>
                        <a:t>);</a:t>
                      </a:r>
                    </a:p>
                    <a:p>
                      <a:r>
                        <a:rPr lang="fr-FR" baseline="0" dirty="0" smtClean="0"/>
                        <a:t>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static</a:t>
                      </a:r>
                      <a:r>
                        <a:rPr lang="fr-FR" dirty="0" smtClean="0"/>
                        <a:t> </a:t>
                      </a:r>
                      <a:r>
                        <a:rPr lang="en-US" baseline="0" dirty="0" err="1" smtClean="0"/>
                        <a:t>tps_print_ticket_cb</a:t>
                      </a:r>
                      <a:r>
                        <a:rPr lang="en-US" baseline="0" dirty="0" smtClean="0"/>
                        <a:t> </a:t>
                      </a:r>
                      <a:r>
                        <a:rPr lang="fr-FR" dirty="0" err="1" smtClean="0"/>
                        <a:t>print_cb</a:t>
                      </a:r>
                      <a:r>
                        <a:rPr lang="fr-FR" dirty="0" smtClean="0"/>
                        <a:t>;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err="1" smtClean="0"/>
                        <a:t>int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print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*</a:t>
                      </a:r>
                      <a:r>
                        <a:rPr lang="fr-FR" baseline="0" dirty="0" err="1" smtClean="0"/>
                        <a:t>frm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r>
                        <a:rPr lang="fr-FR" baseline="0" dirty="0" smtClean="0"/>
                        <a:t>{</a:t>
                      </a:r>
                    </a:p>
                    <a:p>
                      <a:pPr lvl="1"/>
                      <a:r>
                        <a:rPr lang="fr-FR" baseline="0" dirty="0" err="1" smtClean="0"/>
                        <a:t>tps_print_form</a:t>
                      </a:r>
                      <a:r>
                        <a:rPr lang="fr-FR" baseline="0" dirty="0" smtClean="0"/>
                        <a:t>(</a:t>
                      </a:r>
                    </a:p>
                    <a:p>
                      <a:pPr lvl="1"/>
                      <a:r>
                        <a:rPr lang="fr-FR" baseline="0" dirty="0" smtClean="0"/>
                        <a:t>PRINTER_LOCATION, </a:t>
                      </a:r>
                      <a:r>
                        <a:rPr lang="fr-FR" baseline="0" dirty="0" err="1" smtClean="0"/>
                        <a:t>frm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print_cb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ctxt</a:t>
                      </a:r>
                      <a:r>
                        <a:rPr lang="fr-FR" baseline="0" dirty="0" smtClean="0"/>
                        <a:t>); </a:t>
                      </a:r>
                      <a:r>
                        <a:rPr lang="en-US" baseline="0" dirty="0" smtClean="0"/>
                        <a:t>	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}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dirty="0" err="1" smtClean="0"/>
                        <a:t>static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void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err="1" smtClean="0"/>
                        <a:t>print_cb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enum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tps_error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err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*</a:t>
                      </a:r>
                      <a:r>
                        <a:rPr lang="fr-FR" dirty="0" err="1" smtClean="0"/>
                        <a:t>ctxt</a:t>
                      </a:r>
                      <a:r>
                        <a:rPr lang="fr-FR" dirty="0" smtClean="0"/>
                        <a:t>) </a:t>
                      </a:r>
                    </a:p>
                    <a:p>
                      <a:r>
                        <a:rPr lang="fr-FR" dirty="0" smtClean="0"/>
                        <a:t>{</a:t>
                      </a:r>
                    </a:p>
                    <a:p>
                      <a:pPr lvl="1"/>
                      <a:r>
                        <a:rPr lang="fr-FR" dirty="0" err="1" smtClean="0"/>
                        <a:t>printf</a:t>
                      </a:r>
                      <a:r>
                        <a:rPr lang="fr-FR" dirty="0" smtClean="0"/>
                        <a:t>(«</a:t>
                      </a:r>
                      <a:r>
                        <a:rPr lang="fr-FR" baseline="0" dirty="0" smtClean="0"/>
                        <a:t> %i », </a:t>
                      </a:r>
                      <a:r>
                        <a:rPr lang="fr-FR" baseline="0" dirty="0" err="1" smtClean="0"/>
                        <a:t>err</a:t>
                      </a:r>
                      <a:r>
                        <a:rPr lang="fr-FR" baseline="0" dirty="0" smtClean="0"/>
                        <a:t>)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c’est comme ça que tu comptes nous convaincre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ce code pour la même chose ?</a:t>
            </a:r>
          </a:p>
          <a:p>
            <a:pPr lvl="1"/>
            <a:r>
              <a:rPr lang="fr-FR" dirty="0" smtClean="0"/>
              <a:t>2 fois plus de fonctions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Pensez plus global</a:t>
            </a:r>
          </a:p>
          <a:p>
            <a:pPr lvl="1"/>
            <a:r>
              <a:rPr lang="fr-FR" dirty="0" err="1" smtClean="0"/>
              <a:t>Parallélisation</a:t>
            </a:r>
            <a:r>
              <a:rPr lang="fr-FR" dirty="0" smtClean="0"/>
              <a:t> des traitements</a:t>
            </a:r>
          </a:p>
          <a:p>
            <a:pPr lvl="1"/>
            <a:r>
              <a:rPr lang="fr-FR" dirty="0" smtClean="0"/>
              <a:t>Enchaînement des modules</a:t>
            </a:r>
          </a:p>
          <a:p>
            <a:pPr lvl="1"/>
            <a:r>
              <a:rPr lang="fr-FR" dirty="0" smtClean="0"/>
              <a:t>Oblige à organiser son code</a:t>
            </a:r>
          </a:p>
          <a:p>
            <a:pPr lvl="1"/>
            <a:endParaRPr lang="fr-FR" dirty="0"/>
          </a:p>
          <a:p>
            <a:r>
              <a:rPr lang="fr-FR" dirty="0" smtClean="0"/>
              <a:t>Et si le callback n’est pas rappelé ?</a:t>
            </a:r>
          </a:p>
          <a:p>
            <a:pPr lvl="1"/>
            <a:r>
              <a:rPr lang="fr-FR" dirty="0" smtClean="0"/>
              <a:t>Très rare</a:t>
            </a:r>
          </a:p>
          <a:p>
            <a:pPr lvl="1"/>
            <a:r>
              <a:rPr lang="fr-FR" dirty="0" smtClean="0"/>
              <a:t>Mettre des </a:t>
            </a:r>
            <a:r>
              <a:rPr lang="fr-FR" dirty="0" err="1" smtClean="0"/>
              <a:t>timers</a:t>
            </a:r>
            <a:r>
              <a:rPr lang="fr-FR" dirty="0" smtClean="0"/>
              <a:t> sur les </a:t>
            </a:r>
            <a:r>
              <a:rPr lang="fr-FR" dirty="0" smtClean="0"/>
              <a:t>demandes incertaines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0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 sur </a:t>
            </a:r>
            <a:r>
              <a:rPr lang="fr-FR" dirty="0" err="1" smtClean="0"/>
              <a:t>SoftPOS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993"/>
              </p:ext>
            </p:extLst>
          </p:nvPr>
        </p:nvGraphicFramePr>
        <p:xfrm>
          <a:off x="251520" y="1475080"/>
          <a:ext cx="8568952" cy="45462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84476"/>
                <a:gridCol w="4284476"/>
              </a:tblGrid>
              <a:tr h="449084">
                <a:tc>
                  <a:txBody>
                    <a:bodyPr/>
                    <a:lstStyle/>
                    <a:p>
                      <a:r>
                        <a:rPr lang="fr-FR" dirty="0" smtClean="0"/>
                        <a:t>SBCE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MAPS</a:t>
                      </a:r>
                      <a:endParaRPr lang="fr-FR" dirty="0"/>
                    </a:p>
                  </a:txBody>
                  <a:tcPr/>
                </a:tc>
              </a:tr>
              <a:tr h="40971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print</a:t>
                      </a:r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void</a:t>
                      </a:r>
                      <a:r>
                        <a:rPr lang="fr-FR" baseline="0" dirty="0" smtClean="0"/>
                        <a:t> *buffer, </a:t>
                      </a:r>
                      <a:r>
                        <a:rPr lang="fr-FR" baseline="0" dirty="0" err="1" smtClean="0"/>
                        <a:t>int</a:t>
                      </a:r>
                      <a:r>
                        <a:rPr lang="fr-FR" baseline="0" dirty="0" smtClean="0"/>
                        <a:t> size)</a:t>
                      </a:r>
                    </a:p>
                    <a:p>
                      <a:r>
                        <a:rPr lang="fr-FR" baseline="0" dirty="0" smtClean="0"/>
                        <a:t>{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int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err</a:t>
                      </a:r>
                      <a:r>
                        <a:rPr lang="fr-FR" baseline="0" dirty="0" smtClean="0"/>
                        <a:t> = </a:t>
                      </a:r>
                      <a:r>
                        <a:rPr lang="fr-FR" baseline="0" dirty="0" err="1" smtClean="0"/>
                        <a:t>PRT_print</a:t>
                      </a:r>
                      <a:r>
                        <a:rPr lang="fr-FR" baseline="0" dirty="0" smtClean="0"/>
                        <a:t>(buffer, size);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printf</a:t>
                      </a:r>
                      <a:r>
                        <a:rPr lang="fr-FR" baseline="0" dirty="0" smtClean="0"/>
                        <a:t>(« %i », </a:t>
                      </a:r>
                      <a:r>
                        <a:rPr lang="fr-FR" baseline="0" dirty="0" err="1" smtClean="0"/>
                        <a:t>err</a:t>
                      </a:r>
                      <a:r>
                        <a:rPr lang="fr-FR" baseline="0" dirty="0" smtClean="0"/>
                        <a:t>);</a:t>
                      </a:r>
                    </a:p>
                    <a:p>
                      <a:r>
                        <a:rPr lang="fr-FR" baseline="0" dirty="0" smtClean="0"/>
                        <a:t>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static</a:t>
                      </a:r>
                      <a:r>
                        <a:rPr lang="fr-FR" dirty="0" smtClean="0"/>
                        <a:t> </a:t>
                      </a:r>
                      <a:r>
                        <a:rPr lang="en-US" baseline="0" dirty="0" err="1" smtClean="0"/>
                        <a:t>tps_print_ticket_cb</a:t>
                      </a:r>
                      <a:r>
                        <a:rPr lang="en-US" baseline="0" dirty="0" smtClean="0"/>
                        <a:t> </a:t>
                      </a:r>
                      <a:r>
                        <a:rPr lang="fr-FR" dirty="0" err="1" smtClean="0"/>
                        <a:t>print_cb</a:t>
                      </a:r>
                      <a:r>
                        <a:rPr lang="fr-FR" dirty="0" smtClean="0"/>
                        <a:t>;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err="1" smtClean="0"/>
                        <a:t>int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print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*</a:t>
                      </a:r>
                      <a:r>
                        <a:rPr lang="fr-FR" baseline="0" dirty="0" err="1" smtClean="0"/>
                        <a:t>frm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r>
                        <a:rPr lang="fr-FR" baseline="0" dirty="0" smtClean="0"/>
                        <a:t>{</a:t>
                      </a:r>
                    </a:p>
                    <a:p>
                      <a:pPr lvl="1"/>
                      <a:r>
                        <a:rPr lang="fr-FR" baseline="0" dirty="0" err="1" smtClean="0"/>
                        <a:t>tps_print_form</a:t>
                      </a:r>
                      <a:r>
                        <a:rPr lang="fr-FR" baseline="0" dirty="0" smtClean="0"/>
                        <a:t>(</a:t>
                      </a:r>
                    </a:p>
                    <a:p>
                      <a:pPr lvl="1"/>
                      <a:r>
                        <a:rPr lang="fr-FR" baseline="0" dirty="0" smtClean="0"/>
                        <a:t>PRINTER_LOCATION, </a:t>
                      </a:r>
                      <a:r>
                        <a:rPr lang="fr-FR" baseline="0" dirty="0" err="1" smtClean="0"/>
                        <a:t>frm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print_cb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ctxt</a:t>
                      </a:r>
                      <a:r>
                        <a:rPr lang="fr-FR" baseline="0" dirty="0" smtClean="0"/>
                        <a:t>); </a:t>
                      </a:r>
                      <a:r>
                        <a:rPr lang="en-US" baseline="0" dirty="0" smtClean="0"/>
                        <a:t>	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}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dirty="0" err="1" smtClean="0"/>
                        <a:t>static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void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err="1" smtClean="0"/>
                        <a:t>print_cb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enum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tps_error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err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*</a:t>
                      </a:r>
                      <a:r>
                        <a:rPr lang="fr-FR" dirty="0" err="1" smtClean="0"/>
                        <a:t>ctxt</a:t>
                      </a:r>
                      <a:r>
                        <a:rPr lang="fr-FR" dirty="0" smtClean="0"/>
                        <a:t>) </a:t>
                      </a:r>
                    </a:p>
                    <a:p>
                      <a:r>
                        <a:rPr lang="fr-FR" dirty="0" smtClean="0"/>
                        <a:t>{</a:t>
                      </a:r>
                    </a:p>
                    <a:p>
                      <a:pPr lvl="1"/>
                      <a:r>
                        <a:rPr lang="fr-FR" dirty="0" err="1" smtClean="0"/>
                        <a:t>printf</a:t>
                      </a:r>
                      <a:r>
                        <a:rPr lang="fr-FR" dirty="0" smtClean="0"/>
                        <a:t>(«</a:t>
                      </a:r>
                      <a:r>
                        <a:rPr lang="fr-FR" baseline="0" dirty="0" smtClean="0"/>
                        <a:t> %i », </a:t>
                      </a:r>
                      <a:r>
                        <a:rPr lang="fr-FR" baseline="0" dirty="0" err="1" smtClean="0"/>
                        <a:t>err</a:t>
                      </a:r>
                      <a:r>
                        <a:rPr lang="fr-FR" baseline="0" dirty="0" smtClean="0"/>
                        <a:t>)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une nouvelle version ?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636420"/>
              </p:ext>
            </p:extLst>
          </p:nvPr>
        </p:nvGraphicFramePr>
        <p:xfrm>
          <a:off x="139700" y="1454150"/>
          <a:ext cx="8748713" cy="463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5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Maintient en vie des processus</a:t>
            </a:r>
          </a:p>
          <a:p>
            <a:pPr lvl="1"/>
            <a:r>
              <a:rPr lang="fr-FR" dirty="0" smtClean="0"/>
              <a:t>Tant qu’il ne font pas exit(0)</a:t>
            </a:r>
          </a:p>
          <a:p>
            <a:pPr lvl="1"/>
            <a:r>
              <a:rPr lang="fr-FR" dirty="0" smtClean="0"/>
              <a:t>Dossier « 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amd.d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1 fichier de configuration en lecture == 1 processus à maintenir en vie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Ordre de démarrage</a:t>
            </a:r>
          </a:p>
          <a:p>
            <a:endParaRPr lang="fr-FR" dirty="0"/>
          </a:p>
          <a:p>
            <a:r>
              <a:rPr lang="fr-FR" dirty="0" smtClean="0"/>
              <a:t>« </a:t>
            </a:r>
            <a:r>
              <a:rPr lang="fr-FR" dirty="0" err="1" smtClean="0"/>
              <a:t>killall</a:t>
            </a:r>
            <a:r>
              <a:rPr lang="fr-FR" dirty="0" smtClean="0"/>
              <a:t> </a:t>
            </a:r>
            <a:r>
              <a:rPr lang="fr-FR" dirty="0" err="1" smtClean="0"/>
              <a:t>amd</a:t>
            </a:r>
            <a:r>
              <a:rPr lang="fr-FR" dirty="0" smtClean="0"/>
              <a:t> </a:t>
            </a:r>
            <a:r>
              <a:rPr lang="fr-FR" dirty="0" err="1" smtClean="0"/>
              <a:t>startsbce</a:t>
            </a:r>
            <a:r>
              <a:rPr lang="fr-FR" dirty="0" smtClean="0"/>
              <a:t> </a:t>
            </a:r>
            <a:r>
              <a:rPr lang="fr-FR" dirty="0" err="1" smtClean="0"/>
              <a:t>sbced</a:t>
            </a:r>
            <a:r>
              <a:rPr lang="fr-FR" dirty="0" smtClean="0"/>
              <a:t> » devient 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killall</a:t>
            </a:r>
            <a:r>
              <a:rPr lang="fr-FR" dirty="0" smtClean="0"/>
              <a:t> </a:t>
            </a:r>
            <a:r>
              <a:rPr lang="fr-FR" dirty="0" err="1" smtClean="0"/>
              <a:t>amd</a:t>
            </a:r>
            <a:r>
              <a:rPr lang="fr-FR" dirty="0" smtClean="0"/>
              <a:t> </a:t>
            </a:r>
            <a:r>
              <a:rPr lang="fr-FR" dirty="0" err="1" smtClean="0"/>
              <a:t>dtpsvcd</a:t>
            </a:r>
            <a:r>
              <a:rPr lang="fr-FR" dirty="0" smtClean="0"/>
              <a:t> </a:t>
            </a:r>
            <a:r>
              <a:rPr lang="fr-FR" dirty="0" err="1" smtClean="0"/>
              <a:t>dsptchr</a:t>
            </a:r>
            <a:r>
              <a:rPr lang="fr-FR" dirty="0" smtClean="0"/>
              <a:t> </a:t>
            </a:r>
            <a:r>
              <a:rPr lang="fr-FR" dirty="0" err="1" smtClean="0"/>
              <a:t>trxsvcd</a:t>
            </a:r>
            <a:r>
              <a:rPr lang="fr-FR" dirty="0" smtClean="0"/>
              <a:t> </a:t>
            </a:r>
            <a:r>
              <a:rPr lang="fr-FR" dirty="0" err="1" smtClean="0"/>
              <a:t>cfgsvcd</a:t>
            </a:r>
            <a:r>
              <a:rPr lang="fr-FR" dirty="0" smtClean="0"/>
              <a:t> » ou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killall</a:t>
            </a:r>
            <a:r>
              <a:rPr lang="fr-FR" dirty="0" smtClean="0"/>
              <a:t> </a:t>
            </a:r>
            <a:r>
              <a:rPr lang="fr-FR" dirty="0" err="1" smtClean="0"/>
              <a:t>amd</a:t>
            </a:r>
            <a:r>
              <a:rPr lang="fr-FR" dirty="0" smtClean="0"/>
              <a:t> </a:t>
            </a:r>
            <a:r>
              <a:rPr lang="fr-FR" dirty="0" err="1" smtClean="0"/>
              <a:t>dsptchr</a:t>
            </a:r>
            <a:r>
              <a:rPr lang="fr-FR" dirty="0" smtClean="0"/>
              <a:t> </a:t>
            </a:r>
            <a:r>
              <a:rPr lang="fr-FR" dirty="0" err="1" smtClean="0"/>
              <a:t>trxsvcd</a:t>
            </a:r>
            <a:r>
              <a:rPr lang="fr-FR" dirty="0" smtClean="0"/>
              <a:t> </a:t>
            </a:r>
            <a:r>
              <a:rPr lang="fr-FR" dirty="0" smtClean="0"/>
              <a:t>»</a:t>
            </a:r>
          </a:p>
          <a:p>
            <a:pPr lvl="1"/>
            <a:endParaRPr lang="fr-FR" dirty="0"/>
          </a:p>
          <a:p>
            <a:r>
              <a:rPr lang="fr-FR" dirty="0"/>
              <a:t>c</a:t>
            </a:r>
            <a:r>
              <a:rPr lang="fr-FR" dirty="0" smtClean="0"/>
              <a:t>hmod –r 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amd.d</a:t>
            </a:r>
            <a:r>
              <a:rPr lang="fr-FR" dirty="0" smtClean="0"/>
              <a:t>/</a:t>
            </a:r>
            <a:r>
              <a:rPr lang="fr-FR" dirty="0" err="1" smtClean="0"/>
              <a:t>xxxxxxx</a:t>
            </a:r>
            <a:r>
              <a:rPr lang="fr-FR" dirty="0" smtClean="0"/>
              <a:t> &amp;&amp; reboot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Une fois </a:t>
            </a:r>
            <a:r>
              <a:rPr lang="fr-FR" dirty="0" err="1" smtClean="0"/>
              <a:t>amd</a:t>
            </a:r>
            <a:r>
              <a:rPr lang="fr-FR" dirty="0" smtClean="0"/>
              <a:t> tué, pas besoin de le </a:t>
            </a:r>
            <a:r>
              <a:rPr lang="fr-FR" dirty="0" err="1" smtClean="0"/>
              <a:t>retuer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402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Logging-Alarming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de traces fournit par AWL Belgique</a:t>
            </a:r>
          </a:p>
          <a:p>
            <a:endParaRPr lang="fr-FR" dirty="0"/>
          </a:p>
          <a:p>
            <a:r>
              <a:rPr lang="fr-FR" dirty="0" smtClean="0"/>
              <a:t>5 niveaux de traces prédéfinis</a:t>
            </a:r>
          </a:p>
          <a:p>
            <a:pPr lvl="1"/>
            <a:r>
              <a:rPr lang="fr-FR" dirty="0" err="1" smtClean="0"/>
              <a:t>Debug</a:t>
            </a:r>
            <a:endParaRPr lang="fr-FR" dirty="0" smtClean="0"/>
          </a:p>
          <a:p>
            <a:pPr lvl="1"/>
            <a:r>
              <a:rPr lang="fr-FR" dirty="0" smtClean="0"/>
              <a:t>Info</a:t>
            </a:r>
          </a:p>
          <a:p>
            <a:pPr lvl="1"/>
            <a:r>
              <a:rPr lang="fr-FR" dirty="0" smtClean="0"/>
              <a:t>Warning</a:t>
            </a:r>
          </a:p>
          <a:p>
            <a:pPr lvl="1"/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smtClean="0"/>
              <a:t>Fatal</a:t>
            </a:r>
          </a:p>
          <a:p>
            <a:pPr lvl="1"/>
            <a:endParaRPr lang="fr-FR" dirty="0"/>
          </a:p>
          <a:p>
            <a:r>
              <a:rPr lang="fr-FR" dirty="0" smtClean="0"/>
              <a:t>Remontée des traces par </a:t>
            </a:r>
            <a:r>
              <a:rPr lang="fr-FR" dirty="0" err="1" smtClean="0"/>
              <a:t>Xenturion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Traces en couleurs</a:t>
            </a:r>
          </a:p>
          <a:p>
            <a:endParaRPr lang="fr-FR" dirty="0" smtClean="0"/>
          </a:p>
          <a:p>
            <a:r>
              <a:rPr lang="fr-FR" dirty="0" smtClean="0"/>
              <a:t>Log des transactions (non utilisé)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8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Logging</a:t>
            </a:r>
            <a:r>
              <a:rPr lang="fr-FR" dirty="0" smtClean="0"/>
              <a:t>/</a:t>
            </a:r>
            <a:r>
              <a:rPr lang="fr-FR" dirty="0" err="1" smtClean="0"/>
              <a:t>Alarming</a:t>
            </a:r>
            <a:endParaRPr lang="fr-FR" dirty="0" smtClean="0"/>
          </a:p>
          <a:p>
            <a:pPr lvl="1"/>
            <a:r>
              <a:rPr lang="fr-FR" dirty="0" smtClean="0"/>
              <a:t>Via IHM </a:t>
            </a:r>
            <a:r>
              <a:rPr lang="fr-FR" dirty="0" err="1" smtClean="0"/>
              <a:t>Xenturion</a:t>
            </a:r>
            <a:endParaRPr lang="fr-FR" dirty="0"/>
          </a:p>
          <a:p>
            <a:pPr lvl="1"/>
            <a:r>
              <a:rPr lang="fr-FR" dirty="0" smtClean="0"/>
              <a:t>Via outil «</a:t>
            </a:r>
            <a:r>
              <a:rPr lang="fr-FR" dirty="0"/>
              <a:t> </a:t>
            </a:r>
            <a:r>
              <a:rPr lang="fr-FR" dirty="0" err="1"/>
              <a:t>logging_service</a:t>
            </a:r>
            <a:r>
              <a:rPr lang="fr-FR" dirty="0"/>
              <a:t>-dump-</a:t>
            </a:r>
            <a:r>
              <a:rPr lang="fr-FR" dirty="0" err="1"/>
              <a:t>tool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Directement dans la console</a:t>
            </a:r>
          </a:p>
          <a:p>
            <a:pPr lvl="1"/>
            <a:endParaRPr lang="fr-FR" dirty="0"/>
          </a:p>
          <a:p>
            <a:r>
              <a:rPr lang="fr-FR" dirty="0" smtClean="0"/>
              <a:t>Traces </a:t>
            </a:r>
            <a:r>
              <a:rPr lang="fr-FR" dirty="0" err="1" smtClean="0"/>
              <a:t>debug</a:t>
            </a:r>
            <a:r>
              <a:rPr lang="fr-FR" dirty="0" smtClean="0"/>
              <a:t> (</a:t>
            </a:r>
            <a:r>
              <a:rPr lang="fr-FR" dirty="0" err="1" smtClean="0"/>
              <a:t>dbg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Pour les versions traçantes</a:t>
            </a:r>
          </a:p>
          <a:p>
            <a:pPr lvl="1"/>
            <a:r>
              <a:rPr lang="fr-FR" dirty="0" smtClean="0"/>
              <a:t>Directement dans la </a:t>
            </a:r>
            <a:r>
              <a:rPr lang="fr-FR" dirty="0" smtClean="0"/>
              <a:t>console</a:t>
            </a:r>
          </a:p>
          <a:p>
            <a:pPr lvl="1"/>
            <a:r>
              <a:rPr lang="fr-FR" dirty="0" smtClean="0"/>
              <a:t>Disparaît en recette et production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94050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Doxygen</a:t>
            </a:r>
            <a:endParaRPr lang="fr-FR" dirty="0" smtClean="0"/>
          </a:p>
          <a:p>
            <a:pPr lvl="1"/>
            <a:r>
              <a:rPr lang="fr-FR" dirty="0" smtClean="0"/>
              <a:t>Sur chaque fichier </a:t>
            </a:r>
          </a:p>
          <a:p>
            <a:pPr lvl="1"/>
            <a:r>
              <a:rPr lang="fr-FR" dirty="0" smtClean="0"/>
              <a:t>Sur chaque fonction</a:t>
            </a:r>
          </a:p>
          <a:p>
            <a:pPr lvl="1"/>
            <a:r>
              <a:rPr lang="fr-FR" dirty="0" smtClean="0"/>
              <a:t>Sur chaque variable globale</a:t>
            </a:r>
          </a:p>
          <a:p>
            <a:pPr lvl="1"/>
            <a:r>
              <a:rPr lang="fr-FR" dirty="0" smtClean="0"/>
              <a:t>Sur chaque macro</a:t>
            </a:r>
          </a:p>
          <a:p>
            <a:pPr lvl="1"/>
            <a:r>
              <a:rPr lang="fr-FR" dirty="0" smtClean="0"/>
              <a:t>...</a:t>
            </a:r>
          </a:p>
          <a:p>
            <a:pPr lvl="1"/>
            <a:endParaRPr lang="fr-FR" dirty="0"/>
          </a:p>
          <a:p>
            <a:pPr marL="269875" lvl="1">
              <a:spcBef>
                <a:spcPct val="20000"/>
              </a:spcBef>
              <a:buFont typeface="Lucida Sans Unicode" pitchFamily="34" charset="0"/>
              <a:buChar char="▶"/>
            </a:pPr>
            <a:r>
              <a:rPr lang="fr-FR" dirty="0" smtClean="0"/>
              <a:t>Serveur web pour mise à disposition (</a:t>
            </a:r>
            <a:r>
              <a:rPr lang="fr-FR" dirty="0">
                <a:hlinkClick r:id="rId2"/>
              </a:rPr>
              <a:t>http://10.221.250.138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Doxygen</a:t>
            </a:r>
            <a:endParaRPr lang="fr-FR" dirty="0" smtClean="0"/>
          </a:p>
          <a:p>
            <a:pPr lvl="1"/>
            <a:r>
              <a:rPr lang="fr-FR" dirty="0" smtClean="0"/>
              <a:t>MAPS</a:t>
            </a:r>
            <a:endParaRPr lang="fr-FR" dirty="0" smtClean="0"/>
          </a:p>
          <a:p>
            <a:pPr lvl="1"/>
            <a:r>
              <a:rPr lang="fr-FR" dirty="0" smtClean="0"/>
              <a:t>SBCE</a:t>
            </a:r>
          </a:p>
          <a:p>
            <a:pPr lvl="1"/>
            <a:r>
              <a:rPr lang="fr-FR" dirty="0" smtClean="0"/>
              <a:t>GTF</a:t>
            </a:r>
          </a:p>
          <a:p>
            <a:endParaRPr lang="fr-FR" dirty="0"/>
          </a:p>
          <a:p>
            <a:r>
              <a:rPr lang="fr-FR" dirty="0" smtClean="0"/>
              <a:t>Fichiers de configuration </a:t>
            </a:r>
            <a:r>
              <a:rPr lang="fr-FR" dirty="0" smtClean="0"/>
              <a:t>(prochainement)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45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Et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638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Refonte complète</a:t>
            </a:r>
          </a:p>
          <a:p>
            <a:endParaRPr lang="fr-FR" dirty="0"/>
          </a:p>
          <a:p>
            <a:r>
              <a:rPr lang="fr-FR" dirty="0" smtClean="0"/>
              <a:t>Code disparate</a:t>
            </a:r>
          </a:p>
          <a:p>
            <a:endParaRPr lang="fr-FR" dirty="0"/>
          </a:p>
          <a:p>
            <a:r>
              <a:rPr lang="fr-FR" dirty="0" smtClean="0"/>
              <a:t>Points non abordés :</a:t>
            </a:r>
          </a:p>
          <a:p>
            <a:pPr lvl="1"/>
            <a:r>
              <a:rPr lang="fr-FR" dirty="0" smtClean="0"/>
              <a:t>Structure interne de chaque module</a:t>
            </a:r>
          </a:p>
          <a:p>
            <a:pPr lvl="1"/>
            <a:r>
              <a:rPr lang="fr-FR" dirty="0" smtClean="0"/>
              <a:t>C++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0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qu’il faut oublier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SBCE</a:t>
            </a:r>
          </a:p>
          <a:p>
            <a:pPr lvl="1"/>
            <a:r>
              <a:rPr lang="fr-FR" dirty="0" smtClean="0"/>
              <a:t>Package SBCE* désinstallés</a:t>
            </a:r>
          </a:p>
          <a:p>
            <a:pPr lvl="1"/>
            <a:r>
              <a:rPr lang="fr-FR" dirty="0" smtClean="0"/>
              <a:t>Applic.ini n’existe plus !</a:t>
            </a:r>
          </a:p>
          <a:p>
            <a:pPr lvl="1"/>
            <a:r>
              <a:rPr lang="fr-FR" dirty="0" smtClean="0"/>
              <a:t>Primitives remplacées par celle de MAPS</a:t>
            </a:r>
          </a:p>
          <a:p>
            <a:pPr lvl="1"/>
            <a:r>
              <a:rPr lang="fr-FR" dirty="0" smtClean="0"/>
              <a:t>Messages IAM et CTEP</a:t>
            </a:r>
          </a:p>
          <a:p>
            <a:endParaRPr lang="fr-FR" dirty="0" smtClean="0"/>
          </a:p>
          <a:p>
            <a:r>
              <a:rPr lang="fr-FR" dirty="0" smtClean="0"/>
              <a:t>Les GIDXX</a:t>
            </a:r>
          </a:p>
          <a:p>
            <a:pPr lvl="1"/>
            <a:r>
              <a:rPr lang="fr-FR" dirty="0" smtClean="0"/>
              <a:t>Remplacé par une arborescence inspiré d’UNIX</a:t>
            </a:r>
          </a:p>
          <a:p>
            <a:endParaRPr lang="fr-FR" dirty="0"/>
          </a:p>
          <a:p>
            <a:r>
              <a:rPr lang="fr-FR" dirty="0" smtClean="0"/>
              <a:t>Les fichiers de configuration et logs</a:t>
            </a:r>
          </a:p>
          <a:p>
            <a:pPr lvl="1"/>
            <a:r>
              <a:rPr lang="fr-FR" dirty="0" smtClean="0"/>
              <a:t>Tous redéfinis</a:t>
            </a:r>
          </a:p>
          <a:p>
            <a:pPr lvl="1"/>
            <a:endParaRPr lang="fr-FR" dirty="0"/>
          </a:p>
          <a:p>
            <a:r>
              <a:rPr lang="fr-FR" dirty="0" smtClean="0"/>
              <a:t>L’architecture logicielle de la v5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2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n’a pas changé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MPE</a:t>
            </a:r>
          </a:p>
          <a:p>
            <a:endParaRPr lang="fr-FR" dirty="0" smtClean="0"/>
          </a:p>
          <a:p>
            <a:r>
              <a:rPr lang="fr-FR" dirty="0" smtClean="0"/>
              <a:t>Les protocoles externes (RLV, concert, …)</a:t>
            </a:r>
          </a:p>
          <a:p>
            <a:endParaRPr lang="fr-FR" dirty="0" smtClean="0"/>
          </a:p>
          <a:p>
            <a:r>
              <a:rPr lang="fr-FR" dirty="0" smtClean="0"/>
              <a:t>Les demandes du client</a:t>
            </a:r>
          </a:p>
          <a:p>
            <a:endParaRPr lang="fr-FR" dirty="0" smtClean="0"/>
          </a:p>
          <a:p>
            <a:r>
              <a:rPr lang="fr-FR" dirty="0" smtClean="0"/>
              <a:t>Les fonctions de conversion</a:t>
            </a:r>
          </a:p>
          <a:p>
            <a:endParaRPr lang="fr-FR" dirty="0"/>
          </a:p>
          <a:p>
            <a:r>
              <a:rPr lang="fr-FR" dirty="0" smtClean="0"/>
              <a:t>IPKG</a:t>
            </a:r>
          </a:p>
          <a:p>
            <a:endParaRPr lang="fr-FR" dirty="0" smtClean="0"/>
          </a:p>
          <a:p>
            <a:r>
              <a:rPr lang="fr-FR" dirty="0" smtClean="0"/>
              <a:t>C’est tout !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9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Où tout a été repensé par l’architecte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schéma vaut mieux que mille mots</a:t>
            </a:r>
            <a:endParaRPr lang="fr-FR" dirty="0"/>
          </a:p>
        </p:txBody>
      </p:sp>
      <p:pic>
        <p:nvPicPr>
          <p:cNvPr id="1029" name="Picture 5" descr="D:\Utilisateurs\A524084\Documents\SoftPOS v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268760"/>
            <a:ext cx="53816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Périphériques (</a:t>
            </a:r>
            <a:r>
              <a:rPr lang="fr-FR" dirty="0" err="1" smtClean="0"/>
              <a:t>dtpsvc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Gère les périphériques utilisés par </a:t>
            </a:r>
            <a:r>
              <a:rPr lang="fr-FR" dirty="0" err="1" smtClean="0"/>
              <a:t>SoftPOS</a:t>
            </a:r>
            <a:endParaRPr lang="fr-FR" dirty="0" smtClean="0"/>
          </a:p>
          <a:p>
            <a:pPr lvl="1"/>
            <a:r>
              <a:rPr lang="fr-FR" dirty="0" smtClean="0"/>
              <a:t>Ecrans</a:t>
            </a:r>
          </a:p>
          <a:p>
            <a:pPr lvl="1"/>
            <a:r>
              <a:rPr lang="fr-FR" dirty="0" smtClean="0"/>
              <a:t>Clavier</a:t>
            </a:r>
          </a:p>
          <a:p>
            <a:pPr lvl="1"/>
            <a:r>
              <a:rPr lang="fr-FR" dirty="0" smtClean="0"/>
              <a:t>Imprimante</a:t>
            </a:r>
          </a:p>
          <a:p>
            <a:pPr lvl="1"/>
            <a:r>
              <a:rPr lang="fr-FR" dirty="0" smtClean="0"/>
              <a:t>Caisse</a:t>
            </a:r>
            <a:endParaRPr lang="fr-FR" dirty="0"/>
          </a:p>
          <a:p>
            <a:r>
              <a:rPr lang="fr-FR" dirty="0" smtClean="0"/>
              <a:t>Affichage par type de destinataire avec gestion des priorités</a:t>
            </a:r>
          </a:p>
          <a:p>
            <a:pPr lvl="1"/>
            <a:r>
              <a:rPr lang="fr-FR" dirty="0" smtClean="0"/>
              <a:t>Client</a:t>
            </a:r>
          </a:p>
          <a:p>
            <a:pPr lvl="1"/>
            <a:r>
              <a:rPr lang="fr-FR" dirty="0" smtClean="0"/>
              <a:t>Commerçant</a:t>
            </a:r>
            <a:endParaRPr lang="fr-FR" dirty="0"/>
          </a:p>
          <a:p>
            <a:r>
              <a:rPr lang="fr-FR" dirty="0" smtClean="0"/>
              <a:t>Ressources d’affichage</a:t>
            </a:r>
          </a:p>
          <a:p>
            <a:pPr lvl="1"/>
            <a:r>
              <a:rPr lang="fr-FR" dirty="0" smtClean="0"/>
              <a:t>Par application</a:t>
            </a:r>
          </a:p>
          <a:p>
            <a:pPr lvl="1"/>
            <a:r>
              <a:rPr lang="fr-FR" dirty="0" smtClean="0"/>
              <a:t>1 identifiant = 1 ressource</a:t>
            </a:r>
          </a:p>
          <a:p>
            <a:pPr lvl="2"/>
            <a:r>
              <a:rPr lang="fr-FR" dirty="0" smtClean="0"/>
              <a:t>Image</a:t>
            </a:r>
          </a:p>
          <a:p>
            <a:pPr lvl="2"/>
            <a:r>
              <a:rPr lang="fr-FR" dirty="0" err="1" smtClean="0"/>
              <a:t>Form</a:t>
            </a:r>
            <a:endParaRPr lang="fr-FR" dirty="0" smtClean="0"/>
          </a:p>
          <a:p>
            <a:pPr lvl="2"/>
            <a:r>
              <a:rPr lang="fr-FR" dirty="0" smtClean="0"/>
              <a:t>Bip</a:t>
            </a:r>
            <a:endParaRPr lang="fr-FR" dirty="0"/>
          </a:p>
          <a:p>
            <a:r>
              <a:rPr lang="fr-FR" dirty="0" smtClean="0"/>
              <a:t>Interface unifiée, configuration simplifiée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7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line-Internal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rldline Theme PPT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Worldline-Internal</Template>
  <TotalTime>0</TotalTime>
  <Words>1087</Words>
  <Application>Microsoft Office PowerPoint</Application>
  <PresentationFormat>Affichage à l'écran (4:3)</PresentationFormat>
  <Paragraphs>474</Paragraphs>
  <Slides>45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45</vt:i4>
      </vt:variant>
    </vt:vector>
  </HeadingPairs>
  <TitlesOfParts>
    <vt:vector size="47" baseType="lpstr">
      <vt:lpstr>Worldline-Internal</vt:lpstr>
      <vt:lpstr>Worldline Theme PPT</vt:lpstr>
      <vt:lpstr>Formation SoftPOS version 7</vt:lpstr>
      <vt:lpstr>Plan de la formation</vt:lpstr>
      <vt:lpstr>Préambule</vt:lpstr>
      <vt:lpstr>Pourquoi une nouvelle version ?</vt:lpstr>
      <vt:lpstr>Ce qu’il faut oublier</vt:lpstr>
      <vt:lpstr>Ce qui n’a pas changé</vt:lpstr>
      <vt:lpstr>Architecture</vt:lpstr>
      <vt:lpstr>Un schéma vaut mieux que mille mots</vt:lpstr>
      <vt:lpstr>Service Périphériques (dtpsvc)</vt:lpstr>
      <vt:lpstr>Service Configuration (cfgsvc)</vt:lpstr>
      <vt:lpstr>Service transaction (trxsvc)</vt:lpstr>
      <vt:lpstr>Service échanges (echanges)</vt:lpstr>
      <vt:lpstr>Service télécom (tcom)</vt:lpstr>
      <vt:lpstr>Service dispatcher (dsptchr)</vt:lpstr>
      <vt:lpstr>Vous comprenez mieux ?</vt:lpstr>
      <vt:lpstr>Exemples</vt:lpstr>
      <vt:lpstr>Dans le terminal</vt:lpstr>
      <vt:lpstr>Le dossier « /fr »</vt:lpstr>
      <vt:lpstr>Le dossier « /fr/usr »</vt:lpstr>
      <vt:lpstr>Le dossier « /fr/etc »</vt:lpstr>
      <vt:lpstr>Le dossier « /fr/etc/dtp »</vt:lpstr>
      <vt:lpstr>Le dossier /fr/var</vt:lpstr>
      <vt:lpstr>Compilation</vt:lpstr>
      <vt:lpstr>Kazan</vt:lpstr>
      <vt:lpstr>Dépôts de source</vt:lpstr>
      <vt:lpstr>Dépôts de sources</vt:lpstr>
      <vt:lpstr>Dépôts de sources</vt:lpstr>
      <vt:lpstr>Jenkins</vt:lpstr>
      <vt:lpstr>Machine virtuelle</vt:lpstr>
      <vt:lpstr>IDE</vt:lpstr>
      <vt:lpstr>Pré-requis pour compiler</vt:lpstr>
      <vt:lpstr>Les packages</vt:lpstr>
      <vt:lpstr>Coding</vt:lpstr>
      <vt:lpstr>MAPS</vt:lpstr>
      <vt:lpstr>Services</vt:lpstr>
      <vt:lpstr>Callback</vt:lpstr>
      <vt:lpstr>Callback (exemple)</vt:lpstr>
      <vt:lpstr>Et c’est comme ça que tu comptes nous convaincre ?</vt:lpstr>
      <vt:lpstr>Impact sur SoftPOS</vt:lpstr>
      <vt:lpstr>AMD</vt:lpstr>
      <vt:lpstr>Logging-Alarming</vt:lpstr>
      <vt:lpstr>Logs</vt:lpstr>
      <vt:lpstr>Documentation</vt:lpstr>
      <vt:lpstr>Conclusion</vt:lpstr>
      <vt:lpstr>Conclusion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SoftPOS version 7</dc:title>
  <dc:creator>Christophe Hardouin Duparc</dc:creator>
  <cp:lastModifiedBy>Christophe Hardouin Duparc</cp:lastModifiedBy>
  <cp:revision>64</cp:revision>
  <dcterms:created xsi:type="dcterms:W3CDTF">2013-11-18T13:19:41Z</dcterms:created>
  <dcterms:modified xsi:type="dcterms:W3CDTF">2015-04-22T17:16:53Z</dcterms:modified>
</cp:coreProperties>
</file>