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12192000" cy="6858000"/>
  <p:notesSz cx="12192000" cy="6858000"/>
  <p:defaultTextStyle>
    <a:defPPr>
      <a:defRPr lang="en-15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906" y="6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CF62-BC4A-A130-EAFB-027186C617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150"/>
          </a:p>
        </p:txBody>
      </p:sp>
      <p:sp>
        <p:nvSpPr>
          <p:cNvPr id="3" name="Subtitle 2">
            <a:extLst>
              <a:ext uri="{FF2B5EF4-FFF2-40B4-BE49-F238E27FC236}">
                <a16:creationId xmlns:a16="http://schemas.microsoft.com/office/drawing/2014/main" id="{3B329EFB-09C6-5D2E-9B1C-0F3EA229BF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150"/>
          </a:p>
        </p:txBody>
      </p:sp>
      <p:sp>
        <p:nvSpPr>
          <p:cNvPr id="4" name="Date Placeholder 3">
            <a:extLst>
              <a:ext uri="{FF2B5EF4-FFF2-40B4-BE49-F238E27FC236}">
                <a16:creationId xmlns:a16="http://schemas.microsoft.com/office/drawing/2014/main" id="{1DC49D21-54B7-8D27-52A2-A38F1C31E44C}"/>
              </a:ext>
            </a:extLst>
          </p:cNvPr>
          <p:cNvSpPr>
            <a:spLocks noGrp="1"/>
          </p:cNvSpPr>
          <p:nvPr>
            <p:ph type="dt" sz="half" idx="10"/>
          </p:nvPr>
        </p:nvSpPr>
        <p:spPr/>
        <p:txBody>
          <a:bodyPr/>
          <a:lstStyle/>
          <a:p>
            <a:fld id="{1D8BD707-D9CF-40AE-B4C6-C98DA3205C09}" type="datetimeFigureOut">
              <a:rPr lang="en-US" smtClean="0"/>
              <a:t>12/9/2024</a:t>
            </a:fld>
            <a:endParaRPr lang="en-US"/>
          </a:p>
        </p:txBody>
      </p:sp>
      <p:sp>
        <p:nvSpPr>
          <p:cNvPr id="5" name="Footer Placeholder 4">
            <a:extLst>
              <a:ext uri="{FF2B5EF4-FFF2-40B4-BE49-F238E27FC236}">
                <a16:creationId xmlns:a16="http://schemas.microsoft.com/office/drawing/2014/main" id="{A2D20B38-93CF-3A09-AD99-57EB16F6A149}"/>
              </a:ext>
            </a:extLst>
          </p:cNvPr>
          <p:cNvSpPr>
            <a:spLocks noGrp="1"/>
          </p:cNvSpPr>
          <p:nvPr>
            <p:ph type="ftr" sz="quarter" idx="11"/>
          </p:nvPr>
        </p:nvSpPr>
        <p:spPr/>
        <p:txBody>
          <a:bodyPr/>
          <a:lstStyle/>
          <a:p>
            <a:endParaRPr lang="en-150"/>
          </a:p>
        </p:txBody>
      </p:sp>
      <p:sp>
        <p:nvSpPr>
          <p:cNvPr id="6" name="Slide Number Placeholder 5">
            <a:extLst>
              <a:ext uri="{FF2B5EF4-FFF2-40B4-BE49-F238E27FC236}">
                <a16:creationId xmlns:a16="http://schemas.microsoft.com/office/drawing/2014/main" id="{1DB1F913-3C22-88CF-F241-D1CDA6D329C8}"/>
              </a:ext>
            </a:extLst>
          </p:cNvPr>
          <p:cNvSpPr>
            <a:spLocks noGrp="1"/>
          </p:cNvSpPr>
          <p:nvPr>
            <p:ph type="sldNum" sz="quarter" idx="12"/>
          </p:nvPr>
        </p:nvSpPr>
        <p:spPr/>
        <p:txBody>
          <a:bodyPr/>
          <a:lstStyle/>
          <a:p>
            <a:pPr marL="38100">
              <a:lnSpc>
                <a:spcPts val="1100"/>
              </a:lnSpc>
            </a:pPr>
            <a:fld id="{81D60167-4931-47E6-BA6A-407CBD079E47}" type="slidenum">
              <a:rPr lang="en-150" smtClean="0"/>
              <a:t>‹#›</a:t>
            </a:fld>
            <a:endParaRPr lang="en-150" dirty="0"/>
          </a:p>
        </p:txBody>
      </p:sp>
    </p:spTree>
    <p:extLst>
      <p:ext uri="{BB962C8B-B14F-4D97-AF65-F5344CB8AC3E}">
        <p14:creationId xmlns:p14="http://schemas.microsoft.com/office/powerpoint/2010/main" val="36817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93F9-0960-AEB3-D574-2BA17C87D368}"/>
              </a:ext>
            </a:extLst>
          </p:cNvPr>
          <p:cNvSpPr>
            <a:spLocks noGrp="1"/>
          </p:cNvSpPr>
          <p:nvPr>
            <p:ph type="title"/>
          </p:nvPr>
        </p:nvSpPr>
        <p:spPr/>
        <p:txBody>
          <a:bodyPr/>
          <a:lstStyle/>
          <a:p>
            <a:r>
              <a:rPr lang="en-US"/>
              <a:t>Click to edit Master title style</a:t>
            </a:r>
            <a:endParaRPr lang="en-150"/>
          </a:p>
        </p:txBody>
      </p:sp>
      <p:sp>
        <p:nvSpPr>
          <p:cNvPr id="3" name="Vertical Text Placeholder 2">
            <a:extLst>
              <a:ext uri="{FF2B5EF4-FFF2-40B4-BE49-F238E27FC236}">
                <a16:creationId xmlns:a16="http://schemas.microsoft.com/office/drawing/2014/main" id="{B9F3F431-6249-5BA8-39B3-C977E14ED5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Date Placeholder 3">
            <a:extLst>
              <a:ext uri="{FF2B5EF4-FFF2-40B4-BE49-F238E27FC236}">
                <a16:creationId xmlns:a16="http://schemas.microsoft.com/office/drawing/2014/main" id="{A4AF3CBB-B4F1-7466-1A71-4A128E0B43C5}"/>
              </a:ext>
            </a:extLst>
          </p:cNvPr>
          <p:cNvSpPr>
            <a:spLocks noGrp="1"/>
          </p:cNvSpPr>
          <p:nvPr>
            <p:ph type="dt" sz="half" idx="10"/>
          </p:nvPr>
        </p:nvSpPr>
        <p:spPr/>
        <p:txBody>
          <a:bodyPr/>
          <a:lstStyle/>
          <a:p>
            <a:fld id="{1D8BD707-D9CF-40AE-B4C6-C98DA3205C09}" type="datetimeFigureOut">
              <a:rPr lang="en-US" smtClean="0"/>
              <a:t>12/9/2024</a:t>
            </a:fld>
            <a:endParaRPr lang="en-US"/>
          </a:p>
        </p:txBody>
      </p:sp>
      <p:sp>
        <p:nvSpPr>
          <p:cNvPr id="5" name="Footer Placeholder 4">
            <a:extLst>
              <a:ext uri="{FF2B5EF4-FFF2-40B4-BE49-F238E27FC236}">
                <a16:creationId xmlns:a16="http://schemas.microsoft.com/office/drawing/2014/main" id="{A4593903-CC10-C945-EDBC-A45D062683DE}"/>
              </a:ext>
            </a:extLst>
          </p:cNvPr>
          <p:cNvSpPr>
            <a:spLocks noGrp="1"/>
          </p:cNvSpPr>
          <p:nvPr>
            <p:ph type="ftr" sz="quarter" idx="11"/>
          </p:nvPr>
        </p:nvSpPr>
        <p:spPr/>
        <p:txBody>
          <a:bodyPr/>
          <a:lstStyle/>
          <a:p>
            <a:endParaRPr lang="en-150"/>
          </a:p>
        </p:txBody>
      </p:sp>
      <p:sp>
        <p:nvSpPr>
          <p:cNvPr id="6" name="Slide Number Placeholder 5">
            <a:extLst>
              <a:ext uri="{FF2B5EF4-FFF2-40B4-BE49-F238E27FC236}">
                <a16:creationId xmlns:a16="http://schemas.microsoft.com/office/drawing/2014/main" id="{FDDEA5FA-E5F7-0407-870B-E176DFB4AB1E}"/>
              </a:ext>
            </a:extLst>
          </p:cNvPr>
          <p:cNvSpPr>
            <a:spLocks noGrp="1"/>
          </p:cNvSpPr>
          <p:nvPr>
            <p:ph type="sldNum" sz="quarter" idx="12"/>
          </p:nvPr>
        </p:nvSpPr>
        <p:spPr/>
        <p:txBody>
          <a:bodyPr/>
          <a:lstStyle/>
          <a:p>
            <a:pPr marL="38100">
              <a:lnSpc>
                <a:spcPts val="1100"/>
              </a:lnSpc>
            </a:pPr>
            <a:fld id="{81D60167-4931-47E6-BA6A-407CBD079E47}" type="slidenum">
              <a:rPr lang="en-150" smtClean="0"/>
              <a:t>‹#›</a:t>
            </a:fld>
            <a:endParaRPr lang="en-150" dirty="0"/>
          </a:p>
        </p:txBody>
      </p:sp>
    </p:spTree>
    <p:extLst>
      <p:ext uri="{BB962C8B-B14F-4D97-AF65-F5344CB8AC3E}">
        <p14:creationId xmlns:p14="http://schemas.microsoft.com/office/powerpoint/2010/main" val="1053488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04269E-AF47-E9A0-2C92-46423324F3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150"/>
          </a:p>
        </p:txBody>
      </p:sp>
      <p:sp>
        <p:nvSpPr>
          <p:cNvPr id="3" name="Vertical Text Placeholder 2">
            <a:extLst>
              <a:ext uri="{FF2B5EF4-FFF2-40B4-BE49-F238E27FC236}">
                <a16:creationId xmlns:a16="http://schemas.microsoft.com/office/drawing/2014/main" id="{D71CB519-CD7F-706F-4392-287B2BA969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Date Placeholder 3">
            <a:extLst>
              <a:ext uri="{FF2B5EF4-FFF2-40B4-BE49-F238E27FC236}">
                <a16:creationId xmlns:a16="http://schemas.microsoft.com/office/drawing/2014/main" id="{5130A53A-A674-B92C-1789-9ABAB53D4AF8}"/>
              </a:ext>
            </a:extLst>
          </p:cNvPr>
          <p:cNvSpPr>
            <a:spLocks noGrp="1"/>
          </p:cNvSpPr>
          <p:nvPr>
            <p:ph type="dt" sz="half" idx="10"/>
          </p:nvPr>
        </p:nvSpPr>
        <p:spPr/>
        <p:txBody>
          <a:bodyPr/>
          <a:lstStyle/>
          <a:p>
            <a:fld id="{1D8BD707-D9CF-40AE-B4C6-C98DA3205C09}" type="datetimeFigureOut">
              <a:rPr lang="en-US" smtClean="0"/>
              <a:t>12/9/2024</a:t>
            </a:fld>
            <a:endParaRPr lang="en-US"/>
          </a:p>
        </p:txBody>
      </p:sp>
      <p:sp>
        <p:nvSpPr>
          <p:cNvPr id="5" name="Footer Placeholder 4">
            <a:extLst>
              <a:ext uri="{FF2B5EF4-FFF2-40B4-BE49-F238E27FC236}">
                <a16:creationId xmlns:a16="http://schemas.microsoft.com/office/drawing/2014/main" id="{30316FC0-40C0-B290-97B5-0E08C733BB7D}"/>
              </a:ext>
            </a:extLst>
          </p:cNvPr>
          <p:cNvSpPr>
            <a:spLocks noGrp="1"/>
          </p:cNvSpPr>
          <p:nvPr>
            <p:ph type="ftr" sz="quarter" idx="11"/>
          </p:nvPr>
        </p:nvSpPr>
        <p:spPr/>
        <p:txBody>
          <a:bodyPr/>
          <a:lstStyle/>
          <a:p>
            <a:endParaRPr lang="en-150"/>
          </a:p>
        </p:txBody>
      </p:sp>
      <p:sp>
        <p:nvSpPr>
          <p:cNvPr id="6" name="Slide Number Placeholder 5">
            <a:extLst>
              <a:ext uri="{FF2B5EF4-FFF2-40B4-BE49-F238E27FC236}">
                <a16:creationId xmlns:a16="http://schemas.microsoft.com/office/drawing/2014/main" id="{B7C9F965-CAE0-1FB7-82E1-4D705CE7029F}"/>
              </a:ext>
            </a:extLst>
          </p:cNvPr>
          <p:cNvSpPr>
            <a:spLocks noGrp="1"/>
          </p:cNvSpPr>
          <p:nvPr>
            <p:ph type="sldNum" sz="quarter" idx="12"/>
          </p:nvPr>
        </p:nvSpPr>
        <p:spPr/>
        <p:txBody>
          <a:bodyPr/>
          <a:lstStyle/>
          <a:p>
            <a:pPr marL="38100">
              <a:lnSpc>
                <a:spcPts val="1100"/>
              </a:lnSpc>
            </a:pPr>
            <a:fld id="{81D60167-4931-47E6-BA6A-407CBD079E47}" type="slidenum">
              <a:rPr lang="en-150" smtClean="0"/>
              <a:t>‹#›</a:t>
            </a:fld>
            <a:endParaRPr lang="en-150" dirty="0"/>
          </a:p>
        </p:txBody>
      </p:sp>
    </p:spTree>
    <p:extLst>
      <p:ext uri="{BB962C8B-B14F-4D97-AF65-F5344CB8AC3E}">
        <p14:creationId xmlns:p14="http://schemas.microsoft.com/office/powerpoint/2010/main" val="368603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ED1E4-7D16-1FEA-278A-E3D70C71F3E2}"/>
              </a:ext>
            </a:extLst>
          </p:cNvPr>
          <p:cNvSpPr>
            <a:spLocks noGrp="1"/>
          </p:cNvSpPr>
          <p:nvPr>
            <p:ph type="title"/>
          </p:nvPr>
        </p:nvSpPr>
        <p:spPr/>
        <p:txBody>
          <a:bodyPr/>
          <a:lstStyle/>
          <a:p>
            <a:r>
              <a:rPr lang="en-US"/>
              <a:t>Click to edit Master title style</a:t>
            </a:r>
            <a:endParaRPr lang="en-150"/>
          </a:p>
        </p:txBody>
      </p:sp>
      <p:sp>
        <p:nvSpPr>
          <p:cNvPr id="3" name="Content Placeholder 2">
            <a:extLst>
              <a:ext uri="{FF2B5EF4-FFF2-40B4-BE49-F238E27FC236}">
                <a16:creationId xmlns:a16="http://schemas.microsoft.com/office/drawing/2014/main" id="{89283B95-6BB2-1851-4E95-23986E9F19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Date Placeholder 3">
            <a:extLst>
              <a:ext uri="{FF2B5EF4-FFF2-40B4-BE49-F238E27FC236}">
                <a16:creationId xmlns:a16="http://schemas.microsoft.com/office/drawing/2014/main" id="{12F71550-E312-D652-516A-B0CFDEFB2BA6}"/>
              </a:ext>
            </a:extLst>
          </p:cNvPr>
          <p:cNvSpPr>
            <a:spLocks noGrp="1"/>
          </p:cNvSpPr>
          <p:nvPr>
            <p:ph type="dt" sz="half" idx="10"/>
          </p:nvPr>
        </p:nvSpPr>
        <p:spPr/>
        <p:txBody>
          <a:bodyPr/>
          <a:lstStyle/>
          <a:p>
            <a:fld id="{1D8BD707-D9CF-40AE-B4C6-C98DA3205C09}" type="datetimeFigureOut">
              <a:rPr lang="en-US" smtClean="0"/>
              <a:t>12/9/2024</a:t>
            </a:fld>
            <a:endParaRPr lang="en-US"/>
          </a:p>
        </p:txBody>
      </p:sp>
      <p:sp>
        <p:nvSpPr>
          <p:cNvPr id="5" name="Footer Placeholder 4">
            <a:extLst>
              <a:ext uri="{FF2B5EF4-FFF2-40B4-BE49-F238E27FC236}">
                <a16:creationId xmlns:a16="http://schemas.microsoft.com/office/drawing/2014/main" id="{D5E9421B-E298-2A71-ED85-5900D05A39DB}"/>
              </a:ext>
            </a:extLst>
          </p:cNvPr>
          <p:cNvSpPr>
            <a:spLocks noGrp="1"/>
          </p:cNvSpPr>
          <p:nvPr>
            <p:ph type="ftr" sz="quarter" idx="11"/>
          </p:nvPr>
        </p:nvSpPr>
        <p:spPr/>
        <p:txBody>
          <a:bodyPr/>
          <a:lstStyle/>
          <a:p>
            <a:endParaRPr lang="en-150"/>
          </a:p>
        </p:txBody>
      </p:sp>
      <p:sp>
        <p:nvSpPr>
          <p:cNvPr id="6" name="Slide Number Placeholder 5">
            <a:extLst>
              <a:ext uri="{FF2B5EF4-FFF2-40B4-BE49-F238E27FC236}">
                <a16:creationId xmlns:a16="http://schemas.microsoft.com/office/drawing/2014/main" id="{8DF7B0A0-B090-7860-4758-B0EADE83E33F}"/>
              </a:ext>
            </a:extLst>
          </p:cNvPr>
          <p:cNvSpPr>
            <a:spLocks noGrp="1"/>
          </p:cNvSpPr>
          <p:nvPr>
            <p:ph type="sldNum" sz="quarter" idx="12"/>
          </p:nvPr>
        </p:nvSpPr>
        <p:spPr/>
        <p:txBody>
          <a:bodyPr/>
          <a:lstStyle/>
          <a:p>
            <a:pPr marL="38100">
              <a:lnSpc>
                <a:spcPts val="1100"/>
              </a:lnSpc>
            </a:pPr>
            <a:fld id="{81D60167-4931-47E6-BA6A-407CBD079E47}" type="slidenum">
              <a:rPr lang="en-150" smtClean="0"/>
              <a:t>‹#›</a:t>
            </a:fld>
            <a:endParaRPr lang="en-150" dirty="0"/>
          </a:p>
        </p:txBody>
      </p:sp>
    </p:spTree>
    <p:extLst>
      <p:ext uri="{BB962C8B-B14F-4D97-AF65-F5344CB8AC3E}">
        <p14:creationId xmlns:p14="http://schemas.microsoft.com/office/powerpoint/2010/main" val="76644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0F61-EF8D-9362-93C1-D48F7F0EB9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150"/>
          </a:p>
        </p:txBody>
      </p:sp>
      <p:sp>
        <p:nvSpPr>
          <p:cNvPr id="3" name="Text Placeholder 2">
            <a:extLst>
              <a:ext uri="{FF2B5EF4-FFF2-40B4-BE49-F238E27FC236}">
                <a16:creationId xmlns:a16="http://schemas.microsoft.com/office/drawing/2014/main" id="{7BBD7A13-2076-3967-A6B4-F92FDF4AACC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C271F-3B12-8C52-12E5-E73DB9ACBA60}"/>
              </a:ext>
            </a:extLst>
          </p:cNvPr>
          <p:cNvSpPr>
            <a:spLocks noGrp="1"/>
          </p:cNvSpPr>
          <p:nvPr>
            <p:ph type="dt" sz="half" idx="10"/>
          </p:nvPr>
        </p:nvSpPr>
        <p:spPr/>
        <p:txBody>
          <a:bodyPr/>
          <a:lstStyle/>
          <a:p>
            <a:fld id="{1D8BD707-D9CF-40AE-B4C6-C98DA3205C09}" type="datetimeFigureOut">
              <a:rPr lang="en-US" smtClean="0"/>
              <a:t>12/9/2024</a:t>
            </a:fld>
            <a:endParaRPr lang="en-US"/>
          </a:p>
        </p:txBody>
      </p:sp>
      <p:sp>
        <p:nvSpPr>
          <p:cNvPr id="5" name="Footer Placeholder 4">
            <a:extLst>
              <a:ext uri="{FF2B5EF4-FFF2-40B4-BE49-F238E27FC236}">
                <a16:creationId xmlns:a16="http://schemas.microsoft.com/office/drawing/2014/main" id="{2C93DFDB-91FF-E32C-DCEA-F6A595205C77}"/>
              </a:ext>
            </a:extLst>
          </p:cNvPr>
          <p:cNvSpPr>
            <a:spLocks noGrp="1"/>
          </p:cNvSpPr>
          <p:nvPr>
            <p:ph type="ftr" sz="quarter" idx="11"/>
          </p:nvPr>
        </p:nvSpPr>
        <p:spPr/>
        <p:txBody>
          <a:bodyPr/>
          <a:lstStyle/>
          <a:p>
            <a:endParaRPr lang="en-150"/>
          </a:p>
        </p:txBody>
      </p:sp>
      <p:sp>
        <p:nvSpPr>
          <p:cNvPr id="6" name="Slide Number Placeholder 5">
            <a:extLst>
              <a:ext uri="{FF2B5EF4-FFF2-40B4-BE49-F238E27FC236}">
                <a16:creationId xmlns:a16="http://schemas.microsoft.com/office/drawing/2014/main" id="{5EF930F2-B38F-5A1C-D3DA-AC6C8B2B5AF3}"/>
              </a:ext>
            </a:extLst>
          </p:cNvPr>
          <p:cNvSpPr>
            <a:spLocks noGrp="1"/>
          </p:cNvSpPr>
          <p:nvPr>
            <p:ph type="sldNum" sz="quarter" idx="12"/>
          </p:nvPr>
        </p:nvSpPr>
        <p:spPr/>
        <p:txBody>
          <a:bodyPr/>
          <a:lstStyle/>
          <a:p>
            <a:pPr marL="38100">
              <a:lnSpc>
                <a:spcPts val="1100"/>
              </a:lnSpc>
            </a:pPr>
            <a:fld id="{81D60167-4931-47E6-BA6A-407CBD079E47}" type="slidenum">
              <a:rPr lang="en-150" smtClean="0"/>
              <a:t>‹#›</a:t>
            </a:fld>
            <a:endParaRPr lang="en-150" dirty="0"/>
          </a:p>
        </p:txBody>
      </p:sp>
    </p:spTree>
    <p:extLst>
      <p:ext uri="{BB962C8B-B14F-4D97-AF65-F5344CB8AC3E}">
        <p14:creationId xmlns:p14="http://schemas.microsoft.com/office/powerpoint/2010/main" val="29333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35587-55FD-9428-03F0-99559C518296}"/>
              </a:ext>
            </a:extLst>
          </p:cNvPr>
          <p:cNvSpPr>
            <a:spLocks noGrp="1"/>
          </p:cNvSpPr>
          <p:nvPr>
            <p:ph type="title"/>
          </p:nvPr>
        </p:nvSpPr>
        <p:spPr/>
        <p:txBody>
          <a:bodyPr/>
          <a:lstStyle/>
          <a:p>
            <a:r>
              <a:rPr lang="en-US"/>
              <a:t>Click to edit Master title style</a:t>
            </a:r>
            <a:endParaRPr lang="en-150"/>
          </a:p>
        </p:txBody>
      </p:sp>
      <p:sp>
        <p:nvSpPr>
          <p:cNvPr id="3" name="Content Placeholder 2">
            <a:extLst>
              <a:ext uri="{FF2B5EF4-FFF2-40B4-BE49-F238E27FC236}">
                <a16:creationId xmlns:a16="http://schemas.microsoft.com/office/drawing/2014/main" id="{26A97484-172A-F45F-2E3F-59CDCA4A4B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Content Placeholder 3">
            <a:extLst>
              <a:ext uri="{FF2B5EF4-FFF2-40B4-BE49-F238E27FC236}">
                <a16:creationId xmlns:a16="http://schemas.microsoft.com/office/drawing/2014/main" id="{9A0DC2DF-1558-9D4D-D46F-956A3B4AC5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5" name="Date Placeholder 4">
            <a:extLst>
              <a:ext uri="{FF2B5EF4-FFF2-40B4-BE49-F238E27FC236}">
                <a16:creationId xmlns:a16="http://schemas.microsoft.com/office/drawing/2014/main" id="{8A0F8F7C-A3C2-D6D2-4414-5E6913AD1A62}"/>
              </a:ext>
            </a:extLst>
          </p:cNvPr>
          <p:cNvSpPr>
            <a:spLocks noGrp="1"/>
          </p:cNvSpPr>
          <p:nvPr>
            <p:ph type="dt" sz="half" idx="10"/>
          </p:nvPr>
        </p:nvSpPr>
        <p:spPr/>
        <p:txBody>
          <a:bodyPr/>
          <a:lstStyle/>
          <a:p>
            <a:fld id="{1D8BD707-D9CF-40AE-B4C6-C98DA3205C09}" type="datetimeFigureOut">
              <a:rPr lang="en-US" smtClean="0"/>
              <a:t>12/9/2024</a:t>
            </a:fld>
            <a:endParaRPr lang="en-US"/>
          </a:p>
        </p:txBody>
      </p:sp>
      <p:sp>
        <p:nvSpPr>
          <p:cNvPr id="6" name="Footer Placeholder 5">
            <a:extLst>
              <a:ext uri="{FF2B5EF4-FFF2-40B4-BE49-F238E27FC236}">
                <a16:creationId xmlns:a16="http://schemas.microsoft.com/office/drawing/2014/main" id="{1FBDF990-4783-D6A0-1680-A8047654AA63}"/>
              </a:ext>
            </a:extLst>
          </p:cNvPr>
          <p:cNvSpPr>
            <a:spLocks noGrp="1"/>
          </p:cNvSpPr>
          <p:nvPr>
            <p:ph type="ftr" sz="quarter" idx="11"/>
          </p:nvPr>
        </p:nvSpPr>
        <p:spPr/>
        <p:txBody>
          <a:bodyPr/>
          <a:lstStyle/>
          <a:p>
            <a:endParaRPr lang="en-150"/>
          </a:p>
        </p:txBody>
      </p:sp>
      <p:sp>
        <p:nvSpPr>
          <p:cNvPr id="7" name="Slide Number Placeholder 6">
            <a:extLst>
              <a:ext uri="{FF2B5EF4-FFF2-40B4-BE49-F238E27FC236}">
                <a16:creationId xmlns:a16="http://schemas.microsoft.com/office/drawing/2014/main" id="{B8B22F60-F22C-9851-D9D3-0D04882E8082}"/>
              </a:ext>
            </a:extLst>
          </p:cNvPr>
          <p:cNvSpPr>
            <a:spLocks noGrp="1"/>
          </p:cNvSpPr>
          <p:nvPr>
            <p:ph type="sldNum" sz="quarter" idx="12"/>
          </p:nvPr>
        </p:nvSpPr>
        <p:spPr/>
        <p:txBody>
          <a:bodyPr/>
          <a:lstStyle/>
          <a:p>
            <a:pPr marL="38100">
              <a:lnSpc>
                <a:spcPts val="1100"/>
              </a:lnSpc>
            </a:pPr>
            <a:fld id="{81D60167-4931-47E6-BA6A-407CBD079E47}" type="slidenum">
              <a:rPr lang="en-150" smtClean="0"/>
              <a:t>‹#›</a:t>
            </a:fld>
            <a:endParaRPr lang="en-150" dirty="0"/>
          </a:p>
        </p:txBody>
      </p:sp>
    </p:spTree>
    <p:extLst>
      <p:ext uri="{BB962C8B-B14F-4D97-AF65-F5344CB8AC3E}">
        <p14:creationId xmlns:p14="http://schemas.microsoft.com/office/powerpoint/2010/main" val="21148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7928-244B-308E-BBAC-CD23BC7BE328}"/>
              </a:ext>
            </a:extLst>
          </p:cNvPr>
          <p:cNvSpPr>
            <a:spLocks noGrp="1"/>
          </p:cNvSpPr>
          <p:nvPr>
            <p:ph type="title"/>
          </p:nvPr>
        </p:nvSpPr>
        <p:spPr>
          <a:xfrm>
            <a:off x="839788" y="365125"/>
            <a:ext cx="10515600" cy="1325563"/>
          </a:xfrm>
        </p:spPr>
        <p:txBody>
          <a:bodyPr/>
          <a:lstStyle/>
          <a:p>
            <a:r>
              <a:rPr lang="en-US"/>
              <a:t>Click to edit Master title style</a:t>
            </a:r>
            <a:endParaRPr lang="en-150"/>
          </a:p>
        </p:txBody>
      </p:sp>
      <p:sp>
        <p:nvSpPr>
          <p:cNvPr id="3" name="Text Placeholder 2">
            <a:extLst>
              <a:ext uri="{FF2B5EF4-FFF2-40B4-BE49-F238E27FC236}">
                <a16:creationId xmlns:a16="http://schemas.microsoft.com/office/drawing/2014/main" id="{17454F96-63C8-6EB7-95B1-0CE67AC46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5F2212-F51C-DF04-2AAA-38BC107817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5" name="Text Placeholder 4">
            <a:extLst>
              <a:ext uri="{FF2B5EF4-FFF2-40B4-BE49-F238E27FC236}">
                <a16:creationId xmlns:a16="http://schemas.microsoft.com/office/drawing/2014/main" id="{CAFA0DC3-35F3-A119-D845-25E325680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A1BC59-8153-3363-C6FD-04B8FB21A0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7" name="Date Placeholder 6">
            <a:extLst>
              <a:ext uri="{FF2B5EF4-FFF2-40B4-BE49-F238E27FC236}">
                <a16:creationId xmlns:a16="http://schemas.microsoft.com/office/drawing/2014/main" id="{1D19903A-2683-E8A0-F424-95BD306970B5}"/>
              </a:ext>
            </a:extLst>
          </p:cNvPr>
          <p:cNvSpPr>
            <a:spLocks noGrp="1"/>
          </p:cNvSpPr>
          <p:nvPr>
            <p:ph type="dt" sz="half" idx="10"/>
          </p:nvPr>
        </p:nvSpPr>
        <p:spPr/>
        <p:txBody>
          <a:bodyPr/>
          <a:lstStyle/>
          <a:p>
            <a:fld id="{1D8BD707-D9CF-40AE-B4C6-C98DA3205C09}" type="datetimeFigureOut">
              <a:rPr lang="en-US" smtClean="0"/>
              <a:t>12/9/2024</a:t>
            </a:fld>
            <a:endParaRPr lang="en-US"/>
          </a:p>
        </p:txBody>
      </p:sp>
      <p:sp>
        <p:nvSpPr>
          <p:cNvPr id="8" name="Footer Placeholder 7">
            <a:extLst>
              <a:ext uri="{FF2B5EF4-FFF2-40B4-BE49-F238E27FC236}">
                <a16:creationId xmlns:a16="http://schemas.microsoft.com/office/drawing/2014/main" id="{6458D849-E339-4E32-A3F5-46A3E64C296F}"/>
              </a:ext>
            </a:extLst>
          </p:cNvPr>
          <p:cNvSpPr>
            <a:spLocks noGrp="1"/>
          </p:cNvSpPr>
          <p:nvPr>
            <p:ph type="ftr" sz="quarter" idx="11"/>
          </p:nvPr>
        </p:nvSpPr>
        <p:spPr/>
        <p:txBody>
          <a:bodyPr/>
          <a:lstStyle/>
          <a:p>
            <a:endParaRPr lang="en-150"/>
          </a:p>
        </p:txBody>
      </p:sp>
      <p:sp>
        <p:nvSpPr>
          <p:cNvPr id="9" name="Slide Number Placeholder 8">
            <a:extLst>
              <a:ext uri="{FF2B5EF4-FFF2-40B4-BE49-F238E27FC236}">
                <a16:creationId xmlns:a16="http://schemas.microsoft.com/office/drawing/2014/main" id="{80262A3C-E814-CA5D-4FE5-42556729D8E3}"/>
              </a:ext>
            </a:extLst>
          </p:cNvPr>
          <p:cNvSpPr>
            <a:spLocks noGrp="1"/>
          </p:cNvSpPr>
          <p:nvPr>
            <p:ph type="sldNum" sz="quarter" idx="12"/>
          </p:nvPr>
        </p:nvSpPr>
        <p:spPr/>
        <p:txBody>
          <a:bodyPr/>
          <a:lstStyle/>
          <a:p>
            <a:pPr marL="38100">
              <a:lnSpc>
                <a:spcPts val="1100"/>
              </a:lnSpc>
            </a:pPr>
            <a:fld id="{81D60167-4931-47E6-BA6A-407CBD079E47}" type="slidenum">
              <a:rPr lang="en-150" smtClean="0"/>
              <a:t>‹#›</a:t>
            </a:fld>
            <a:endParaRPr lang="en-150" dirty="0"/>
          </a:p>
        </p:txBody>
      </p:sp>
    </p:spTree>
    <p:extLst>
      <p:ext uri="{BB962C8B-B14F-4D97-AF65-F5344CB8AC3E}">
        <p14:creationId xmlns:p14="http://schemas.microsoft.com/office/powerpoint/2010/main" val="2599495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DCBE-4FD8-BE37-79B9-074161C406D1}"/>
              </a:ext>
            </a:extLst>
          </p:cNvPr>
          <p:cNvSpPr>
            <a:spLocks noGrp="1"/>
          </p:cNvSpPr>
          <p:nvPr>
            <p:ph type="title"/>
          </p:nvPr>
        </p:nvSpPr>
        <p:spPr/>
        <p:txBody>
          <a:bodyPr/>
          <a:lstStyle/>
          <a:p>
            <a:r>
              <a:rPr lang="en-US"/>
              <a:t>Click to edit Master title style</a:t>
            </a:r>
            <a:endParaRPr lang="en-150"/>
          </a:p>
        </p:txBody>
      </p:sp>
      <p:sp>
        <p:nvSpPr>
          <p:cNvPr id="3" name="Date Placeholder 2">
            <a:extLst>
              <a:ext uri="{FF2B5EF4-FFF2-40B4-BE49-F238E27FC236}">
                <a16:creationId xmlns:a16="http://schemas.microsoft.com/office/drawing/2014/main" id="{9AD5C3F7-96A9-1257-BDCD-4FF4C4E74910}"/>
              </a:ext>
            </a:extLst>
          </p:cNvPr>
          <p:cNvSpPr>
            <a:spLocks noGrp="1"/>
          </p:cNvSpPr>
          <p:nvPr>
            <p:ph type="dt" sz="half" idx="10"/>
          </p:nvPr>
        </p:nvSpPr>
        <p:spPr/>
        <p:txBody>
          <a:bodyPr/>
          <a:lstStyle/>
          <a:p>
            <a:fld id="{1D8BD707-D9CF-40AE-B4C6-C98DA3205C09}" type="datetimeFigureOut">
              <a:rPr lang="en-US" smtClean="0"/>
              <a:t>12/9/2024</a:t>
            </a:fld>
            <a:endParaRPr lang="en-US"/>
          </a:p>
        </p:txBody>
      </p:sp>
      <p:sp>
        <p:nvSpPr>
          <p:cNvPr id="4" name="Footer Placeholder 3">
            <a:extLst>
              <a:ext uri="{FF2B5EF4-FFF2-40B4-BE49-F238E27FC236}">
                <a16:creationId xmlns:a16="http://schemas.microsoft.com/office/drawing/2014/main" id="{595A4FB4-E933-657F-F2D5-E2E6ED0FBA59}"/>
              </a:ext>
            </a:extLst>
          </p:cNvPr>
          <p:cNvSpPr>
            <a:spLocks noGrp="1"/>
          </p:cNvSpPr>
          <p:nvPr>
            <p:ph type="ftr" sz="quarter" idx="11"/>
          </p:nvPr>
        </p:nvSpPr>
        <p:spPr/>
        <p:txBody>
          <a:bodyPr/>
          <a:lstStyle/>
          <a:p>
            <a:endParaRPr lang="en-150"/>
          </a:p>
        </p:txBody>
      </p:sp>
      <p:sp>
        <p:nvSpPr>
          <p:cNvPr id="5" name="Slide Number Placeholder 4">
            <a:extLst>
              <a:ext uri="{FF2B5EF4-FFF2-40B4-BE49-F238E27FC236}">
                <a16:creationId xmlns:a16="http://schemas.microsoft.com/office/drawing/2014/main" id="{A290A2F9-6F19-48BE-E877-574904A8E513}"/>
              </a:ext>
            </a:extLst>
          </p:cNvPr>
          <p:cNvSpPr>
            <a:spLocks noGrp="1"/>
          </p:cNvSpPr>
          <p:nvPr>
            <p:ph type="sldNum" sz="quarter" idx="12"/>
          </p:nvPr>
        </p:nvSpPr>
        <p:spPr/>
        <p:txBody>
          <a:bodyPr/>
          <a:lstStyle/>
          <a:p>
            <a:pPr marL="38100">
              <a:lnSpc>
                <a:spcPts val="1100"/>
              </a:lnSpc>
            </a:pPr>
            <a:fld id="{81D60167-4931-47E6-BA6A-407CBD079E47}" type="slidenum">
              <a:rPr lang="en-150" smtClean="0"/>
              <a:t>‹#›</a:t>
            </a:fld>
            <a:endParaRPr lang="en-150" dirty="0"/>
          </a:p>
        </p:txBody>
      </p:sp>
    </p:spTree>
    <p:extLst>
      <p:ext uri="{BB962C8B-B14F-4D97-AF65-F5344CB8AC3E}">
        <p14:creationId xmlns:p14="http://schemas.microsoft.com/office/powerpoint/2010/main" val="335169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823B2A-C4BA-5FA3-9843-971F4A89089B}"/>
              </a:ext>
            </a:extLst>
          </p:cNvPr>
          <p:cNvSpPr>
            <a:spLocks noGrp="1"/>
          </p:cNvSpPr>
          <p:nvPr>
            <p:ph type="dt" sz="half" idx="10"/>
          </p:nvPr>
        </p:nvSpPr>
        <p:spPr/>
        <p:txBody>
          <a:bodyPr/>
          <a:lstStyle/>
          <a:p>
            <a:fld id="{1D8BD707-D9CF-40AE-B4C6-C98DA3205C09}" type="datetimeFigureOut">
              <a:rPr lang="en-US" smtClean="0"/>
              <a:t>12/9/2024</a:t>
            </a:fld>
            <a:endParaRPr lang="en-US"/>
          </a:p>
        </p:txBody>
      </p:sp>
      <p:sp>
        <p:nvSpPr>
          <p:cNvPr id="3" name="Footer Placeholder 2">
            <a:extLst>
              <a:ext uri="{FF2B5EF4-FFF2-40B4-BE49-F238E27FC236}">
                <a16:creationId xmlns:a16="http://schemas.microsoft.com/office/drawing/2014/main" id="{6CEA106F-B7C2-507E-7083-155CE2F21481}"/>
              </a:ext>
            </a:extLst>
          </p:cNvPr>
          <p:cNvSpPr>
            <a:spLocks noGrp="1"/>
          </p:cNvSpPr>
          <p:nvPr>
            <p:ph type="ftr" sz="quarter" idx="11"/>
          </p:nvPr>
        </p:nvSpPr>
        <p:spPr/>
        <p:txBody>
          <a:bodyPr/>
          <a:lstStyle/>
          <a:p>
            <a:endParaRPr lang="en-150"/>
          </a:p>
        </p:txBody>
      </p:sp>
      <p:sp>
        <p:nvSpPr>
          <p:cNvPr id="4" name="Slide Number Placeholder 3">
            <a:extLst>
              <a:ext uri="{FF2B5EF4-FFF2-40B4-BE49-F238E27FC236}">
                <a16:creationId xmlns:a16="http://schemas.microsoft.com/office/drawing/2014/main" id="{717C0A4D-34BD-083A-4A33-FEA698B60998}"/>
              </a:ext>
            </a:extLst>
          </p:cNvPr>
          <p:cNvSpPr>
            <a:spLocks noGrp="1"/>
          </p:cNvSpPr>
          <p:nvPr>
            <p:ph type="sldNum" sz="quarter" idx="12"/>
          </p:nvPr>
        </p:nvSpPr>
        <p:spPr/>
        <p:txBody>
          <a:bodyPr/>
          <a:lstStyle/>
          <a:p>
            <a:pPr marL="38100">
              <a:lnSpc>
                <a:spcPts val="1100"/>
              </a:lnSpc>
            </a:pPr>
            <a:fld id="{81D60167-4931-47E6-BA6A-407CBD079E47}" type="slidenum">
              <a:rPr lang="en-150" smtClean="0"/>
              <a:t>‹#›</a:t>
            </a:fld>
            <a:endParaRPr lang="en-150" dirty="0"/>
          </a:p>
        </p:txBody>
      </p:sp>
    </p:spTree>
    <p:extLst>
      <p:ext uri="{BB962C8B-B14F-4D97-AF65-F5344CB8AC3E}">
        <p14:creationId xmlns:p14="http://schemas.microsoft.com/office/powerpoint/2010/main" val="2685463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86849-8860-4B06-EB13-B9F5AB22E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150"/>
          </a:p>
        </p:txBody>
      </p:sp>
      <p:sp>
        <p:nvSpPr>
          <p:cNvPr id="3" name="Content Placeholder 2">
            <a:extLst>
              <a:ext uri="{FF2B5EF4-FFF2-40B4-BE49-F238E27FC236}">
                <a16:creationId xmlns:a16="http://schemas.microsoft.com/office/drawing/2014/main" id="{279ACB10-E6F2-5F79-4923-8B0212C086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Text Placeholder 3">
            <a:extLst>
              <a:ext uri="{FF2B5EF4-FFF2-40B4-BE49-F238E27FC236}">
                <a16:creationId xmlns:a16="http://schemas.microsoft.com/office/drawing/2014/main" id="{F24E8368-507A-BFD9-F4A6-299EA8D5B7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1F98CB-1C4E-0748-24C4-FC3B0A3EF06E}"/>
              </a:ext>
            </a:extLst>
          </p:cNvPr>
          <p:cNvSpPr>
            <a:spLocks noGrp="1"/>
          </p:cNvSpPr>
          <p:nvPr>
            <p:ph type="dt" sz="half" idx="10"/>
          </p:nvPr>
        </p:nvSpPr>
        <p:spPr/>
        <p:txBody>
          <a:bodyPr/>
          <a:lstStyle/>
          <a:p>
            <a:fld id="{1D8BD707-D9CF-40AE-B4C6-C98DA3205C09}" type="datetimeFigureOut">
              <a:rPr lang="en-US" smtClean="0"/>
              <a:t>12/9/2024</a:t>
            </a:fld>
            <a:endParaRPr lang="en-US"/>
          </a:p>
        </p:txBody>
      </p:sp>
      <p:sp>
        <p:nvSpPr>
          <p:cNvPr id="6" name="Footer Placeholder 5">
            <a:extLst>
              <a:ext uri="{FF2B5EF4-FFF2-40B4-BE49-F238E27FC236}">
                <a16:creationId xmlns:a16="http://schemas.microsoft.com/office/drawing/2014/main" id="{39473205-7CC6-F98B-D746-A445CD5510D1}"/>
              </a:ext>
            </a:extLst>
          </p:cNvPr>
          <p:cNvSpPr>
            <a:spLocks noGrp="1"/>
          </p:cNvSpPr>
          <p:nvPr>
            <p:ph type="ftr" sz="quarter" idx="11"/>
          </p:nvPr>
        </p:nvSpPr>
        <p:spPr/>
        <p:txBody>
          <a:bodyPr/>
          <a:lstStyle/>
          <a:p>
            <a:endParaRPr lang="en-150"/>
          </a:p>
        </p:txBody>
      </p:sp>
      <p:sp>
        <p:nvSpPr>
          <p:cNvPr id="7" name="Slide Number Placeholder 6">
            <a:extLst>
              <a:ext uri="{FF2B5EF4-FFF2-40B4-BE49-F238E27FC236}">
                <a16:creationId xmlns:a16="http://schemas.microsoft.com/office/drawing/2014/main" id="{FEE726E1-CCA9-96F6-0E79-ECF834D22C78}"/>
              </a:ext>
            </a:extLst>
          </p:cNvPr>
          <p:cNvSpPr>
            <a:spLocks noGrp="1"/>
          </p:cNvSpPr>
          <p:nvPr>
            <p:ph type="sldNum" sz="quarter" idx="12"/>
          </p:nvPr>
        </p:nvSpPr>
        <p:spPr/>
        <p:txBody>
          <a:bodyPr/>
          <a:lstStyle/>
          <a:p>
            <a:pPr marL="38100">
              <a:lnSpc>
                <a:spcPts val="1100"/>
              </a:lnSpc>
            </a:pPr>
            <a:fld id="{81D60167-4931-47E6-BA6A-407CBD079E47}" type="slidenum">
              <a:rPr lang="en-150" smtClean="0"/>
              <a:t>‹#›</a:t>
            </a:fld>
            <a:endParaRPr lang="en-150" dirty="0"/>
          </a:p>
        </p:txBody>
      </p:sp>
    </p:spTree>
    <p:extLst>
      <p:ext uri="{BB962C8B-B14F-4D97-AF65-F5344CB8AC3E}">
        <p14:creationId xmlns:p14="http://schemas.microsoft.com/office/powerpoint/2010/main" val="137502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56FD-074B-575B-72EC-83AD8246C8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150"/>
          </a:p>
        </p:txBody>
      </p:sp>
      <p:sp>
        <p:nvSpPr>
          <p:cNvPr id="3" name="Picture Placeholder 2">
            <a:extLst>
              <a:ext uri="{FF2B5EF4-FFF2-40B4-BE49-F238E27FC236}">
                <a16:creationId xmlns:a16="http://schemas.microsoft.com/office/drawing/2014/main" id="{108E0971-A1D5-3D9A-5B3D-DDB099F73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150"/>
          </a:p>
        </p:txBody>
      </p:sp>
      <p:sp>
        <p:nvSpPr>
          <p:cNvPr id="4" name="Text Placeholder 3">
            <a:extLst>
              <a:ext uri="{FF2B5EF4-FFF2-40B4-BE49-F238E27FC236}">
                <a16:creationId xmlns:a16="http://schemas.microsoft.com/office/drawing/2014/main" id="{08519E88-1476-8C4F-2BB8-926C775B46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EE9D75-3274-0846-6EA9-D50E9D6C3658}"/>
              </a:ext>
            </a:extLst>
          </p:cNvPr>
          <p:cNvSpPr>
            <a:spLocks noGrp="1"/>
          </p:cNvSpPr>
          <p:nvPr>
            <p:ph type="dt" sz="half" idx="10"/>
          </p:nvPr>
        </p:nvSpPr>
        <p:spPr/>
        <p:txBody>
          <a:bodyPr/>
          <a:lstStyle/>
          <a:p>
            <a:fld id="{1D8BD707-D9CF-40AE-B4C6-C98DA3205C09}" type="datetimeFigureOut">
              <a:rPr lang="en-US" smtClean="0"/>
              <a:t>12/9/2024</a:t>
            </a:fld>
            <a:endParaRPr lang="en-US"/>
          </a:p>
        </p:txBody>
      </p:sp>
      <p:sp>
        <p:nvSpPr>
          <p:cNvPr id="6" name="Footer Placeholder 5">
            <a:extLst>
              <a:ext uri="{FF2B5EF4-FFF2-40B4-BE49-F238E27FC236}">
                <a16:creationId xmlns:a16="http://schemas.microsoft.com/office/drawing/2014/main" id="{7647304E-1A94-656D-4C0C-7AB6F279A390}"/>
              </a:ext>
            </a:extLst>
          </p:cNvPr>
          <p:cNvSpPr>
            <a:spLocks noGrp="1"/>
          </p:cNvSpPr>
          <p:nvPr>
            <p:ph type="ftr" sz="quarter" idx="11"/>
          </p:nvPr>
        </p:nvSpPr>
        <p:spPr/>
        <p:txBody>
          <a:bodyPr/>
          <a:lstStyle/>
          <a:p>
            <a:endParaRPr lang="en-150"/>
          </a:p>
        </p:txBody>
      </p:sp>
      <p:sp>
        <p:nvSpPr>
          <p:cNvPr id="7" name="Slide Number Placeholder 6">
            <a:extLst>
              <a:ext uri="{FF2B5EF4-FFF2-40B4-BE49-F238E27FC236}">
                <a16:creationId xmlns:a16="http://schemas.microsoft.com/office/drawing/2014/main" id="{52769097-1B7B-4218-C4F4-7E0580E98BA2}"/>
              </a:ext>
            </a:extLst>
          </p:cNvPr>
          <p:cNvSpPr>
            <a:spLocks noGrp="1"/>
          </p:cNvSpPr>
          <p:nvPr>
            <p:ph type="sldNum" sz="quarter" idx="12"/>
          </p:nvPr>
        </p:nvSpPr>
        <p:spPr/>
        <p:txBody>
          <a:bodyPr/>
          <a:lstStyle/>
          <a:p>
            <a:pPr marL="38100">
              <a:lnSpc>
                <a:spcPts val="1100"/>
              </a:lnSpc>
            </a:pPr>
            <a:fld id="{81D60167-4931-47E6-BA6A-407CBD079E47}" type="slidenum">
              <a:rPr lang="en-150" smtClean="0"/>
              <a:t>‹#›</a:t>
            </a:fld>
            <a:endParaRPr lang="en-150" dirty="0"/>
          </a:p>
        </p:txBody>
      </p:sp>
    </p:spTree>
    <p:extLst>
      <p:ext uri="{BB962C8B-B14F-4D97-AF65-F5344CB8AC3E}">
        <p14:creationId xmlns:p14="http://schemas.microsoft.com/office/powerpoint/2010/main" val="3749559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493A56-3C7E-A212-B58C-BB81FD661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150"/>
          </a:p>
        </p:txBody>
      </p:sp>
      <p:sp>
        <p:nvSpPr>
          <p:cNvPr id="3" name="Text Placeholder 2">
            <a:extLst>
              <a:ext uri="{FF2B5EF4-FFF2-40B4-BE49-F238E27FC236}">
                <a16:creationId xmlns:a16="http://schemas.microsoft.com/office/drawing/2014/main" id="{2D392BE3-B141-2BF3-0092-943B731130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Date Placeholder 3">
            <a:extLst>
              <a:ext uri="{FF2B5EF4-FFF2-40B4-BE49-F238E27FC236}">
                <a16:creationId xmlns:a16="http://schemas.microsoft.com/office/drawing/2014/main" id="{E1E3547C-38F2-CB1C-C98B-23F04B8DF5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8BD707-D9CF-40AE-B4C6-C98DA3205C09}" type="datetimeFigureOut">
              <a:rPr lang="en-US" smtClean="0"/>
              <a:t>12/9/2024</a:t>
            </a:fld>
            <a:endParaRPr lang="en-US"/>
          </a:p>
        </p:txBody>
      </p:sp>
      <p:sp>
        <p:nvSpPr>
          <p:cNvPr id="5" name="Footer Placeholder 4">
            <a:extLst>
              <a:ext uri="{FF2B5EF4-FFF2-40B4-BE49-F238E27FC236}">
                <a16:creationId xmlns:a16="http://schemas.microsoft.com/office/drawing/2014/main" id="{9A5A93CF-7DEA-7096-A85E-B67434FF9C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150"/>
          </a:p>
        </p:txBody>
      </p:sp>
      <p:sp>
        <p:nvSpPr>
          <p:cNvPr id="6" name="Slide Number Placeholder 5">
            <a:extLst>
              <a:ext uri="{FF2B5EF4-FFF2-40B4-BE49-F238E27FC236}">
                <a16:creationId xmlns:a16="http://schemas.microsoft.com/office/drawing/2014/main" id="{A85823D9-67B4-1C25-9BE0-65FD0DF4D6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marL="38100">
              <a:lnSpc>
                <a:spcPts val="1100"/>
              </a:lnSpc>
            </a:pPr>
            <a:fld id="{81D60167-4931-47E6-BA6A-407CBD079E47}" type="slidenum">
              <a:rPr lang="en-150" smtClean="0"/>
              <a:t>‹#›</a:t>
            </a:fld>
            <a:endParaRPr lang="en-150" dirty="0"/>
          </a:p>
        </p:txBody>
      </p:sp>
    </p:spTree>
    <p:extLst>
      <p:ext uri="{BB962C8B-B14F-4D97-AF65-F5344CB8AC3E}">
        <p14:creationId xmlns:p14="http://schemas.microsoft.com/office/powerpoint/2010/main" val="20041275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15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mirpeikherfeh/Amirph/tree/main/Uploa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mirpeikherfeh/Amirph/tree/main/Uploa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mirpeikherfeh/Amirph/tree/main/Uploa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mirpeikherfeh/Amirph/tree/main/Uploa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mirpeikherfeh/Amirph/tree/main/Uploa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coursera.org/professional-certificates/ibm-data-science?&amp;instructors" TargetMode="External"/><Relationship Id="rId2" Type="http://schemas.openxmlformats.org/officeDocument/2006/relationships/hyperlink" Target="https://github.com/amirpeikherfeh/Amirph/tree/main/Up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mirpeikherfeh/Amirph/tree/main/Uploa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mirpeikherfeh/Amirph/tree/main/Upload"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mirpeikherfeh/Amirph/tree/main/Uploa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idx="1"/>
          </p:nvPr>
        </p:nvSpPr>
        <p:spPr>
          <a:xfrm>
            <a:off x="1171575" y="2192544"/>
            <a:ext cx="9848849" cy="1449246"/>
          </a:xfrm>
          <a:prstGeom prst="rect">
            <a:avLst/>
          </a:prstGeom>
        </p:spPr>
        <p:txBody>
          <a:bodyPr vert="horz" wrap="square" lIns="0" tIns="481523" rIns="0" bIns="0" rtlCol="0">
            <a:spAutoFit/>
          </a:bodyPr>
          <a:lstStyle/>
          <a:p>
            <a:pPr marL="0" marR="5080" indent="0">
              <a:lnSpc>
                <a:spcPts val="8200"/>
              </a:lnSpc>
              <a:spcBef>
                <a:spcPts val="1540"/>
              </a:spcBef>
              <a:buNone/>
            </a:pPr>
            <a:r>
              <a:rPr sz="6600" spc="-535" dirty="0">
                <a:solidFill>
                  <a:srgbClr val="000000"/>
                </a:solidFill>
                <a:latin typeface="Bahnschrift Light SemiCondensed" panose="020B0502040204020203" pitchFamily="34" charset="0"/>
              </a:rPr>
              <a:t>Data </a:t>
            </a:r>
            <a:r>
              <a:rPr sz="6600" spc="-630" dirty="0">
                <a:solidFill>
                  <a:srgbClr val="000000"/>
                </a:solidFill>
                <a:latin typeface="Bahnschrift Light SemiCondensed" panose="020B0502040204020203" pitchFamily="34" charset="0"/>
              </a:rPr>
              <a:t>Science</a:t>
            </a:r>
            <a:r>
              <a:rPr sz="6600" spc="-869" dirty="0">
                <a:solidFill>
                  <a:srgbClr val="000000"/>
                </a:solidFill>
                <a:latin typeface="Bahnschrift Light SemiCondensed" panose="020B0502040204020203" pitchFamily="34" charset="0"/>
              </a:rPr>
              <a:t> </a:t>
            </a:r>
            <a:r>
              <a:rPr sz="6600" spc="-565" dirty="0">
                <a:solidFill>
                  <a:srgbClr val="000000"/>
                </a:solidFill>
                <a:latin typeface="Bahnschrift Light SemiCondensed" panose="020B0502040204020203" pitchFamily="34" charset="0"/>
              </a:rPr>
              <a:t>Capstone  </a:t>
            </a:r>
            <a:r>
              <a:rPr sz="6600" spc="-360" dirty="0">
                <a:solidFill>
                  <a:srgbClr val="000000"/>
                </a:solidFill>
                <a:latin typeface="Bahnschrift Light SemiCondensed" panose="020B0502040204020203" pitchFamily="34" charset="0"/>
              </a:rPr>
              <a:t>Project</a:t>
            </a:r>
          </a:p>
        </p:txBody>
      </p:sp>
      <p:sp>
        <p:nvSpPr>
          <p:cNvPr id="7" name="object 7"/>
          <p:cNvSpPr txBox="1"/>
          <p:nvPr/>
        </p:nvSpPr>
        <p:spPr>
          <a:xfrm>
            <a:off x="1176018" y="4300220"/>
            <a:ext cx="10711181" cy="950901"/>
          </a:xfrm>
          <a:prstGeom prst="rect">
            <a:avLst/>
          </a:prstGeom>
        </p:spPr>
        <p:txBody>
          <a:bodyPr vert="horz" wrap="square" lIns="0" tIns="108585" rIns="0" bIns="0" rtlCol="0">
            <a:spAutoFit/>
          </a:bodyPr>
          <a:lstStyle/>
          <a:p>
            <a:pPr marL="12700">
              <a:lnSpc>
                <a:spcPct val="100000"/>
              </a:lnSpc>
              <a:spcBef>
                <a:spcPts val="855"/>
              </a:spcBef>
            </a:pPr>
            <a:r>
              <a:rPr lang="en-AE" sz="2400" spc="-175" dirty="0">
                <a:solidFill>
                  <a:srgbClr val="616E52"/>
                </a:solidFill>
                <a:latin typeface="Arial"/>
                <a:cs typeface="Arial"/>
              </a:rPr>
              <a:t>Amir Peikherfeh</a:t>
            </a:r>
            <a:endParaRPr sz="2400" dirty="0">
              <a:latin typeface="Arial"/>
              <a:cs typeface="Arial"/>
            </a:endParaRPr>
          </a:p>
          <a:p>
            <a:pPr marL="12700">
              <a:lnSpc>
                <a:spcPct val="100000"/>
              </a:lnSpc>
              <a:spcBef>
                <a:spcPts val="755"/>
              </a:spcBef>
            </a:pPr>
            <a:r>
              <a:rPr lang="en-IN" sz="2400" spc="70" dirty="0">
                <a:solidFill>
                  <a:srgbClr val="616E52"/>
                </a:solidFill>
                <a:latin typeface="Arial"/>
                <a:cs typeface="Arial"/>
              </a:rPr>
              <a:t>https://github.com/amirpeikherfeh/Amirph/tree/main/Upload</a:t>
            </a:r>
            <a:endParaRPr sz="2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609600"/>
            <a:ext cx="6534150" cy="689932"/>
          </a:xfrm>
          <a:prstGeom prst="rect">
            <a:avLst/>
          </a:prstGeom>
        </p:spPr>
        <p:txBody>
          <a:bodyPr vert="horz" wrap="square" lIns="0" tIns="12700" rIns="0" bIns="0" rtlCol="0">
            <a:spAutoFit/>
          </a:bodyPr>
          <a:lstStyle/>
          <a:p>
            <a:pPr marL="12700">
              <a:lnSpc>
                <a:spcPct val="100000"/>
              </a:lnSpc>
              <a:spcBef>
                <a:spcPts val="100"/>
              </a:spcBef>
            </a:pPr>
            <a:r>
              <a:rPr dirty="0"/>
              <a:t>EDA with Data Visualization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10</a:t>
            </a:fld>
            <a:endParaRPr dirty="0"/>
          </a:p>
        </p:txBody>
      </p:sp>
      <p:sp>
        <p:nvSpPr>
          <p:cNvPr id="4" name="object 4"/>
          <p:cNvSpPr txBox="1"/>
          <p:nvPr/>
        </p:nvSpPr>
        <p:spPr>
          <a:xfrm>
            <a:off x="1176019" y="1824608"/>
            <a:ext cx="9963150" cy="4018408"/>
          </a:xfrm>
          <a:prstGeom prst="rect">
            <a:avLst/>
          </a:prstGeom>
        </p:spPr>
        <p:txBody>
          <a:bodyPr vert="horz" wrap="square" lIns="0" tIns="42545" rIns="0" bIns="0" rtlCol="0">
            <a:spAutoFit/>
          </a:bodyPr>
          <a:lstStyle/>
          <a:p>
            <a:r>
              <a:rPr lang="en-US" sz="2000" dirty="0"/>
              <a:t>Exploratory Data Analysis (EDA) was performed on the following variables: </a:t>
            </a:r>
            <a:r>
              <a:rPr lang="en-US" sz="2000" b="1" dirty="0"/>
              <a:t>Flight Number</a:t>
            </a:r>
            <a:r>
              <a:rPr lang="en-US" sz="2000" dirty="0"/>
              <a:t>, </a:t>
            </a:r>
            <a:r>
              <a:rPr lang="en-US" sz="2000" b="1" dirty="0"/>
              <a:t>Payload Mass</a:t>
            </a:r>
            <a:r>
              <a:rPr lang="en-US" sz="2000" dirty="0"/>
              <a:t>, </a:t>
            </a:r>
            <a:r>
              <a:rPr lang="en-US" sz="2000" b="1" dirty="0"/>
              <a:t>Launch Site</a:t>
            </a:r>
            <a:r>
              <a:rPr lang="en-US" sz="2000" dirty="0"/>
              <a:t>, </a:t>
            </a:r>
            <a:r>
              <a:rPr lang="en-US" sz="2000" b="1" dirty="0"/>
              <a:t>Orbit</a:t>
            </a:r>
            <a:r>
              <a:rPr lang="en-US" sz="2000" dirty="0"/>
              <a:t>, </a:t>
            </a:r>
            <a:r>
              <a:rPr lang="en-US" sz="2000" b="1" dirty="0"/>
              <a:t>Class</a:t>
            </a:r>
            <a:r>
              <a:rPr lang="en-US" sz="2000" dirty="0"/>
              <a:t>, and </a:t>
            </a:r>
            <a:r>
              <a:rPr lang="en-US" sz="2000" b="1" dirty="0"/>
              <a:t>Year</a:t>
            </a:r>
            <a:r>
              <a:rPr lang="en-US" sz="2000" dirty="0"/>
              <a:t>.</a:t>
            </a:r>
          </a:p>
          <a:p>
            <a:r>
              <a:rPr lang="en-US" sz="2000" dirty="0"/>
              <a:t>The following plots were used to explore relationships between the variables:</a:t>
            </a:r>
          </a:p>
          <a:p>
            <a:pPr>
              <a:buFont typeface="Arial" panose="020B0604020202020204" pitchFamily="34" charset="0"/>
              <a:buChar char="•"/>
            </a:pPr>
            <a:r>
              <a:rPr lang="en-US" sz="2000" dirty="0"/>
              <a:t>Flight Number vs. Payload Mass</a:t>
            </a:r>
          </a:p>
          <a:p>
            <a:pPr>
              <a:buFont typeface="Arial" panose="020B0604020202020204" pitchFamily="34" charset="0"/>
              <a:buChar char="•"/>
            </a:pPr>
            <a:r>
              <a:rPr lang="en-US" sz="2000" dirty="0"/>
              <a:t>Flight Number vs. Launch Site</a:t>
            </a:r>
          </a:p>
          <a:p>
            <a:pPr>
              <a:buFont typeface="Arial" panose="020B0604020202020204" pitchFamily="34" charset="0"/>
              <a:buChar char="•"/>
            </a:pPr>
            <a:r>
              <a:rPr lang="en-US" sz="2000" dirty="0"/>
              <a:t>Payload Mass vs. Launch Site</a:t>
            </a:r>
          </a:p>
          <a:p>
            <a:pPr>
              <a:buFont typeface="Arial" panose="020B0604020202020204" pitchFamily="34" charset="0"/>
              <a:buChar char="•"/>
            </a:pPr>
            <a:r>
              <a:rPr lang="en-US" sz="2000" dirty="0"/>
              <a:t>Orbit vs. Success Rate</a:t>
            </a:r>
          </a:p>
          <a:p>
            <a:pPr>
              <a:buFont typeface="Arial" panose="020B0604020202020204" pitchFamily="34" charset="0"/>
              <a:buChar char="•"/>
            </a:pPr>
            <a:r>
              <a:rPr lang="en-US" sz="2000" dirty="0"/>
              <a:t>Flight Number vs. Orbit</a:t>
            </a:r>
          </a:p>
          <a:p>
            <a:pPr>
              <a:buFont typeface="Arial" panose="020B0604020202020204" pitchFamily="34" charset="0"/>
              <a:buChar char="•"/>
            </a:pPr>
            <a:r>
              <a:rPr lang="en-US" sz="2000" dirty="0"/>
              <a:t>Payload vs. Orbit</a:t>
            </a:r>
          </a:p>
          <a:p>
            <a:pPr>
              <a:buFont typeface="Arial" panose="020B0604020202020204" pitchFamily="34" charset="0"/>
              <a:buChar char="•"/>
            </a:pPr>
            <a:r>
              <a:rPr lang="en-US" sz="2000" dirty="0"/>
              <a:t>Success Yearly Trend</a:t>
            </a:r>
          </a:p>
          <a:p>
            <a:pPr marL="12700" marR="5080">
              <a:lnSpc>
                <a:spcPct val="100000"/>
              </a:lnSpc>
              <a:spcBef>
                <a:spcPts val="1105"/>
              </a:spcBef>
            </a:pPr>
            <a:r>
              <a:rPr sz="2000" u="heavy" dirty="0">
                <a:solidFill>
                  <a:srgbClr val="404040"/>
                </a:solidFill>
                <a:uFill>
                  <a:solidFill>
                    <a:srgbClr val="404040"/>
                  </a:solidFill>
                </a:uFill>
                <a:latin typeface="Carlito"/>
                <a:cs typeface="Carlito"/>
              </a:rPr>
              <a:t>GitHub </a:t>
            </a:r>
            <a:r>
              <a:rPr sz="2000" u="heavy" spc="-5" dirty="0">
                <a:solidFill>
                  <a:srgbClr val="404040"/>
                </a:solidFill>
                <a:uFill>
                  <a:solidFill>
                    <a:srgbClr val="404040"/>
                  </a:solidFill>
                </a:uFill>
                <a:latin typeface="Carlito"/>
                <a:cs typeface="Carlito"/>
              </a:rPr>
              <a:t>url:</a:t>
            </a:r>
            <a:endParaRPr lang="en-AE" sz="2000" u="heavy" spc="-5" dirty="0">
              <a:solidFill>
                <a:srgbClr val="404040"/>
              </a:solidFill>
              <a:uFill>
                <a:solidFill>
                  <a:srgbClr val="404040"/>
                </a:solidFill>
              </a:uFill>
              <a:latin typeface="Carlito"/>
              <a:cs typeface="Carlito"/>
            </a:endParaRPr>
          </a:p>
          <a:p>
            <a:pPr marL="12700" marR="5080">
              <a:lnSpc>
                <a:spcPct val="100000"/>
              </a:lnSpc>
              <a:spcBef>
                <a:spcPts val="1105"/>
              </a:spcBef>
            </a:pPr>
            <a:r>
              <a:rPr lang="en-US" sz="2000" dirty="0" err="1">
                <a:hlinkClick r:id="rId2"/>
              </a:rPr>
              <a:t>Amirph</a:t>
            </a:r>
            <a:r>
              <a:rPr lang="en-US" sz="2000" dirty="0">
                <a:hlinkClick r:id="rId2"/>
              </a:rPr>
              <a:t>/Upload at main · </a:t>
            </a:r>
            <a:r>
              <a:rPr lang="en-US" sz="2000" dirty="0" err="1">
                <a:hlinkClick r:id="rId2"/>
              </a:rPr>
              <a:t>amirpeikherfeh</a:t>
            </a:r>
            <a:r>
              <a:rPr lang="en-US" sz="2000" dirty="0">
                <a:hlinkClick r:id="rId2"/>
              </a:rPr>
              <a:t>/</a:t>
            </a:r>
            <a:r>
              <a:rPr lang="en-US" sz="2000" dirty="0" err="1">
                <a:hlinkClick r:id="rId2"/>
              </a:rPr>
              <a:t>Amirph</a:t>
            </a:r>
            <a:endParaRPr sz="2000" dirty="0">
              <a:latin typeface="Carlito"/>
              <a:cs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77053"/>
            <a:ext cx="5026965" cy="689932"/>
          </a:xfrm>
          <a:prstGeom prst="rect">
            <a:avLst/>
          </a:prstGeom>
        </p:spPr>
        <p:txBody>
          <a:bodyPr vert="horz" wrap="square" lIns="0" tIns="12700" rIns="0" bIns="0" rtlCol="0">
            <a:spAutoFit/>
          </a:bodyPr>
          <a:lstStyle/>
          <a:p>
            <a:pPr marL="12700">
              <a:lnSpc>
                <a:spcPct val="100000"/>
              </a:lnSpc>
              <a:spcBef>
                <a:spcPts val="100"/>
              </a:spcBef>
            </a:pPr>
            <a:r>
              <a:rPr dirty="0"/>
              <a:t>EDA with SQL</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11</a:t>
            </a:fld>
            <a:endParaRPr dirty="0"/>
          </a:p>
        </p:txBody>
      </p:sp>
      <p:sp>
        <p:nvSpPr>
          <p:cNvPr id="4" name="object 4"/>
          <p:cNvSpPr txBox="1"/>
          <p:nvPr/>
        </p:nvSpPr>
        <p:spPr>
          <a:xfrm>
            <a:off x="838200" y="1905000"/>
            <a:ext cx="9687560" cy="3876189"/>
          </a:xfrm>
          <a:prstGeom prst="rect">
            <a:avLst/>
          </a:prstGeom>
        </p:spPr>
        <p:txBody>
          <a:bodyPr vert="horz" wrap="square" lIns="0" tIns="162560" rIns="0" bIns="0" rtlCol="0">
            <a:spAutoFit/>
          </a:bodyPr>
          <a:lstStyle/>
          <a:p>
            <a:r>
              <a:rPr lang="en-US" sz="2000" dirty="0"/>
              <a:t>The dataset was loaded into the IBM DB2 database and queried using SQL through Python integration. The following types of queries were executed to gain a better understanding of the dataset:</a:t>
            </a:r>
          </a:p>
          <a:p>
            <a:pPr>
              <a:buFont typeface="Arial" panose="020B0604020202020204" pitchFamily="34" charset="0"/>
              <a:buChar char="•"/>
            </a:pPr>
            <a:r>
              <a:rPr lang="en-US" sz="2000" dirty="0"/>
              <a:t>Information about launch site names.</a:t>
            </a:r>
          </a:p>
          <a:p>
            <a:pPr>
              <a:buFont typeface="Arial" panose="020B0604020202020204" pitchFamily="34" charset="0"/>
              <a:buChar char="•"/>
            </a:pPr>
            <a:r>
              <a:rPr lang="en-US" sz="2000" dirty="0"/>
              <a:t>Mission outcomes.</a:t>
            </a:r>
          </a:p>
          <a:p>
            <a:pPr>
              <a:buFont typeface="Arial" panose="020B0604020202020204" pitchFamily="34" charset="0"/>
              <a:buChar char="•"/>
            </a:pPr>
            <a:r>
              <a:rPr lang="en-US" sz="2000" dirty="0"/>
              <a:t>Various payload sizes of customers.</a:t>
            </a:r>
          </a:p>
          <a:p>
            <a:pPr>
              <a:buFont typeface="Arial" panose="020B0604020202020204" pitchFamily="34" charset="0"/>
              <a:buChar char="•"/>
            </a:pPr>
            <a:r>
              <a:rPr lang="en-US" sz="2000" dirty="0"/>
              <a:t>Booster versions.</a:t>
            </a:r>
          </a:p>
          <a:p>
            <a:pPr>
              <a:buFont typeface="Arial" panose="020B0604020202020204" pitchFamily="34" charset="0"/>
              <a:buChar char="•"/>
            </a:pPr>
            <a:r>
              <a:rPr lang="en-US" sz="2000" dirty="0"/>
              <a:t>Landing outcomes.</a:t>
            </a:r>
          </a:p>
          <a:p>
            <a:pPr>
              <a:lnSpc>
                <a:spcPct val="100000"/>
              </a:lnSpc>
              <a:spcBef>
                <a:spcPts val="30"/>
              </a:spcBef>
            </a:pPr>
            <a:endParaRPr sz="2450" dirty="0">
              <a:latin typeface="Carlito"/>
              <a:cs typeface="Carlito"/>
            </a:endParaRPr>
          </a:p>
          <a:p>
            <a:pPr marL="12700" marR="5080">
              <a:lnSpc>
                <a:spcPct val="149000"/>
              </a:lnSpc>
            </a:pPr>
            <a:r>
              <a:rPr sz="2000" u="heavy" dirty="0">
                <a:solidFill>
                  <a:srgbClr val="404040"/>
                </a:solidFill>
                <a:uFill>
                  <a:solidFill>
                    <a:srgbClr val="404040"/>
                  </a:solidFill>
                </a:uFill>
                <a:latin typeface="Carlito"/>
                <a:cs typeface="Carlito"/>
              </a:rPr>
              <a:t>GitHub </a:t>
            </a:r>
            <a:r>
              <a:rPr sz="2000" u="heavy" spc="-5" dirty="0">
                <a:solidFill>
                  <a:srgbClr val="404040"/>
                </a:solidFill>
                <a:uFill>
                  <a:solidFill>
                    <a:srgbClr val="404040"/>
                  </a:solidFill>
                </a:uFill>
                <a:latin typeface="Carlito"/>
                <a:cs typeface="Carlito"/>
              </a:rPr>
              <a:t>url: </a:t>
            </a:r>
            <a:endParaRPr lang="en-AE" sz="2000" u="heavy" spc="-5" dirty="0">
              <a:solidFill>
                <a:srgbClr val="404040"/>
              </a:solidFill>
              <a:uFill>
                <a:solidFill>
                  <a:srgbClr val="404040"/>
                </a:solidFill>
              </a:uFill>
              <a:latin typeface="Carlito"/>
              <a:cs typeface="Carlito"/>
            </a:endParaRPr>
          </a:p>
          <a:p>
            <a:pPr marL="12700" marR="5080">
              <a:lnSpc>
                <a:spcPct val="149000"/>
              </a:lnSpc>
            </a:pPr>
            <a:r>
              <a:rPr sz="2000" spc="-5" dirty="0">
                <a:solidFill>
                  <a:srgbClr val="404040"/>
                </a:solidFill>
                <a:latin typeface="Carlito"/>
                <a:cs typeface="Carlito"/>
              </a:rPr>
              <a:t> </a:t>
            </a:r>
            <a:r>
              <a:rPr lang="en-US" sz="2000" dirty="0" err="1">
                <a:hlinkClick r:id="rId2"/>
              </a:rPr>
              <a:t>Amirph</a:t>
            </a:r>
            <a:r>
              <a:rPr lang="en-US" sz="2000" dirty="0">
                <a:hlinkClick r:id="rId2"/>
              </a:rPr>
              <a:t>/Upload at main · </a:t>
            </a:r>
            <a:r>
              <a:rPr lang="en-US" sz="2000" dirty="0" err="1">
                <a:hlinkClick r:id="rId2"/>
              </a:rPr>
              <a:t>amirpeikherfeh</a:t>
            </a:r>
            <a:r>
              <a:rPr lang="en-US" sz="2000" dirty="0">
                <a:hlinkClick r:id="rId2"/>
              </a:rPr>
              <a:t>/</a:t>
            </a:r>
            <a:r>
              <a:rPr lang="en-US" sz="2000" dirty="0" err="1">
                <a:hlinkClick r:id="rId2"/>
              </a:rPr>
              <a:t>Amirph</a:t>
            </a:r>
            <a:endParaRPr sz="2000" dirty="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733790" cy="756920"/>
          </a:xfrm>
          <a:prstGeom prst="rect">
            <a:avLst/>
          </a:prstGeom>
        </p:spPr>
        <p:txBody>
          <a:bodyPr vert="horz" wrap="square" lIns="0" tIns="12700" rIns="0" bIns="0" rtlCol="0">
            <a:spAutoFit/>
          </a:bodyPr>
          <a:lstStyle/>
          <a:p>
            <a:pPr marL="12700">
              <a:lnSpc>
                <a:spcPct val="100000"/>
              </a:lnSpc>
              <a:spcBef>
                <a:spcPts val="100"/>
              </a:spcBef>
            </a:pPr>
            <a:r>
              <a:rPr spc="-245" dirty="0"/>
              <a:t>Build </a:t>
            </a:r>
            <a:r>
              <a:rPr spc="-315" dirty="0"/>
              <a:t>an </a:t>
            </a:r>
            <a:r>
              <a:rPr spc="-190" dirty="0"/>
              <a:t>interactive </a:t>
            </a:r>
            <a:r>
              <a:rPr spc="-295" dirty="0"/>
              <a:t>map </a:t>
            </a:r>
            <a:r>
              <a:rPr spc="-45" dirty="0"/>
              <a:t>with</a:t>
            </a:r>
            <a:r>
              <a:rPr spc="-780" dirty="0"/>
              <a:t> </a:t>
            </a:r>
            <a:r>
              <a:rPr spc="-270" dirty="0"/>
              <a:t>Folium</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12</a:t>
            </a:fld>
            <a:endParaRPr dirty="0"/>
          </a:p>
        </p:txBody>
      </p:sp>
      <p:sp>
        <p:nvSpPr>
          <p:cNvPr id="4" name="object 4"/>
          <p:cNvSpPr txBox="1"/>
          <p:nvPr/>
        </p:nvSpPr>
        <p:spPr>
          <a:xfrm>
            <a:off x="990600" y="2171784"/>
            <a:ext cx="9765665" cy="3409010"/>
          </a:xfrm>
          <a:prstGeom prst="rect">
            <a:avLst/>
          </a:prstGeom>
        </p:spPr>
        <p:txBody>
          <a:bodyPr vert="horz" wrap="square" lIns="0" tIns="42545" rIns="0" bIns="0" rtlCol="0">
            <a:spAutoFit/>
          </a:bodyPr>
          <a:lstStyle/>
          <a:p>
            <a:r>
              <a:rPr lang="en-US" sz="2000" dirty="0"/>
              <a:t>Folium maps were used to mark the following:</a:t>
            </a:r>
          </a:p>
          <a:p>
            <a:pPr>
              <a:buFont typeface="Arial" panose="020B0604020202020204" pitchFamily="34" charset="0"/>
              <a:buChar char="•"/>
            </a:pPr>
            <a:r>
              <a:rPr lang="en-US" sz="2000" b="1" dirty="0"/>
              <a:t>Launch sites</a:t>
            </a:r>
            <a:endParaRPr lang="en-US" sz="2000" dirty="0"/>
          </a:p>
          <a:p>
            <a:pPr>
              <a:buFont typeface="Arial" panose="020B0604020202020204" pitchFamily="34" charset="0"/>
              <a:buChar char="•"/>
            </a:pPr>
            <a:r>
              <a:rPr lang="en-US" sz="2000" b="1" dirty="0"/>
              <a:t>Successful and unsuccessful landings</a:t>
            </a:r>
            <a:endParaRPr lang="en-US" sz="2000" dirty="0"/>
          </a:p>
          <a:p>
            <a:pPr>
              <a:buFont typeface="Arial" panose="020B0604020202020204" pitchFamily="34" charset="0"/>
              <a:buChar char="•"/>
            </a:pPr>
            <a:r>
              <a:rPr lang="en-US" sz="2000" dirty="0"/>
              <a:t>Proximity to key locations, such as </a:t>
            </a:r>
            <a:r>
              <a:rPr lang="en-US" sz="2000" b="1" dirty="0"/>
              <a:t>railways</a:t>
            </a:r>
            <a:r>
              <a:rPr lang="en-US" sz="2000" dirty="0"/>
              <a:t>, </a:t>
            </a:r>
            <a:r>
              <a:rPr lang="en-US" sz="2000" b="1" dirty="0"/>
              <a:t>highways</a:t>
            </a:r>
            <a:r>
              <a:rPr lang="en-US" sz="2000" dirty="0"/>
              <a:t>, </a:t>
            </a:r>
            <a:r>
              <a:rPr lang="en-US" sz="2000" b="1" dirty="0"/>
              <a:t>coasts</a:t>
            </a:r>
            <a:r>
              <a:rPr lang="en-US" sz="2000" dirty="0"/>
              <a:t>, and </a:t>
            </a:r>
            <a:r>
              <a:rPr lang="en-US" sz="2000" b="1" dirty="0"/>
              <a:t>cities</a:t>
            </a:r>
            <a:r>
              <a:rPr lang="en-US" sz="2000" dirty="0"/>
              <a:t>.</a:t>
            </a:r>
          </a:p>
          <a:p>
            <a:r>
              <a:rPr lang="en-US" sz="2000" dirty="0"/>
              <a:t>This visualization helps in understanding why launch sites are located in certain areas and provides insights into how successful landings are distributed relative to their locations. It also highlights the influence of proximity to important infrastructure on the landing outcomes.</a:t>
            </a:r>
          </a:p>
          <a:p>
            <a:pPr marL="12700">
              <a:lnSpc>
                <a:spcPct val="100000"/>
              </a:lnSpc>
              <a:spcBef>
                <a:spcPts val="1070"/>
              </a:spcBef>
            </a:pPr>
            <a:r>
              <a:rPr sz="2000" u="heavy" dirty="0">
                <a:solidFill>
                  <a:srgbClr val="404040"/>
                </a:solidFill>
                <a:uFill>
                  <a:solidFill>
                    <a:srgbClr val="404040"/>
                  </a:solidFill>
                </a:uFill>
                <a:latin typeface="Carlito"/>
                <a:cs typeface="Carlito"/>
              </a:rPr>
              <a:t>GitHub</a:t>
            </a:r>
            <a:r>
              <a:rPr sz="2000" u="heavy" spc="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sz="2000" dirty="0">
              <a:latin typeface="Carlito"/>
              <a:cs typeface="Carlito"/>
            </a:endParaRPr>
          </a:p>
          <a:p>
            <a:pPr marL="12700" marR="7620">
              <a:lnSpc>
                <a:spcPct val="150100"/>
              </a:lnSpc>
              <a:spcBef>
                <a:spcPts val="300"/>
              </a:spcBef>
            </a:pPr>
            <a:r>
              <a:rPr lang="en-US" sz="2000" dirty="0" err="1">
                <a:hlinkClick r:id="rId2"/>
              </a:rPr>
              <a:t>Amirph</a:t>
            </a:r>
            <a:r>
              <a:rPr lang="en-US" sz="2000" dirty="0">
                <a:hlinkClick r:id="rId2"/>
              </a:rPr>
              <a:t>/Upload at main · </a:t>
            </a:r>
            <a:r>
              <a:rPr lang="en-US" sz="2000" dirty="0" err="1">
                <a:hlinkClick r:id="rId2"/>
              </a:rPr>
              <a:t>amirpeikherfeh</a:t>
            </a:r>
            <a:r>
              <a:rPr lang="en-US" sz="2000" dirty="0">
                <a:hlinkClick r:id="rId2"/>
              </a:rPr>
              <a:t>/</a:t>
            </a:r>
            <a:r>
              <a:rPr lang="en-US" sz="2000" dirty="0" err="1">
                <a:hlinkClick r:id="rId2"/>
              </a:rPr>
              <a:t>Amirph</a:t>
            </a:r>
            <a:endParaRPr sz="2000" dirty="0">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77053"/>
            <a:ext cx="8329295" cy="689932"/>
          </a:xfrm>
          <a:prstGeom prst="rect">
            <a:avLst/>
          </a:prstGeom>
        </p:spPr>
        <p:txBody>
          <a:bodyPr vert="horz" wrap="square" lIns="0" tIns="12700" rIns="0" bIns="0" rtlCol="0">
            <a:spAutoFit/>
          </a:bodyPr>
          <a:lstStyle/>
          <a:p>
            <a:pPr marL="12700">
              <a:lnSpc>
                <a:spcPct val="100000"/>
              </a:lnSpc>
              <a:spcBef>
                <a:spcPts val="100"/>
              </a:spcBef>
            </a:pPr>
            <a:r>
              <a:rPr dirty="0"/>
              <a:t>Build a Dashboard with Plotly Dash</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13</a:t>
            </a:fld>
            <a:endParaRPr dirty="0"/>
          </a:p>
        </p:txBody>
      </p:sp>
      <p:sp>
        <p:nvSpPr>
          <p:cNvPr id="4" name="object 4"/>
          <p:cNvSpPr txBox="1"/>
          <p:nvPr/>
        </p:nvSpPr>
        <p:spPr>
          <a:xfrm>
            <a:off x="609600" y="1866051"/>
            <a:ext cx="11430000" cy="4053417"/>
          </a:xfrm>
          <a:prstGeom prst="rect">
            <a:avLst/>
          </a:prstGeom>
        </p:spPr>
        <p:txBody>
          <a:bodyPr vert="horz" wrap="square" lIns="0" tIns="152400" rIns="0" bIns="0" rtlCol="0">
            <a:spAutoFit/>
          </a:bodyPr>
          <a:lstStyle/>
          <a:p>
            <a:r>
              <a:rPr lang="en-US" dirty="0"/>
              <a:t>The dashboard includes two key visualizations: a </a:t>
            </a:r>
            <a:r>
              <a:rPr lang="en-US" b="1" dirty="0"/>
              <a:t>pie chart</a:t>
            </a:r>
            <a:r>
              <a:rPr lang="en-US" dirty="0"/>
              <a:t> and a </a:t>
            </a:r>
            <a:r>
              <a:rPr lang="en-US" b="1" dirty="0"/>
              <a:t>scatter plot</a:t>
            </a:r>
            <a:r>
              <a:rPr lang="en-US" dirty="0"/>
              <a:t>.</a:t>
            </a:r>
          </a:p>
          <a:p>
            <a:pPr>
              <a:buFont typeface="Arial" panose="020B0604020202020204" pitchFamily="34" charset="0"/>
              <a:buChar char="•"/>
            </a:pPr>
            <a:r>
              <a:rPr lang="en-US" b="1" dirty="0"/>
              <a:t>Pie chart</a:t>
            </a:r>
            <a:r>
              <a:rPr lang="en-US" dirty="0"/>
              <a:t>:</a:t>
            </a:r>
          </a:p>
          <a:p>
            <a:pPr marL="742950" lvl="1" indent="-285750">
              <a:buFont typeface="Arial" panose="020B0604020202020204" pitchFamily="34" charset="0"/>
              <a:buChar char="•"/>
            </a:pPr>
            <a:r>
              <a:rPr lang="en-US" dirty="0"/>
              <a:t>Displays the distribution of successful landings across all launch sites.</a:t>
            </a:r>
          </a:p>
          <a:p>
            <a:pPr marL="742950" lvl="1" indent="-285750">
              <a:buFont typeface="Arial" panose="020B0604020202020204" pitchFamily="34" charset="0"/>
              <a:buChar char="•"/>
            </a:pPr>
            <a:r>
              <a:rPr lang="en-US" dirty="0"/>
              <a:t>Can be filtered to show success rates for individual launch sites.</a:t>
            </a:r>
          </a:p>
          <a:p>
            <a:pPr marL="742950" lvl="1" indent="-285750">
              <a:buFont typeface="Arial" panose="020B0604020202020204" pitchFamily="34" charset="0"/>
              <a:buChar char="•"/>
            </a:pPr>
            <a:r>
              <a:rPr lang="en-US" dirty="0"/>
              <a:t>Used to visualize the overall success rate for each launch site.</a:t>
            </a:r>
          </a:p>
          <a:p>
            <a:pPr>
              <a:buFont typeface="Arial" panose="020B0604020202020204" pitchFamily="34" charset="0"/>
              <a:buChar char="•"/>
            </a:pPr>
            <a:r>
              <a:rPr lang="en-US" b="1" dirty="0"/>
              <a:t>Scatter plot</a:t>
            </a:r>
            <a:r>
              <a:rPr lang="en-US" dirty="0"/>
              <a:t>:</a:t>
            </a:r>
          </a:p>
          <a:p>
            <a:pPr marL="742950" lvl="1" indent="-285750">
              <a:buFont typeface="Arial" panose="020B0604020202020204" pitchFamily="34" charset="0"/>
              <a:buChar char="•"/>
            </a:pPr>
            <a:r>
              <a:rPr lang="en-US" dirty="0"/>
              <a:t>Takes two inputs: </a:t>
            </a:r>
            <a:r>
              <a:rPr lang="en-US" b="1" dirty="0"/>
              <a:t>all sites</a:t>
            </a:r>
            <a:r>
              <a:rPr lang="en-US" dirty="0"/>
              <a:t> or </a:t>
            </a:r>
            <a:r>
              <a:rPr lang="en-US" b="1" dirty="0"/>
              <a:t>individual sites</a:t>
            </a:r>
            <a:r>
              <a:rPr lang="en-US" dirty="0"/>
              <a:t> and </a:t>
            </a:r>
            <a:r>
              <a:rPr lang="en-US" b="1" dirty="0"/>
              <a:t>payload mass</a:t>
            </a:r>
            <a:r>
              <a:rPr lang="en-US" dirty="0"/>
              <a:t> (with a slider between 0 and 10,000 kg).</a:t>
            </a:r>
          </a:p>
          <a:p>
            <a:pPr marL="742950" lvl="1" indent="-285750">
              <a:buFont typeface="Arial" panose="020B0604020202020204" pitchFamily="34" charset="0"/>
              <a:buChar char="•"/>
            </a:pPr>
            <a:r>
              <a:rPr lang="en-US" dirty="0"/>
              <a:t>Helps to visualize how success varies across different launch sites, payload masses, and booster version categories.</a:t>
            </a:r>
          </a:p>
          <a:p>
            <a:r>
              <a:rPr lang="en-US" dirty="0"/>
              <a:t>These tools allow for a deeper understanding of how factors like payload mass and launch site influence landing success.</a:t>
            </a:r>
          </a:p>
          <a:p>
            <a:pPr marL="12700">
              <a:lnSpc>
                <a:spcPct val="100000"/>
              </a:lnSpc>
              <a:spcBef>
                <a:spcPts val="925"/>
              </a:spcBef>
            </a:pPr>
            <a:r>
              <a:rPr sz="2000" u="heavy" dirty="0">
                <a:solidFill>
                  <a:srgbClr val="404040"/>
                </a:solidFill>
                <a:uFill>
                  <a:solidFill>
                    <a:srgbClr val="404040"/>
                  </a:solidFill>
                </a:uFill>
                <a:latin typeface="Carlito"/>
                <a:cs typeface="Carlito"/>
              </a:rPr>
              <a:t>GitHub</a:t>
            </a:r>
            <a:r>
              <a:rPr sz="2000" u="heavy" spc="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sz="2000" dirty="0">
              <a:latin typeface="Carlito"/>
              <a:cs typeface="Carlito"/>
            </a:endParaRPr>
          </a:p>
          <a:p>
            <a:pPr marL="12700" marR="1557020">
              <a:lnSpc>
                <a:spcPct val="150000"/>
              </a:lnSpc>
              <a:spcBef>
                <a:spcPts val="95"/>
              </a:spcBef>
            </a:pPr>
            <a:r>
              <a:rPr lang="en-US" sz="2000" dirty="0" err="1">
                <a:hlinkClick r:id="rId2"/>
              </a:rPr>
              <a:t>Amirph</a:t>
            </a:r>
            <a:r>
              <a:rPr lang="en-US" sz="2000" dirty="0">
                <a:hlinkClick r:id="rId2"/>
              </a:rPr>
              <a:t>/Upload at main · </a:t>
            </a:r>
            <a:r>
              <a:rPr lang="en-US" sz="2000" dirty="0" err="1">
                <a:hlinkClick r:id="rId2"/>
              </a:rPr>
              <a:t>amirpeikherfeh</a:t>
            </a:r>
            <a:r>
              <a:rPr lang="en-US" sz="2000" dirty="0">
                <a:hlinkClick r:id="rId2"/>
              </a:rPr>
              <a:t>/</a:t>
            </a:r>
            <a:r>
              <a:rPr lang="en-US" sz="2000" dirty="0" err="1">
                <a:hlinkClick r:id="rId2"/>
              </a:rPr>
              <a:t>Amirph</a:t>
            </a:r>
            <a:endParaRPr sz="2000" dirty="0">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4" y="577053"/>
            <a:ext cx="9217965" cy="689932"/>
          </a:xfrm>
          <a:prstGeom prst="rect">
            <a:avLst/>
          </a:prstGeom>
        </p:spPr>
        <p:txBody>
          <a:bodyPr vert="horz" wrap="square" lIns="0" tIns="12700" rIns="0" bIns="0" rtlCol="0">
            <a:spAutoFit/>
          </a:bodyPr>
          <a:lstStyle/>
          <a:p>
            <a:pPr marL="12700">
              <a:lnSpc>
                <a:spcPct val="100000"/>
              </a:lnSpc>
              <a:spcBef>
                <a:spcPts val="100"/>
              </a:spcBef>
            </a:pPr>
            <a:r>
              <a:rPr spc="300" dirty="0"/>
              <a:t>Predictive analysis (Classification)</a:t>
            </a:r>
          </a:p>
        </p:txBody>
      </p:sp>
      <p:sp>
        <p:nvSpPr>
          <p:cNvPr id="54" name="object 54"/>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14</a:t>
            </a:fld>
            <a:endParaRPr dirty="0"/>
          </a:p>
        </p:txBody>
      </p:sp>
      <p:sp>
        <p:nvSpPr>
          <p:cNvPr id="4" name="object 4"/>
          <p:cNvSpPr txBox="1"/>
          <p:nvPr/>
        </p:nvSpPr>
        <p:spPr>
          <a:xfrm>
            <a:off x="533401" y="2472309"/>
            <a:ext cx="3061208" cy="949619"/>
          </a:xfrm>
          <a:prstGeom prst="rect">
            <a:avLst/>
          </a:prstGeom>
        </p:spPr>
        <p:txBody>
          <a:bodyPr vert="horz" wrap="square" lIns="0" tIns="13335" rIns="0" bIns="0" rtlCol="0">
            <a:spAutoFit/>
          </a:bodyPr>
          <a:lstStyle/>
          <a:p>
            <a:pPr marL="12700">
              <a:lnSpc>
                <a:spcPct val="100000"/>
              </a:lnSpc>
              <a:spcBef>
                <a:spcPts val="105"/>
              </a:spcBef>
            </a:pPr>
            <a:r>
              <a:rPr sz="2000" u="heavy" dirty="0">
                <a:solidFill>
                  <a:srgbClr val="404040"/>
                </a:solidFill>
                <a:uFill>
                  <a:solidFill>
                    <a:srgbClr val="404040"/>
                  </a:solidFill>
                </a:uFill>
                <a:latin typeface="Carlito"/>
                <a:cs typeface="Carlito"/>
              </a:rPr>
              <a:t>GitHub</a:t>
            </a:r>
            <a:r>
              <a:rPr sz="2000" u="heavy" spc="-9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lang="en-IN" sz="2000" u="heavy" spc="-5" dirty="0">
              <a:solidFill>
                <a:srgbClr val="404040"/>
              </a:solidFill>
              <a:uFill>
                <a:solidFill>
                  <a:srgbClr val="404040"/>
                </a:solidFill>
              </a:uFill>
              <a:latin typeface="Carlito"/>
              <a:cs typeface="Carlito"/>
            </a:endParaRPr>
          </a:p>
          <a:p>
            <a:pPr marL="12700">
              <a:lnSpc>
                <a:spcPct val="100000"/>
              </a:lnSpc>
              <a:spcBef>
                <a:spcPts val="105"/>
              </a:spcBef>
            </a:pPr>
            <a:r>
              <a:rPr lang="en-US" sz="2000" dirty="0" err="1">
                <a:hlinkClick r:id="rId2"/>
              </a:rPr>
              <a:t>Amirph</a:t>
            </a:r>
            <a:r>
              <a:rPr lang="en-US" sz="2000" dirty="0">
                <a:hlinkClick r:id="rId2"/>
              </a:rPr>
              <a:t>/Upload at main · </a:t>
            </a:r>
            <a:r>
              <a:rPr lang="en-US" sz="2000" dirty="0" err="1">
                <a:hlinkClick r:id="rId2"/>
              </a:rPr>
              <a:t>amirpeikherfeh</a:t>
            </a:r>
            <a:r>
              <a:rPr lang="en-US" sz="2000" dirty="0">
                <a:hlinkClick r:id="rId2"/>
              </a:rPr>
              <a:t>/</a:t>
            </a:r>
            <a:r>
              <a:rPr lang="en-US" sz="2000" dirty="0" err="1">
                <a:hlinkClick r:id="rId2"/>
              </a:rPr>
              <a:t>Amirph</a:t>
            </a:r>
            <a:endParaRPr sz="2000" dirty="0">
              <a:latin typeface="Carlito"/>
              <a:cs typeface="Carlito"/>
            </a:endParaRPr>
          </a:p>
        </p:txBody>
      </p:sp>
      <p:grpSp>
        <p:nvGrpSpPr>
          <p:cNvPr id="5" name="object 5"/>
          <p:cNvGrpSpPr/>
          <p:nvPr/>
        </p:nvGrpSpPr>
        <p:grpSpPr>
          <a:xfrm>
            <a:off x="3822191" y="1933955"/>
            <a:ext cx="1938655" cy="1728470"/>
            <a:chOff x="3822191" y="1933955"/>
            <a:chExt cx="1938655" cy="1728470"/>
          </a:xfrm>
        </p:grpSpPr>
        <p:sp>
          <p:nvSpPr>
            <p:cNvPr id="6" name="object 6"/>
            <p:cNvSpPr/>
            <p:nvPr/>
          </p:nvSpPr>
          <p:spPr>
            <a:xfrm>
              <a:off x="4133087" y="2229611"/>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7" name="object 7"/>
            <p:cNvSpPr/>
            <p:nvPr/>
          </p:nvSpPr>
          <p:spPr>
            <a:xfrm>
              <a:off x="3829811" y="1941575"/>
              <a:ext cx="1923414" cy="1153795"/>
            </a:xfrm>
            <a:custGeom>
              <a:avLst/>
              <a:gdLst/>
              <a:ahLst/>
              <a:cxnLst/>
              <a:rect l="l" t="t" r="r" b="b"/>
              <a:pathLst>
                <a:path w="1923414" h="1153795">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8" name="object 8"/>
            <p:cNvSpPr/>
            <p:nvPr/>
          </p:nvSpPr>
          <p:spPr>
            <a:xfrm>
              <a:off x="3829811" y="1941575"/>
              <a:ext cx="1923414" cy="1153795"/>
            </a:xfrm>
            <a:custGeom>
              <a:avLst/>
              <a:gdLst/>
              <a:ahLst/>
              <a:cxnLst/>
              <a:rect l="l" t="t" r="r" b="b"/>
              <a:pathLst>
                <a:path w="1923414" h="1153795">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ln/>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9" name="object 9"/>
          <p:cNvSpPr txBox="1"/>
          <p:nvPr/>
        </p:nvSpPr>
        <p:spPr>
          <a:xfrm>
            <a:off x="3998721" y="2219960"/>
            <a:ext cx="1568450" cy="285115"/>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Split </a:t>
            </a:r>
            <a:r>
              <a:rPr sz="1700" dirty="0">
                <a:solidFill>
                  <a:srgbClr val="FFFFFF"/>
                </a:solidFill>
                <a:latin typeface="Carlito"/>
                <a:cs typeface="Carlito"/>
              </a:rPr>
              <a:t>label</a:t>
            </a:r>
            <a:r>
              <a:rPr sz="1700" spc="-195" dirty="0">
                <a:solidFill>
                  <a:srgbClr val="FFFFFF"/>
                </a:solidFill>
                <a:latin typeface="Carlito"/>
                <a:cs typeface="Carlito"/>
              </a:rPr>
              <a:t> </a:t>
            </a:r>
            <a:r>
              <a:rPr sz="1700" spc="-5" dirty="0">
                <a:solidFill>
                  <a:srgbClr val="FFFFFF"/>
                </a:solidFill>
                <a:latin typeface="Carlito"/>
                <a:cs typeface="Carlito"/>
              </a:rPr>
              <a:t>column</a:t>
            </a:r>
            <a:endParaRPr sz="1700">
              <a:latin typeface="Carlito"/>
              <a:cs typeface="Carlito"/>
            </a:endParaRPr>
          </a:p>
        </p:txBody>
      </p:sp>
      <p:sp>
        <p:nvSpPr>
          <p:cNvPr id="10" name="object 10"/>
          <p:cNvSpPr txBox="1"/>
          <p:nvPr/>
        </p:nvSpPr>
        <p:spPr>
          <a:xfrm>
            <a:off x="3917950" y="2456180"/>
            <a:ext cx="1722755" cy="285115"/>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‘Class’ </a:t>
            </a:r>
            <a:r>
              <a:rPr sz="1700" spc="-15" dirty="0">
                <a:solidFill>
                  <a:srgbClr val="FFFFFF"/>
                </a:solidFill>
                <a:latin typeface="Carlito"/>
                <a:cs typeface="Carlito"/>
              </a:rPr>
              <a:t>from</a:t>
            </a:r>
            <a:r>
              <a:rPr sz="1700" spc="-200" dirty="0">
                <a:solidFill>
                  <a:srgbClr val="FFFFFF"/>
                </a:solidFill>
                <a:latin typeface="Carlito"/>
                <a:cs typeface="Carlito"/>
              </a:rPr>
              <a:t> </a:t>
            </a:r>
            <a:r>
              <a:rPr sz="1700" spc="-15" dirty="0">
                <a:solidFill>
                  <a:srgbClr val="FFFFFF"/>
                </a:solidFill>
                <a:latin typeface="Carlito"/>
                <a:cs typeface="Carlito"/>
              </a:rPr>
              <a:t>dataset</a:t>
            </a:r>
            <a:endParaRPr sz="1700">
              <a:latin typeface="Carlito"/>
              <a:cs typeface="Carlito"/>
            </a:endParaRPr>
          </a:p>
        </p:txBody>
      </p:sp>
      <p:grpSp>
        <p:nvGrpSpPr>
          <p:cNvPr id="11" name="object 11"/>
          <p:cNvGrpSpPr/>
          <p:nvPr/>
        </p:nvGrpSpPr>
        <p:grpSpPr>
          <a:xfrm>
            <a:off x="3822191" y="3375659"/>
            <a:ext cx="1938655" cy="1729739"/>
            <a:chOff x="3822191" y="3375659"/>
            <a:chExt cx="1938655" cy="1729739"/>
          </a:xfrm>
        </p:grpSpPr>
        <p:sp>
          <p:nvSpPr>
            <p:cNvPr id="12" name="object 12"/>
            <p:cNvSpPr/>
            <p:nvPr/>
          </p:nvSpPr>
          <p:spPr>
            <a:xfrm>
              <a:off x="4133087" y="3672839"/>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13" name="object 13"/>
            <p:cNvSpPr/>
            <p:nvPr/>
          </p:nvSpPr>
          <p:spPr>
            <a:xfrm>
              <a:off x="3829811" y="3383279"/>
              <a:ext cx="1923414" cy="1155065"/>
            </a:xfrm>
            <a:custGeom>
              <a:avLst/>
              <a:gdLst/>
              <a:ahLst/>
              <a:cxnLst/>
              <a:rect l="l" t="t" r="r" b="b"/>
              <a:pathLst>
                <a:path w="1923414" h="115506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14" name="object 14"/>
            <p:cNvSpPr/>
            <p:nvPr/>
          </p:nvSpPr>
          <p:spPr>
            <a:xfrm>
              <a:off x="3829811" y="3383279"/>
              <a:ext cx="1923414" cy="1155065"/>
            </a:xfrm>
            <a:custGeom>
              <a:avLst/>
              <a:gdLst/>
              <a:ahLst/>
              <a:cxnLst/>
              <a:rect l="l" t="t" r="r" b="b"/>
              <a:pathLst>
                <a:path w="1923414" h="115506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ln/>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15" name="object 15"/>
          <p:cNvSpPr txBox="1"/>
          <p:nvPr/>
        </p:nvSpPr>
        <p:spPr>
          <a:xfrm>
            <a:off x="4010914" y="3544315"/>
            <a:ext cx="1524635" cy="285115"/>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Fit </a:t>
            </a:r>
            <a:r>
              <a:rPr sz="1700" dirty="0">
                <a:solidFill>
                  <a:srgbClr val="FFFFFF"/>
                </a:solidFill>
                <a:latin typeface="Carlito"/>
                <a:cs typeface="Carlito"/>
              </a:rPr>
              <a:t>and</a:t>
            </a:r>
            <a:r>
              <a:rPr sz="1700" spc="-170" dirty="0">
                <a:solidFill>
                  <a:srgbClr val="FFFFFF"/>
                </a:solidFill>
                <a:latin typeface="Carlito"/>
                <a:cs typeface="Carlito"/>
              </a:rPr>
              <a:t> </a:t>
            </a:r>
            <a:r>
              <a:rPr sz="1700" spc="-45" dirty="0">
                <a:solidFill>
                  <a:srgbClr val="FFFFFF"/>
                </a:solidFill>
                <a:latin typeface="Carlito"/>
                <a:cs typeface="Carlito"/>
              </a:rPr>
              <a:t>Transform</a:t>
            </a:r>
            <a:endParaRPr sz="1700">
              <a:latin typeface="Carlito"/>
              <a:cs typeface="Carlito"/>
            </a:endParaRPr>
          </a:p>
        </p:txBody>
      </p:sp>
      <p:sp>
        <p:nvSpPr>
          <p:cNvPr id="16" name="object 16"/>
          <p:cNvSpPr txBox="1"/>
          <p:nvPr/>
        </p:nvSpPr>
        <p:spPr>
          <a:xfrm>
            <a:off x="4145026" y="3780282"/>
            <a:ext cx="1281430" cy="285115"/>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12700" rIns="0" bIns="0" rtlCol="0">
            <a:spAutoFit/>
          </a:bodyPr>
          <a:lstStyle/>
          <a:p>
            <a:pPr marL="12700">
              <a:lnSpc>
                <a:spcPct val="100000"/>
              </a:lnSpc>
              <a:spcBef>
                <a:spcPts val="100"/>
              </a:spcBef>
            </a:pPr>
            <a:r>
              <a:rPr sz="1700" spc="-15" dirty="0">
                <a:solidFill>
                  <a:srgbClr val="FFFFFF"/>
                </a:solidFill>
                <a:latin typeface="Carlito"/>
                <a:cs typeface="Carlito"/>
              </a:rPr>
              <a:t>Features</a:t>
            </a:r>
            <a:r>
              <a:rPr sz="1700" spc="-135" dirty="0">
                <a:solidFill>
                  <a:srgbClr val="FFFFFF"/>
                </a:solidFill>
                <a:latin typeface="Carlito"/>
                <a:cs typeface="Carlito"/>
              </a:rPr>
              <a:t> </a:t>
            </a:r>
            <a:r>
              <a:rPr sz="1700" dirty="0">
                <a:solidFill>
                  <a:srgbClr val="FFFFFF"/>
                </a:solidFill>
                <a:latin typeface="Carlito"/>
                <a:cs typeface="Carlito"/>
              </a:rPr>
              <a:t>using</a:t>
            </a:r>
            <a:endParaRPr sz="1700">
              <a:latin typeface="Carlito"/>
              <a:cs typeface="Carlito"/>
            </a:endParaRPr>
          </a:p>
        </p:txBody>
      </p:sp>
      <p:sp>
        <p:nvSpPr>
          <p:cNvPr id="17" name="object 17"/>
          <p:cNvSpPr txBox="1"/>
          <p:nvPr/>
        </p:nvSpPr>
        <p:spPr>
          <a:xfrm>
            <a:off x="4097782" y="4018026"/>
            <a:ext cx="1367790" cy="285115"/>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Standard</a:t>
            </a:r>
            <a:r>
              <a:rPr sz="1700" spc="-200" dirty="0">
                <a:solidFill>
                  <a:srgbClr val="FFFFFF"/>
                </a:solidFill>
                <a:latin typeface="Carlito"/>
                <a:cs typeface="Carlito"/>
              </a:rPr>
              <a:t> </a:t>
            </a:r>
            <a:r>
              <a:rPr sz="1700" spc="-5" dirty="0">
                <a:solidFill>
                  <a:srgbClr val="FFFFFF"/>
                </a:solidFill>
                <a:latin typeface="Carlito"/>
                <a:cs typeface="Carlito"/>
              </a:rPr>
              <a:t>Scaler</a:t>
            </a:r>
            <a:endParaRPr sz="1700">
              <a:latin typeface="Carlito"/>
              <a:cs typeface="Carlito"/>
            </a:endParaRPr>
          </a:p>
        </p:txBody>
      </p:sp>
      <p:grpSp>
        <p:nvGrpSpPr>
          <p:cNvPr id="18" name="object 18"/>
          <p:cNvGrpSpPr/>
          <p:nvPr/>
        </p:nvGrpSpPr>
        <p:grpSpPr>
          <a:xfrm>
            <a:off x="3822191" y="4818888"/>
            <a:ext cx="2950845" cy="1169035"/>
            <a:chOff x="3822191" y="4818888"/>
            <a:chExt cx="2950845" cy="1169035"/>
          </a:xfrm>
        </p:grpSpPr>
        <p:sp>
          <p:nvSpPr>
            <p:cNvPr id="19" name="object 19"/>
            <p:cNvSpPr/>
            <p:nvPr/>
          </p:nvSpPr>
          <p:spPr>
            <a:xfrm>
              <a:off x="4224527" y="5023104"/>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20" name="object 20"/>
            <p:cNvSpPr/>
            <p:nvPr/>
          </p:nvSpPr>
          <p:spPr>
            <a:xfrm>
              <a:off x="3829811" y="4826508"/>
              <a:ext cx="1923414" cy="1153795"/>
            </a:xfrm>
            <a:custGeom>
              <a:avLst/>
              <a:gdLst/>
              <a:ahLst/>
              <a:cxnLst/>
              <a:rect l="l" t="t" r="r" b="b"/>
              <a:pathLst>
                <a:path w="1923414" h="1153795">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21" name="object 21"/>
            <p:cNvSpPr/>
            <p:nvPr/>
          </p:nvSpPr>
          <p:spPr>
            <a:xfrm>
              <a:off x="3829811" y="4826508"/>
              <a:ext cx="1923414" cy="1153795"/>
            </a:xfrm>
            <a:custGeom>
              <a:avLst/>
              <a:gdLst/>
              <a:ahLst/>
              <a:cxnLst/>
              <a:rect l="l" t="t" r="r" b="b"/>
              <a:pathLst>
                <a:path w="1923414" h="1153795">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ln/>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22" name="object 22"/>
          <p:cNvSpPr txBox="1"/>
          <p:nvPr/>
        </p:nvSpPr>
        <p:spPr>
          <a:xfrm>
            <a:off x="4103878" y="5104841"/>
            <a:ext cx="1344930" cy="285750"/>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13335" rIns="0" bIns="0" rtlCol="0">
            <a:spAutoFit/>
          </a:bodyPr>
          <a:lstStyle/>
          <a:p>
            <a:pPr marL="12700">
              <a:lnSpc>
                <a:spcPct val="100000"/>
              </a:lnSpc>
              <a:spcBef>
                <a:spcPts val="105"/>
              </a:spcBef>
            </a:pPr>
            <a:r>
              <a:rPr sz="1700" spc="-30" dirty="0">
                <a:solidFill>
                  <a:srgbClr val="FFFFFF"/>
                </a:solidFill>
                <a:latin typeface="Carlito"/>
                <a:cs typeface="Carlito"/>
              </a:rPr>
              <a:t>Train_test_split</a:t>
            </a:r>
            <a:endParaRPr sz="1700">
              <a:latin typeface="Carlito"/>
              <a:cs typeface="Carlito"/>
            </a:endParaRPr>
          </a:p>
        </p:txBody>
      </p:sp>
      <p:sp>
        <p:nvSpPr>
          <p:cNvPr id="23" name="object 23"/>
          <p:cNvSpPr txBox="1"/>
          <p:nvPr/>
        </p:nvSpPr>
        <p:spPr>
          <a:xfrm>
            <a:off x="4583938" y="5341747"/>
            <a:ext cx="411480" cy="285115"/>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a:t>
            </a:r>
            <a:r>
              <a:rPr sz="1700" spc="-25" dirty="0">
                <a:solidFill>
                  <a:srgbClr val="FFFFFF"/>
                </a:solidFill>
                <a:latin typeface="Carlito"/>
                <a:cs typeface="Carlito"/>
              </a:rPr>
              <a:t>a</a:t>
            </a:r>
            <a:r>
              <a:rPr sz="1700" spc="-45" dirty="0">
                <a:solidFill>
                  <a:srgbClr val="FFFFFF"/>
                </a:solidFill>
                <a:latin typeface="Carlito"/>
                <a:cs typeface="Carlito"/>
              </a:rPr>
              <a:t>t</a:t>
            </a:r>
            <a:r>
              <a:rPr sz="1700" dirty="0">
                <a:solidFill>
                  <a:srgbClr val="FFFFFF"/>
                </a:solidFill>
                <a:latin typeface="Carlito"/>
                <a:cs typeface="Carlito"/>
              </a:rPr>
              <a:t>a</a:t>
            </a:r>
            <a:endParaRPr sz="1700">
              <a:latin typeface="Carlito"/>
              <a:cs typeface="Carlito"/>
            </a:endParaRPr>
          </a:p>
        </p:txBody>
      </p:sp>
      <p:grpSp>
        <p:nvGrpSpPr>
          <p:cNvPr id="24" name="object 24"/>
          <p:cNvGrpSpPr/>
          <p:nvPr/>
        </p:nvGrpSpPr>
        <p:grpSpPr>
          <a:xfrm>
            <a:off x="6380988" y="3672840"/>
            <a:ext cx="1938655" cy="2315210"/>
            <a:chOff x="6380988" y="3672840"/>
            <a:chExt cx="1938655" cy="2315210"/>
          </a:xfrm>
        </p:grpSpPr>
        <p:sp>
          <p:nvSpPr>
            <p:cNvPr id="25" name="object 25"/>
            <p:cNvSpPr/>
            <p:nvPr/>
          </p:nvSpPr>
          <p:spPr>
            <a:xfrm>
              <a:off x="6691884" y="3672840"/>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26" name="object 26"/>
            <p:cNvSpPr/>
            <p:nvPr/>
          </p:nvSpPr>
          <p:spPr>
            <a:xfrm>
              <a:off x="6388608" y="4826508"/>
              <a:ext cx="1923414" cy="1153795"/>
            </a:xfrm>
            <a:custGeom>
              <a:avLst/>
              <a:gdLst/>
              <a:ahLst/>
              <a:cxnLst/>
              <a:rect l="l" t="t" r="r" b="b"/>
              <a:pathLst>
                <a:path w="1923415" h="115379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27" name="object 27"/>
            <p:cNvSpPr/>
            <p:nvPr/>
          </p:nvSpPr>
          <p:spPr>
            <a:xfrm>
              <a:off x="6388608" y="4826508"/>
              <a:ext cx="1923414" cy="1153795"/>
            </a:xfrm>
            <a:custGeom>
              <a:avLst/>
              <a:gdLst/>
              <a:ahLst/>
              <a:cxnLst/>
              <a:rect l="l" t="t" r="r" b="b"/>
              <a:pathLst>
                <a:path w="1923415" h="115379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ln/>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28" name="object 28"/>
          <p:cNvSpPr txBox="1"/>
          <p:nvPr/>
        </p:nvSpPr>
        <p:spPr>
          <a:xfrm>
            <a:off x="6735826" y="4986909"/>
            <a:ext cx="1219835" cy="285115"/>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GridSearchCV</a:t>
            </a:r>
            <a:endParaRPr sz="1700">
              <a:latin typeface="Carlito"/>
              <a:cs typeface="Carlito"/>
            </a:endParaRPr>
          </a:p>
        </p:txBody>
      </p:sp>
      <p:sp>
        <p:nvSpPr>
          <p:cNvPr id="29" name="object 29"/>
          <p:cNvSpPr txBox="1"/>
          <p:nvPr/>
        </p:nvSpPr>
        <p:spPr>
          <a:xfrm>
            <a:off x="6485890" y="5217033"/>
            <a:ext cx="1732280" cy="539750"/>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25400" rIns="0" bIns="0" rtlCol="0">
            <a:spAutoFit/>
          </a:bodyPr>
          <a:lstStyle/>
          <a:p>
            <a:pPr marL="12700" marR="5080" indent="223520">
              <a:lnSpc>
                <a:spcPts val="2000"/>
              </a:lnSpc>
              <a:spcBef>
                <a:spcPts val="200"/>
              </a:spcBef>
            </a:pPr>
            <a:r>
              <a:rPr sz="1700" spc="-5" dirty="0">
                <a:solidFill>
                  <a:srgbClr val="FFFFFF"/>
                </a:solidFill>
                <a:latin typeface="Carlito"/>
                <a:cs typeface="Carlito"/>
              </a:rPr>
              <a:t>(cv=10) to find  optimal</a:t>
            </a:r>
            <a:r>
              <a:rPr sz="1700" spc="-155" dirty="0">
                <a:solidFill>
                  <a:srgbClr val="FFFFFF"/>
                </a:solidFill>
                <a:latin typeface="Carlito"/>
                <a:cs typeface="Carlito"/>
              </a:rPr>
              <a:t> </a:t>
            </a:r>
            <a:r>
              <a:rPr sz="1700" spc="-20" dirty="0">
                <a:solidFill>
                  <a:srgbClr val="FFFFFF"/>
                </a:solidFill>
                <a:latin typeface="Carlito"/>
                <a:cs typeface="Carlito"/>
              </a:rPr>
              <a:t>parameters</a:t>
            </a:r>
            <a:endParaRPr sz="1700">
              <a:latin typeface="Carlito"/>
              <a:cs typeface="Carlito"/>
            </a:endParaRPr>
          </a:p>
        </p:txBody>
      </p:sp>
      <p:grpSp>
        <p:nvGrpSpPr>
          <p:cNvPr id="30" name="object 30"/>
          <p:cNvGrpSpPr/>
          <p:nvPr/>
        </p:nvGrpSpPr>
        <p:grpSpPr>
          <a:xfrm>
            <a:off x="6380988" y="2229611"/>
            <a:ext cx="1938655" cy="2316480"/>
            <a:chOff x="6380988" y="2229611"/>
            <a:chExt cx="1938655" cy="2316480"/>
          </a:xfrm>
        </p:grpSpPr>
        <p:sp>
          <p:nvSpPr>
            <p:cNvPr id="31" name="object 31"/>
            <p:cNvSpPr/>
            <p:nvPr/>
          </p:nvSpPr>
          <p:spPr>
            <a:xfrm>
              <a:off x="6691884" y="2229611"/>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32" name="object 32"/>
            <p:cNvSpPr/>
            <p:nvPr/>
          </p:nvSpPr>
          <p:spPr>
            <a:xfrm>
              <a:off x="6388608" y="3383279"/>
              <a:ext cx="1923414" cy="1155065"/>
            </a:xfrm>
            <a:custGeom>
              <a:avLst/>
              <a:gdLst/>
              <a:ahLst/>
              <a:cxnLst/>
              <a:rect l="l" t="t" r="r" b="b"/>
              <a:pathLst>
                <a:path w="1923415" h="1155064">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33" name="object 33"/>
            <p:cNvSpPr/>
            <p:nvPr/>
          </p:nvSpPr>
          <p:spPr>
            <a:xfrm>
              <a:off x="6388608" y="3383279"/>
              <a:ext cx="1923414" cy="1155065"/>
            </a:xfrm>
            <a:custGeom>
              <a:avLst/>
              <a:gdLst/>
              <a:ahLst/>
              <a:cxnLst/>
              <a:rect l="l" t="t" r="r" b="b"/>
              <a:pathLst>
                <a:path w="1923415" h="1155064">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ln/>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34" name="object 34"/>
          <p:cNvSpPr txBox="1"/>
          <p:nvPr/>
        </p:nvSpPr>
        <p:spPr>
          <a:xfrm>
            <a:off x="6546595" y="3425444"/>
            <a:ext cx="1593850" cy="285115"/>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Use</a:t>
            </a:r>
            <a:r>
              <a:rPr sz="1700" spc="-100" dirty="0">
                <a:solidFill>
                  <a:srgbClr val="FFFFFF"/>
                </a:solidFill>
                <a:latin typeface="Carlito"/>
                <a:cs typeface="Carlito"/>
              </a:rPr>
              <a:t> </a:t>
            </a:r>
            <a:r>
              <a:rPr sz="1700" spc="-10" dirty="0">
                <a:solidFill>
                  <a:srgbClr val="FFFFFF"/>
                </a:solidFill>
                <a:latin typeface="Carlito"/>
                <a:cs typeface="Carlito"/>
              </a:rPr>
              <a:t>GridSearchCV</a:t>
            </a:r>
            <a:endParaRPr sz="1700">
              <a:latin typeface="Carlito"/>
              <a:cs typeface="Carlito"/>
            </a:endParaRPr>
          </a:p>
        </p:txBody>
      </p:sp>
      <p:sp>
        <p:nvSpPr>
          <p:cNvPr id="35" name="object 35"/>
          <p:cNvSpPr txBox="1"/>
          <p:nvPr/>
        </p:nvSpPr>
        <p:spPr>
          <a:xfrm>
            <a:off x="6602983" y="3661028"/>
            <a:ext cx="1483995" cy="285115"/>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on LogReg,</a:t>
            </a:r>
            <a:r>
              <a:rPr sz="1700" spc="-200" dirty="0">
                <a:solidFill>
                  <a:srgbClr val="FFFFFF"/>
                </a:solidFill>
                <a:latin typeface="Carlito"/>
                <a:cs typeface="Carlito"/>
              </a:rPr>
              <a:t> </a:t>
            </a:r>
            <a:r>
              <a:rPr sz="1700" spc="-5" dirty="0">
                <a:solidFill>
                  <a:srgbClr val="FFFFFF"/>
                </a:solidFill>
                <a:latin typeface="Carlito"/>
                <a:cs typeface="Carlito"/>
              </a:rPr>
              <a:t>SVM,</a:t>
            </a:r>
            <a:endParaRPr sz="1700">
              <a:latin typeface="Carlito"/>
              <a:cs typeface="Carlito"/>
            </a:endParaRPr>
          </a:p>
        </p:txBody>
      </p:sp>
      <p:sp>
        <p:nvSpPr>
          <p:cNvPr id="36" name="object 36"/>
          <p:cNvSpPr txBox="1"/>
          <p:nvPr/>
        </p:nvSpPr>
        <p:spPr>
          <a:xfrm>
            <a:off x="6535928" y="3899408"/>
            <a:ext cx="1602740" cy="285115"/>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Decision </a:t>
            </a:r>
            <a:r>
              <a:rPr sz="1700" spc="-45" dirty="0">
                <a:solidFill>
                  <a:srgbClr val="FFFFFF"/>
                </a:solidFill>
                <a:latin typeface="Carlito"/>
                <a:cs typeface="Carlito"/>
              </a:rPr>
              <a:t>Tree,</a:t>
            </a:r>
            <a:r>
              <a:rPr sz="1700" spc="-235" dirty="0">
                <a:solidFill>
                  <a:srgbClr val="FFFFFF"/>
                </a:solidFill>
                <a:latin typeface="Carlito"/>
                <a:cs typeface="Carlito"/>
              </a:rPr>
              <a:t> </a:t>
            </a:r>
            <a:r>
              <a:rPr sz="1700" dirty="0">
                <a:solidFill>
                  <a:srgbClr val="FFFFFF"/>
                </a:solidFill>
                <a:latin typeface="Carlito"/>
                <a:cs typeface="Carlito"/>
              </a:rPr>
              <a:t>and</a:t>
            </a:r>
            <a:endParaRPr sz="1700">
              <a:latin typeface="Carlito"/>
              <a:cs typeface="Carlito"/>
            </a:endParaRPr>
          </a:p>
        </p:txBody>
      </p:sp>
      <p:sp>
        <p:nvSpPr>
          <p:cNvPr id="37" name="object 37"/>
          <p:cNvSpPr txBox="1"/>
          <p:nvPr/>
        </p:nvSpPr>
        <p:spPr>
          <a:xfrm>
            <a:off x="6795261" y="4135627"/>
            <a:ext cx="1100455" cy="285115"/>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KNN</a:t>
            </a:r>
            <a:r>
              <a:rPr sz="1700" spc="-14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38" name="object 38"/>
          <p:cNvGrpSpPr/>
          <p:nvPr/>
        </p:nvGrpSpPr>
        <p:grpSpPr>
          <a:xfrm>
            <a:off x="6380988" y="1933955"/>
            <a:ext cx="2950845" cy="1169035"/>
            <a:chOff x="6380988" y="1933955"/>
            <a:chExt cx="2950845" cy="1169035"/>
          </a:xfrm>
        </p:grpSpPr>
        <p:sp>
          <p:nvSpPr>
            <p:cNvPr id="39" name="object 39"/>
            <p:cNvSpPr/>
            <p:nvPr/>
          </p:nvSpPr>
          <p:spPr>
            <a:xfrm>
              <a:off x="6783324" y="2138171"/>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40" name="object 40"/>
            <p:cNvSpPr/>
            <p:nvPr/>
          </p:nvSpPr>
          <p:spPr>
            <a:xfrm>
              <a:off x="6388608" y="1941575"/>
              <a:ext cx="1923414" cy="1153795"/>
            </a:xfrm>
            <a:custGeom>
              <a:avLst/>
              <a:gdLst/>
              <a:ahLst/>
              <a:cxnLst/>
              <a:rect l="l" t="t" r="r" b="b"/>
              <a:pathLst>
                <a:path w="1923415" h="115379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41" name="object 41"/>
            <p:cNvSpPr/>
            <p:nvPr/>
          </p:nvSpPr>
          <p:spPr>
            <a:xfrm>
              <a:off x="6388608" y="1941575"/>
              <a:ext cx="1923414" cy="1153795"/>
            </a:xfrm>
            <a:custGeom>
              <a:avLst/>
              <a:gdLst/>
              <a:ahLst/>
              <a:cxnLst/>
              <a:rect l="l" t="t" r="r" b="b"/>
              <a:pathLst>
                <a:path w="1923415" h="115379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ln/>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42" name="object 42"/>
          <p:cNvSpPr txBox="1"/>
          <p:nvPr/>
        </p:nvSpPr>
        <p:spPr>
          <a:xfrm>
            <a:off x="6613906" y="2219960"/>
            <a:ext cx="1455420" cy="285115"/>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13335" rIns="0" bIns="0" rtlCol="0">
            <a:spAutoFit/>
          </a:bodyPr>
          <a:lstStyle/>
          <a:p>
            <a:pPr marL="12700">
              <a:lnSpc>
                <a:spcPct val="100000"/>
              </a:lnSpc>
              <a:spcBef>
                <a:spcPts val="105"/>
              </a:spcBef>
            </a:pPr>
            <a:r>
              <a:rPr sz="1700" spc="-20" dirty="0">
                <a:solidFill>
                  <a:srgbClr val="FFFFFF"/>
                </a:solidFill>
                <a:latin typeface="Carlito"/>
                <a:cs typeface="Carlito"/>
              </a:rPr>
              <a:t>Score </a:t>
            </a:r>
            <a:r>
              <a:rPr sz="1700" dirty="0">
                <a:solidFill>
                  <a:srgbClr val="FFFFFF"/>
                </a:solidFill>
                <a:latin typeface="Carlito"/>
                <a:cs typeface="Carlito"/>
              </a:rPr>
              <a:t>models</a:t>
            </a:r>
            <a:r>
              <a:rPr sz="1700" spc="-185" dirty="0">
                <a:solidFill>
                  <a:srgbClr val="FFFFFF"/>
                </a:solidFill>
                <a:latin typeface="Carlito"/>
                <a:cs typeface="Carlito"/>
              </a:rPr>
              <a:t> </a:t>
            </a:r>
            <a:r>
              <a:rPr sz="1700" dirty="0">
                <a:solidFill>
                  <a:srgbClr val="FFFFFF"/>
                </a:solidFill>
                <a:latin typeface="Carlito"/>
                <a:cs typeface="Carlito"/>
              </a:rPr>
              <a:t>on</a:t>
            </a:r>
            <a:endParaRPr sz="1700">
              <a:latin typeface="Carlito"/>
              <a:cs typeface="Carlito"/>
            </a:endParaRPr>
          </a:p>
        </p:txBody>
      </p:sp>
      <p:sp>
        <p:nvSpPr>
          <p:cNvPr id="43" name="object 43"/>
          <p:cNvSpPr txBox="1"/>
          <p:nvPr/>
        </p:nvSpPr>
        <p:spPr>
          <a:xfrm>
            <a:off x="6805930" y="2456180"/>
            <a:ext cx="1071880" cy="285115"/>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split </a:t>
            </a:r>
            <a:r>
              <a:rPr sz="1700" spc="-20" dirty="0">
                <a:solidFill>
                  <a:srgbClr val="FFFFFF"/>
                </a:solidFill>
                <a:latin typeface="Carlito"/>
                <a:cs typeface="Carlito"/>
              </a:rPr>
              <a:t>test</a:t>
            </a:r>
            <a:r>
              <a:rPr sz="1700" spc="-190" dirty="0">
                <a:solidFill>
                  <a:srgbClr val="FFFFFF"/>
                </a:solidFill>
                <a:latin typeface="Carlito"/>
                <a:cs typeface="Carlito"/>
              </a:rPr>
              <a:t> </a:t>
            </a:r>
            <a:r>
              <a:rPr sz="1700" spc="-5" dirty="0">
                <a:solidFill>
                  <a:srgbClr val="FFFFFF"/>
                </a:solidFill>
                <a:latin typeface="Carlito"/>
                <a:cs typeface="Carlito"/>
              </a:rPr>
              <a:t>set</a:t>
            </a:r>
            <a:endParaRPr sz="1700">
              <a:latin typeface="Carlito"/>
              <a:cs typeface="Carlito"/>
            </a:endParaRPr>
          </a:p>
        </p:txBody>
      </p:sp>
      <p:grpSp>
        <p:nvGrpSpPr>
          <p:cNvPr id="44" name="object 44"/>
          <p:cNvGrpSpPr/>
          <p:nvPr/>
        </p:nvGrpSpPr>
        <p:grpSpPr>
          <a:xfrm>
            <a:off x="8938259" y="1933955"/>
            <a:ext cx="1938655" cy="1728470"/>
            <a:chOff x="8938259" y="1933955"/>
            <a:chExt cx="1938655" cy="1728470"/>
          </a:xfrm>
        </p:grpSpPr>
        <p:sp>
          <p:nvSpPr>
            <p:cNvPr id="45" name="object 45"/>
            <p:cNvSpPr/>
            <p:nvPr/>
          </p:nvSpPr>
          <p:spPr>
            <a:xfrm>
              <a:off x="9249155" y="2229611"/>
              <a:ext cx="173990" cy="1432560"/>
            </a:xfrm>
            <a:custGeom>
              <a:avLst/>
              <a:gdLst/>
              <a:ahLst/>
              <a:cxnLst/>
              <a:rect l="l" t="t" r="r" b="b"/>
              <a:pathLst>
                <a:path w="173990" h="1432560">
                  <a:moveTo>
                    <a:pt x="173481" y="0"/>
                  </a:moveTo>
                  <a:lnTo>
                    <a:pt x="0" y="0"/>
                  </a:lnTo>
                  <a:lnTo>
                    <a:pt x="0" y="1432560"/>
                  </a:lnTo>
                  <a:lnTo>
                    <a:pt x="173481" y="1432560"/>
                  </a:lnTo>
                  <a:lnTo>
                    <a:pt x="173481" y="0"/>
                  </a:lnTo>
                  <a:close/>
                </a:path>
              </a:pathLst>
            </a:cu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46" name="object 46"/>
            <p:cNvSpPr/>
            <p:nvPr/>
          </p:nvSpPr>
          <p:spPr>
            <a:xfrm>
              <a:off x="8945879" y="1941575"/>
              <a:ext cx="1923414" cy="1153795"/>
            </a:xfrm>
            <a:custGeom>
              <a:avLst/>
              <a:gdLst/>
              <a:ahLst/>
              <a:cxnLst/>
              <a:rect l="l" t="t" r="r" b="b"/>
              <a:pathLst>
                <a:path w="1923415" h="115379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47" name="object 47"/>
            <p:cNvSpPr/>
            <p:nvPr/>
          </p:nvSpPr>
          <p:spPr>
            <a:xfrm>
              <a:off x="8945879" y="1941575"/>
              <a:ext cx="1923414" cy="1153795"/>
            </a:xfrm>
            <a:custGeom>
              <a:avLst/>
              <a:gdLst/>
              <a:ahLst/>
              <a:cxnLst/>
              <a:rect l="l" t="t" r="r" b="b"/>
              <a:pathLst>
                <a:path w="1923415" h="115379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ln/>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48" name="object 48"/>
          <p:cNvSpPr txBox="1"/>
          <p:nvPr/>
        </p:nvSpPr>
        <p:spPr>
          <a:xfrm>
            <a:off x="9140697" y="2219960"/>
            <a:ext cx="1519555" cy="285115"/>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Confusion</a:t>
            </a:r>
            <a:r>
              <a:rPr sz="1700" spc="-170" dirty="0">
                <a:solidFill>
                  <a:srgbClr val="FFFFFF"/>
                </a:solidFill>
                <a:latin typeface="Carlito"/>
                <a:cs typeface="Carlito"/>
              </a:rPr>
              <a:t> </a:t>
            </a:r>
            <a:r>
              <a:rPr sz="1700" spc="-5" dirty="0">
                <a:solidFill>
                  <a:srgbClr val="FFFFFF"/>
                </a:solidFill>
                <a:latin typeface="Carlito"/>
                <a:cs typeface="Carlito"/>
              </a:rPr>
              <a:t>Matrix</a:t>
            </a:r>
            <a:endParaRPr sz="1700">
              <a:latin typeface="Carlito"/>
              <a:cs typeface="Carlito"/>
            </a:endParaRPr>
          </a:p>
        </p:txBody>
      </p:sp>
      <p:sp>
        <p:nvSpPr>
          <p:cNvPr id="49" name="object 49"/>
          <p:cNvSpPr txBox="1"/>
          <p:nvPr/>
        </p:nvSpPr>
        <p:spPr>
          <a:xfrm>
            <a:off x="9299193" y="2456180"/>
            <a:ext cx="1202690" cy="285115"/>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13335" rIns="0" bIns="0" rtlCol="0">
            <a:spAutoFit/>
          </a:bodyPr>
          <a:lstStyle/>
          <a:p>
            <a:pPr marL="12700">
              <a:lnSpc>
                <a:spcPct val="100000"/>
              </a:lnSpc>
              <a:spcBef>
                <a:spcPts val="105"/>
              </a:spcBef>
            </a:pPr>
            <a:r>
              <a:rPr sz="1700" spc="-25" dirty="0">
                <a:solidFill>
                  <a:srgbClr val="FFFFFF"/>
                </a:solidFill>
                <a:latin typeface="Carlito"/>
                <a:cs typeface="Carlito"/>
              </a:rPr>
              <a:t>for </a:t>
            </a:r>
            <a:r>
              <a:rPr sz="1700" dirty="0">
                <a:solidFill>
                  <a:srgbClr val="FFFFFF"/>
                </a:solidFill>
                <a:latin typeface="Carlito"/>
                <a:cs typeface="Carlito"/>
              </a:rPr>
              <a:t>all</a:t>
            </a:r>
            <a:r>
              <a:rPr sz="1700" spc="-16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50" name="object 50"/>
          <p:cNvGrpSpPr/>
          <p:nvPr/>
        </p:nvGrpSpPr>
        <p:grpSpPr>
          <a:xfrm>
            <a:off x="8938259" y="3375659"/>
            <a:ext cx="1938655" cy="1170305"/>
            <a:chOff x="8938259" y="3375659"/>
            <a:chExt cx="1938655" cy="1170305"/>
          </a:xfrm>
        </p:grpSpPr>
        <p:sp>
          <p:nvSpPr>
            <p:cNvPr id="51" name="object 51"/>
            <p:cNvSpPr/>
            <p:nvPr/>
          </p:nvSpPr>
          <p:spPr>
            <a:xfrm>
              <a:off x="8945879" y="3383279"/>
              <a:ext cx="1923414" cy="1155065"/>
            </a:xfrm>
            <a:custGeom>
              <a:avLst/>
              <a:gdLst/>
              <a:ahLst/>
              <a:cxnLst/>
              <a:rect l="l" t="t" r="r" b="b"/>
              <a:pathLst>
                <a:path w="1923415" h="1155064">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52" name="object 52"/>
            <p:cNvSpPr/>
            <p:nvPr/>
          </p:nvSpPr>
          <p:spPr>
            <a:xfrm>
              <a:off x="8945879" y="3383279"/>
              <a:ext cx="1923414" cy="1155065"/>
            </a:xfrm>
            <a:custGeom>
              <a:avLst/>
              <a:gdLst/>
              <a:ahLst/>
              <a:cxnLst/>
              <a:rect l="l" t="t" r="r" b="b"/>
              <a:pathLst>
                <a:path w="1923415" h="1155064">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ln/>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53" name="object 53"/>
          <p:cNvSpPr txBox="1"/>
          <p:nvPr/>
        </p:nvSpPr>
        <p:spPr>
          <a:xfrm>
            <a:off x="9055354" y="3656457"/>
            <a:ext cx="1709420" cy="539750"/>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25400" rIns="0" bIns="0" rtlCol="0">
            <a:spAutoFit/>
          </a:bodyPr>
          <a:lstStyle/>
          <a:p>
            <a:pPr marL="123825" marR="5080" indent="-111760">
              <a:lnSpc>
                <a:spcPts val="2000"/>
              </a:lnSpc>
              <a:spcBef>
                <a:spcPts val="200"/>
              </a:spcBef>
            </a:pPr>
            <a:r>
              <a:rPr sz="1700" dirty="0">
                <a:solidFill>
                  <a:srgbClr val="FFFFFF"/>
                </a:solidFill>
                <a:latin typeface="Carlito"/>
                <a:cs typeface="Carlito"/>
              </a:rPr>
              <a:t>Barplot </a:t>
            </a:r>
            <a:r>
              <a:rPr sz="1700" spc="-5" dirty="0">
                <a:solidFill>
                  <a:srgbClr val="FFFFFF"/>
                </a:solidFill>
                <a:latin typeface="Carlito"/>
                <a:cs typeface="Carlito"/>
              </a:rPr>
              <a:t>to</a:t>
            </a:r>
            <a:r>
              <a:rPr sz="1700" spc="-155" dirty="0">
                <a:solidFill>
                  <a:srgbClr val="FFFFFF"/>
                </a:solidFill>
                <a:latin typeface="Carlito"/>
                <a:cs typeface="Carlito"/>
              </a:rPr>
              <a:t> </a:t>
            </a:r>
            <a:r>
              <a:rPr sz="1700" spc="-20" dirty="0">
                <a:solidFill>
                  <a:srgbClr val="FFFFFF"/>
                </a:solidFill>
                <a:latin typeface="Carlito"/>
                <a:cs typeface="Carlito"/>
              </a:rPr>
              <a:t>compare  </a:t>
            </a:r>
            <a:r>
              <a:rPr sz="1700" spc="-10" dirty="0">
                <a:solidFill>
                  <a:srgbClr val="FFFFFF"/>
                </a:solidFill>
                <a:latin typeface="Carlito"/>
                <a:cs typeface="Carlito"/>
              </a:rPr>
              <a:t>scores </a:t>
            </a:r>
            <a:r>
              <a:rPr sz="1700" dirty="0">
                <a:solidFill>
                  <a:srgbClr val="FFFFFF"/>
                </a:solidFill>
                <a:latin typeface="Carlito"/>
                <a:cs typeface="Carlito"/>
              </a:rPr>
              <a:t>of</a:t>
            </a:r>
            <a:r>
              <a:rPr sz="1700" spc="-150"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10475"/>
            <a:ext cx="10515600" cy="1325563"/>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dirty="0">
                <a:uFill>
                  <a:solidFill>
                    <a:srgbClr val="7D7D7D"/>
                  </a:solidFill>
                </a:uFill>
              </a:rPr>
              <a:t>Results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pic>
        <p:nvPicPr>
          <p:cNvPr id="7" name="Picture 6">
            <a:extLst>
              <a:ext uri="{FF2B5EF4-FFF2-40B4-BE49-F238E27FC236}">
                <a16:creationId xmlns:a16="http://schemas.microsoft.com/office/drawing/2014/main" id="{ED8F4877-D962-4130-8512-2C5408972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878217"/>
            <a:ext cx="5963918" cy="3354704"/>
          </a:xfrm>
          <a:prstGeom prst="rect">
            <a:avLst/>
          </a:prstGeom>
        </p:spPr>
      </p:pic>
      <p:sp>
        <p:nvSpPr>
          <p:cNvPr id="9" name="Rectangle 4">
            <a:extLst>
              <a:ext uri="{FF2B5EF4-FFF2-40B4-BE49-F238E27FC236}">
                <a16:creationId xmlns:a16="http://schemas.microsoft.com/office/drawing/2014/main" id="{C794D72E-FD78-6CC1-E5D1-58F11E81D4D4}"/>
              </a:ext>
            </a:extLst>
          </p:cNvPr>
          <p:cNvSpPr>
            <a:spLocks noChangeArrowheads="1"/>
          </p:cNvSpPr>
          <p:nvPr/>
        </p:nvSpPr>
        <p:spPr bwMode="auto">
          <a:xfrm>
            <a:off x="457200" y="4782949"/>
            <a:ext cx="11963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b="1" i="0" u="none" strike="noStrike" cap="none" normalizeH="0" baseline="0" dirty="0">
                <a:ln>
                  <a:noFill/>
                </a:ln>
                <a:solidFill>
                  <a:schemeClr val="tx1"/>
                </a:solidFill>
                <a:effectLst/>
                <a:latin typeface="Arial" panose="020B0604020202020204" pitchFamily="34" charset="0"/>
              </a:rPr>
              <a:t>EDA with Visualizations</a:t>
            </a:r>
            <a:r>
              <a:rPr kumimoji="0" lang="en-150" altLang="en-150" sz="1800" b="0" i="0" u="none" strike="noStrike" cap="none" normalizeH="0" baseline="0" dirty="0">
                <a:ln>
                  <a:noFill/>
                </a:ln>
                <a:solidFill>
                  <a:schemeClr val="tx1"/>
                </a:solidFill>
                <a:effectLst/>
                <a:latin typeface="Arial" panose="020B0604020202020204" pitchFamily="34" charset="0"/>
              </a:rPr>
              <a:t>: Insights gained through various plots to understand the data better.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b="1" i="0" u="none" strike="noStrike" cap="none" normalizeH="0" baseline="0" dirty="0">
                <a:ln>
                  <a:noFill/>
                </a:ln>
                <a:solidFill>
                  <a:schemeClr val="tx1"/>
                </a:solidFill>
                <a:effectLst/>
                <a:latin typeface="Arial" panose="020B0604020202020204" pitchFamily="34" charset="0"/>
              </a:rPr>
              <a:t>EDA with SQL</a:t>
            </a:r>
            <a:r>
              <a:rPr kumimoji="0" lang="en-150" altLang="en-150" sz="1800" b="0" i="0" u="none" strike="noStrike" cap="none" normalizeH="0" baseline="0" dirty="0">
                <a:ln>
                  <a:noFill/>
                </a:ln>
                <a:solidFill>
                  <a:schemeClr val="tx1"/>
                </a:solidFill>
                <a:effectLst/>
                <a:latin typeface="Arial" panose="020B0604020202020204" pitchFamily="34" charset="0"/>
              </a:rPr>
              <a:t>: SQL queries used to explore the dataset and gather valuable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b="1" i="0" u="none" strike="noStrike" cap="none" normalizeH="0" baseline="0" dirty="0">
                <a:ln>
                  <a:noFill/>
                </a:ln>
                <a:solidFill>
                  <a:schemeClr val="tx1"/>
                </a:solidFill>
                <a:effectLst/>
                <a:latin typeface="Arial" panose="020B0604020202020204" pitchFamily="34" charset="0"/>
              </a:rPr>
              <a:t>Interactive Map with Folium</a:t>
            </a:r>
            <a:r>
              <a:rPr kumimoji="0" lang="en-150" altLang="en-150" sz="1800" b="0" i="0" u="none" strike="noStrike" cap="none" normalizeH="0" baseline="0" dirty="0">
                <a:ln>
                  <a:noFill/>
                </a:ln>
                <a:solidFill>
                  <a:schemeClr val="tx1"/>
                </a:solidFill>
                <a:effectLst/>
                <a:latin typeface="Arial" panose="020B0604020202020204" pitchFamily="34" charset="0"/>
              </a:rPr>
              <a:t>: A visual representation of launch sites, landing outcomes, and proximity to key locations.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b="1" i="0" u="none" strike="noStrike" cap="none" normalizeH="0" baseline="0" dirty="0">
                <a:ln>
                  <a:noFill/>
                </a:ln>
                <a:solidFill>
                  <a:schemeClr val="tx1"/>
                </a:solidFill>
                <a:effectLst/>
                <a:latin typeface="Arial" panose="020B0604020202020204" pitchFamily="34" charset="0"/>
              </a:rPr>
              <a:t>Model Results</a:t>
            </a:r>
            <a:r>
              <a:rPr kumimoji="0" lang="en-150" altLang="en-150" sz="1800" b="0" i="0" u="none" strike="noStrike" cap="none" normalizeH="0" baseline="0" dirty="0">
                <a:ln>
                  <a:noFill/>
                </a:ln>
                <a:solidFill>
                  <a:schemeClr val="tx1"/>
                </a:solidFill>
                <a:effectLst/>
                <a:latin typeface="Arial" panose="020B0604020202020204" pitchFamily="34" charset="0"/>
              </a:rPr>
              <a:t>: The outcomes of our machine learning model, which achieved an accuracy of about 83%.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8888095" cy="1121461"/>
          </a:xfrm>
          <a:prstGeom prst="rect">
            <a:avLst/>
          </a:prstGeom>
        </p:spPr>
        <p:txBody>
          <a:bodyPr vert="horz" wrap="square" lIns="0" tIns="13335" rIns="0" bIns="0" rtlCol="0">
            <a:spAutoFit/>
          </a:bodyPr>
          <a:lstStyle/>
          <a:p>
            <a:pPr marL="12700">
              <a:lnSpc>
                <a:spcPct val="100000"/>
              </a:lnSpc>
              <a:spcBef>
                <a:spcPts val="105"/>
              </a:spcBef>
            </a:pPr>
            <a:r>
              <a:rPr sz="7200" spc="-150" dirty="0">
                <a:solidFill>
                  <a:srgbClr val="242424"/>
                </a:solidFill>
                <a:latin typeface="Bahnschrift Condensed" panose="020B0502040204020203" pitchFamily="34" charset="0"/>
                <a:cs typeface="Arial"/>
              </a:rPr>
              <a:t>E</a:t>
            </a:r>
            <a:r>
              <a:rPr lang="en-IN" sz="7200" spc="-150" dirty="0">
                <a:solidFill>
                  <a:srgbClr val="242424"/>
                </a:solidFill>
                <a:latin typeface="Bahnschrift Condensed" panose="020B0502040204020203" pitchFamily="34" charset="0"/>
                <a:cs typeface="Arial"/>
              </a:rPr>
              <a:t>   </a:t>
            </a:r>
            <a:r>
              <a:rPr sz="7200" spc="-150" dirty="0">
                <a:solidFill>
                  <a:srgbClr val="242424"/>
                </a:solidFill>
                <a:latin typeface="Bahnschrift Condensed" panose="020B0502040204020203" pitchFamily="34" charset="0"/>
                <a:cs typeface="Arial"/>
              </a:rPr>
              <a:t>D</a:t>
            </a:r>
            <a:r>
              <a:rPr lang="en-IN" sz="7200" spc="-150" dirty="0">
                <a:solidFill>
                  <a:srgbClr val="242424"/>
                </a:solidFill>
                <a:latin typeface="Bahnschrift Condensed" panose="020B0502040204020203" pitchFamily="34" charset="0"/>
                <a:cs typeface="Arial"/>
              </a:rPr>
              <a:t>  </a:t>
            </a:r>
            <a:r>
              <a:rPr sz="7200" spc="-150" dirty="0">
                <a:solidFill>
                  <a:srgbClr val="242424"/>
                </a:solidFill>
                <a:latin typeface="Bahnschrift Condensed" panose="020B0502040204020203" pitchFamily="34" charset="0"/>
                <a:cs typeface="Arial"/>
              </a:rPr>
              <a:t>A </a:t>
            </a:r>
            <a:r>
              <a:rPr lang="en-IN" sz="7200" spc="-150" dirty="0">
                <a:solidFill>
                  <a:srgbClr val="242424"/>
                </a:solidFill>
                <a:latin typeface="Bahnschrift Condensed" panose="020B0502040204020203" pitchFamily="34" charset="0"/>
                <a:cs typeface="Arial"/>
              </a:rPr>
              <a:t>   </a:t>
            </a:r>
            <a:r>
              <a:rPr sz="7200" spc="-150" dirty="0">
                <a:solidFill>
                  <a:srgbClr val="242424"/>
                </a:solidFill>
                <a:latin typeface="Bahnschrift Condensed" panose="020B0502040204020203" pitchFamily="34" charset="0"/>
                <a:cs typeface="Arial"/>
              </a:rPr>
              <a:t>with Visualization</a:t>
            </a:r>
            <a:endParaRPr sz="7200" spc="-150" dirty="0">
              <a:latin typeface="Bahnschrift Condensed" panose="020B0502040204020203" pitchFamily="34" charset="0"/>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16</a:t>
            </a:fld>
            <a:endParaRPr dirty="0"/>
          </a:p>
        </p:txBody>
      </p:sp>
      <p:sp>
        <p:nvSpPr>
          <p:cNvPr id="3" name="object 3"/>
          <p:cNvSpPr txBox="1"/>
          <p:nvPr/>
        </p:nvSpPr>
        <p:spPr>
          <a:xfrm>
            <a:off x="1176018" y="4437760"/>
            <a:ext cx="10253982" cy="382156"/>
          </a:xfrm>
          <a:prstGeom prst="rect">
            <a:avLst/>
          </a:prstGeom>
        </p:spPr>
        <p:txBody>
          <a:bodyPr vert="horz" wrap="square" lIns="0" tIns="12700" rIns="0" bIns="0" rtlCol="0">
            <a:spAutoFit/>
          </a:bodyPr>
          <a:lstStyle/>
          <a:p>
            <a:pPr marL="12700">
              <a:lnSpc>
                <a:spcPct val="100000"/>
              </a:lnSpc>
              <a:spcBef>
                <a:spcPts val="100"/>
              </a:spcBef>
              <a:tabLst>
                <a:tab pos="2052955" algn="l"/>
                <a:tab pos="4218940" algn="l"/>
                <a:tab pos="5101590" algn="l"/>
                <a:tab pos="6543675" algn="l"/>
              </a:tabLst>
            </a:pPr>
            <a:r>
              <a:rPr sz="2400" spc="-150" dirty="0">
                <a:solidFill>
                  <a:srgbClr val="616E52"/>
                </a:solidFill>
                <a:latin typeface="Arial"/>
                <a:cs typeface="Arial"/>
              </a:rPr>
              <a:t>EXPLORATORY	DATA   ANALYSIS	WITH	SEABORN</a:t>
            </a:r>
            <a:r>
              <a:rPr lang="en-AE" sz="2400" spc="-150" dirty="0">
                <a:solidFill>
                  <a:srgbClr val="616E52"/>
                </a:solidFill>
                <a:latin typeface="Arial"/>
                <a:cs typeface="Arial"/>
              </a:rPr>
              <a:t> </a:t>
            </a:r>
            <a:r>
              <a:rPr sz="2400" spc="-150" dirty="0">
                <a:solidFill>
                  <a:srgbClr val="616E52"/>
                </a:solidFill>
                <a:latin typeface="Arial"/>
                <a:cs typeface="Arial"/>
              </a:rPr>
              <a:t>PLOTS</a:t>
            </a:r>
            <a:endParaRPr sz="2400" spc="-15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06906" y="460047"/>
            <a:ext cx="6736893" cy="566822"/>
          </a:xfrm>
          <a:prstGeom prst="rect">
            <a:avLst/>
          </a:prstGeom>
        </p:spPr>
        <p:txBody>
          <a:bodyPr vert="horz" wrap="square" lIns="0" tIns="12700" rIns="0" bIns="0" rtlCol="0">
            <a:spAutoFit/>
          </a:bodyPr>
          <a:lstStyle/>
          <a:p>
            <a:pPr marL="12700">
              <a:lnSpc>
                <a:spcPct val="100000"/>
              </a:lnSpc>
              <a:spcBef>
                <a:spcPts val="100"/>
              </a:spcBef>
            </a:pPr>
            <a:r>
              <a:rPr sz="3600" dirty="0"/>
              <a:t>Flight Number vs. Launch Site</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sp>
        <p:nvSpPr>
          <p:cNvPr id="6" name="object 6"/>
          <p:cNvSpPr txBox="1"/>
          <p:nvPr/>
        </p:nvSpPr>
        <p:spPr>
          <a:xfrm>
            <a:off x="806907" y="5041900"/>
            <a:ext cx="10699293" cy="1186863"/>
          </a:xfrm>
          <a:prstGeom prst="rect">
            <a:avLst/>
          </a:prstGeom>
        </p:spPr>
        <p:txBody>
          <a:bodyPr vert="horz" wrap="square" lIns="0" tIns="13335" rIns="0" bIns="0" rtlCol="0">
            <a:spAutoFit/>
          </a:bodyPr>
          <a:lstStyle/>
          <a:p>
            <a:pPr marL="12700" marR="5080" algn="just">
              <a:lnSpc>
                <a:spcPct val="120900"/>
              </a:lnSpc>
              <a:spcBef>
                <a:spcPts val="105"/>
              </a:spcBef>
            </a:pPr>
            <a:r>
              <a:rPr lang="en-US" sz="1600" dirty="0"/>
              <a:t>The graphic suggests an upward trend in the success rate over time, as indicated by the </a:t>
            </a:r>
            <a:r>
              <a:rPr lang="en-US" sz="1600" b="1" dirty="0"/>
              <a:t>Flight Number</a:t>
            </a:r>
            <a:r>
              <a:rPr lang="en-US" sz="1600" dirty="0"/>
              <a:t>. A notable breakthrough around </a:t>
            </a:r>
            <a:r>
              <a:rPr lang="en-US" sz="1600" b="1" dirty="0"/>
              <a:t>Flight 20</a:t>
            </a:r>
            <a:r>
              <a:rPr lang="en-US" sz="1600" dirty="0"/>
              <a:t> significantly improved the success rate. Additionally, </a:t>
            </a:r>
            <a:r>
              <a:rPr lang="en-US" sz="1600" b="1" dirty="0"/>
              <a:t>CCAFS (Cape Canaveral Air Force Station)</a:t>
            </a:r>
            <a:r>
              <a:rPr lang="en-US" sz="1600" dirty="0"/>
              <a:t> stands out as the primary launch site, as it has the highest launch volume. This indicates that CCAFS may be the most utilized site, contributing to the increased success rates over time.</a:t>
            </a:r>
            <a:endParaRPr sz="1600" dirty="0">
              <a:latin typeface="Carlito"/>
              <a:cs typeface="Carlito"/>
            </a:endParaRPr>
          </a:p>
        </p:txBody>
      </p:sp>
      <p:sp>
        <p:nvSpPr>
          <p:cNvPr id="7" name="object 7"/>
          <p:cNvSpPr/>
          <p:nvPr/>
        </p:nvSpPr>
        <p:spPr>
          <a:xfrm>
            <a:off x="39623" y="1632204"/>
            <a:ext cx="12100560" cy="237744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77900"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0" dirty="0">
                <a:latin typeface="Carlito"/>
                <a:cs typeface="Carlito"/>
              </a:rPr>
              <a:t> </a:t>
            </a:r>
            <a:r>
              <a:rPr sz="1600" spc="-10" dirty="0">
                <a:latin typeface="Carlito"/>
                <a:cs typeface="Carlito"/>
              </a:rPr>
              <a:t>launch.</a:t>
            </a:r>
            <a:endParaRPr sz="1600" dirty="0">
              <a:latin typeface="Carlito"/>
              <a:cs typeface="Carl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02614" y="509704"/>
            <a:ext cx="5498186" cy="566822"/>
          </a:xfrm>
          <a:prstGeom prst="rect">
            <a:avLst/>
          </a:prstGeom>
        </p:spPr>
        <p:txBody>
          <a:bodyPr vert="horz" wrap="square" lIns="0" tIns="12700" rIns="0" bIns="0" rtlCol="0">
            <a:spAutoFit/>
          </a:bodyPr>
          <a:lstStyle/>
          <a:p>
            <a:pPr marL="12700">
              <a:lnSpc>
                <a:spcPct val="100000"/>
              </a:lnSpc>
              <a:spcBef>
                <a:spcPts val="100"/>
              </a:spcBef>
            </a:pPr>
            <a:r>
              <a:rPr sz="3600" dirty="0"/>
              <a:t>Payload vs. Launch Site</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sp>
        <p:nvSpPr>
          <p:cNvPr id="7" name="object 7"/>
          <p:cNvSpPr/>
          <p:nvPr/>
        </p:nvSpPr>
        <p:spPr>
          <a:xfrm>
            <a:off x="39623" y="1653539"/>
            <a:ext cx="12100560" cy="237743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
        <p:nvSpPr>
          <p:cNvPr id="12" name="Rectangle 3">
            <a:extLst>
              <a:ext uri="{FF2B5EF4-FFF2-40B4-BE49-F238E27FC236}">
                <a16:creationId xmlns:a16="http://schemas.microsoft.com/office/drawing/2014/main" id="{5B2F3129-7A82-86E4-9C94-2D0F559CA300}"/>
              </a:ext>
            </a:extLst>
          </p:cNvPr>
          <p:cNvSpPr>
            <a:spLocks noChangeArrowheads="1"/>
          </p:cNvSpPr>
          <p:nvPr/>
        </p:nvSpPr>
        <p:spPr bwMode="auto">
          <a:xfrm>
            <a:off x="685800" y="4859337"/>
            <a:ext cx="10820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150" altLang="en-150" sz="1800" b="0" i="0" u="none" strike="noStrike" cap="none" normalizeH="0" baseline="0">
                <a:ln>
                  <a:noFill/>
                </a:ln>
                <a:solidFill>
                  <a:schemeClr val="tx1"/>
                </a:solidFill>
                <a:effectLst/>
                <a:latin typeface="Arial" panose="020B0604020202020204" pitchFamily="34" charset="0"/>
              </a:rPr>
              <a:t>The payload mass distribution predominantly falls between </a:t>
            </a:r>
            <a:r>
              <a:rPr kumimoji="0" lang="en-150" altLang="en-150" sz="1800" b="1" i="0" u="none" strike="noStrike" cap="none" normalizeH="0" baseline="0">
                <a:ln>
                  <a:noFill/>
                </a:ln>
                <a:solidFill>
                  <a:schemeClr val="tx1"/>
                </a:solidFill>
                <a:effectLst/>
                <a:latin typeface="Arial" panose="020B0604020202020204" pitchFamily="34" charset="0"/>
              </a:rPr>
              <a:t>0-6000 kg</a:t>
            </a:r>
            <a:r>
              <a:rPr kumimoji="0" lang="en-150" altLang="en-150" sz="1800" b="0" i="0" u="none" strike="noStrike" cap="none" normalizeH="0" baseline="0">
                <a:ln>
                  <a:noFill/>
                </a:ln>
                <a:solidFill>
                  <a:schemeClr val="tx1"/>
                </a:solidFill>
                <a:effectLst/>
                <a:latin typeface="Arial" panose="020B0604020202020204" pitchFamily="34" charset="0"/>
              </a:rPr>
              <a:t>. Additionally, it appears that different </a:t>
            </a:r>
            <a:r>
              <a:rPr kumimoji="0" lang="en-150" altLang="en-150" sz="1800" b="1" i="0" u="none" strike="noStrike" cap="none" normalizeH="0" baseline="0">
                <a:ln>
                  <a:noFill/>
                </a:ln>
                <a:solidFill>
                  <a:schemeClr val="tx1"/>
                </a:solidFill>
                <a:effectLst/>
                <a:latin typeface="Arial" panose="020B0604020202020204" pitchFamily="34" charset="0"/>
              </a:rPr>
              <a:t>launch sites</a:t>
            </a:r>
            <a:r>
              <a:rPr kumimoji="0" lang="en-150" altLang="en-150" sz="1800" b="0" i="0" u="none" strike="noStrike" cap="none" normalizeH="0" baseline="0">
                <a:ln>
                  <a:noFill/>
                </a:ln>
                <a:solidFill>
                  <a:schemeClr val="tx1"/>
                </a:solidFill>
                <a:effectLst/>
                <a:latin typeface="Arial" panose="020B0604020202020204" pitchFamily="34" charset="0"/>
              </a:rPr>
              <a:t> tend to handle different payload mass ranges. This variation may be due to the specific capabilities or requirements of each site, influencing the types of missions and payloads launched from them.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150" altLang="en-150"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23391" y="492305"/>
            <a:ext cx="5982209" cy="566822"/>
          </a:xfrm>
          <a:prstGeom prst="rect">
            <a:avLst/>
          </a:prstGeom>
        </p:spPr>
        <p:txBody>
          <a:bodyPr vert="horz" wrap="square" lIns="0" tIns="12700" rIns="0" bIns="0" rtlCol="0">
            <a:spAutoFit/>
          </a:bodyPr>
          <a:lstStyle/>
          <a:p>
            <a:pPr marL="12700">
              <a:lnSpc>
                <a:spcPct val="100000"/>
              </a:lnSpc>
              <a:spcBef>
                <a:spcPts val="100"/>
              </a:spcBef>
            </a:pPr>
            <a:r>
              <a:rPr sz="3600" dirty="0"/>
              <a:t>Success rate vs. Orbit type</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19</a:t>
            </a:fld>
            <a:endParaRPr dirty="0"/>
          </a:p>
        </p:txBody>
      </p:sp>
      <p:sp>
        <p:nvSpPr>
          <p:cNvPr id="6" name="object 6"/>
          <p:cNvSpPr txBox="1"/>
          <p:nvPr/>
        </p:nvSpPr>
        <p:spPr>
          <a:xfrm>
            <a:off x="1177848" y="4915179"/>
            <a:ext cx="6502400" cy="1499870"/>
          </a:xfrm>
          <a:prstGeom prst="rect">
            <a:avLst/>
          </a:prstGeom>
        </p:spPr>
        <p:txBody>
          <a:bodyPr vert="horz" wrap="square" lIns="0" tIns="12700" rIns="0" bIns="0" rtlCol="0">
            <a:spAutoFit/>
          </a:bodyPr>
          <a:lstStyle/>
          <a:p>
            <a:pPr marL="12700" marR="5080">
              <a:lnSpc>
                <a:spcPct val="120800"/>
              </a:lnSpc>
              <a:spcBef>
                <a:spcPts val="100"/>
              </a:spcBef>
            </a:pPr>
            <a:r>
              <a:rPr sz="1600" spc="-15" dirty="0">
                <a:latin typeface="Carlito"/>
                <a:cs typeface="Carlito"/>
              </a:rPr>
              <a:t>ES-L1 </a:t>
            </a:r>
            <a:r>
              <a:rPr sz="1600" spc="-20" dirty="0">
                <a:latin typeface="Carlito"/>
                <a:cs typeface="Carlito"/>
              </a:rPr>
              <a:t>(1), </a:t>
            </a:r>
            <a:r>
              <a:rPr sz="1600" spc="-25" dirty="0">
                <a:latin typeface="Carlito"/>
                <a:cs typeface="Carlito"/>
              </a:rPr>
              <a:t>GEO </a:t>
            </a:r>
            <a:r>
              <a:rPr sz="1600" spc="-20" dirty="0">
                <a:latin typeface="Carlito"/>
                <a:cs typeface="Carlito"/>
              </a:rPr>
              <a:t>(1), HEO </a:t>
            </a:r>
            <a:r>
              <a:rPr sz="1600" spc="-15" dirty="0">
                <a:latin typeface="Carlito"/>
                <a:cs typeface="Carlito"/>
              </a:rPr>
              <a:t>(1) </a:t>
            </a:r>
            <a:r>
              <a:rPr sz="1600" spc="-25" dirty="0">
                <a:latin typeface="Carlito"/>
                <a:cs typeface="Carlito"/>
              </a:rPr>
              <a:t>have </a:t>
            </a:r>
            <a:r>
              <a:rPr sz="1600" spc="-20" dirty="0">
                <a:latin typeface="Carlito"/>
                <a:cs typeface="Carlito"/>
              </a:rPr>
              <a:t>100% </a:t>
            </a:r>
            <a:r>
              <a:rPr sz="1600" spc="-15" dirty="0">
                <a:latin typeface="Carlito"/>
                <a:cs typeface="Carlito"/>
              </a:rPr>
              <a:t>success </a:t>
            </a:r>
            <a:r>
              <a:rPr sz="1600" spc="-40" dirty="0">
                <a:latin typeface="Carlito"/>
                <a:cs typeface="Carlito"/>
              </a:rPr>
              <a:t>rate </a:t>
            </a:r>
            <a:r>
              <a:rPr sz="1600" spc="-15" dirty="0">
                <a:latin typeface="Carlito"/>
                <a:cs typeface="Carlito"/>
              </a:rPr>
              <a:t>(sample </a:t>
            </a:r>
            <a:r>
              <a:rPr sz="1600" spc="-20" dirty="0">
                <a:latin typeface="Carlito"/>
                <a:cs typeface="Carlito"/>
              </a:rPr>
              <a:t>sizes </a:t>
            </a:r>
            <a:r>
              <a:rPr sz="1600" spc="-5" dirty="0">
                <a:latin typeface="Carlito"/>
                <a:cs typeface="Carlito"/>
              </a:rPr>
              <a:t>in </a:t>
            </a:r>
            <a:r>
              <a:rPr sz="1600" spc="-20" dirty="0">
                <a:latin typeface="Carlito"/>
                <a:cs typeface="Carlito"/>
              </a:rPr>
              <a:t>parenthesis)  </a:t>
            </a:r>
            <a:r>
              <a:rPr sz="1600" spc="-10" dirty="0">
                <a:latin typeface="Carlito"/>
                <a:cs typeface="Carlito"/>
              </a:rPr>
              <a:t>SSO </a:t>
            </a:r>
            <a:r>
              <a:rPr sz="1600" spc="-15" dirty="0">
                <a:latin typeface="Carlito"/>
                <a:cs typeface="Carlito"/>
              </a:rPr>
              <a:t>(5) </a:t>
            </a:r>
            <a:r>
              <a:rPr sz="1600" spc="-5" dirty="0">
                <a:latin typeface="Carlito"/>
                <a:cs typeface="Carlito"/>
              </a:rPr>
              <a:t>has </a:t>
            </a:r>
            <a:r>
              <a:rPr sz="1600" spc="-20" dirty="0">
                <a:latin typeface="Carlito"/>
                <a:cs typeface="Carlito"/>
              </a:rPr>
              <a:t>100% </a:t>
            </a:r>
            <a:r>
              <a:rPr sz="1600" spc="-10" dirty="0">
                <a:latin typeface="Carlito"/>
                <a:cs typeface="Carlito"/>
              </a:rPr>
              <a:t>success</a:t>
            </a:r>
            <a:r>
              <a:rPr sz="1600" spc="45" dirty="0">
                <a:latin typeface="Carlito"/>
                <a:cs typeface="Carlito"/>
              </a:rPr>
              <a:t> </a:t>
            </a:r>
            <a:r>
              <a:rPr sz="1600" spc="-40" dirty="0">
                <a:latin typeface="Carlito"/>
                <a:cs typeface="Carlito"/>
              </a:rPr>
              <a:t>rate</a:t>
            </a:r>
            <a:endParaRPr sz="1600" dirty="0">
              <a:latin typeface="Carlito"/>
              <a:cs typeface="Carlito"/>
            </a:endParaRPr>
          </a:p>
          <a:p>
            <a:pPr marL="12700">
              <a:lnSpc>
                <a:spcPct val="100000"/>
              </a:lnSpc>
              <a:spcBef>
                <a:spcPts val="250"/>
              </a:spcBef>
            </a:pPr>
            <a:r>
              <a:rPr sz="1600" spc="-25" dirty="0">
                <a:latin typeface="Carlito"/>
                <a:cs typeface="Carlito"/>
              </a:rPr>
              <a:t>VLEO </a:t>
            </a:r>
            <a:r>
              <a:rPr sz="1600" spc="-20" dirty="0">
                <a:latin typeface="Carlito"/>
                <a:cs typeface="Carlito"/>
              </a:rPr>
              <a:t>(14) </a:t>
            </a:r>
            <a:r>
              <a:rPr sz="1600" spc="-5" dirty="0">
                <a:latin typeface="Carlito"/>
                <a:cs typeface="Carlito"/>
              </a:rPr>
              <a:t>has </a:t>
            </a:r>
            <a:r>
              <a:rPr sz="1600" spc="-20" dirty="0">
                <a:latin typeface="Carlito"/>
                <a:cs typeface="Carlito"/>
              </a:rPr>
              <a:t>decent </a:t>
            </a:r>
            <a:r>
              <a:rPr sz="1600" spc="-15" dirty="0">
                <a:latin typeface="Carlito"/>
                <a:cs typeface="Carlito"/>
              </a:rPr>
              <a:t>success </a:t>
            </a:r>
            <a:r>
              <a:rPr sz="1600" spc="-40" dirty="0">
                <a:latin typeface="Carlito"/>
                <a:cs typeface="Carlito"/>
              </a:rPr>
              <a:t>rate </a:t>
            </a:r>
            <a:r>
              <a:rPr sz="1600" spc="-5" dirty="0">
                <a:latin typeface="Carlito"/>
                <a:cs typeface="Carlito"/>
              </a:rPr>
              <a:t>and</a:t>
            </a:r>
            <a:r>
              <a:rPr sz="1600" spc="150" dirty="0">
                <a:latin typeface="Carlito"/>
                <a:cs typeface="Carlito"/>
              </a:rPr>
              <a:t> </a:t>
            </a:r>
            <a:r>
              <a:rPr sz="1600" spc="-25" dirty="0">
                <a:latin typeface="Carlito"/>
                <a:cs typeface="Carlito"/>
              </a:rPr>
              <a:t>attempts</a:t>
            </a:r>
            <a:endParaRPr sz="1600" dirty="0">
              <a:latin typeface="Carlito"/>
              <a:cs typeface="Carlito"/>
            </a:endParaRPr>
          </a:p>
          <a:p>
            <a:pPr marL="12700">
              <a:lnSpc>
                <a:spcPct val="100000"/>
              </a:lnSpc>
              <a:spcBef>
                <a:spcPts val="395"/>
              </a:spcBef>
            </a:pPr>
            <a:r>
              <a:rPr sz="1600" spc="-5" dirty="0">
                <a:latin typeface="Carlito"/>
                <a:cs typeface="Carlito"/>
              </a:rPr>
              <a:t>SO </a:t>
            </a:r>
            <a:r>
              <a:rPr sz="1600" spc="-15" dirty="0">
                <a:latin typeface="Carlito"/>
                <a:cs typeface="Carlito"/>
              </a:rPr>
              <a:t>(1) </a:t>
            </a:r>
            <a:r>
              <a:rPr sz="1600" spc="-5" dirty="0">
                <a:latin typeface="Carlito"/>
                <a:cs typeface="Carlito"/>
              </a:rPr>
              <a:t>has </a:t>
            </a:r>
            <a:r>
              <a:rPr sz="1600" spc="-15" dirty="0">
                <a:latin typeface="Carlito"/>
                <a:cs typeface="Carlito"/>
              </a:rPr>
              <a:t>0% success</a:t>
            </a:r>
            <a:r>
              <a:rPr sz="1600" spc="85" dirty="0">
                <a:latin typeface="Carlito"/>
                <a:cs typeface="Carlito"/>
              </a:rPr>
              <a:t> </a:t>
            </a:r>
            <a:r>
              <a:rPr sz="1600" spc="-40" dirty="0">
                <a:latin typeface="Carlito"/>
                <a:cs typeface="Carlito"/>
              </a:rPr>
              <a:t>rate</a:t>
            </a:r>
            <a:endParaRPr sz="1600" dirty="0">
              <a:latin typeface="Carlito"/>
              <a:cs typeface="Carlito"/>
            </a:endParaRPr>
          </a:p>
          <a:p>
            <a:pPr marL="12700">
              <a:lnSpc>
                <a:spcPct val="100000"/>
              </a:lnSpc>
              <a:spcBef>
                <a:spcPts val="565"/>
              </a:spcBef>
            </a:pPr>
            <a:r>
              <a:rPr sz="1600" spc="-40" dirty="0">
                <a:latin typeface="Carlito"/>
                <a:cs typeface="Carlito"/>
              </a:rPr>
              <a:t>GTO </a:t>
            </a:r>
            <a:r>
              <a:rPr sz="1600" spc="-20" dirty="0">
                <a:latin typeface="Carlito"/>
                <a:cs typeface="Carlito"/>
              </a:rPr>
              <a:t>(27) </a:t>
            </a:r>
            <a:r>
              <a:rPr sz="1600" spc="-5" dirty="0">
                <a:latin typeface="Carlito"/>
                <a:cs typeface="Carlito"/>
              </a:rPr>
              <a:t>has the </a:t>
            </a:r>
            <a:r>
              <a:rPr sz="1600" spc="-20" dirty="0">
                <a:latin typeface="Carlito"/>
                <a:cs typeface="Carlito"/>
              </a:rPr>
              <a:t>around 50% </a:t>
            </a:r>
            <a:r>
              <a:rPr sz="1600" spc="-15" dirty="0">
                <a:latin typeface="Carlito"/>
                <a:cs typeface="Carlito"/>
              </a:rPr>
              <a:t>success </a:t>
            </a:r>
            <a:r>
              <a:rPr sz="1600" spc="-40" dirty="0">
                <a:latin typeface="Carlito"/>
                <a:cs typeface="Carlito"/>
              </a:rPr>
              <a:t>rate </a:t>
            </a:r>
            <a:r>
              <a:rPr sz="1600" spc="-15" dirty="0">
                <a:latin typeface="Carlito"/>
                <a:cs typeface="Carlito"/>
              </a:rPr>
              <a:t>but </a:t>
            </a:r>
            <a:r>
              <a:rPr sz="1600" spc="-20" dirty="0">
                <a:latin typeface="Carlito"/>
                <a:cs typeface="Carlito"/>
              </a:rPr>
              <a:t>largest</a:t>
            </a:r>
            <a:r>
              <a:rPr sz="1600" spc="225" dirty="0">
                <a:latin typeface="Carlito"/>
                <a:cs typeface="Carlito"/>
              </a:rPr>
              <a:t> </a:t>
            </a:r>
            <a:r>
              <a:rPr sz="1600" spc="-5" dirty="0">
                <a:latin typeface="Carlito"/>
                <a:cs typeface="Carlito"/>
              </a:rPr>
              <a:t>sample</a:t>
            </a:r>
            <a:endParaRPr sz="1600" dirty="0">
              <a:latin typeface="Carlito"/>
              <a:cs typeface="Carlito"/>
            </a:endParaRPr>
          </a:p>
        </p:txBody>
      </p:sp>
      <p:sp>
        <p:nvSpPr>
          <p:cNvPr id="7" name="object 7"/>
          <p:cNvSpPr/>
          <p:nvPr/>
        </p:nvSpPr>
        <p:spPr>
          <a:xfrm>
            <a:off x="2321051" y="1185672"/>
            <a:ext cx="5430011" cy="351434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403463" y="3387597"/>
            <a:ext cx="2179320" cy="112331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rlito"/>
                <a:cs typeface="Carlito"/>
              </a:rPr>
              <a:t>Success </a:t>
            </a:r>
            <a:r>
              <a:rPr sz="1800" spc="-25" dirty="0">
                <a:latin typeface="Carlito"/>
                <a:cs typeface="Carlito"/>
              </a:rPr>
              <a:t>Rate </a:t>
            </a:r>
            <a:r>
              <a:rPr sz="1800" spc="-20" dirty="0">
                <a:latin typeface="Carlito"/>
                <a:cs typeface="Carlito"/>
              </a:rPr>
              <a:t>Scale</a:t>
            </a:r>
            <a:r>
              <a:rPr sz="1800" spc="-65" dirty="0">
                <a:latin typeface="Carlito"/>
                <a:cs typeface="Carlito"/>
              </a:rPr>
              <a:t> </a:t>
            </a:r>
            <a:r>
              <a:rPr sz="1800" spc="-5" dirty="0">
                <a:latin typeface="Carlito"/>
                <a:cs typeface="Carlito"/>
              </a:rPr>
              <a:t>with  </a:t>
            </a:r>
            <a:r>
              <a:rPr sz="1800" dirty="0">
                <a:latin typeface="Carlito"/>
                <a:cs typeface="Carlito"/>
              </a:rPr>
              <a:t>0 as</a:t>
            </a:r>
            <a:r>
              <a:rPr sz="1800" spc="-70" dirty="0">
                <a:latin typeface="Carlito"/>
                <a:cs typeface="Carlito"/>
              </a:rPr>
              <a:t> </a:t>
            </a:r>
            <a:r>
              <a:rPr sz="1800" spc="-5" dirty="0">
                <a:latin typeface="Carlito"/>
                <a:cs typeface="Carlito"/>
              </a:rPr>
              <a:t>0%</a:t>
            </a:r>
            <a:endParaRPr sz="1800">
              <a:latin typeface="Carlito"/>
              <a:cs typeface="Carlito"/>
            </a:endParaRPr>
          </a:p>
          <a:p>
            <a:pPr marL="12700" marR="1182370">
              <a:lnSpc>
                <a:spcPct val="100000"/>
              </a:lnSpc>
            </a:pPr>
            <a:r>
              <a:rPr sz="1800" dirty="0">
                <a:latin typeface="Carlito"/>
                <a:cs typeface="Carlito"/>
              </a:rPr>
              <a:t>0.6 as</a:t>
            </a:r>
            <a:r>
              <a:rPr sz="1800" spc="-195" dirty="0">
                <a:latin typeface="Carlito"/>
                <a:cs typeface="Carlito"/>
              </a:rPr>
              <a:t> </a:t>
            </a:r>
            <a:r>
              <a:rPr sz="1800" dirty="0">
                <a:latin typeface="Carlito"/>
                <a:cs typeface="Carlito"/>
              </a:rPr>
              <a:t>60%  1 as</a:t>
            </a:r>
            <a:r>
              <a:rPr sz="1800" spc="-125" dirty="0">
                <a:latin typeface="Carlito"/>
                <a:cs typeface="Carlito"/>
              </a:rPr>
              <a:t> </a:t>
            </a:r>
            <a:r>
              <a:rPr sz="1800" spc="-5" dirty="0">
                <a:latin typeface="Carlito"/>
                <a:cs typeface="Carlito"/>
              </a:rPr>
              <a:t>100%</a:t>
            </a:r>
            <a:endParaRPr sz="1800">
              <a:latin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190" dirty="0">
                <a:uFill>
                  <a:solidFill>
                    <a:srgbClr val="7D7D7D"/>
                  </a:solidFill>
                </a:uFill>
              </a:rPr>
              <a:t>Outline	</a:t>
            </a:r>
          </a:p>
        </p:txBody>
      </p:sp>
      <p:sp>
        <p:nvSpPr>
          <p:cNvPr id="4" name="object 4"/>
          <p:cNvSpPr txBox="1"/>
          <p:nvPr/>
        </p:nvSpPr>
        <p:spPr>
          <a:xfrm>
            <a:off x="990600" y="2168423"/>
            <a:ext cx="8112124" cy="2569845"/>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0665" algn="l"/>
                <a:tab pos="241300" algn="l"/>
              </a:tabLst>
            </a:pPr>
            <a:r>
              <a:rPr sz="2200" spc="-30" dirty="0">
                <a:latin typeface="Carlito"/>
                <a:cs typeface="Carlito"/>
              </a:rPr>
              <a:t>Executive </a:t>
            </a:r>
            <a:r>
              <a:rPr sz="2200" spc="-15" dirty="0">
                <a:latin typeface="Carlito"/>
                <a:cs typeface="Carlito"/>
              </a:rPr>
              <a:t>Summary</a:t>
            </a:r>
            <a:r>
              <a:rPr sz="2200" spc="-10" dirty="0">
                <a:latin typeface="Carlito"/>
                <a:cs typeface="Carlito"/>
              </a:rPr>
              <a:t> </a:t>
            </a:r>
            <a:r>
              <a:rPr sz="2200" spc="-15" dirty="0">
                <a:latin typeface="Carlito"/>
                <a:cs typeface="Carlito"/>
              </a:rPr>
              <a:t>(3)</a:t>
            </a:r>
            <a:endParaRPr sz="2200" dirty="0">
              <a:latin typeface="Carlito"/>
              <a:cs typeface="Carlito"/>
            </a:endParaRPr>
          </a:p>
          <a:p>
            <a:pPr marL="241300" indent="-228600">
              <a:lnSpc>
                <a:spcPct val="100000"/>
              </a:lnSpc>
              <a:spcBef>
                <a:spcPts val="695"/>
              </a:spcBef>
              <a:buFont typeface="Arial"/>
              <a:buChar char="•"/>
              <a:tabLst>
                <a:tab pos="240665" algn="l"/>
                <a:tab pos="241300" algn="l"/>
              </a:tabLst>
            </a:pPr>
            <a:r>
              <a:rPr sz="2200" spc="-25" dirty="0">
                <a:latin typeface="Carlito"/>
                <a:cs typeface="Carlito"/>
              </a:rPr>
              <a:t>Introduction</a:t>
            </a:r>
            <a:r>
              <a:rPr sz="2200" spc="-40" dirty="0">
                <a:latin typeface="Carlito"/>
                <a:cs typeface="Carlito"/>
              </a:rPr>
              <a:t> </a:t>
            </a:r>
            <a:r>
              <a:rPr sz="2200" spc="-10" dirty="0">
                <a:latin typeface="Carlito"/>
                <a:cs typeface="Carlito"/>
              </a:rPr>
              <a:t>(4)</a:t>
            </a:r>
            <a:endParaRPr sz="2200" dirty="0">
              <a:latin typeface="Carlito"/>
              <a:cs typeface="Carlito"/>
            </a:endParaRPr>
          </a:p>
          <a:p>
            <a:pPr marL="241300" indent="-228600">
              <a:lnSpc>
                <a:spcPct val="100000"/>
              </a:lnSpc>
              <a:spcBef>
                <a:spcPts val="700"/>
              </a:spcBef>
              <a:buFont typeface="Arial"/>
              <a:buChar char="•"/>
              <a:tabLst>
                <a:tab pos="240665" algn="l"/>
                <a:tab pos="241300" algn="l"/>
              </a:tabLst>
            </a:pPr>
            <a:r>
              <a:rPr sz="2200" spc="-5" dirty="0">
                <a:latin typeface="Carlito"/>
                <a:cs typeface="Carlito"/>
              </a:rPr>
              <a:t>Methodology</a:t>
            </a:r>
            <a:r>
              <a:rPr sz="2200" spc="-60" dirty="0">
                <a:latin typeface="Carlito"/>
                <a:cs typeface="Carlito"/>
              </a:rPr>
              <a:t> </a:t>
            </a:r>
            <a:r>
              <a:rPr sz="2200" spc="-15" dirty="0">
                <a:latin typeface="Carlito"/>
                <a:cs typeface="Carlito"/>
              </a:rPr>
              <a:t>(6)</a:t>
            </a:r>
            <a:endParaRPr sz="2200" dirty="0">
              <a:latin typeface="Carlito"/>
              <a:cs typeface="Carlito"/>
            </a:endParaRPr>
          </a:p>
          <a:p>
            <a:pPr marL="241300" indent="-228600">
              <a:lnSpc>
                <a:spcPct val="100000"/>
              </a:lnSpc>
              <a:spcBef>
                <a:spcPts val="710"/>
              </a:spcBef>
              <a:buFont typeface="Arial"/>
              <a:buChar char="•"/>
              <a:tabLst>
                <a:tab pos="240665" algn="l"/>
                <a:tab pos="241300" algn="l"/>
              </a:tabLst>
            </a:pPr>
            <a:r>
              <a:rPr sz="2200" spc="-25" dirty="0">
                <a:latin typeface="Carlito"/>
                <a:cs typeface="Carlito"/>
              </a:rPr>
              <a:t>Results</a:t>
            </a:r>
            <a:r>
              <a:rPr sz="2200" dirty="0">
                <a:latin typeface="Carlito"/>
                <a:cs typeface="Carlito"/>
              </a:rPr>
              <a:t> </a:t>
            </a:r>
            <a:r>
              <a:rPr sz="2200" spc="-15" dirty="0">
                <a:latin typeface="Carlito"/>
                <a:cs typeface="Carlito"/>
              </a:rPr>
              <a:t>(16)</a:t>
            </a:r>
            <a:endParaRPr sz="2200" dirty="0">
              <a:latin typeface="Carlito"/>
              <a:cs typeface="Carlito"/>
            </a:endParaRPr>
          </a:p>
          <a:p>
            <a:pPr marL="241300" indent="-228600">
              <a:lnSpc>
                <a:spcPct val="100000"/>
              </a:lnSpc>
              <a:spcBef>
                <a:spcPts val="695"/>
              </a:spcBef>
              <a:buFont typeface="Arial"/>
              <a:buChar char="•"/>
              <a:tabLst>
                <a:tab pos="240665" algn="l"/>
                <a:tab pos="241300" algn="l"/>
              </a:tabLst>
            </a:pPr>
            <a:r>
              <a:rPr sz="2200" spc="-10" dirty="0">
                <a:latin typeface="Carlito"/>
                <a:cs typeface="Carlito"/>
              </a:rPr>
              <a:t>Conclusion</a:t>
            </a:r>
            <a:r>
              <a:rPr sz="2200" spc="-80" dirty="0">
                <a:latin typeface="Carlito"/>
                <a:cs typeface="Carlito"/>
              </a:rPr>
              <a:t> </a:t>
            </a:r>
            <a:r>
              <a:rPr sz="2200" spc="-15" dirty="0">
                <a:latin typeface="Carlito"/>
                <a:cs typeface="Carlito"/>
              </a:rPr>
              <a:t>(46)</a:t>
            </a:r>
            <a:endParaRPr sz="2200" dirty="0">
              <a:latin typeface="Carlito"/>
              <a:cs typeface="Carlito"/>
            </a:endParaRPr>
          </a:p>
          <a:p>
            <a:pPr marL="241300" indent="-228600">
              <a:lnSpc>
                <a:spcPct val="100000"/>
              </a:lnSpc>
              <a:spcBef>
                <a:spcPts val="695"/>
              </a:spcBef>
              <a:buFont typeface="Arial"/>
              <a:buChar char="•"/>
              <a:tabLst>
                <a:tab pos="240665" algn="l"/>
                <a:tab pos="241300" algn="l"/>
              </a:tabLst>
            </a:pPr>
            <a:r>
              <a:rPr sz="2200" spc="-5" dirty="0">
                <a:latin typeface="Carlito"/>
                <a:cs typeface="Carlito"/>
              </a:rPr>
              <a:t>Appendix</a:t>
            </a:r>
            <a:r>
              <a:rPr sz="2200" spc="-90" dirty="0">
                <a:latin typeface="Carlito"/>
                <a:cs typeface="Carlito"/>
              </a:rPr>
              <a:t> </a:t>
            </a:r>
            <a:r>
              <a:rPr sz="2200" spc="-15" dirty="0">
                <a:latin typeface="Carlito"/>
                <a:cs typeface="Carlito"/>
              </a:rPr>
              <a:t>(47)</a:t>
            </a:r>
            <a:endParaRPr sz="2200" dirty="0">
              <a:latin typeface="Carlito"/>
              <a:cs typeface="Carlito"/>
            </a:endParaRP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2</a:t>
            </a:fld>
            <a:endParaRPr sz="105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02614" y="646229"/>
            <a:ext cx="7174586" cy="566822"/>
          </a:xfrm>
          <a:prstGeom prst="rect">
            <a:avLst/>
          </a:prstGeom>
        </p:spPr>
        <p:txBody>
          <a:bodyPr vert="horz" wrap="square" lIns="0" tIns="12700" rIns="0" bIns="0" rtlCol="0">
            <a:spAutoFit/>
          </a:bodyPr>
          <a:lstStyle/>
          <a:p>
            <a:pPr marL="12700">
              <a:lnSpc>
                <a:spcPct val="100000"/>
              </a:lnSpc>
              <a:spcBef>
                <a:spcPts val="100"/>
              </a:spcBef>
            </a:pPr>
            <a:r>
              <a:rPr sz="3600" dirty="0"/>
              <a:t>Flight Number vs. Orbit type</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sp>
        <p:nvSpPr>
          <p:cNvPr id="6" name="object 6"/>
          <p:cNvSpPr txBox="1"/>
          <p:nvPr/>
        </p:nvSpPr>
        <p:spPr>
          <a:xfrm>
            <a:off x="1118108" y="5003952"/>
            <a:ext cx="8640445" cy="1207135"/>
          </a:xfrm>
          <a:prstGeom prst="rect">
            <a:avLst/>
          </a:prstGeom>
        </p:spPr>
        <p:txBody>
          <a:bodyPr vert="horz" wrap="square" lIns="0" tIns="12700" rIns="0" bIns="0" rtlCol="0">
            <a:spAutoFit/>
          </a:bodyPr>
          <a:lstStyle/>
          <a:p>
            <a:pPr marL="12700" marR="3951604">
              <a:lnSpc>
                <a:spcPct val="121200"/>
              </a:lnSpc>
              <a:spcBef>
                <a:spcPts val="100"/>
              </a:spcBef>
            </a:pPr>
            <a:r>
              <a:rPr sz="1600" spc="-15" dirty="0">
                <a:latin typeface="Carlito"/>
                <a:cs typeface="Carlito"/>
              </a:rPr>
              <a:t>Launch Orbit </a:t>
            </a:r>
            <a:r>
              <a:rPr sz="1600" spc="-25" dirty="0">
                <a:latin typeface="Carlito"/>
                <a:cs typeface="Carlito"/>
              </a:rPr>
              <a:t>preferences </a:t>
            </a:r>
            <a:r>
              <a:rPr sz="1600" spc="-5" dirty="0">
                <a:latin typeface="Carlito"/>
                <a:cs typeface="Carlito"/>
              </a:rPr>
              <a:t>changed </a:t>
            </a:r>
            <a:r>
              <a:rPr sz="1600" spc="-20" dirty="0">
                <a:latin typeface="Carlito"/>
                <a:cs typeface="Carlito"/>
              </a:rPr>
              <a:t>over </a:t>
            </a:r>
            <a:r>
              <a:rPr sz="1600" spc="-10" dirty="0">
                <a:latin typeface="Carlito"/>
                <a:cs typeface="Carlito"/>
              </a:rPr>
              <a:t>Flight </a:t>
            </a:r>
            <a:r>
              <a:rPr sz="1600" spc="-50" dirty="0">
                <a:latin typeface="Carlito"/>
                <a:cs typeface="Carlito"/>
              </a:rPr>
              <a:t>Number.  </a:t>
            </a:r>
            <a:r>
              <a:rPr sz="1600" spc="-15" dirty="0">
                <a:latin typeface="Carlito"/>
                <a:cs typeface="Carlito"/>
              </a:rPr>
              <a:t>Launch </a:t>
            </a:r>
            <a:r>
              <a:rPr sz="1600" spc="-25" dirty="0">
                <a:latin typeface="Carlito"/>
                <a:cs typeface="Carlito"/>
              </a:rPr>
              <a:t>Outcome </a:t>
            </a:r>
            <a:r>
              <a:rPr sz="1600" spc="-15" dirty="0">
                <a:latin typeface="Carlito"/>
                <a:cs typeface="Carlito"/>
              </a:rPr>
              <a:t>seems to </a:t>
            </a:r>
            <a:r>
              <a:rPr sz="1600" spc="-25" dirty="0">
                <a:latin typeface="Carlito"/>
                <a:cs typeface="Carlito"/>
              </a:rPr>
              <a:t>correlate </a:t>
            </a:r>
            <a:r>
              <a:rPr sz="1600" spc="-5" dirty="0">
                <a:latin typeface="Carlito"/>
                <a:cs typeface="Carlito"/>
              </a:rPr>
              <a:t>with this</a:t>
            </a:r>
            <a:r>
              <a:rPr sz="1600" spc="120" dirty="0">
                <a:latin typeface="Carlito"/>
                <a:cs typeface="Carlito"/>
              </a:rPr>
              <a:t> </a:t>
            </a:r>
            <a:r>
              <a:rPr sz="1600" spc="-25" dirty="0">
                <a:latin typeface="Carlito"/>
                <a:cs typeface="Carlito"/>
              </a:rPr>
              <a:t>preference.</a:t>
            </a:r>
            <a:endParaRPr sz="1600" dirty="0">
              <a:latin typeface="Carlito"/>
              <a:cs typeface="Carlito"/>
            </a:endParaRPr>
          </a:p>
          <a:p>
            <a:pPr marL="12700" marR="5080">
              <a:lnSpc>
                <a:spcPts val="2330"/>
              </a:lnSpc>
              <a:spcBef>
                <a:spcPts val="135"/>
              </a:spcBef>
            </a:pPr>
            <a:r>
              <a:rPr sz="1600" spc="-15" dirty="0">
                <a:latin typeface="Carlito"/>
                <a:cs typeface="Carlito"/>
              </a:rPr>
              <a:t>SpaceX </a:t>
            </a:r>
            <a:r>
              <a:rPr sz="1600" spc="-20" dirty="0">
                <a:latin typeface="Carlito"/>
                <a:cs typeface="Carlito"/>
              </a:rPr>
              <a:t>started </a:t>
            </a:r>
            <a:r>
              <a:rPr sz="1600" spc="-5" dirty="0">
                <a:latin typeface="Carlito"/>
                <a:cs typeface="Carlito"/>
              </a:rPr>
              <a:t>with </a:t>
            </a:r>
            <a:r>
              <a:rPr sz="1600" spc="-25" dirty="0">
                <a:latin typeface="Carlito"/>
                <a:cs typeface="Carlito"/>
              </a:rPr>
              <a:t>LEO </a:t>
            </a:r>
            <a:r>
              <a:rPr sz="1600" spc="-5" dirty="0">
                <a:latin typeface="Carlito"/>
                <a:cs typeface="Carlito"/>
              </a:rPr>
              <a:t>orbits which </a:t>
            </a:r>
            <a:r>
              <a:rPr sz="1600" spc="-20" dirty="0">
                <a:latin typeface="Carlito"/>
                <a:cs typeface="Carlito"/>
              </a:rPr>
              <a:t>saw </a:t>
            </a:r>
            <a:r>
              <a:rPr sz="1600" spc="-25" dirty="0">
                <a:latin typeface="Carlito"/>
                <a:cs typeface="Carlito"/>
              </a:rPr>
              <a:t>moderate </a:t>
            </a:r>
            <a:r>
              <a:rPr sz="1600" spc="-15" dirty="0">
                <a:latin typeface="Carlito"/>
                <a:cs typeface="Carlito"/>
              </a:rPr>
              <a:t>success </a:t>
            </a:r>
            <a:r>
              <a:rPr sz="1600" spc="-25" dirty="0">
                <a:latin typeface="Carlito"/>
                <a:cs typeface="Carlito"/>
              </a:rPr>
              <a:t>LEO </a:t>
            </a:r>
            <a:r>
              <a:rPr sz="1600" spc="-5" dirty="0">
                <a:latin typeface="Carlito"/>
                <a:cs typeface="Carlito"/>
              </a:rPr>
              <a:t>and </a:t>
            </a:r>
            <a:r>
              <a:rPr sz="1600" spc="-25" dirty="0">
                <a:latin typeface="Carlito"/>
                <a:cs typeface="Carlito"/>
              </a:rPr>
              <a:t>returned </a:t>
            </a:r>
            <a:r>
              <a:rPr sz="1600" spc="-15" dirty="0">
                <a:latin typeface="Carlito"/>
                <a:cs typeface="Carlito"/>
              </a:rPr>
              <a:t>to </a:t>
            </a:r>
            <a:r>
              <a:rPr sz="1600" spc="-25" dirty="0">
                <a:latin typeface="Carlito"/>
                <a:cs typeface="Carlito"/>
              </a:rPr>
              <a:t>VLEO </a:t>
            </a:r>
            <a:r>
              <a:rPr sz="1600" dirty="0">
                <a:latin typeface="Carlito"/>
                <a:cs typeface="Carlito"/>
              </a:rPr>
              <a:t>in </a:t>
            </a:r>
            <a:r>
              <a:rPr sz="1600" spc="-25" dirty="0">
                <a:latin typeface="Carlito"/>
                <a:cs typeface="Carlito"/>
              </a:rPr>
              <a:t>recent </a:t>
            </a:r>
            <a:r>
              <a:rPr sz="1600" spc="-5" dirty="0">
                <a:latin typeface="Carlito"/>
                <a:cs typeface="Carlito"/>
              </a:rPr>
              <a:t>launches  </a:t>
            </a:r>
            <a:r>
              <a:rPr sz="1600" spc="-15" dirty="0">
                <a:latin typeface="Carlito"/>
                <a:cs typeface="Carlito"/>
              </a:rPr>
              <a:t>SpaceX </a:t>
            </a:r>
            <a:r>
              <a:rPr sz="1600" spc="-20" dirty="0">
                <a:latin typeface="Carlito"/>
                <a:cs typeface="Carlito"/>
              </a:rPr>
              <a:t>appears </a:t>
            </a:r>
            <a:r>
              <a:rPr sz="1600" spc="-15" dirty="0">
                <a:latin typeface="Carlito"/>
                <a:cs typeface="Carlito"/>
              </a:rPr>
              <a:t>to </a:t>
            </a:r>
            <a:r>
              <a:rPr sz="1600" spc="-25" dirty="0">
                <a:latin typeface="Carlito"/>
                <a:cs typeface="Carlito"/>
              </a:rPr>
              <a:t>perform better </a:t>
            </a:r>
            <a:r>
              <a:rPr sz="1600" dirty="0">
                <a:latin typeface="Carlito"/>
                <a:cs typeface="Carlito"/>
              </a:rPr>
              <a:t>in </a:t>
            </a:r>
            <a:r>
              <a:rPr sz="1600" spc="-20" dirty="0">
                <a:latin typeface="Carlito"/>
                <a:cs typeface="Carlito"/>
              </a:rPr>
              <a:t>lower </a:t>
            </a:r>
            <a:r>
              <a:rPr sz="1600" spc="-5" dirty="0">
                <a:latin typeface="Carlito"/>
                <a:cs typeface="Carlito"/>
              </a:rPr>
              <a:t>orbits or </a:t>
            </a:r>
            <a:r>
              <a:rPr sz="1600" spc="-20" dirty="0">
                <a:latin typeface="Carlito"/>
                <a:cs typeface="Carlito"/>
              </a:rPr>
              <a:t>Sun-synchronous</a:t>
            </a:r>
            <a:r>
              <a:rPr sz="1600" spc="275" dirty="0">
                <a:latin typeface="Carlito"/>
                <a:cs typeface="Carlito"/>
              </a:rPr>
              <a:t> </a:t>
            </a:r>
            <a:r>
              <a:rPr sz="1600" spc="-5" dirty="0">
                <a:latin typeface="Carlito"/>
                <a:cs typeface="Carlito"/>
              </a:rPr>
              <a:t>orbits</a:t>
            </a:r>
            <a:endParaRPr sz="1600" dirty="0">
              <a:latin typeface="Carlito"/>
              <a:cs typeface="Carlito"/>
            </a:endParaRPr>
          </a:p>
        </p:txBody>
      </p:sp>
      <p:sp>
        <p:nvSpPr>
          <p:cNvPr id="7" name="object 7"/>
          <p:cNvSpPr/>
          <p:nvPr/>
        </p:nvSpPr>
        <p:spPr>
          <a:xfrm>
            <a:off x="45719" y="1644395"/>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18108" y="808990"/>
            <a:ext cx="6654292" cy="574040"/>
          </a:xfrm>
          <a:prstGeom prst="rect">
            <a:avLst/>
          </a:prstGeom>
        </p:spPr>
        <p:txBody>
          <a:bodyPr vert="horz" wrap="square" lIns="0" tIns="12700" rIns="0" bIns="0" rtlCol="0">
            <a:spAutoFit/>
          </a:bodyPr>
          <a:lstStyle/>
          <a:p>
            <a:pPr marL="12700">
              <a:lnSpc>
                <a:spcPct val="100000"/>
              </a:lnSpc>
              <a:spcBef>
                <a:spcPts val="100"/>
              </a:spcBef>
            </a:pPr>
            <a:r>
              <a:rPr sz="3600" spc="300" dirty="0"/>
              <a:t>Payload vs. Orbit type</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sp>
        <p:nvSpPr>
          <p:cNvPr id="6" name="object 6"/>
          <p:cNvSpPr txBox="1"/>
          <p:nvPr/>
        </p:nvSpPr>
        <p:spPr>
          <a:xfrm>
            <a:off x="1118108" y="5044185"/>
            <a:ext cx="7989570" cy="909955"/>
          </a:xfrm>
          <a:prstGeom prst="rect">
            <a:avLst/>
          </a:prstGeom>
        </p:spPr>
        <p:txBody>
          <a:bodyPr vert="horz" wrap="square" lIns="0" tIns="62865" rIns="0" bIns="0" rtlCol="0">
            <a:spAutoFit/>
          </a:bodyPr>
          <a:lstStyle/>
          <a:p>
            <a:pPr marL="12700">
              <a:lnSpc>
                <a:spcPct val="100000"/>
              </a:lnSpc>
              <a:spcBef>
                <a:spcPts val="495"/>
              </a:spcBef>
            </a:pPr>
            <a:r>
              <a:rPr sz="1600" spc="-25" dirty="0">
                <a:latin typeface="Carlito"/>
                <a:cs typeface="Carlito"/>
              </a:rPr>
              <a:t>Payload </a:t>
            </a:r>
            <a:r>
              <a:rPr sz="1600" spc="-5" dirty="0">
                <a:latin typeface="Carlito"/>
                <a:cs typeface="Carlito"/>
              </a:rPr>
              <a:t>mass </a:t>
            </a:r>
            <a:r>
              <a:rPr sz="1600" spc="-20" dirty="0">
                <a:latin typeface="Carlito"/>
                <a:cs typeface="Carlito"/>
              </a:rPr>
              <a:t>seems </a:t>
            </a:r>
            <a:r>
              <a:rPr sz="1600" spc="-15" dirty="0">
                <a:latin typeface="Carlito"/>
                <a:cs typeface="Carlito"/>
              </a:rPr>
              <a:t>to </a:t>
            </a:r>
            <a:r>
              <a:rPr sz="1600" spc="-25" dirty="0">
                <a:latin typeface="Carlito"/>
                <a:cs typeface="Carlito"/>
              </a:rPr>
              <a:t>correlate </a:t>
            </a:r>
            <a:r>
              <a:rPr sz="1600" spc="-5" dirty="0">
                <a:latin typeface="Carlito"/>
                <a:cs typeface="Carlito"/>
              </a:rPr>
              <a:t>with</a:t>
            </a:r>
            <a:r>
              <a:rPr sz="1600" spc="40" dirty="0">
                <a:latin typeface="Carlito"/>
                <a:cs typeface="Carlito"/>
              </a:rPr>
              <a:t> </a:t>
            </a:r>
            <a:r>
              <a:rPr sz="1600" spc="-15" dirty="0">
                <a:latin typeface="Carlito"/>
                <a:cs typeface="Carlito"/>
              </a:rPr>
              <a:t>orbit</a:t>
            </a:r>
            <a:endParaRPr sz="1600" dirty="0">
              <a:latin typeface="Carlito"/>
              <a:cs typeface="Carlito"/>
            </a:endParaRPr>
          </a:p>
          <a:p>
            <a:pPr marL="12700">
              <a:lnSpc>
                <a:spcPct val="100000"/>
              </a:lnSpc>
              <a:spcBef>
                <a:spcPts val="395"/>
              </a:spcBef>
            </a:pPr>
            <a:r>
              <a:rPr sz="1600" spc="-25" dirty="0">
                <a:latin typeface="Carlito"/>
                <a:cs typeface="Carlito"/>
              </a:rPr>
              <a:t>LEO </a:t>
            </a:r>
            <a:r>
              <a:rPr sz="1600" spc="-5" dirty="0">
                <a:latin typeface="Carlito"/>
                <a:cs typeface="Carlito"/>
              </a:rPr>
              <a:t>and </a:t>
            </a:r>
            <a:r>
              <a:rPr sz="1600" spc="-15" dirty="0">
                <a:latin typeface="Carlito"/>
                <a:cs typeface="Carlito"/>
              </a:rPr>
              <a:t>SSO seem to </a:t>
            </a:r>
            <a:r>
              <a:rPr sz="1600" spc="-25" dirty="0">
                <a:latin typeface="Carlito"/>
                <a:cs typeface="Carlito"/>
              </a:rPr>
              <a:t>have </a:t>
            </a:r>
            <a:r>
              <a:rPr sz="1600" spc="-20" dirty="0">
                <a:latin typeface="Carlito"/>
                <a:cs typeface="Carlito"/>
              </a:rPr>
              <a:t>relatively low payload</a:t>
            </a:r>
            <a:r>
              <a:rPr sz="1600" spc="135" dirty="0">
                <a:latin typeface="Carlito"/>
                <a:cs typeface="Carlito"/>
              </a:rPr>
              <a:t> </a:t>
            </a:r>
            <a:r>
              <a:rPr sz="1600" spc="-5" dirty="0">
                <a:latin typeface="Carlito"/>
                <a:cs typeface="Carlito"/>
              </a:rPr>
              <a:t>mass</a:t>
            </a:r>
            <a:endParaRPr sz="1600" dirty="0">
              <a:latin typeface="Carlito"/>
              <a:cs typeface="Carlito"/>
            </a:endParaRPr>
          </a:p>
          <a:p>
            <a:pPr marL="12700">
              <a:lnSpc>
                <a:spcPct val="100000"/>
              </a:lnSpc>
              <a:spcBef>
                <a:spcPts val="409"/>
              </a:spcBef>
            </a:pPr>
            <a:r>
              <a:rPr sz="1600" spc="-5" dirty="0">
                <a:latin typeface="Carlito"/>
                <a:cs typeface="Carlito"/>
              </a:rPr>
              <a:t>The other </a:t>
            </a:r>
            <a:r>
              <a:rPr sz="1600" spc="-20" dirty="0">
                <a:latin typeface="Carlito"/>
                <a:cs typeface="Carlito"/>
              </a:rPr>
              <a:t>most successful </a:t>
            </a:r>
            <a:r>
              <a:rPr sz="1600" spc="-5" dirty="0">
                <a:latin typeface="Carlito"/>
                <a:cs typeface="Carlito"/>
              </a:rPr>
              <a:t>orbit </a:t>
            </a:r>
            <a:r>
              <a:rPr sz="1600" spc="-20" dirty="0">
                <a:latin typeface="Carlito"/>
                <a:cs typeface="Carlito"/>
              </a:rPr>
              <a:t>VLEO </a:t>
            </a:r>
            <a:r>
              <a:rPr sz="1600" spc="-5" dirty="0">
                <a:latin typeface="Carlito"/>
                <a:cs typeface="Carlito"/>
              </a:rPr>
              <a:t>only has </a:t>
            </a:r>
            <a:r>
              <a:rPr sz="1600" spc="-10" dirty="0">
                <a:latin typeface="Carlito"/>
                <a:cs typeface="Carlito"/>
              </a:rPr>
              <a:t>payload </a:t>
            </a:r>
            <a:r>
              <a:rPr sz="1600" spc="-5" dirty="0">
                <a:latin typeface="Carlito"/>
                <a:cs typeface="Carlito"/>
              </a:rPr>
              <a:t>mass </a:t>
            </a:r>
            <a:r>
              <a:rPr sz="1600" spc="-20" dirty="0">
                <a:latin typeface="Carlito"/>
                <a:cs typeface="Carlito"/>
              </a:rPr>
              <a:t>values </a:t>
            </a:r>
            <a:r>
              <a:rPr sz="1600" spc="-5" dirty="0">
                <a:latin typeface="Carlito"/>
                <a:cs typeface="Carlito"/>
              </a:rPr>
              <a:t>in the higher end of the</a:t>
            </a:r>
            <a:r>
              <a:rPr sz="1600" spc="85" dirty="0">
                <a:latin typeface="Carlito"/>
                <a:cs typeface="Carlito"/>
              </a:rPr>
              <a:t> </a:t>
            </a:r>
            <a:r>
              <a:rPr sz="1600" spc="-25" dirty="0">
                <a:latin typeface="Carlito"/>
                <a:cs typeface="Carlito"/>
              </a:rPr>
              <a:t>range</a:t>
            </a:r>
            <a:endParaRPr sz="1600" dirty="0">
              <a:latin typeface="Carlito"/>
              <a:cs typeface="Carlito"/>
            </a:endParaRPr>
          </a:p>
        </p:txBody>
      </p:sp>
      <p:sp>
        <p:nvSpPr>
          <p:cNvPr id="7" name="object 7"/>
          <p:cNvSpPr/>
          <p:nvPr/>
        </p:nvSpPr>
        <p:spPr>
          <a:xfrm>
            <a:off x="45719" y="1615439"/>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76018" y="507291"/>
            <a:ext cx="6242559" cy="566822"/>
          </a:xfrm>
          <a:prstGeom prst="rect">
            <a:avLst/>
          </a:prstGeom>
        </p:spPr>
        <p:txBody>
          <a:bodyPr vert="horz" wrap="square" lIns="0" tIns="12700" rIns="0" bIns="0" rtlCol="0">
            <a:spAutoFit/>
          </a:bodyPr>
          <a:lstStyle/>
          <a:p>
            <a:pPr marL="12700">
              <a:lnSpc>
                <a:spcPct val="100000"/>
              </a:lnSpc>
              <a:spcBef>
                <a:spcPts val="100"/>
              </a:spcBef>
            </a:pPr>
            <a:r>
              <a:rPr sz="3600" dirty="0"/>
              <a:t>Launch Success Yearly Trend</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sp>
        <p:nvSpPr>
          <p:cNvPr id="6" name="object 6"/>
          <p:cNvSpPr txBox="1"/>
          <p:nvPr/>
        </p:nvSpPr>
        <p:spPr>
          <a:xfrm>
            <a:off x="1176019" y="5031310"/>
            <a:ext cx="5977890" cy="616585"/>
          </a:xfrm>
          <a:prstGeom prst="rect">
            <a:avLst/>
          </a:prstGeom>
        </p:spPr>
        <p:txBody>
          <a:bodyPr vert="horz" wrap="square" lIns="0" tIns="64135" rIns="0" bIns="0" rtlCol="0">
            <a:spAutoFit/>
          </a:bodyPr>
          <a:lstStyle/>
          <a:p>
            <a:pPr marL="12700">
              <a:lnSpc>
                <a:spcPct val="100000"/>
              </a:lnSpc>
              <a:spcBef>
                <a:spcPts val="505"/>
              </a:spcBef>
            </a:pPr>
            <a:r>
              <a:rPr sz="1600" spc="-15" dirty="0">
                <a:latin typeface="Carlito"/>
                <a:cs typeface="Carlito"/>
              </a:rPr>
              <a:t>Success </a:t>
            </a:r>
            <a:r>
              <a:rPr sz="1600" spc="-20" dirty="0">
                <a:latin typeface="Carlito"/>
                <a:cs typeface="Carlito"/>
              </a:rPr>
              <a:t>generally </a:t>
            </a:r>
            <a:r>
              <a:rPr sz="1600" spc="-10" dirty="0">
                <a:latin typeface="Carlito"/>
                <a:cs typeface="Carlito"/>
              </a:rPr>
              <a:t>increases </a:t>
            </a:r>
            <a:r>
              <a:rPr sz="1600" spc="-20" dirty="0">
                <a:latin typeface="Carlito"/>
                <a:cs typeface="Carlito"/>
              </a:rPr>
              <a:t>over </a:t>
            </a:r>
            <a:r>
              <a:rPr sz="1600" spc="-5" dirty="0">
                <a:latin typeface="Carlito"/>
                <a:cs typeface="Carlito"/>
              </a:rPr>
              <a:t>time since </a:t>
            </a:r>
            <a:r>
              <a:rPr sz="1600" spc="-20" dirty="0">
                <a:latin typeface="Carlito"/>
                <a:cs typeface="Carlito"/>
              </a:rPr>
              <a:t>2013 </a:t>
            </a:r>
            <a:r>
              <a:rPr sz="1600" spc="-5" dirty="0">
                <a:latin typeface="Carlito"/>
                <a:cs typeface="Carlito"/>
              </a:rPr>
              <a:t>with a </a:t>
            </a:r>
            <a:r>
              <a:rPr sz="1600" spc="-10" dirty="0">
                <a:latin typeface="Carlito"/>
                <a:cs typeface="Carlito"/>
              </a:rPr>
              <a:t>slight </a:t>
            </a:r>
            <a:r>
              <a:rPr sz="1600" spc="-5" dirty="0">
                <a:latin typeface="Carlito"/>
                <a:cs typeface="Carlito"/>
              </a:rPr>
              <a:t>dip </a:t>
            </a:r>
            <a:r>
              <a:rPr sz="1600" dirty="0">
                <a:latin typeface="Carlito"/>
                <a:cs typeface="Carlito"/>
              </a:rPr>
              <a:t>in</a:t>
            </a:r>
            <a:r>
              <a:rPr sz="1600" spc="55" dirty="0">
                <a:latin typeface="Carlito"/>
                <a:cs typeface="Carlito"/>
              </a:rPr>
              <a:t> </a:t>
            </a:r>
            <a:r>
              <a:rPr sz="1600" spc="-25" dirty="0">
                <a:latin typeface="Carlito"/>
                <a:cs typeface="Carlito"/>
              </a:rPr>
              <a:t>2018</a:t>
            </a:r>
            <a:endParaRPr sz="1600" dirty="0">
              <a:latin typeface="Carlito"/>
              <a:cs typeface="Carlito"/>
            </a:endParaRPr>
          </a:p>
          <a:p>
            <a:pPr marL="12700">
              <a:lnSpc>
                <a:spcPct val="100000"/>
              </a:lnSpc>
              <a:spcBef>
                <a:spcPts val="405"/>
              </a:spcBef>
            </a:pPr>
            <a:r>
              <a:rPr sz="1600" spc="-20" dirty="0">
                <a:latin typeface="Carlito"/>
                <a:cs typeface="Carlito"/>
              </a:rPr>
              <a:t>Success </a:t>
            </a:r>
            <a:r>
              <a:rPr sz="1600" dirty="0">
                <a:latin typeface="Carlito"/>
                <a:cs typeface="Carlito"/>
              </a:rPr>
              <a:t>in </a:t>
            </a:r>
            <a:r>
              <a:rPr sz="1600" spc="-25" dirty="0">
                <a:latin typeface="Carlito"/>
                <a:cs typeface="Carlito"/>
              </a:rPr>
              <a:t>recent years </a:t>
            </a:r>
            <a:r>
              <a:rPr sz="1600" spc="-15" dirty="0">
                <a:latin typeface="Carlito"/>
                <a:cs typeface="Carlito"/>
              </a:rPr>
              <a:t>at </a:t>
            </a:r>
            <a:r>
              <a:rPr sz="1600" spc="-20" dirty="0">
                <a:latin typeface="Carlito"/>
                <a:cs typeface="Carlito"/>
              </a:rPr>
              <a:t>around</a:t>
            </a:r>
            <a:r>
              <a:rPr sz="1600" spc="90" dirty="0">
                <a:latin typeface="Carlito"/>
                <a:cs typeface="Carlito"/>
              </a:rPr>
              <a:t> </a:t>
            </a:r>
            <a:r>
              <a:rPr sz="1600" spc="-25" dirty="0">
                <a:latin typeface="Carlito"/>
                <a:cs typeface="Carlito"/>
              </a:rPr>
              <a:t>80%</a:t>
            </a:r>
            <a:endParaRPr sz="1600" dirty="0">
              <a:latin typeface="Carlito"/>
              <a:cs typeface="Carlito"/>
            </a:endParaRPr>
          </a:p>
        </p:txBody>
      </p:sp>
      <p:sp>
        <p:nvSpPr>
          <p:cNvPr id="7" name="object 7"/>
          <p:cNvSpPr/>
          <p:nvPr/>
        </p:nvSpPr>
        <p:spPr>
          <a:xfrm>
            <a:off x="2564892" y="1484375"/>
            <a:ext cx="4565904" cy="304952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7418578" y="2750057"/>
            <a:ext cx="1974214" cy="513080"/>
          </a:xfrm>
          <a:prstGeom prst="rect">
            <a:avLst/>
          </a:prstGeom>
        </p:spPr>
        <p:txBody>
          <a:bodyPr vert="horz" wrap="square" lIns="0" tIns="12065" rIns="0" bIns="0" rtlCol="0">
            <a:spAutoFit/>
          </a:bodyPr>
          <a:lstStyle/>
          <a:p>
            <a:pPr marL="12700" marR="5080">
              <a:lnSpc>
                <a:spcPct val="100000"/>
              </a:lnSpc>
              <a:spcBef>
                <a:spcPts val="95"/>
              </a:spcBef>
            </a:pPr>
            <a:r>
              <a:rPr sz="1600" spc="-20" dirty="0">
                <a:latin typeface="Carlito"/>
                <a:cs typeface="Carlito"/>
              </a:rPr>
              <a:t>95% confidence interval  </a:t>
            </a:r>
            <a:r>
              <a:rPr sz="1600" spc="-10" dirty="0">
                <a:latin typeface="Carlito"/>
                <a:cs typeface="Carlito"/>
              </a:rPr>
              <a:t>(light blue</a:t>
            </a:r>
            <a:r>
              <a:rPr sz="1600" spc="-100" dirty="0">
                <a:latin typeface="Carlito"/>
                <a:cs typeface="Carlito"/>
              </a:rPr>
              <a:t> </a:t>
            </a:r>
            <a:r>
              <a:rPr sz="1600" spc="-10" dirty="0">
                <a:latin typeface="Carlito"/>
                <a:cs typeface="Carlito"/>
              </a:rPr>
              <a:t>shading)</a:t>
            </a:r>
            <a:endParaRPr sz="1600">
              <a:latin typeface="Carlito"/>
              <a:cs typeface="Carl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7967981" cy="1245235"/>
          </a:xfrm>
          <a:prstGeom prst="rect">
            <a:avLst/>
          </a:prstGeom>
        </p:spPr>
        <p:txBody>
          <a:bodyPr vert="horz" wrap="square" lIns="0" tIns="13335" rIns="0" bIns="0" rtlCol="0">
            <a:spAutoFit/>
          </a:bodyPr>
          <a:lstStyle/>
          <a:p>
            <a:pPr marL="12700">
              <a:lnSpc>
                <a:spcPct val="100000"/>
              </a:lnSpc>
              <a:spcBef>
                <a:spcPts val="105"/>
              </a:spcBef>
            </a:pPr>
            <a:r>
              <a:rPr sz="8000" spc="-150" dirty="0">
                <a:solidFill>
                  <a:srgbClr val="242424"/>
                </a:solidFill>
                <a:latin typeface="Arial"/>
                <a:cs typeface="Arial"/>
              </a:rPr>
              <a:t>EDA with SQL</a:t>
            </a:r>
            <a:endParaRPr sz="8000" spc="-1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sp>
        <p:nvSpPr>
          <p:cNvPr id="3" name="object 3"/>
          <p:cNvSpPr txBox="1"/>
          <p:nvPr/>
        </p:nvSpPr>
        <p:spPr>
          <a:xfrm>
            <a:off x="1176019" y="4221854"/>
            <a:ext cx="6306820" cy="1044575"/>
          </a:xfrm>
          <a:prstGeom prst="rect">
            <a:avLst/>
          </a:prstGeom>
        </p:spPr>
        <p:txBody>
          <a:bodyPr vert="horz" wrap="square" lIns="0" tIns="156210" rIns="0" bIns="0" rtlCol="0">
            <a:spAutoFit/>
          </a:bodyPr>
          <a:lstStyle/>
          <a:p>
            <a:pPr marL="12700">
              <a:lnSpc>
                <a:spcPct val="100000"/>
              </a:lnSpc>
              <a:spcBef>
                <a:spcPts val="1230"/>
              </a:spcBef>
              <a:tabLst>
                <a:tab pos="2051685" algn="l"/>
                <a:tab pos="4216400" algn="l"/>
                <a:tab pos="5087620" algn="l"/>
                <a:tab pos="5720080"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0" dirty="0">
                <a:solidFill>
                  <a:srgbClr val="616E52"/>
                </a:solidFill>
                <a:latin typeface="Arial"/>
                <a:cs typeface="Arial"/>
              </a:rPr>
              <a:t> </a:t>
            </a:r>
            <a:r>
              <a:rPr sz="2400" spc="-220" dirty="0">
                <a:solidFill>
                  <a:srgbClr val="616E52"/>
                </a:solidFill>
                <a:latin typeface="Arial"/>
                <a:cs typeface="Arial"/>
              </a:rPr>
              <a:t>ANALYSIS	</a:t>
            </a:r>
            <a:r>
              <a:rPr sz="2400" spc="-85" dirty="0">
                <a:solidFill>
                  <a:srgbClr val="616E52"/>
                </a:solidFill>
                <a:latin typeface="Arial"/>
                <a:cs typeface="Arial"/>
              </a:rPr>
              <a:t>WITH	</a:t>
            </a:r>
            <a:r>
              <a:rPr sz="2400" spc="-290" dirty="0">
                <a:solidFill>
                  <a:srgbClr val="616E52"/>
                </a:solidFill>
                <a:latin typeface="Arial"/>
                <a:cs typeface="Arial"/>
              </a:rPr>
              <a:t>SQL	</a:t>
            </a:r>
            <a:r>
              <a:rPr sz="2400" spc="-155" dirty="0">
                <a:solidFill>
                  <a:srgbClr val="616E52"/>
                </a:solidFill>
                <a:latin typeface="Arial"/>
                <a:cs typeface="Arial"/>
              </a:rPr>
              <a:t>DB2</a:t>
            </a:r>
            <a:endParaRPr sz="2400">
              <a:latin typeface="Arial"/>
              <a:cs typeface="Arial"/>
            </a:endParaRPr>
          </a:p>
          <a:p>
            <a:pPr marL="12700">
              <a:lnSpc>
                <a:spcPct val="100000"/>
              </a:lnSpc>
              <a:spcBef>
                <a:spcPts val="1130"/>
              </a:spcBef>
              <a:tabLst>
                <a:tab pos="1867535" algn="l"/>
                <a:tab pos="2279015" algn="l"/>
                <a:tab pos="3546475" algn="l"/>
                <a:tab pos="4426585" algn="l"/>
              </a:tabLst>
            </a:pPr>
            <a:r>
              <a:rPr sz="2400" spc="-195" dirty="0">
                <a:solidFill>
                  <a:srgbClr val="616E52"/>
                </a:solidFill>
                <a:latin typeface="Arial"/>
                <a:cs typeface="Arial"/>
              </a:rPr>
              <a:t>INTEGRATED	</a:t>
            </a:r>
            <a:r>
              <a:rPr sz="2400" spc="-95" dirty="0">
                <a:solidFill>
                  <a:srgbClr val="616E52"/>
                </a:solidFill>
                <a:latin typeface="Arial"/>
                <a:cs typeface="Arial"/>
              </a:rPr>
              <a:t>IN	</a:t>
            </a:r>
            <a:r>
              <a:rPr sz="2400" spc="-185" dirty="0">
                <a:solidFill>
                  <a:srgbClr val="616E52"/>
                </a:solidFill>
                <a:latin typeface="Arial"/>
                <a:cs typeface="Arial"/>
              </a:rPr>
              <a:t>PYTHON	</a:t>
            </a:r>
            <a:r>
              <a:rPr sz="2400" spc="-85" dirty="0">
                <a:solidFill>
                  <a:srgbClr val="616E52"/>
                </a:solidFill>
                <a:latin typeface="Arial"/>
                <a:cs typeface="Arial"/>
              </a:rPr>
              <a:t>WITH	</a:t>
            </a:r>
            <a:r>
              <a:rPr sz="2400" spc="-175" dirty="0">
                <a:solidFill>
                  <a:srgbClr val="616E52"/>
                </a:solidFill>
                <a:latin typeface="Arial"/>
                <a:cs typeface="Arial"/>
              </a:rPr>
              <a:t>SQLALCHEMY</a:t>
            </a:r>
            <a:endParaRPr sz="24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77053"/>
            <a:ext cx="5181600" cy="689932"/>
          </a:xfrm>
          <a:prstGeom prst="rect">
            <a:avLst/>
          </a:prstGeom>
        </p:spPr>
        <p:txBody>
          <a:bodyPr vert="horz" wrap="square" lIns="0" tIns="12700" rIns="0" bIns="0" rtlCol="0">
            <a:spAutoFit/>
          </a:bodyPr>
          <a:lstStyle/>
          <a:p>
            <a:pPr marL="12700">
              <a:lnSpc>
                <a:spcPct val="100000"/>
              </a:lnSpc>
              <a:spcBef>
                <a:spcPts val="100"/>
              </a:spcBef>
            </a:pPr>
            <a:r>
              <a:rPr dirty="0"/>
              <a:t>All Launch Site Names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24</a:t>
            </a:fld>
            <a:endParaRPr dirty="0"/>
          </a:p>
        </p:txBody>
      </p:sp>
      <p:sp>
        <p:nvSpPr>
          <p:cNvPr id="4" name="object 4"/>
          <p:cNvSpPr txBox="1"/>
          <p:nvPr/>
        </p:nvSpPr>
        <p:spPr>
          <a:xfrm>
            <a:off x="4725415" y="1810867"/>
            <a:ext cx="6174740" cy="2526665"/>
          </a:xfrm>
          <a:prstGeom prst="rect">
            <a:avLst/>
          </a:prstGeom>
        </p:spPr>
        <p:txBody>
          <a:bodyPr vert="horz" wrap="square" lIns="0" tIns="165100" rIns="0" bIns="0" rtlCol="0">
            <a:spAutoFit/>
          </a:bodyPr>
          <a:lstStyle/>
          <a:p>
            <a:pPr marL="12700">
              <a:lnSpc>
                <a:spcPct val="100000"/>
              </a:lnSpc>
              <a:spcBef>
                <a:spcPts val="1300"/>
              </a:spcBef>
            </a:pPr>
            <a:r>
              <a:rPr sz="2000" dirty="0">
                <a:solidFill>
                  <a:srgbClr val="404040"/>
                </a:solidFill>
                <a:latin typeface="Carlito"/>
                <a:cs typeface="Carlito"/>
              </a:rPr>
              <a:t>Query unique launch </a:t>
            </a:r>
            <a:r>
              <a:rPr sz="2000" spc="-20" dirty="0">
                <a:solidFill>
                  <a:srgbClr val="404040"/>
                </a:solidFill>
                <a:latin typeface="Carlito"/>
                <a:cs typeface="Carlito"/>
              </a:rPr>
              <a:t>site </a:t>
            </a:r>
            <a:r>
              <a:rPr sz="2000" spc="-5" dirty="0">
                <a:solidFill>
                  <a:srgbClr val="404040"/>
                </a:solidFill>
                <a:latin typeface="Carlito"/>
                <a:cs typeface="Carlito"/>
              </a:rPr>
              <a:t>names </a:t>
            </a:r>
            <a:r>
              <a:rPr sz="2000" spc="-20" dirty="0">
                <a:solidFill>
                  <a:srgbClr val="404040"/>
                </a:solidFill>
                <a:latin typeface="Carlito"/>
                <a:cs typeface="Carlito"/>
              </a:rPr>
              <a:t>from</a:t>
            </a:r>
            <a:r>
              <a:rPr sz="2000" spc="-80" dirty="0">
                <a:solidFill>
                  <a:srgbClr val="404040"/>
                </a:solidFill>
                <a:latin typeface="Carlito"/>
                <a:cs typeface="Carlito"/>
              </a:rPr>
              <a:t> </a:t>
            </a:r>
            <a:r>
              <a:rPr sz="2000" spc="-5" dirty="0">
                <a:solidFill>
                  <a:srgbClr val="404040"/>
                </a:solidFill>
                <a:latin typeface="Carlito"/>
                <a:cs typeface="Carlito"/>
              </a:rPr>
              <a:t>database.</a:t>
            </a:r>
            <a:endParaRPr sz="2000">
              <a:latin typeface="Carlito"/>
              <a:cs typeface="Carlito"/>
            </a:endParaRPr>
          </a:p>
          <a:p>
            <a:pPr marL="12700">
              <a:lnSpc>
                <a:spcPts val="2300"/>
              </a:lnSpc>
              <a:spcBef>
                <a:spcPts val="1200"/>
              </a:spcBef>
            </a:pPr>
            <a:r>
              <a:rPr sz="2000" spc="-5" dirty="0">
                <a:solidFill>
                  <a:srgbClr val="404040"/>
                </a:solidFill>
                <a:latin typeface="Carlito"/>
                <a:cs typeface="Carlito"/>
              </a:rPr>
              <a:t>CCAFS SLC-40 </a:t>
            </a:r>
            <a:r>
              <a:rPr sz="2000" dirty="0">
                <a:solidFill>
                  <a:srgbClr val="404040"/>
                </a:solidFill>
                <a:latin typeface="Carlito"/>
                <a:cs typeface="Carlito"/>
              </a:rPr>
              <a:t>and </a:t>
            </a:r>
            <a:r>
              <a:rPr sz="2000" spc="-10" dirty="0">
                <a:solidFill>
                  <a:srgbClr val="404040"/>
                </a:solidFill>
                <a:latin typeface="Carlito"/>
                <a:cs typeface="Carlito"/>
              </a:rPr>
              <a:t>CCAFSSLC-40 </a:t>
            </a:r>
            <a:r>
              <a:rPr sz="2000" spc="-25" dirty="0">
                <a:solidFill>
                  <a:srgbClr val="404040"/>
                </a:solidFill>
                <a:latin typeface="Carlito"/>
                <a:cs typeface="Carlito"/>
              </a:rPr>
              <a:t>likely </a:t>
            </a:r>
            <a:r>
              <a:rPr sz="2000" dirty="0">
                <a:solidFill>
                  <a:srgbClr val="404040"/>
                </a:solidFill>
                <a:latin typeface="Carlito"/>
                <a:cs typeface="Carlito"/>
              </a:rPr>
              <a:t>all </a:t>
            </a:r>
            <a:r>
              <a:rPr sz="2000" spc="-20" dirty="0">
                <a:solidFill>
                  <a:srgbClr val="404040"/>
                </a:solidFill>
                <a:latin typeface="Carlito"/>
                <a:cs typeface="Carlito"/>
              </a:rPr>
              <a:t>represent </a:t>
            </a:r>
            <a:r>
              <a:rPr sz="2000" dirty="0">
                <a:solidFill>
                  <a:srgbClr val="404040"/>
                </a:solidFill>
                <a:latin typeface="Carlito"/>
                <a:cs typeface="Carlito"/>
              </a:rPr>
              <a:t>the</a:t>
            </a:r>
            <a:r>
              <a:rPr sz="2000" spc="-114" dirty="0">
                <a:solidFill>
                  <a:srgbClr val="404040"/>
                </a:solidFill>
                <a:latin typeface="Carlito"/>
                <a:cs typeface="Carlito"/>
              </a:rPr>
              <a:t> </a:t>
            </a:r>
            <a:r>
              <a:rPr sz="2000" spc="-5" dirty="0">
                <a:solidFill>
                  <a:srgbClr val="404040"/>
                </a:solidFill>
                <a:latin typeface="Carlito"/>
                <a:cs typeface="Carlito"/>
              </a:rPr>
              <a:t>same</a:t>
            </a:r>
            <a:endParaRPr sz="2000">
              <a:latin typeface="Carlito"/>
              <a:cs typeface="Carlito"/>
            </a:endParaRPr>
          </a:p>
          <a:p>
            <a:pPr marL="12700">
              <a:lnSpc>
                <a:spcPts val="2300"/>
              </a:lnSpc>
            </a:pPr>
            <a:r>
              <a:rPr sz="2000" dirty="0">
                <a:solidFill>
                  <a:srgbClr val="404040"/>
                </a:solidFill>
                <a:latin typeface="Carlito"/>
                <a:cs typeface="Carlito"/>
              </a:rPr>
              <a:t>launch </a:t>
            </a:r>
            <a:r>
              <a:rPr sz="2000" spc="-20" dirty="0">
                <a:solidFill>
                  <a:srgbClr val="404040"/>
                </a:solidFill>
                <a:latin typeface="Carlito"/>
                <a:cs typeface="Carlito"/>
              </a:rPr>
              <a:t>site </a:t>
            </a:r>
            <a:r>
              <a:rPr sz="2000" dirty="0">
                <a:solidFill>
                  <a:srgbClr val="404040"/>
                </a:solidFill>
                <a:latin typeface="Carlito"/>
                <a:cs typeface="Carlito"/>
              </a:rPr>
              <a:t>with </a:t>
            </a:r>
            <a:r>
              <a:rPr sz="2000" spc="-25" dirty="0">
                <a:solidFill>
                  <a:srgbClr val="404040"/>
                </a:solidFill>
                <a:latin typeface="Carlito"/>
                <a:cs typeface="Carlito"/>
              </a:rPr>
              <a:t>data </a:t>
            </a:r>
            <a:r>
              <a:rPr sz="2000" spc="-5" dirty="0">
                <a:solidFill>
                  <a:srgbClr val="404040"/>
                </a:solidFill>
                <a:latin typeface="Carlito"/>
                <a:cs typeface="Carlito"/>
              </a:rPr>
              <a:t>entry</a:t>
            </a:r>
            <a:r>
              <a:rPr sz="2000" spc="-35" dirty="0">
                <a:solidFill>
                  <a:srgbClr val="404040"/>
                </a:solidFill>
                <a:latin typeface="Carlito"/>
                <a:cs typeface="Carlito"/>
              </a:rPr>
              <a:t> </a:t>
            </a:r>
            <a:r>
              <a:rPr sz="2000" spc="-25" dirty="0">
                <a:solidFill>
                  <a:srgbClr val="404040"/>
                </a:solidFill>
                <a:latin typeface="Carlito"/>
                <a:cs typeface="Carlito"/>
              </a:rPr>
              <a:t>errors.</a:t>
            </a:r>
            <a:endParaRPr sz="2000">
              <a:latin typeface="Carlito"/>
              <a:cs typeface="Carlito"/>
            </a:endParaRPr>
          </a:p>
          <a:p>
            <a:pPr marL="12700" marR="2114550">
              <a:lnSpc>
                <a:spcPct val="141500"/>
              </a:lnSpc>
              <a:spcBef>
                <a:spcPts val="110"/>
              </a:spcBef>
            </a:pPr>
            <a:r>
              <a:rPr sz="2000" spc="-5" dirty="0">
                <a:solidFill>
                  <a:srgbClr val="404040"/>
                </a:solidFill>
                <a:latin typeface="Carlito"/>
                <a:cs typeface="Carlito"/>
              </a:rPr>
              <a:t>CCAFS </a:t>
            </a:r>
            <a:r>
              <a:rPr sz="2000" spc="-15" dirty="0">
                <a:solidFill>
                  <a:srgbClr val="404040"/>
                </a:solidFill>
                <a:latin typeface="Carlito"/>
                <a:cs typeface="Carlito"/>
              </a:rPr>
              <a:t>LC-40 </a:t>
            </a:r>
            <a:r>
              <a:rPr sz="2000" spc="-20" dirty="0">
                <a:solidFill>
                  <a:srgbClr val="404040"/>
                </a:solidFill>
                <a:latin typeface="Carlito"/>
                <a:cs typeface="Carlito"/>
              </a:rPr>
              <a:t>was </a:t>
            </a:r>
            <a:r>
              <a:rPr sz="2000" dirty="0">
                <a:solidFill>
                  <a:srgbClr val="404040"/>
                </a:solidFill>
                <a:latin typeface="Carlito"/>
                <a:cs typeface="Carlito"/>
              </a:rPr>
              <a:t>the </a:t>
            </a:r>
            <a:r>
              <a:rPr sz="2000" spc="-20" dirty="0">
                <a:solidFill>
                  <a:srgbClr val="404040"/>
                </a:solidFill>
                <a:latin typeface="Carlito"/>
                <a:cs typeface="Carlito"/>
              </a:rPr>
              <a:t>previous </a:t>
            </a:r>
            <a:r>
              <a:rPr sz="2000" spc="-5" dirty="0">
                <a:solidFill>
                  <a:srgbClr val="404040"/>
                </a:solidFill>
                <a:latin typeface="Carlito"/>
                <a:cs typeface="Carlito"/>
              </a:rPr>
              <a:t>name.  </a:t>
            </a:r>
            <a:r>
              <a:rPr sz="2000" spc="-25" dirty="0">
                <a:solidFill>
                  <a:srgbClr val="404040"/>
                </a:solidFill>
                <a:latin typeface="Carlito"/>
                <a:cs typeface="Carlito"/>
              </a:rPr>
              <a:t>Likely </a:t>
            </a:r>
            <a:r>
              <a:rPr sz="2000" spc="-5" dirty="0">
                <a:solidFill>
                  <a:srgbClr val="404040"/>
                </a:solidFill>
                <a:latin typeface="Carlito"/>
                <a:cs typeface="Carlito"/>
              </a:rPr>
              <a:t>only </a:t>
            </a:r>
            <a:r>
              <a:rPr sz="2000" dirty="0">
                <a:solidFill>
                  <a:srgbClr val="404040"/>
                </a:solidFill>
                <a:latin typeface="Carlito"/>
                <a:cs typeface="Carlito"/>
              </a:rPr>
              <a:t>3 unique </a:t>
            </a:r>
            <a:r>
              <a:rPr sz="2000" spc="-5" dirty="0">
                <a:solidFill>
                  <a:srgbClr val="404040"/>
                </a:solidFill>
                <a:latin typeface="Carlito"/>
                <a:cs typeface="Carlito"/>
              </a:rPr>
              <a:t>launch_site values:  CCAFS SLC-40, KSC LC-39A,</a:t>
            </a:r>
            <a:r>
              <a:rPr sz="2000" spc="-310" dirty="0">
                <a:solidFill>
                  <a:srgbClr val="404040"/>
                </a:solidFill>
                <a:latin typeface="Carlito"/>
                <a:cs typeface="Carlito"/>
              </a:rPr>
              <a:t> </a:t>
            </a:r>
            <a:r>
              <a:rPr sz="2000" spc="-40" dirty="0">
                <a:solidFill>
                  <a:srgbClr val="404040"/>
                </a:solidFill>
                <a:latin typeface="Carlito"/>
                <a:cs typeface="Carlito"/>
              </a:rPr>
              <a:t>VAFB </a:t>
            </a:r>
            <a:r>
              <a:rPr sz="2000" spc="-10" dirty="0">
                <a:solidFill>
                  <a:srgbClr val="404040"/>
                </a:solidFill>
                <a:latin typeface="Carlito"/>
                <a:cs typeface="Carlito"/>
              </a:rPr>
              <a:t>SLC-4E</a:t>
            </a:r>
            <a:endParaRPr sz="2000">
              <a:latin typeface="Carlito"/>
              <a:cs typeface="Carlito"/>
            </a:endParaRPr>
          </a:p>
        </p:txBody>
      </p:sp>
      <p:sp>
        <p:nvSpPr>
          <p:cNvPr id="5" name="object 5"/>
          <p:cNvSpPr/>
          <p:nvPr/>
        </p:nvSpPr>
        <p:spPr>
          <a:xfrm>
            <a:off x="1182624" y="2010155"/>
            <a:ext cx="3220212" cy="27630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012037" y="872722"/>
            <a:ext cx="9496425" cy="689932"/>
          </a:xfrm>
          <a:prstGeom prst="rect">
            <a:avLst/>
          </a:prstGeom>
        </p:spPr>
        <p:txBody>
          <a:bodyPr vert="horz" wrap="square" lIns="0" tIns="12700" rIns="0" bIns="0" rtlCol="0">
            <a:spAutoFit/>
          </a:bodyPr>
          <a:lstStyle/>
          <a:p>
            <a:pPr marL="12700">
              <a:lnSpc>
                <a:spcPct val="100000"/>
              </a:lnSpc>
              <a:spcBef>
                <a:spcPts val="100"/>
              </a:spcBef>
            </a:pPr>
            <a:r>
              <a:rPr spc="-150" dirty="0"/>
              <a:t>Launch Site Names Beginning with `CCA`</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25</a:t>
            </a:fld>
            <a:endParaRPr dirty="0"/>
          </a:p>
        </p:txBody>
      </p:sp>
      <p:sp>
        <p:nvSpPr>
          <p:cNvPr id="4" name="object 4"/>
          <p:cNvSpPr txBox="1"/>
          <p:nvPr/>
        </p:nvSpPr>
        <p:spPr>
          <a:xfrm>
            <a:off x="9341611" y="2469007"/>
            <a:ext cx="1837689" cy="1428750"/>
          </a:xfrm>
          <a:prstGeom prst="rect">
            <a:avLst/>
          </a:prstGeom>
        </p:spPr>
        <p:txBody>
          <a:bodyPr vert="horz" wrap="square" lIns="0" tIns="47625" rIns="0" bIns="0" rtlCol="0">
            <a:spAutoFit/>
          </a:bodyPr>
          <a:lstStyle/>
          <a:p>
            <a:pPr marL="12700" marR="5080">
              <a:lnSpc>
                <a:spcPts val="2160"/>
              </a:lnSpc>
              <a:spcBef>
                <a:spcPts val="375"/>
              </a:spcBef>
            </a:pPr>
            <a:r>
              <a:rPr sz="2000" spc="-35" dirty="0">
                <a:solidFill>
                  <a:srgbClr val="404040"/>
                </a:solidFill>
                <a:latin typeface="Carlito"/>
                <a:cs typeface="Carlito"/>
              </a:rPr>
              <a:t>First </a:t>
            </a:r>
            <a:r>
              <a:rPr sz="2000" spc="-20" dirty="0">
                <a:solidFill>
                  <a:srgbClr val="404040"/>
                </a:solidFill>
                <a:latin typeface="Carlito"/>
                <a:cs typeface="Carlito"/>
              </a:rPr>
              <a:t>five </a:t>
            </a:r>
            <a:r>
              <a:rPr sz="2000" spc="-5" dirty="0">
                <a:solidFill>
                  <a:srgbClr val="404040"/>
                </a:solidFill>
                <a:latin typeface="Carlito"/>
                <a:cs typeface="Carlito"/>
              </a:rPr>
              <a:t>entries  </a:t>
            </a:r>
            <a:r>
              <a:rPr sz="2000" dirty="0">
                <a:solidFill>
                  <a:srgbClr val="404040"/>
                </a:solidFill>
                <a:latin typeface="Carlito"/>
                <a:cs typeface="Carlito"/>
              </a:rPr>
              <a:t>in </a:t>
            </a:r>
            <a:r>
              <a:rPr sz="2000" spc="-5" dirty="0">
                <a:solidFill>
                  <a:srgbClr val="404040"/>
                </a:solidFill>
                <a:latin typeface="Carlito"/>
                <a:cs typeface="Carlito"/>
              </a:rPr>
              <a:t>database with  Launch </a:t>
            </a:r>
            <a:r>
              <a:rPr sz="2000" spc="-15" dirty="0">
                <a:solidFill>
                  <a:srgbClr val="404040"/>
                </a:solidFill>
                <a:latin typeface="Carlito"/>
                <a:cs typeface="Carlito"/>
              </a:rPr>
              <a:t>Site</a:t>
            </a:r>
            <a:r>
              <a:rPr sz="2000" spc="-100" dirty="0">
                <a:solidFill>
                  <a:srgbClr val="404040"/>
                </a:solidFill>
                <a:latin typeface="Carlito"/>
                <a:cs typeface="Carlito"/>
              </a:rPr>
              <a:t> </a:t>
            </a:r>
            <a:r>
              <a:rPr sz="2000" spc="-5" dirty="0">
                <a:solidFill>
                  <a:srgbClr val="404040"/>
                </a:solidFill>
                <a:latin typeface="Carlito"/>
                <a:cs typeface="Carlito"/>
              </a:rPr>
              <a:t>name  </a:t>
            </a:r>
            <a:r>
              <a:rPr sz="2000" dirty="0">
                <a:solidFill>
                  <a:srgbClr val="404040"/>
                </a:solidFill>
                <a:latin typeface="Carlito"/>
                <a:cs typeface="Carlito"/>
              </a:rPr>
              <a:t>beginning </a:t>
            </a:r>
            <a:r>
              <a:rPr sz="2000" spc="-5" dirty="0">
                <a:solidFill>
                  <a:srgbClr val="404040"/>
                </a:solidFill>
                <a:latin typeface="Carlito"/>
                <a:cs typeface="Carlito"/>
              </a:rPr>
              <a:t>with  </a:t>
            </a:r>
            <a:r>
              <a:rPr sz="2000" dirty="0">
                <a:solidFill>
                  <a:srgbClr val="404040"/>
                </a:solidFill>
                <a:latin typeface="Carlito"/>
                <a:cs typeface="Carlito"/>
              </a:rPr>
              <a:t>CCA.</a:t>
            </a:r>
            <a:endParaRPr sz="2000">
              <a:latin typeface="Carlito"/>
              <a:cs typeface="Carlito"/>
            </a:endParaRPr>
          </a:p>
        </p:txBody>
      </p:sp>
      <p:sp>
        <p:nvSpPr>
          <p:cNvPr id="5" name="object 5"/>
          <p:cNvSpPr/>
          <p:nvPr/>
        </p:nvSpPr>
        <p:spPr>
          <a:xfrm>
            <a:off x="873252" y="1853183"/>
            <a:ext cx="8272272" cy="333146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77053"/>
            <a:ext cx="7138034" cy="689932"/>
          </a:xfrm>
          <a:prstGeom prst="rect">
            <a:avLst/>
          </a:prstGeom>
        </p:spPr>
        <p:txBody>
          <a:bodyPr vert="horz" wrap="square" lIns="0" tIns="12700" rIns="0" bIns="0" rtlCol="0">
            <a:spAutoFit/>
          </a:bodyPr>
          <a:lstStyle/>
          <a:p>
            <a:pPr marL="12700">
              <a:lnSpc>
                <a:spcPct val="100000"/>
              </a:lnSpc>
              <a:spcBef>
                <a:spcPts val="100"/>
              </a:spcBef>
            </a:pPr>
            <a:r>
              <a:rPr dirty="0"/>
              <a:t>Total Payload Mass from NASA</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26</a:t>
            </a:fld>
            <a:endParaRPr dirty="0"/>
          </a:p>
        </p:txBody>
      </p:sp>
      <p:sp>
        <p:nvSpPr>
          <p:cNvPr id="4" name="object 4"/>
          <p:cNvSpPr txBox="1"/>
          <p:nvPr/>
        </p:nvSpPr>
        <p:spPr>
          <a:xfrm>
            <a:off x="7737475" y="2219960"/>
            <a:ext cx="3489325" cy="2430145"/>
          </a:xfrm>
          <a:prstGeom prst="rect">
            <a:avLst/>
          </a:prstGeom>
        </p:spPr>
        <p:txBody>
          <a:bodyPr vert="horz" wrap="square" lIns="0" tIns="47625" rIns="0" bIns="0" rtlCol="0">
            <a:spAutoFit/>
          </a:bodyPr>
          <a:lstStyle/>
          <a:p>
            <a:pPr marL="12700" marR="5715">
              <a:lnSpc>
                <a:spcPts val="2160"/>
              </a:lnSpc>
              <a:spcBef>
                <a:spcPts val="37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sums </a:t>
            </a:r>
            <a:r>
              <a:rPr sz="2000" dirty="0">
                <a:solidFill>
                  <a:srgbClr val="404040"/>
                </a:solidFill>
                <a:latin typeface="Carlito"/>
                <a:cs typeface="Carlito"/>
              </a:rPr>
              <a:t>the </a:t>
            </a:r>
            <a:r>
              <a:rPr sz="2000" spc="-25" dirty="0">
                <a:solidFill>
                  <a:srgbClr val="404040"/>
                </a:solidFill>
                <a:latin typeface="Carlito"/>
                <a:cs typeface="Carlito"/>
              </a:rPr>
              <a:t>total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dirty="0">
                <a:solidFill>
                  <a:srgbClr val="404040"/>
                </a:solidFill>
                <a:latin typeface="Carlito"/>
                <a:cs typeface="Carlito"/>
              </a:rPr>
              <a:t>in kg </a:t>
            </a:r>
            <a:r>
              <a:rPr sz="2000" spc="-15" dirty="0">
                <a:solidFill>
                  <a:srgbClr val="404040"/>
                </a:solidFill>
                <a:latin typeface="Carlito"/>
                <a:cs typeface="Carlito"/>
              </a:rPr>
              <a:t>where </a:t>
            </a:r>
            <a:r>
              <a:rPr sz="2000" dirty="0">
                <a:solidFill>
                  <a:srgbClr val="404040"/>
                </a:solidFill>
                <a:latin typeface="Carlito"/>
                <a:cs typeface="Carlito"/>
              </a:rPr>
              <a:t>NASA </a:t>
            </a:r>
            <a:r>
              <a:rPr sz="2000" spc="-20" dirty="0">
                <a:solidFill>
                  <a:srgbClr val="404040"/>
                </a:solidFill>
                <a:latin typeface="Carlito"/>
                <a:cs typeface="Carlito"/>
              </a:rPr>
              <a:t>was </a:t>
            </a:r>
            <a:r>
              <a:rPr sz="2000" dirty="0">
                <a:solidFill>
                  <a:srgbClr val="404040"/>
                </a:solidFill>
                <a:latin typeface="Carlito"/>
                <a:cs typeface="Carlito"/>
              </a:rPr>
              <a:t>the  </a:t>
            </a:r>
            <a:r>
              <a:rPr sz="2000" spc="-60" dirty="0">
                <a:solidFill>
                  <a:srgbClr val="404040"/>
                </a:solidFill>
                <a:latin typeface="Carlito"/>
                <a:cs typeface="Carlito"/>
              </a:rPr>
              <a:t>customer.</a:t>
            </a:r>
            <a:endParaRPr sz="2000">
              <a:latin typeface="Carlito"/>
              <a:cs typeface="Carlito"/>
            </a:endParaRPr>
          </a:p>
          <a:p>
            <a:pPr marL="12700" marR="5080">
              <a:lnSpc>
                <a:spcPct val="90000"/>
              </a:lnSpc>
              <a:spcBef>
                <a:spcPts val="1370"/>
              </a:spcBef>
            </a:pPr>
            <a:r>
              <a:rPr sz="2000" spc="-15" dirty="0">
                <a:solidFill>
                  <a:srgbClr val="404040"/>
                </a:solidFill>
                <a:latin typeface="Carlito"/>
                <a:cs typeface="Carlito"/>
              </a:rPr>
              <a:t>CRS </a:t>
            </a:r>
            <a:r>
              <a:rPr sz="2000" spc="-20" dirty="0">
                <a:solidFill>
                  <a:srgbClr val="404040"/>
                </a:solidFill>
                <a:latin typeface="Carlito"/>
                <a:cs typeface="Carlito"/>
              </a:rPr>
              <a:t>stands </a:t>
            </a:r>
            <a:r>
              <a:rPr sz="2000" spc="-25" dirty="0">
                <a:solidFill>
                  <a:srgbClr val="404040"/>
                </a:solidFill>
                <a:latin typeface="Carlito"/>
                <a:cs typeface="Carlito"/>
              </a:rPr>
              <a:t>for </a:t>
            </a:r>
            <a:r>
              <a:rPr sz="2000" spc="-10" dirty="0">
                <a:solidFill>
                  <a:srgbClr val="404040"/>
                </a:solidFill>
                <a:latin typeface="Carlito"/>
                <a:cs typeface="Carlito"/>
              </a:rPr>
              <a:t>Commercial  </a:t>
            </a:r>
            <a:r>
              <a:rPr sz="2000" spc="-5" dirty="0">
                <a:solidFill>
                  <a:srgbClr val="404040"/>
                </a:solidFill>
                <a:latin typeface="Carlito"/>
                <a:cs typeface="Carlito"/>
              </a:rPr>
              <a:t>Resupply </a:t>
            </a:r>
            <a:r>
              <a:rPr sz="2000" dirty="0">
                <a:solidFill>
                  <a:srgbClr val="404040"/>
                </a:solidFill>
                <a:latin typeface="Carlito"/>
                <a:cs typeface="Carlito"/>
              </a:rPr>
              <a:t>Services which</a:t>
            </a:r>
            <a:r>
              <a:rPr sz="2000" spc="-90" dirty="0">
                <a:solidFill>
                  <a:srgbClr val="404040"/>
                </a:solidFill>
                <a:latin typeface="Carlito"/>
                <a:cs typeface="Carlito"/>
              </a:rPr>
              <a:t> </a:t>
            </a:r>
            <a:r>
              <a:rPr sz="2000" spc="-20" dirty="0">
                <a:solidFill>
                  <a:srgbClr val="404040"/>
                </a:solidFill>
                <a:latin typeface="Carlito"/>
                <a:cs typeface="Carlito"/>
              </a:rPr>
              <a:t>indicates  </a:t>
            </a:r>
            <a:r>
              <a:rPr sz="2000" spc="-5" dirty="0">
                <a:solidFill>
                  <a:srgbClr val="404040"/>
                </a:solidFill>
                <a:latin typeface="Carlito"/>
                <a:cs typeface="Carlito"/>
              </a:rPr>
              <a:t>that </a:t>
            </a:r>
            <a:r>
              <a:rPr sz="2000" dirty="0">
                <a:solidFill>
                  <a:srgbClr val="404040"/>
                </a:solidFill>
                <a:latin typeface="Carlito"/>
                <a:cs typeface="Carlito"/>
              </a:rPr>
              <a:t>these </a:t>
            </a:r>
            <a:r>
              <a:rPr sz="2000" spc="-10" dirty="0">
                <a:solidFill>
                  <a:srgbClr val="404040"/>
                </a:solidFill>
                <a:latin typeface="Carlito"/>
                <a:cs typeface="Carlito"/>
              </a:rPr>
              <a:t>payloads </a:t>
            </a:r>
            <a:r>
              <a:rPr sz="2000" spc="-20" dirty="0">
                <a:solidFill>
                  <a:srgbClr val="404040"/>
                </a:solidFill>
                <a:latin typeface="Carlito"/>
                <a:cs typeface="Carlito"/>
              </a:rPr>
              <a:t>were sent to  </a:t>
            </a:r>
            <a:r>
              <a:rPr sz="2000" dirty="0">
                <a:solidFill>
                  <a:srgbClr val="404040"/>
                </a:solidFill>
                <a:latin typeface="Carlito"/>
                <a:cs typeface="Carlito"/>
              </a:rPr>
              <a:t>the </a:t>
            </a:r>
            <a:r>
              <a:rPr sz="2000" spc="-10" dirty="0">
                <a:solidFill>
                  <a:srgbClr val="404040"/>
                </a:solidFill>
                <a:latin typeface="Carlito"/>
                <a:cs typeface="Carlito"/>
              </a:rPr>
              <a:t>International </a:t>
            </a:r>
            <a:r>
              <a:rPr sz="2000" dirty="0">
                <a:solidFill>
                  <a:srgbClr val="404040"/>
                </a:solidFill>
                <a:latin typeface="Carlito"/>
                <a:cs typeface="Carlito"/>
              </a:rPr>
              <a:t>Space </a:t>
            </a:r>
            <a:r>
              <a:rPr sz="2000" spc="-20" dirty="0">
                <a:solidFill>
                  <a:srgbClr val="404040"/>
                </a:solidFill>
                <a:latin typeface="Carlito"/>
                <a:cs typeface="Carlito"/>
              </a:rPr>
              <a:t>Station  </a:t>
            </a:r>
            <a:r>
              <a:rPr sz="2000" dirty="0">
                <a:solidFill>
                  <a:srgbClr val="404040"/>
                </a:solidFill>
                <a:latin typeface="Carlito"/>
                <a:cs typeface="Carlito"/>
              </a:rPr>
              <a:t>(ISS).</a:t>
            </a:r>
            <a:endParaRPr sz="2000">
              <a:latin typeface="Carlito"/>
              <a:cs typeface="Carlito"/>
            </a:endParaRPr>
          </a:p>
        </p:txBody>
      </p:sp>
      <p:sp>
        <p:nvSpPr>
          <p:cNvPr id="5" name="object 5"/>
          <p:cNvSpPr/>
          <p:nvPr/>
        </p:nvSpPr>
        <p:spPr>
          <a:xfrm>
            <a:off x="1274063" y="2263139"/>
            <a:ext cx="5687568" cy="25542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77053"/>
            <a:ext cx="7722234" cy="689932"/>
          </a:xfrm>
          <a:prstGeom prst="rect">
            <a:avLst/>
          </a:prstGeom>
        </p:spPr>
        <p:txBody>
          <a:bodyPr vert="horz" wrap="square" lIns="0" tIns="12700" rIns="0" bIns="0" rtlCol="0">
            <a:spAutoFit/>
          </a:bodyPr>
          <a:lstStyle/>
          <a:p>
            <a:pPr marL="12700">
              <a:lnSpc>
                <a:spcPct val="100000"/>
              </a:lnSpc>
              <a:spcBef>
                <a:spcPts val="100"/>
              </a:spcBef>
            </a:pPr>
            <a:r>
              <a:rPr dirty="0"/>
              <a:t>Average Payload Mass by F9 v1.1</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27</a:t>
            </a:fld>
            <a:endParaRPr dirty="0"/>
          </a:p>
        </p:txBody>
      </p:sp>
      <p:sp>
        <p:nvSpPr>
          <p:cNvPr id="4" name="object 4"/>
          <p:cNvSpPr txBox="1"/>
          <p:nvPr/>
        </p:nvSpPr>
        <p:spPr>
          <a:xfrm>
            <a:off x="8291830" y="2060575"/>
            <a:ext cx="2723515" cy="2186305"/>
          </a:xfrm>
          <a:prstGeom prst="rect">
            <a:avLst/>
          </a:prstGeom>
        </p:spPr>
        <p:txBody>
          <a:bodyPr vert="horz" wrap="square" lIns="0" tIns="38100" rIns="0" bIns="0" rtlCol="0">
            <a:spAutoFit/>
          </a:bodyPr>
          <a:lstStyle/>
          <a:p>
            <a:pPr marL="12700" marR="172085">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calculates</a:t>
            </a:r>
            <a:r>
              <a:rPr sz="2000" spc="-204" dirty="0">
                <a:solidFill>
                  <a:srgbClr val="404040"/>
                </a:solidFill>
                <a:latin typeface="Carlito"/>
                <a:cs typeface="Carlito"/>
              </a:rPr>
              <a:t> </a:t>
            </a:r>
            <a:r>
              <a:rPr sz="2000" dirty="0">
                <a:solidFill>
                  <a:srgbClr val="404040"/>
                </a:solidFill>
                <a:latin typeface="Carlito"/>
                <a:cs typeface="Carlito"/>
              </a:rPr>
              <a:t>the  </a:t>
            </a: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or  </a:t>
            </a:r>
            <a:r>
              <a:rPr sz="2000" dirty="0">
                <a:solidFill>
                  <a:srgbClr val="404040"/>
                </a:solidFill>
                <a:latin typeface="Carlito"/>
                <a:cs typeface="Carlito"/>
              </a:rPr>
              <a:t>launches which </a:t>
            </a:r>
            <a:r>
              <a:rPr sz="2000" spc="-5" dirty="0">
                <a:solidFill>
                  <a:srgbClr val="404040"/>
                </a:solidFill>
                <a:latin typeface="Carlito"/>
                <a:cs typeface="Carlito"/>
              </a:rPr>
              <a:t>used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dirty="0">
                <a:solidFill>
                  <a:srgbClr val="404040"/>
                </a:solidFill>
                <a:latin typeface="Carlito"/>
                <a:cs typeface="Carlito"/>
              </a:rPr>
              <a:t>F9</a:t>
            </a:r>
            <a:r>
              <a:rPr sz="2000" spc="-35" dirty="0">
                <a:solidFill>
                  <a:srgbClr val="404040"/>
                </a:solidFill>
                <a:latin typeface="Carlito"/>
                <a:cs typeface="Carlito"/>
              </a:rPr>
              <a:t> </a:t>
            </a:r>
            <a:r>
              <a:rPr sz="2000" dirty="0">
                <a:solidFill>
                  <a:srgbClr val="404040"/>
                </a:solidFill>
                <a:latin typeface="Carlito"/>
                <a:cs typeface="Carlito"/>
              </a:rPr>
              <a:t>v1.1</a:t>
            </a:r>
            <a:endParaRPr sz="2000">
              <a:latin typeface="Carlito"/>
              <a:cs typeface="Carlito"/>
            </a:endParaRPr>
          </a:p>
          <a:p>
            <a:pPr marL="12700" marR="5080">
              <a:lnSpc>
                <a:spcPct val="91800"/>
              </a:lnSpc>
              <a:spcBef>
                <a:spcPts val="1400"/>
              </a:spcBef>
            </a:pP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F9 1.1 </a:t>
            </a:r>
            <a:r>
              <a:rPr sz="2000" spc="-5" dirty="0">
                <a:solidFill>
                  <a:srgbClr val="404040"/>
                </a:solidFill>
                <a:latin typeface="Carlito"/>
                <a:cs typeface="Carlito"/>
              </a:rPr>
              <a:t>is on </a:t>
            </a:r>
            <a:r>
              <a:rPr sz="2000" dirty="0">
                <a:solidFill>
                  <a:srgbClr val="404040"/>
                </a:solidFill>
                <a:latin typeface="Carlito"/>
                <a:cs typeface="Carlito"/>
              </a:rPr>
              <a:t>the </a:t>
            </a:r>
            <a:r>
              <a:rPr sz="2000" spc="-5" dirty="0">
                <a:solidFill>
                  <a:srgbClr val="404040"/>
                </a:solidFill>
                <a:latin typeface="Carlito"/>
                <a:cs typeface="Carlito"/>
              </a:rPr>
              <a:t>low </a:t>
            </a:r>
            <a:r>
              <a:rPr sz="2000" dirty="0">
                <a:solidFill>
                  <a:srgbClr val="404040"/>
                </a:solidFill>
                <a:latin typeface="Carlito"/>
                <a:cs typeface="Carlito"/>
              </a:rPr>
              <a:t>end</a:t>
            </a:r>
            <a:r>
              <a:rPr sz="2000" spc="-235" dirty="0">
                <a:solidFill>
                  <a:srgbClr val="404040"/>
                </a:solidFill>
                <a:latin typeface="Carlito"/>
                <a:cs typeface="Carlito"/>
              </a:rPr>
              <a:t> </a:t>
            </a:r>
            <a:r>
              <a:rPr sz="2000" spc="-5" dirty="0">
                <a:solidFill>
                  <a:srgbClr val="404040"/>
                </a:solidFill>
                <a:latin typeface="Carlito"/>
                <a:cs typeface="Carlito"/>
              </a:rPr>
              <a:t>of  our </a:t>
            </a:r>
            <a:r>
              <a:rPr sz="2000" spc="-10" dirty="0">
                <a:solidFill>
                  <a:srgbClr val="404040"/>
                </a:solidFill>
                <a:latin typeface="Carlito"/>
                <a:cs typeface="Carlito"/>
              </a:rPr>
              <a:t>payload </a:t>
            </a:r>
            <a:r>
              <a:rPr sz="2000" spc="-5" dirty="0">
                <a:solidFill>
                  <a:srgbClr val="404040"/>
                </a:solidFill>
                <a:latin typeface="Carlito"/>
                <a:cs typeface="Carlito"/>
              </a:rPr>
              <a:t>mass</a:t>
            </a:r>
            <a:r>
              <a:rPr sz="2000" spc="-114" dirty="0">
                <a:solidFill>
                  <a:srgbClr val="404040"/>
                </a:solidFill>
                <a:latin typeface="Carlito"/>
                <a:cs typeface="Carlito"/>
              </a:rPr>
              <a:t> </a:t>
            </a:r>
            <a:r>
              <a:rPr sz="2000" spc="-20" dirty="0">
                <a:solidFill>
                  <a:srgbClr val="404040"/>
                </a:solidFill>
                <a:latin typeface="Carlito"/>
                <a:cs typeface="Carlito"/>
              </a:rPr>
              <a:t>range</a:t>
            </a:r>
            <a:endParaRPr sz="2000">
              <a:latin typeface="Carlito"/>
              <a:cs typeface="Carlito"/>
            </a:endParaRPr>
          </a:p>
        </p:txBody>
      </p:sp>
      <p:sp>
        <p:nvSpPr>
          <p:cNvPr id="5" name="object 5"/>
          <p:cNvSpPr/>
          <p:nvPr/>
        </p:nvSpPr>
        <p:spPr>
          <a:xfrm>
            <a:off x="1208532" y="2127504"/>
            <a:ext cx="6364224" cy="286969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77053"/>
            <a:ext cx="9655175" cy="689932"/>
          </a:xfrm>
          <a:prstGeom prst="rect">
            <a:avLst/>
          </a:prstGeom>
        </p:spPr>
        <p:txBody>
          <a:bodyPr vert="horz" wrap="square" lIns="0" tIns="12700" rIns="0" bIns="0" rtlCol="0">
            <a:spAutoFit/>
          </a:bodyPr>
          <a:lstStyle/>
          <a:p>
            <a:pPr marL="12700">
              <a:lnSpc>
                <a:spcPct val="100000"/>
              </a:lnSpc>
              <a:spcBef>
                <a:spcPts val="100"/>
              </a:spcBef>
            </a:pPr>
            <a:r>
              <a:rPr dirty="0"/>
              <a:t>First Successful Ground Pad Landing Date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sp>
        <p:nvSpPr>
          <p:cNvPr id="4" name="object 4"/>
          <p:cNvSpPr txBox="1"/>
          <p:nvPr/>
        </p:nvSpPr>
        <p:spPr>
          <a:xfrm>
            <a:off x="7521067" y="2172462"/>
            <a:ext cx="3239770" cy="2364740"/>
          </a:xfrm>
          <a:prstGeom prst="rect">
            <a:avLst/>
          </a:prstGeom>
        </p:spPr>
        <p:txBody>
          <a:bodyPr vert="horz" wrap="square" lIns="0" tIns="38100" rIns="0" bIns="0" rtlCol="0">
            <a:spAutoFit/>
          </a:bodyPr>
          <a:lstStyle/>
          <a:p>
            <a:pPr marL="12700" marR="135255">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35" dirty="0">
                <a:solidFill>
                  <a:srgbClr val="404040"/>
                </a:solidFill>
                <a:latin typeface="Carlito"/>
                <a:cs typeface="Carlito"/>
              </a:rPr>
              <a:t>first  </a:t>
            </a:r>
            <a:r>
              <a:rPr sz="2000" spc="-5" dirty="0">
                <a:solidFill>
                  <a:srgbClr val="404040"/>
                </a:solidFill>
                <a:latin typeface="Carlito"/>
                <a:cs typeface="Carlito"/>
              </a:rPr>
              <a:t>successful </a:t>
            </a:r>
            <a:r>
              <a:rPr sz="2000" spc="-15" dirty="0">
                <a:solidFill>
                  <a:srgbClr val="404040"/>
                </a:solidFill>
                <a:latin typeface="Carlito"/>
                <a:cs typeface="Carlito"/>
              </a:rPr>
              <a:t>ground </a:t>
            </a:r>
            <a:r>
              <a:rPr sz="2000" spc="-5" dirty="0">
                <a:solidFill>
                  <a:srgbClr val="404040"/>
                </a:solidFill>
                <a:latin typeface="Carlito"/>
                <a:cs typeface="Carlito"/>
              </a:rPr>
              <a:t>pad</a:t>
            </a:r>
            <a:r>
              <a:rPr sz="2000" spc="-145" dirty="0">
                <a:solidFill>
                  <a:srgbClr val="404040"/>
                </a:solidFill>
                <a:latin typeface="Carlito"/>
                <a:cs typeface="Carlito"/>
              </a:rPr>
              <a:t> </a:t>
            </a:r>
            <a:r>
              <a:rPr sz="2000" dirty="0">
                <a:solidFill>
                  <a:srgbClr val="404040"/>
                </a:solidFill>
                <a:latin typeface="Carlito"/>
                <a:cs typeface="Carlito"/>
              </a:rPr>
              <a:t>landing  </a:t>
            </a:r>
            <a:r>
              <a:rPr sz="2000" spc="-25" dirty="0">
                <a:solidFill>
                  <a:srgbClr val="404040"/>
                </a:solidFill>
                <a:latin typeface="Carlito"/>
                <a:cs typeface="Carlito"/>
              </a:rPr>
              <a:t>date.</a:t>
            </a:r>
            <a:endParaRPr sz="2000">
              <a:latin typeface="Carlito"/>
              <a:cs typeface="Carlito"/>
            </a:endParaRPr>
          </a:p>
          <a:p>
            <a:pPr marL="12700">
              <a:lnSpc>
                <a:spcPts val="2300"/>
              </a:lnSpc>
              <a:spcBef>
                <a:spcPts val="1200"/>
              </a:spcBef>
            </a:pPr>
            <a:r>
              <a:rPr sz="2000" spc="-35" dirty="0">
                <a:solidFill>
                  <a:srgbClr val="404040"/>
                </a:solidFill>
                <a:latin typeface="Carlito"/>
                <a:cs typeface="Carlito"/>
              </a:rPr>
              <a:t>First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a:t>
            </a:r>
            <a:r>
              <a:rPr sz="2000" spc="-75" dirty="0">
                <a:solidFill>
                  <a:srgbClr val="404040"/>
                </a:solidFill>
                <a:latin typeface="Carlito"/>
                <a:cs typeface="Carlito"/>
              </a:rPr>
              <a:t> </a:t>
            </a:r>
            <a:r>
              <a:rPr sz="2000" spc="-5" dirty="0">
                <a:solidFill>
                  <a:srgbClr val="404040"/>
                </a:solidFill>
                <a:latin typeface="Carlito"/>
                <a:cs typeface="Carlito"/>
              </a:rPr>
              <a:t>wasn’t</a:t>
            </a:r>
            <a:endParaRPr sz="2000">
              <a:latin typeface="Carlito"/>
              <a:cs typeface="Carlito"/>
            </a:endParaRPr>
          </a:p>
          <a:p>
            <a:pPr marL="12700">
              <a:lnSpc>
                <a:spcPts val="2300"/>
              </a:lnSpc>
            </a:pPr>
            <a:r>
              <a:rPr sz="2000" spc="-5" dirty="0">
                <a:solidFill>
                  <a:srgbClr val="404040"/>
                </a:solidFill>
                <a:latin typeface="Carlito"/>
                <a:cs typeface="Carlito"/>
              </a:rPr>
              <a:t>until </a:t>
            </a:r>
            <a:r>
              <a:rPr sz="2000" dirty="0">
                <a:solidFill>
                  <a:srgbClr val="404040"/>
                </a:solidFill>
                <a:latin typeface="Carlito"/>
                <a:cs typeface="Carlito"/>
              </a:rPr>
              <a:t>the end </a:t>
            </a:r>
            <a:r>
              <a:rPr sz="2000" spc="-5" dirty="0">
                <a:solidFill>
                  <a:srgbClr val="404040"/>
                </a:solidFill>
                <a:latin typeface="Carlito"/>
                <a:cs typeface="Carlito"/>
              </a:rPr>
              <a:t>of</a:t>
            </a:r>
            <a:r>
              <a:rPr sz="2000" spc="-105" dirty="0">
                <a:solidFill>
                  <a:srgbClr val="404040"/>
                </a:solidFill>
                <a:latin typeface="Carlito"/>
                <a:cs typeface="Carlito"/>
              </a:rPr>
              <a:t> </a:t>
            </a:r>
            <a:r>
              <a:rPr sz="2000" dirty="0">
                <a:solidFill>
                  <a:srgbClr val="404040"/>
                </a:solidFill>
                <a:latin typeface="Carlito"/>
                <a:cs typeface="Carlito"/>
              </a:rPr>
              <a:t>2015.</a:t>
            </a:r>
            <a:endParaRPr sz="2000">
              <a:latin typeface="Carlito"/>
              <a:cs typeface="Carlito"/>
            </a:endParaRPr>
          </a:p>
          <a:p>
            <a:pPr marL="12700">
              <a:lnSpc>
                <a:spcPts val="2305"/>
              </a:lnSpc>
              <a:spcBef>
                <a:spcPts val="1200"/>
              </a:spcBef>
            </a:pP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70" dirty="0">
                <a:solidFill>
                  <a:srgbClr val="404040"/>
                </a:solidFill>
                <a:latin typeface="Carlito"/>
                <a:cs typeface="Carlito"/>
              </a:rPr>
              <a:t> </a:t>
            </a:r>
            <a:r>
              <a:rPr sz="2000" spc="-20" dirty="0">
                <a:solidFill>
                  <a:srgbClr val="404040"/>
                </a:solidFill>
                <a:latin typeface="Carlito"/>
                <a:cs typeface="Carlito"/>
              </a:rPr>
              <a:t>general</a:t>
            </a:r>
            <a:endParaRPr sz="2000">
              <a:latin typeface="Carlito"/>
              <a:cs typeface="Carlito"/>
            </a:endParaRPr>
          </a:p>
          <a:p>
            <a:pPr marL="12700">
              <a:lnSpc>
                <a:spcPts val="2305"/>
              </a:lnSpc>
            </a:pPr>
            <a:r>
              <a:rPr sz="2000" dirty="0">
                <a:solidFill>
                  <a:srgbClr val="404040"/>
                </a:solidFill>
                <a:latin typeface="Carlito"/>
                <a:cs typeface="Carlito"/>
              </a:rPr>
              <a:t>appear </a:t>
            </a:r>
            <a:r>
              <a:rPr sz="2000" spc="-20" dirty="0">
                <a:solidFill>
                  <a:srgbClr val="404040"/>
                </a:solidFill>
                <a:latin typeface="Carlito"/>
                <a:cs typeface="Carlito"/>
              </a:rPr>
              <a:t>starting</a:t>
            </a:r>
            <a:r>
              <a:rPr sz="2000" spc="-5" dirty="0">
                <a:solidFill>
                  <a:srgbClr val="404040"/>
                </a:solidFill>
                <a:latin typeface="Carlito"/>
                <a:cs typeface="Carlito"/>
              </a:rPr>
              <a:t> </a:t>
            </a:r>
            <a:r>
              <a:rPr sz="2000" dirty="0">
                <a:solidFill>
                  <a:srgbClr val="404040"/>
                </a:solidFill>
                <a:latin typeface="Carlito"/>
                <a:cs typeface="Carlito"/>
              </a:rPr>
              <a:t>2014.</a:t>
            </a:r>
            <a:endParaRPr sz="2000">
              <a:latin typeface="Carlito"/>
              <a:cs typeface="Carlito"/>
            </a:endParaRPr>
          </a:p>
        </p:txBody>
      </p:sp>
      <p:sp>
        <p:nvSpPr>
          <p:cNvPr id="5" name="object 5"/>
          <p:cNvSpPr/>
          <p:nvPr/>
        </p:nvSpPr>
        <p:spPr>
          <a:xfrm>
            <a:off x="1153667" y="2223516"/>
            <a:ext cx="5780532" cy="286054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62498"/>
            <a:ext cx="9105265" cy="1252394"/>
          </a:xfrm>
          <a:prstGeom prst="rect">
            <a:avLst/>
          </a:prstGeom>
        </p:spPr>
        <p:txBody>
          <a:bodyPr vert="horz" wrap="square" lIns="0" tIns="111125" rIns="0" bIns="0" rtlCol="0">
            <a:spAutoFit/>
          </a:bodyPr>
          <a:lstStyle/>
          <a:p>
            <a:pPr marL="12700" marR="5080">
              <a:lnSpc>
                <a:spcPts val="4400"/>
              </a:lnSpc>
              <a:spcBef>
                <a:spcPts val="875"/>
              </a:spcBef>
            </a:pPr>
            <a:r>
              <a:rPr sz="4300" dirty="0"/>
              <a:t>Successful Drone Ship Landing with Payload  Between 4000 and 6000</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29</a:t>
            </a:fld>
            <a:endParaRPr dirty="0"/>
          </a:p>
        </p:txBody>
      </p:sp>
      <p:sp>
        <p:nvSpPr>
          <p:cNvPr id="4" name="object 4"/>
          <p:cNvSpPr txBox="1"/>
          <p:nvPr/>
        </p:nvSpPr>
        <p:spPr>
          <a:xfrm>
            <a:off x="7904226" y="2630170"/>
            <a:ext cx="3121025" cy="1449705"/>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four  booster </a:t>
            </a:r>
            <a:r>
              <a:rPr sz="2000" spc="-25" dirty="0">
                <a:solidFill>
                  <a:srgbClr val="404040"/>
                </a:solidFill>
                <a:latin typeface="Carlito"/>
                <a:cs typeface="Carlito"/>
              </a:rPr>
              <a:t>versions </a:t>
            </a:r>
            <a:r>
              <a:rPr sz="2000" spc="-5" dirty="0">
                <a:solidFill>
                  <a:srgbClr val="404040"/>
                </a:solidFill>
                <a:latin typeface="Carlito"/>
                <a:cs typeface="Carlito"/>
              </a:rPr>
              <a:t>that had  successful </a:t>
            </a:r>
            <a:r>
              <a:rPr sz="2000" spc="-20" dirty="0">
                <a:solidFill>
                  <a:srgbClr val="404040"/>
                </a:solidFill>
                <a:latin typeface="Carlito"/>
                <a:cs typeface="Carlito"/>
              </a:rPr>
              <a:t>drone </a:t>
            </a:r>
            <a:r>
              <a:rPr sz="2000" spc="-5" dirty="0">
                <a:solidFill>
                  <a:srgbClr val="404040"/>
                </a:solidFill>
                <a:latin typeface="Carlito"/>
                <a:cs typeface="Carlito"/>
              </a:rPr>
              <a:t>ship</a:t>
            </a:r>
            <a:r>
              <a:rPr sz="2000" spc="-100" dirty="0">
                <a:solidFill>
                  <a:srgbClr val="404040"/>
                </a:solidFill>
                <a:latin typeface="Carlito"/>
                <a:cs typeface="Carlito"/>
              </a:rPr>
              <a:t> </a:t>
            </a:r>
            <a:r>
              <a:rPr sz="2000" dirty="0">
                <a:solidFill>
                  <a:srgbClr val="404040"/>
                </a:solidFill>
                <a:latin typeface="Carlito"/>
                <a:cs typeface="Carlito"/>
              </a:rPr>
              <a:t>landings  and a </a:t>
            </a:r>
            <a:r>
              <a:rPr sz="2000" spc="-5" dirty="0">
                <a:solidFill>
                  <a:srgbClr val="404040"/>
                </a:solidFill>
                <a:latin typeface="Carlito"/>
                <a:cs typeface="Carlito"/>
              </a:rPr>
              <a:t>payload mass between  </a:t>
            </a:r>
            <a:r>
              <a:rPr sz="2000" dirty="0">
                <a:solidFill>
                  <a:srgbClr val="404040"/>
                </a:solidFill>
                <a:latin typeface="Carlito"/>
                <a:cs typeface="Carlito"/>
              </a:rPr>
              <a:t>4000 and 6000</a:t>
            </a:r>
            <a:r>
              <a:rPr sz="2000" spc="-165" dirty="0">
                <a:solidFill>
                  <a:srgbClr val="404040"/>
                </a:solidFill>
                <a:latin typeface="Carlito"/>
                <a:cs typeface="Carlito"/>
              </a:rPr>
              <a:t> </a:t>
            </a:r>
            <a:r>
              <a:rPr sz="2000" spc="-25" dirty="0">
                <a:solidFill>
                  <a:srgbClr val="404040"/>
                </a:solidFill>
                <a:latin typeface="Carlito"/>
                <a:cs typeface="Carlito"/>
              </a:rPr>
              <a:t>noninclusively.</a:t>
            </a:r>
            <a:endParaRPr sz="2000">
              <a:latin typeface="Carlito"/>
              <a:cs typeface="Carlito"/>
            </a:endParaRPr>
          </a:p>
        </p:txBody>
      </p:sp>
      <p:sp>
        <p:nvSpPr>
          <p:cNvPr id="5" name="object 5"/>
          <p:cNvSpPr/>
          <p:nvPr/>
        </p:nvSpPr>
        <p:spPr>
          <a:xfrm>
            <a:off x="838200" y="2183892"/>
            <a:ext cx="6886956" cy="263804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600" dirty="0">
                <a:uFill>
                  <a:solidFill>
                    <a:srgbClr val="7D7D7D"/>
                  </a:solidFill>
                </a:uFill>
              </a:rPr>
              <a:t>Executive Summary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3</a:t>
            </a:fld>
            <a:endParaRPr sz="1050">
              <a:latin typeface="Carlito"/>
              <a:cs typeface="Carlito"/>
            </a:endParaRPr>
          </a:p>
        </p:txBody>
      </p:sp>
      <p:sp>
        <p:nvSpPr>
          <p:cNvPr id="3" name="object 3"/>
          <p:cNvSpPr txBox="1"/>
          <p:nvPr/>
        </p:nvSpPr>
        <p:spPr>
          <a:xfrm>
            <a:off x="923835" y="2438400"/>
            <a:ext cx="10164445" cy="3123931"/>
          </a:xfrm>
          <a:prstGeom prst="rect">
            <a:avLst/>
          </a:prstGeom>
        </p:spPr>
        <p:txBody>
          <a:bodyPr vert="horz" wrap="square" lIns="0" tIns="45719" rIns="0" bIns="0" rtlCol="0">
            <a:spAutoFit/>
          </a:bodyPr>
          <a:lstStyle/>
          <a:p>
            <a:r>
              <a:rPr lang="en-US" sz="2000" dirty="0"/>
              <a:t>I collected data from the public SpaceX API and the SpaceX Wikipedia page. I created a "class" column to classify successful landings. The data was explored using SQL, visualizations, folium maps, and dashboards. Relevant columns were selected as features, and all categorical variables were transformed into binary values using one-hot encoding. The data was standardized, and </a:t>
            </a:r>
            <a:r>
              <a:rPr lang="en-US" sz="2000" dirty="0" err="1"/>
              <a:t>GridSearchCV</a:t>
            </a:r>
            <a:r>
              <a:rPr lang="en-US" sz="2000" dirty="0"/>
              <a:t> was applied to identify the best parameters for machine learning models. Accuracy scores for each model were then visualized.</a:t>
            </a:r>
          </a:p>
          <a:p>
            <a:r>
              <a:rPr lang="en-US" sz="2000" dirty="0"/>
              <a:t>Four machine learning models were built: Logistic Regression, Support Vector Machine, Decision Tree Classifier, and K Nearest Neighbors. All models showed similar results, with an accuracy rate of approximately 83.33%. The models tended to over-predict successful landings. More data is required to improve model accuracy and performance.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52906" y="784953"/>
            <a:ext cx="9310370" cy="689932"/>
          </a:xfrm>
          <a:prstGeom prst="rect">
            <a:avLst/>
          </a:prstGeom>
        </p:spPr>
        <p:txBody>
          <a:bodyPr vert="horz" wrap="square" lIns="0" tIns="12700" rIns="0" bIns="0" rtlCol="0">
            <a:spAutoFit/>
          </a:bodyPr>
          <a:lstStyle/>
          <a:p>
            <a:pPr marL="12700">
              <a:lnSpc>
                <a:spcPct val="100000"/>
              </a:lnSpc>
              <a:spcBef>
                <a:spcPts val="100"/>
              </a:spcBef>
            </a:pPr>
            <a:r>
              <a:rPr dirty="0"/>
              <a:t>Total Number of Each Mission Outcome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30</a:t>
            </a:fld>
            <a:endParaRPr dirty="0"/>
          </a:p>
        </p:txBody>
      </p:sp>
      <p:sp>
        <p:nvSpPr>
          <p:cNvPr id="4" name="object 4"/>
          <p:cNvSpPr txBox="1"/>
          <p:nvPr/>
        </p:nvSpPr>
        <p:spPr>
          <a:xfrm>
            <a:off x="7211694" y="2030983"/>
            <a:ext cx="3716020" cy="3379470"/>
          </a:xfrm>
          <a:prstGeom prst="rect">
            <a:avLst/>
          </a:prstGeom>
        </p:spPr>
        <p:txBody>
          <a:bodyPr vert="horz" wrap="square" lIns="0" tIns="13335" rIns="0" bIns="0" rtlCol="0">
            <a:spAutoFit/>
          </a:bodyPr>
          <a:lstStyle/>
          <a:p>
            <a:pPr marL="12700">
              <a:lnSpc>
                <a:spcPts val="2305"/>
              </a:lnSpc>
              <a:spcBef>
                <a:spcPts val="10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15" dirty="0">
                <a:solidFill>
                  <a:srgbClr val="404040"/>
                </a:solidFill>
                <a:latin typeface="Carlito"/>
                <a:cs typeface="Carlito"/>
              </a:rPr>
              <a:t>count </a:t>
            </a:r>
            <a:r>
              <a:rPr sz="2000" spc="-5" dirty="0">
                <a:solidFill>
                  <a:srgbClr val="404040"/>
                </a:solidFill>
                <a:latin typeface="Carlito"/>
                <a:cs typeface="Carlito"/>
              </a:rPr>
              <a:t>of</a:t>
            </a:r>
            <a:r>
              <a:rPr sz="2000" spc="-140" dirty="0">
                <a:solidFill>
                  <a:srgbClr val="404040"/>
                </a:solidFill>
                <a:latin typeface="Carlito"/>
                <a:cs typeface="Carlito"/>
              </a:rPr>
              <a:t> </a:t>
            </a:r>
            <a:r>
              <a:rPr sz="2000" dirty="0">
                <a:solidFill>
                  <a:srgbClr val="404040"/>
                </a:solidFill>
                <a:latin typeface="Carlito"/>
                <a:cs typeface="Carlito"/>
              </a:rPr>
              <a:t>each</a:t>
            </a:r>
            <a:endParaRPr sz="2000">
              <a:latin typeface="Carlito"/>
              <a:cs typeface="Carlito"/>
            </a:endParaRPr>
          </a:p>
          <a:p>
            <a:pPr marL="12700">
              <a:lnSpc>
                <a:spcPts val="2305"/>
              </a:lnSpc>
            </a:pPr>
            <a:r>
              <a:rPr sz="2000" spc="-5" dirty="0">
                <a:solidFill>
                  <a:srgbClr val="404040"/>
                </a:solidFill>
                <a:latin typeface="Carlito"/>
                <a:cs typeface="Carlito"/>
              </a:rPr>
              <a:t>mission</a:t>
            </a:r>
            <a:r>
              <a:rPr sz="2000" spc="-10" dirty="0">
                <a:solidFill>
                  <a:srgbClr val="404040"/>
                </a:solidFill>
                <a:latin typeface="Carlito"/>
                <a:cs typeface="Carlito"/>
              </a:rPr>
              <a:t> </a:t>
            </a:r>
            <a:r>
              <a:rPr sz="2000" spc="-15" dirty="0">
                <a:solidFill>
                  <a:srgbClr val="404040"/>
                </a:solidFill>
                <a:latin typeface="Carlito"/>
                <a:cs typeface="Carlito"/>
              </a:rPr>
              <a:t>outcome.</a:t>
            </a:r>
            <a:endParaRPr sz="2000">
              <a:latin typeface="Carlito"/>
              <a:cs typeface="Carlito"/>
            </a:endParaRPr>
          </a:p>
          <a:p>
            <a:pPr marL="12700" marR="83820">
              <a:lnSpc>
                <a:spcPts val="2200"/>
              </a:lnSpc>
              <a:spcBef>
                <a:spcPts val="1440"/>
              </a:spcBef>
            </a:pPr>
            <a:r>
              <a:rPr sz="2000" dirty="0">
                <a:solidFill>
                  <a:srgbClr val="404040"/>
                </a:solidFill>
                <a:latin typeface="Carlito"/>
                <a:cs typeface="Carlito"/>
              </a:rPr>
              <a:t>SpaceX </a:t>
            </a:r>
            <a:r>
              <a:rPr sz="2000" spc="-5" dirty="0">
                <a:solidFill>
                  <a:srgbClr val="404040"/>
                </a:solidFill>
                <a:latin typeface="Carlito"/>
                <a:cs typeface="Carlito"/>
              </a:rPr>
              <a:t>appears </a:t>
            </a:r>
            <a:r>
              <a:rPr sz="2000" spc="-20" dirty="0">
                <a:solidFill>
                  <a:srgbClr val="404040"/>
                </a:solidFill>
                <a:latin typeface="Carlito"/>
                <a:cs typeface="Carlito"/>
              </a:rPr>
              <a:t>to </a:t>
            </a:r>
            <a:r>
              <a:rPr sz="2000" spc="-5" dirty="0">
                <a:solidFill>
                  <a:srgbClr val="404040"/>
                </a:solidFill>
                <a:latin typeface="Carlito"/>
                <a:cs typeface="Carlito"/>
              </a:rPr>
              <a:t>achieve </a:t>
            </a:r>
            <a:r>
              <a:rPr sz="2000" dirty="0">
                <a:solidFill>
                  <a:srgbClr val="404040"/>
                </a:solidFill>
                <a:latin typeface="Carlito"/>
                <a:cs typeface="Carlito"/>
              </a:rPr>
              <a:t>its  </a:t>
            </a:r>
            <a:r>
              <a:rPr sz="2000" spc="-5" dirty="0">
                <a:solidFill>
                  <a:srgbClr val="404040"/>
                </a:solidFill>
                <a:latin typeface="Carlito"/>
                <a:cs typeface="Carlito"/>
              </a:rPr>
              <a:t>mission </a:t>
            </a:r>
            <a:r>
              <a:rPr sz="2000" spc="-20" dirty="0">
                <a:solidFill>
                  <a:srgbClr val="404040"/>
                </a:solidFill>
                <a:latin typeface="Carlito"/>
                <a:cs typeface="Carlito"/>
              </a:rPr>
              <a:t>outcome </a:t>
            </a:r>
            <a:r>
              <a:rPr sz="2000" spc="-5" dirty="0">
                <a:solidFill>
                  <a:srgbClr val="404040"/>
                </a:solidFill>
                <a:latin typeface="Carlito"/>
                <a:cs typeface="Carlito"/>
              </a:rPr>
              <a:t>nearly </a:t>
            </a:r>
            <a:r>
              <a:rPr sz="2000" dirty="0">
                <a:solidFill>
                  <a:srgbClr val="404040"/>
                </a:solidFill>
                <a:latin typeface="Carlito"/>
                <a:cs typeface="Carlito"/>
              </a:rPr>
              <a:t>99% </a:t>
            </a:r>
            <a:r>
              <a:rPr sz="2000" spc="-5" dirty="0">
                <a:solidFill>
                  <a:srgbClr val="404040"/>
                </a:solidFill>
                <a:latin typeface="Carlito"/>
                <a:cs typeface="Carlito"/>
              </a:rPr>
              <a:t>of</a:t>
            </a:r>
            <a:r>
              <a:rPr sz="2000" spc="-100" dirty="0">
                <a:solidFill>
                  <a:srgbClr val="404040"/>
                </a:solidFill>
                <a:latin typeface="Carlito"/>
                <a:cs typeface="Carlito"/>
              </a:rPr>
              <a:t> </a:t>
            </a:r>
            <a:r>
              <a:rPr sz="2000" dirty="0">
                <a:solidFill>
                  <a:srgbClr val="404040"/>
                </a:solidFill>
                <a:latin typeface="Carlito"/>
                <a:cs typeface="Carlito"/>
              </a:rPr>
              <a:t>the  </a:t>
            </a:r>
            <a:r>
              <a:rPr sz="2000" spc="-5" dirty="0">
                <a:solidFill>
                  <a:srgbClr val="404040"/>
                </a:solidFill>
                <a:latin typeface="Carlito"/>
                <a:cs typeface="Carlito"/>
              </a:rPr>
              <a:t>time.</a:t>
            </a:r>
            <a:endParaRPr sz="2000">
              <a:latin typeface="Carlito"/>
              <a:cs typeface="Carlito"/>
            </a:endParaRPr>
          </a:p>
          <a:p>
            <a:pPr marL="12700">
              <a:lnSpc>
                <a:spcPts val="2305"/>
              </a:lnSpc>
              <a:spcBef>
                <a:spcPts val="1150"/>
              </a:spcBef>
            </a:pPr>
            <a:r>
              <a:rPr sz="2000" spc="-5" dirty="0">
                <a:solidFill>
                  <a:srgbClr val="404040"/>
                </a:solidFill>
                <a:latin typeface="Carlito"/>
                <a:cs typeface="Carlito"/>
              </a:rPr>
              <a:t>This </a:t>
            </a:r>
            <a:r>
              <a:rPr sz="2000" dirty="0">
                <a:solidFill>
                  <a:srgbClr val="404040"/>
                </a:solidFill>
                <a:latin typeface="Carlito"/>
                <a:cs typeface="Carlito"/>
              </a:rPr>
              <a:t>means </a:t>
            </a:r>
            <a:r>
              <a:rPr sz="2000" spc="-5" dirty="0">
                <a:solidFill>
                  <a:srgbClr val="404040"/>
                </a:solidFill>
                <a:latin typeface="Carlito"/>
                <a:cs typeface="Carlito"/>
              </a:rPr>
              <a:t>that </a:t>
            </a:r>
            <a:r>
              <a:rPr sz="2000" spc="-20" dirty="0">
                <a:solidFill>
                  <a:srgbClr val="404040"/>
                </a:solidFill>
                <a:latin typeface="Carlito"/>
                <a:cs typeface="Carlito"/>
              </a:rPr>
              <a:t>most </a:t>
            </a:r>
            <a:r>
              <a:rPr sz="2000" dirty="0">
                <a:solidFill>
                  <a:srgbClr val="404040"/>
                </a:solidFill>
                <a:latin typeface="Carlito"/>
                <a:cs typeface="Carlito"/>
              </a:rPr>
              <a:t>of the</a:t>
            </a:r>
            <a:r>
              <a:rPr sz="2000" spc="-85" dirty="0">
                <a:solidFill>
                  <a:srgbClr val="404040"/>
                </a:solidFill>
                <a:latin typeface="Carlito"/>
                <a:cs typeface="Carlito"/>
              </a:rPr>
              <a:t> </a:t>
            </a:r>
            <a:r>
              <a:rPr sz="2000" spc="-5" dirty="0">
                <a:solidFill>
                  <a:srgbClr val="404040"/>
                </a:solidFill>
                <a:latin typeface="Carlito"/>
                <a:cs typeface="Carlito"/>
              </a:rPr>
              <a:t>landing</a:t>
            </a:r>
            <a:endParaRPr sz="2000">
              <a:latin typeface="Carlito"/>
              <a:cs typeface="Carlito"/>
            </a:endParaRPr>
          </a:p>
          <a:p>
            <a:pPr marL="12700">
              <a:lnSpc>
                <a:spcPts val="2305"/>
              </a:lnSpc>
            </a:pPr>
            <a:r>
              <a:rPr sz="2000" spc="-20" dirty="0">
                <a:solidFill>
                  <a:srgbClr val="404040"/>
                </a:solidFill>
                <a:latin typeface="Carlito"/>
                <a:cs typeface="Carlito"/>
              </a:rPr>
              <a:t>failures are</a:t>
            </a:r>
            <a:r>
              <a:rPr sz="2000" spc="40" dirty="0">
                <a:solidFill>
                  <a:srgbClr val="404040"/>
                </a:solidFill>
                <a:latin typeface="Carlito"/>
                <a:cs typeface="Carlito"/>
              </a:rPr>
              <a:t> </a:t>
            </a:r>
            <a:r>
              <a:rPr sz="2000" spc="-5" dirty="0">
                <a:solidFill>
                  <a:srgbClr val="404040"/>
                </a:solidFill>
                <a:latin typeface="Carlito"/>
                <a:cs typeface="Carlito"/>
              </a:rPr>
              <a:t>intended.</a:t>
            </a:r>
            <a:endParaRPr sz="2000">
              <a:latin typeface="Carlito"/>
              <a:cs typeface="Carlito"/>
            </a:endParaRPr>
          </a:p>
          <a:p>
            <a:pPr marL="12700" marR="337185">
              <a:lnSpc>
                <a:spcPts val="2200"/>
              </a:lnSpc>
              <a:spcBef>
                <a:spcPts val="1440"/>
              </a:spcBef>
            </a:pPr>
            <a:r>
              <a:rPr sz="2000" spc="-40" dirty="0">
                <a:solidFill>
                  <a:srgbClr val="404040"/>
                </a:solidFill>
                <a:latin typeface="Carlito"/>
                <a:cs typeface="Carlito"/>
              </a:rPr>
              <a:t>Interestingly, </a:t>
            </a:r>
            <a:r>
              <a:rPr sz="2000" spc="-5" dirty="0">
                <a:solidFill>
                  <a:srgbClr val="404040"/>
                </a:solidFill>
                <a:latin typeface="Carlito"/>
                <a:cs typeface="Carlito"/>
              </a:rPr>
              <a:t>one </a:t>
            </a:r>
            <a:r>
              <a:rPr sz="2000" dirty="0">
                <a:solidFill>
                  <a:srgbClr val="404040"/>
                </a:solidFill>
                <a:latin typeface="Carlito"/>
                <a:cs typeface="Carlito"/>
              </a:rPr>
              <a:t>launch </a:t>
            </a:r>
            <a:r>
              <a:rPr sz="2000" spc="-5" dirty="0">
                <a:solidFill>
                  <a:srgbClr val="404040"/>
                </a:solidFill>
                <a:latin typeface="Carlito"/>
                <a:cs typeface="Carlito"/>
              </a:rPr>
              <a:t>has </a:t>
            </a:r>
            <a:r>
              <a:rPr sz="2000" dirty="0">
                <a:solidFill>
                  <a:srgbClr val="404040"/>
                </a:solidFill>
                <a:latin typeface="Carlito"/>
                <a:cs typeface="Carlito"/>
              </a:rPr>
              <a:t>an  unclear </a:t>
            </a:r>
            <a:r>
              <a:rPr sz="2000" spc="-10" dirty="0">
                <a:solidFill>
                  <a:srgbClr val="404040"/>
                </a:solidFill>
                <a:latin typeface="Carlito"/>
                <a:cs typeface="Carlito"/>
              </a:rPr>
              <a:t>payload </a:t>
            </a:r>
            <a:r>
              <a:rPr sz="2000" spc="-25" dirty="0">
                <a:solidFill>
                  <a:srgbClr val="404040"/>
                </a:solidFill>
                <a:latin typeface="Carlito"/>
                <a:cs typeface="Carlito"/>
              </a:rPr>
              <a:t>status </a:t>
            </a:r>
            <a:r>
              <a:rPr sz="2000" dirty="0">
                <a:solidFill>
                  <a:srgbClr val="404040"/>
                </a:solidFill>
                <a:latin typeface="Carlito"/>
                <a:cs typeface="Carlito"/>
              </a:rPr>
              <a:t>and  </a:t>
            </a:r>
            <a:r>
              <a:rPr sz="2000" spc="-20" dirty="0">
                <a:solidFill>
                  <a:srgbClr val="404040"/>
                </a:solidFill>
                <a:latin typeface="Carlito"/>
                <a:cs typeface="Carlito"/>
              </a:rPr>
              <a:t>unfortunately </a:t>
            </a:r>
            <a:r>
              <a:rPr sz="2000" spc="-5" dirty="0">
                <a:solidFill>
                  <a:srgbClr val="404040"/>
                </a:solidFill>
                <a:latin typeface="Carlito"/>
                <a:cs typeface="Carlito"/>
              </a:rPr>
              <a:t>one </a:t>
            </a:r>
            <a:r>
              <a:rPr sz="2000" spc="-20" dirty="0">
                <a:solidFill>
                  <a:srgbClr val="404040"/>
                </a:solidFill>
                <a:latin typeface="Carlito"/>
                <a:cs typeface="Carlito"/>
              </a:rPr>
              <a:t>failed </a:t>
            </a:r>
            <a:r>
              <a:rPr sz="2000" spc="-5" dirty="0">
                <a:solidFill>
                  <a:srgbClr val="404040"/>
                </a:solidFill>
                <a:latin typeface="Carlito"/>
                <a:cs typeface="Carlito"/>
              </a:rPr>
              <a:t>in</a:t>
            </a:r>
            <a:r>
              <a:rPr sz="2000" spc="-40" dirty="0">
                <a:solidFill>
                  <a:srgbClr val="404040"/>
                </a:solidFill>
                <a:latin typeface="Carlito"/>
                <a:cs typeface="Carlito"/>
              </a:rPr>
              <a:t> </a:t>
            </a:r>
            <a:r>
              <a:rPr sz="2000" spc="-15" dirty="0">
                <a:solidFill>
                  <a:srgbClr val="404040"/>
                </a:solidFill>
                <a:latin typeface="Carlito"/>
                <a:cs typeface="Carlito"/>
              </a:rPr>
              <a:t>flight.</a:t>
            </a:r>
            <a:endParaRPr sz="2000">
              <a:latin typeface="Carlito"/>
              <a:cs typeface="Carlito"/>
            </a:endParaRPr>
          </a:p>
        </p:txBody>
      </p:sp>
      <p:sp>
        <p:nvSpPr>
          <p:cNvPr id="5" name="object 5"/>
          <p:cNvSpPr/>
          <p:nvPr/>
        </p:nvSpPr>
        <p:spPr>
          <a:xfrm>
            <a:off x="1289303" y="2026920"/>
            <a:ext cx="5138928" cy="34411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755648"/>
            <a:ext cx="5811011" cy="488594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4" name="object 4"/>
          <p:cNvSpPr txBox="1">
            <a:spLocks noGrp="1"/>
          </p:cNvSpPr>
          <p:nvPr>
            <p:ph type="title"/>
          </p:nvPr>
        </p:nvSpPr>
        <p:spPr>
          <a:xfrm>
            <a:off x="916635" y="857215"/>
            <a:ext cx="9438640" cy="689932"/>
          </a:xfrm>
          <a:prstGeom prst="rect">
            <a:avLst/>
          </a:prstGeom>
        </p:spPr>
        <p:txBody>
          <a:bodyPr vert="horz" wrap="square" lIns="0" tIns="12700" rIns="0" bIns="0" rtlCol="0">
            <a:spAutoFit/>
          </a:bodyPr>
          <a:lstStyle/>
          <a:p>
            <a:pPr marL="12700">
              <a:lnSpc>
                <a:spcPct val="100000"/>
              </a:lnSpc>
              <a:spcBef>
                <a:spcPts val="100"/>
              </a:spcBef>
            </a:pPr>
            <a:r>
              <a:rPr spc="-150" dirty="0"/>
              <a:t>Boosters that Carried Maximum Payload</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31</a:t>
            </a:fld>
            <a:endParaRPr dirty="0"/>
          </a:p>
        </p:txBody>
      </p:sp>
      <p:sp>
        <p:nvSpPr>
          <p:cNvPr id="5" name="object 5"/>
          <p:cNvSpPr txBox="1"/>
          <p:nvPr/>
        </p:nvSpPr>
        <p:spPr>
          <a:xfrm>
            <a:off x="6986778" y="2105609"/>
            <a:ext cx="4516120" cy="2354580"/>
          </a:xfrm>
          <a:prstGeom prst="rect">
            <a:avLst/>
          </a:prstGeom>
        </p:spPr>
        <p:txBody>
          <a:bodyPr vert="horz" wrap="square" lIns="0" tIns="43180" rIns="0" bIns="0" rtlCol="0">
            <a:spAutoFit/>
          </a:bodyPr>
          <a:lstStyle/>
          <a:p>
            <a:pPr marL="12700" marR="5080">
              <a:lnSpc>
                <a:spcPct val="901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5" dirty="0">
                <a:solidFill>
                  <a:srgbClr val="404040"/>
                </a:solidFill>
                <a:latin typeface="Carlito"/>
                <a:cs typeface="Carlito"/>
              </a:rPr>
              <a:t>that  carried </a:t>
            </a:r>
            <a:r>
              <a:rPr sz="2000" dirty="0">
                <a:solidFill>
                  <a:srgbClr val="404040"/>
                </a:solidFill>
                <a:latin typeface="Carlito"/>
                <a:cs typeface="Carlito"/>
              </a:rPr>
              <a:t>the </a:t>
            </a:r>
            <a:r>
              <a:rPr sz="2000" spc="-5" dirty="0">
                <a:solidFill>
                  <a:srgbClr val="404040"/>
                </a:solidFill>
                <a:latin typeface="Carlito"/>
                <a:cs typeface="Carlito"/>
              </a:rPr>
              <a:t>highest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15600  kg.</a:t>
            </a:r>
            <a:endParaRPr sz="2000">
              <a:latin typeface="Carlito"/>
              <a:cs typeface="Carlito"/>
            </a:endParaRPr>
          </a:p>
          <a:p>
            <a:pPr marL="12700" marR="71120">
              <a:lnSpc>
                <a:spcPts val="2200"/>
              </a:lnSpc>
              <a:spcBef>
                <a:spcPts val="1440"/>
              </a:spcBef>
            </a:pPr>
            <a:r>
              <a:rPr sz="2000" spc="-5" dirty="0">
                <a:solidFill>
                  <a:srgbClr val="404040"/>
                </a:solidFill>
                <a:latin typeface="Carlito"/>
                <a:cs typeface="Carlito"/>
              </a:rPr>
              <a:t>These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20" dirty="0">
                <a:solidFill>
                  <a:srgbClr val="404040"/>
                </a:solidFill>
                <a:latin typeface="Carlito"/>
                <a:cs typeface="Carlito"/>
              </a:rPr>
              <a:t>are </a:t>
            </a:r>
            <a:r>
              <a:rPr sz="2000" spc="-15" dirty="0">
                <a:solidFill>
                  <a:srgbClr val="404040"/>
                </a:solidFill>
                <a:latin typeface="Carlito"/>
                <a:cs typeface="Carlito"/>
              </a:rPr>
              <a:t>very </a:t>
            </a:r>
            <a:r>
              <a:rPr sz="2000" spc="-5" dirty="0">
                <a:solidFill>
                  <a:srgbClr val="404040"/>
                </a:solidFill>
                <a:latin typeface="Carlito"/>
                <a:cs typeface="Carlito"/>
              </a:rPr>
              <a:t>similar </a:t>
            </a:r>
            <a:r>
              <a:rPr sz="2000" dirty="0">
                <a:solidFill>
                  <a:srgbClr val="404040"/>
                </a:solidFill>
                <a:latin typeface="Carlito"/>
                <a:cs typeface="Carlito"/>
              </a:rPr>
              <a:t>and  all </a:t>
            </a:r>
            <a:r>
              <a:rPr sz="2000" spc="-20" dirty="0">
                <a:solidFill>
                  <a:srgbClr val="404040"/>
                </a:solidFill>
                <a:latin typeface="Carlito"/>
                <a:cs typeface="Carlito"/>
              </a:rPr>
              <a:t>are </a:t>
            </a:r>
            <a:r>
              <a:rPr sz="2000" spc="-5" dirty="0">
                <a:solidFill>
                  <a:srgbClr val="404040"/>
                </a:solidFill>
                <a:latin typeface="Carlito"/>
                <a:cs typeface="Carlito"/>
              </a:rPr>
              <a:t>of </a:t>
            </a:r>
            <a:r>
              <a:rPr sz="2000" dirty="0">
                <a:solidFill>
                  <a:srgbClr val="404040"/>
                </a:solidFill>
                <a:latin typeface="Carlito"/>
                <a:cs typeface="Carlito"/>
              </a:rPr>
              <a:t>the F9 B5 </a:t>
            </a:r>
            <a:r>
              <a:rPr sz="2000" spc="-5" dirty="0">
                <a:solidFill>
                  <a:srgbClr val="404040"/>
                </a:solidFill>
                <a:latin typeface="Carlito"/>
                <a:cs typeface="Carlito"/>
              </a:rPr>
              <a:t>B10xx.x</a:t>
            </a:r>
            <a:r>
              <a:rPr sz="2000" spc="-140" dirty="0">
                <a:solidFill>
                  <a:srgbClr val="404040"/>
                </a:solidFill>
                <a:latin typeface="Carlito"/>
                <a:cs typeface="Carlito"/>
              </a:rPr>
              <a:t> </a:t>
            </a:r>
            <a:r>
              <a:rPr sz="2000" spc="-45" dirty="0">
                <a:solidFill>
                  <a:srgbClr val="404040"/>
                </a:solidFill>
                <a:latin typeface="Carlito"/>
                <a:cs typeface="Carlito"/>
              </a:rPr>
              <a:t>variety.</a:t>
            </a:r>
            <a:endParaRPr sz="2000">
              <a:latin typeface="Carlito"/>
              <a:cs typeface="Carlito"/>
            </a:endParaRPr>
          </a:p>
          <a:p>
            <a:pPr marL="12700" marR="27305">
              <a:lnSpc>
                <a:spcPts val="2210"/>
              </a:lnSpc>
              <a:spcBef>
                <a:spcPts val="1395"/>
              </a:spcBef>
            </a:pPr>
            <a:r>
              <a:rPr sz="2000" spc="-5" dirty="0">
                <a:solidFill>
                  <a:srgbClr val="404040"/>
                </a:solidFill>
                <a:latin typeface="Carlito"/>
                <a:cs typeface="Carlito"/>
              </a:rPr>
              <a:t>This </a:t>
            </a:r>
            <a:r>
              <a:rPr sz="2000" spc="-25" dirty="0">
                <a:solidFill>
                  <a:srgbClr val="404040"/>
                </a:solidFill>
                <a:latin typeface="Carlito"/>
                <a:cs typeface="Carlito"/>
              </a:rPr>
              <a:t>likely </a:t>
            </a:r>
            <a:r>
              <a:rPr sz="2000" spc="-20" dirty="0">
                <a:solidFill>
                  <a:srgbClr val="404040"/>
                </a:solidFill>
                <a:latin typeface="Carlito"/>
                <a:cs typeface="Carlito"/>
              </a:rPr>
              <a:t>indicates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spc="-25" dirty="0">
                <a:solidFill>
                  <a:srgbClr val="404040"/>
                </a:solidFill>
                <a:latin typeface="Carlito"/>
                <a:cs typeface="Carlito"/>
              </a:rPr>
              <a:t>correlates  </a:t>
            </a:r>
            <a:r>
              <a:rPr sz="2000" spc="-5" dirty="0">
                <a:solidFill>
                  <a:srgbClr val="404040"/>
                </a:solidFill>
                <a:latin typeface="Carlito"/>
                <a:cs typeface="Carlito"/>
              </a:rPr>
              <a:t>with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5" dirty="0">
                <a:solidFill>
                  <a:srgbClr val="404040"/>
                </a:solidFill>
                <a:latin typeface="Carlito"/>
                <a:cs typeface="Carlito"/>
              </a:rPr>
              <a:t>that is</a:t>
            </a:r>
            <a:r>
              <a:rPr sz="2000" spc="15" dirty="0">
                <a:solidFill>
                  <a:srgbClr val="404040"/>
                </a:solidFill>
                <a:latin typeface="Carlito"/>
                <a:cs typeface="Carlito"/>
              </a:rPr>
              <a:t> </a:t>
            </a:r>
            <a:r>
              <a:rPr sz="2000" spc="-5" dirty="0">
                <a:solidFill>
                  <a:srgbClr val="404040"/>
                </a:solidFill>
                <a:latin typeface="Carlito"/>
                <a:cs typeface="Carlito"/>
              </a:rPr>
              <a:t>used.</a:t>
            </a:r>
            <a:endParaRPr sz="2000">
              <a:latin typeface="Carlito"/>
              <a:cs typeface="Carli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34923" y="785207"/>
            <a:ext cx="9384030" cy="689932"/>
          </a:xfrm>
          <a:prstGeom prst="rect">
            <a:avLst/>
          </a:prstGeom>
        </p:spPr>
        <p:txBody>
          <a:bodyPr vert="horz" wrap="square" lIns="0" tIns="12700" rIns="0" bIns="0" rtlCol="0">
            <a:spAutoFit/>
          </a:bodyPr>
          <a:lstStyle/>
          <a:p>
            <a:pPr marL="12700">
              <a:lnSpc>
                <a:spcPct val="100000"/>
              </a:lnSpc>
              <a:spcBef>
                <a:spcPts val="100"/>
              </a:spcBef>
            </a:pPr>
            <a:r>
              <a:rPr dirty="0"/>
              <a:t>2015 Failed Drone Ship Landing Records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32</a:t>
            </a:fld>
            <a:endParaRPr dirty="0"/>
          </a:p>
        </p:txBody>
      </p:sp>
      <p:sp>
        <p:nvSpPr>
          <p:cNvPr id="4" name="object 4"/>
          <p:cNvSpPr txBox="1"/>
          <p:nvPr/>
        </p:nvSpPr>
        <p:spPr>
          <a:xfrm>
            <a:off x="7584693" y="2591562"/>
            <a:ext cx="3983354" cy="188595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5" dirty="0">
                <a:solidFill>
                  <a:srgbClr val="404040"/>
                </a:solidFill>
                <a:latin typeface="Carlito"/>
                <a:cs typeface="Carlito"/>
              </a:rPr>
              <a:t>Month,</a:t>
            </a:r>
            <a:r>
              <a:rPr sz="2000" spc="-145" dirty="0">
                <a:solidFill>
                  <a:srgbClr val="404040"/>
                </a:solidFill>
                <a:latin typeface="Carlito"/>
                <a:cs typeface="Carlito"/>
              </a:rPr>
              <a:t> </a:t>
            </a:r>
            <a:r>
              <a:rPr sz="2000" spc="-5" dirty="0">
                <a:solidFill>
                  <a:srgbClr val="404040"/>
                </a:solidFill>
                <a:latin typeface="Carlito"/>
                <a:cs typeface="Carlito"/>
              </a:rPr>
              <a:t>Landing  </a:t>
            </a:r>
            <a:r>
              <a:rPr sz="2000" spc="-10" dirty="0">
                <a:solidFill>
                  <a:srgbClr val="404040"/>
                </a:solidFill>
                <a:latin typeface="Carlito"/>
                <a:cs typeface="Carlito"/>
              </a:rPr>
              <a:t>Outcome, Booster </a:t>
            </a:r>
            <a:r>
              <a:rPr sz="2000" spc="-40" dirty="0">
                <a:solidFill>
                  <a:srgbClr val="404040"/>
                </a:solidFill>
                <a:latin typeface="Carlito"/>
                <a:cs typeface="Carlito"/>
              </a:rPr>
              <a:t>Version,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5" dirty="0">
                <a:solidFill>
                  <a:srgbClr val="404040"/>
                </a:solidFill>
                <a:latin typeface="Carlito"/>
                <a:cs typeface="Carlito"/>
              </a:rPr>
              <a:t>(kg), </a:t>
            </a:r>
            <a:r>
              <a:rPr sz="2000" dirty="0">
                <a:solidFill>
                  <a:srgbClr val="404040"/>
                </a:solidFill>
                <a:latin typeface="Carlito"/>
                <a:cs typeface="Carlito"/>
              </a:rPr>
              <a:t>and </a:t>
            </a:r>
            <a:r>
              <a:rPr sz="2000" spc="-5" dirty="0">
                <a:solidFill>
                  <a:srgbClr val="404040"/>
                </a:solidFill>
                <a:latin typeface="Carlito"/>
                <a:cs typeface="Carlito"/>
              </a:rPr>
              <a:t>Launch </a:t>
            </a:r>
            <a:r>
              <a:rPr sz="2000" spc="-20" dirty="0">
                <a:solidFill>
                  <a:srgbClr val="404040"/>
                </a:solidFill>
                <a:latin typeface="Carlito"/>
                <a:cs typeface="Carlito"/>
              </a:rPr>
              <a:t>site </a:t>
            </a:r>
            <a:r>
              <a:rPr sz="2000" spc="-5" dirty="0">
                <a:solidFill>
                  <a:srgbClr val="404040"/>
                </a:solidFill>
                <a:latin typeface="Carlito"/>
                <a:cs typeface="Carlito"/>
              </a:rPr>
              <a:t>of </a:t>
            </a:r>
            <a:r>
              <a:rPr sz="2000" dirty="0">
                <a:solidFill>
                  <a:srgbClr val="404040"/>
                </a:solidFill>
                <a:latin typeface="Carlito"/>
                <a:cs typeface="Carlito"/>
              </a:rPr>
              <a:t>2015  launches </a:t>
            </a:r>
            <a:r>
              <a:rPr sz="2000" spc="-10" dirty="0">
                <a:solidFill>
                  <a:srgbClr val="404040"/>
                </a:solidFill>
                <a:latin typeface="Carlito"/>
                <a:cs typeface="Carlito"/>
              </a:rPr>
              <a:t>where </a:t>
            </a:r>
            <a:r>
              <a:rPr sz="2000" spc="-25" dirty="0">
                <a:solidFill>
                  <a:srgbClr val="404040"/>
                </a:solidFill>
                <a:latin typeface="Carlito"/>
                <a:cs typeface="Carlito"/>
              </a:rPr>
              <a:t>stage </a:t>
            </a:r>
            <a:r>
              <a:rPr sz="2000" dirty="0">
                <a:solidFill>
                  <a:srgbClr val="404040"/>
                </a:solidFill>
                <a:latin typeface="Carlito"/>
                <a:cs typeface="Carlito"/>
              </a:rPr>
              <a:t>1 </a:t>
            </a:r>
            <a:r>
              <a:rPr sz="2000" spc="-20" dirty="0">
                <a:solidFill>
                  <a:srgbClr val="404040"/>
                </a:solidFill>
                <a:latin typeface="Carlito"/>
                <a:cs typeface="Carlito"/>
              </a:rPr>
              <a:t>failed </a:t>
            </a:r>
            <a:r>
              <a:rPr sz="2000" spc="-15" dirty="0">
                <a:solidFill>
                  <a:srgbClr val="404040"/>
                </a:solidFill>
                <a:latin typeface="Carlito"/>
                <a:cs typeface="Carlito"/>
              </a:rPr>
              <a:t>to </a:t>
            </a:r>
            <a:r>
              <a:rPr sz="2000" spc="-5" dirty="0">
                <a:solidFill>
                  <a:srgbClr val="404040"/>
                </a:solidFill>
                <a:latin typeface="Carlito"/>
                <a:cs typeface="Carlito"/>
              </a:rPr>
              <a:t>land  on </a:t>
            </a:r>
            <a:r>
              <a:rPr sz="2000" dirty="0">
                <a:solidFill>
                  <a:srgbClr val="404040"/>
                </a:solidFill>
                <a:latin typeface="Carlito"/>
                <a:cs typeface="Carlito"/>
              </a:rPr>
              <a:t>a </a:t>
            </a:r>
            <a:r>
              <a:rPr sz="2000" spc="-20" dirty="0">
                <a:solidFill>
                  <a:srgbClr val="404040"/>
                </a:solidFill>
                <a:latin typeface="Carlito"/>
                <a:cs typeface="Carlito"/>
              </a:rPr>
              <a:t>drone</a:t>
            </a:r>
            <a:r>
              <a:rPr sz="2000" spc="-80" dirty="0">
                <a:solidFill>
                  <a:srgbClr val="404040"/>
                </a:solidFill>
                <a:latin typeface="Carlito"/>
                <a:cs typeface="Carlito"/>
              </a:rPr>
              <a:t> </a:t>
            </a:r>
            <a:r>
              <a:rPr sz="2000" spc="-5" dirty="0">
                <a:solidFill>
                  <a:srgbClr val="404040"/>
                </a:solidFill>
                <a:latin typeface="Carlito"/>
                <a:cs typeface="Carlito"/>
              </a:rPr>
              <a:t>ship.</a:t>
            </a:r>
            <a:endParaRPr sz="2000">
              <a:latin typeface="Carlito"/>
              <a:cs typeface="Carlito"/>
            </a:endParaRPr>
          </a:p>
          <a:p>
            <a:pPr marL="12700">
              <a:lnSpc>
                <a:spcPct val="100000"/>
              </a:lnSpc>
              <a:spcBef>
                <a:spcPts val="1200"/>
              </a:spcBef>
            </a:pPr>
            <a:r>
              <a:rPr sz="2000" spc="-20" dirty="0">
                <a:solidFill>
                  <a:srgbClr val="404040"/>
                </a:solidFill>
                <a:latin typeface="Carlito"/>
                <a:cs typeface="Carlito"/>
              </a:rPr>
              <a:t>There were two </a:t>
            </a:r>
            <a:r>
              <a:rPr sz="2000" spc="-5" dirty="0">
                <a:solidFill>
                  <a:srgbClr val="404040"/>
                </a:solidFill>
                <a:latin typeface="Carlito"/>
                <a:cs typeface="Carlito"/>
              </a:rPr>
              <a:t>such</a:t>
            </a:r>
            <a:r>
              <a:rPr sz="2000" spc="-50" dirty="0">
                <a:solidFill>
                  <a:srgbClr val="404040"/>
                </a:solidFill>
                <a:latin typeface="Carlito"/>
                <a:cs typeface="Carlito"/>
              </a:rPr>
              <a:t> </a:t>
            </a:r>
            <a:r>
              <a:rPr sz="2000" spc="-5" dirty="0">
                <a:solidFill>
                  <a:srgbClr val="404040"/>
                </a:solidFill>
                <a:latin typeface="Carlito"/>
                <a:cs typeface="Carlito"/>
              </a:rPr>
              <a:t>occurrences.</a:t>
            </a:r>
            <a:endParaRPr sz="2000">
              <a:latin typeface="Carlito"/>
              <a:cs typeface="Carlito"/>
            </a:endParaRPr>
          </a:p>
        </p:txBody>
      </p:sp>
      <p:sp>
        <p:nvSpPr>
          <p:cNvPr id="5" name="object 5"/>
          <p:cNvSpPr/>
          <p:nvPr/>
        </p:nvSpPr>
        <p:spPr>
          <a:xfrm>
            <a:off x="135636" y="2630423"/>
            <a:ext cx="7306056" cy="20772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2557"/>
            <a:ext cx="8011795" cy="1816651"/>
          </a:xfrm>
          <a:prstGeom prst="rect">
            <a:avLst/>
          </a:prstGeom>
        </p:spPr>
        <p:txBody>
          <a:bodyPr vert="horz" wrap="square" lIns="0" tIns="111125" rIns="0" bIns="0" rtlCol="0">
            <a:spAutoFit/>
          </a:bodyPr>
          <a:lstStyle/>
          <a:p>
            <a:pPr marL="12700" marR="5080">
              <a:lnSpc>
                <a:spcPts val="4400"/>
              </a:lnSpc>
              <a:spcBef>
                <a:spcPts val="875"/>
              </a:spcBef>
            </a:pPr>
            <a:r>
              <a:rPr sz="4300" dirty="0"/>
              <a:t>Ranking Counts of Successful Landings  Between 2010-06-04 and 2017-03-20</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33</a:t>
            </a:fld>
            <a:endParaRPr dirty="0"/>
          </a:p>
        </p:txBody>
      </p:sp>
      <p:sp>
        <p:nvSpPr>
          <p:cNvPr id="4" name="object 4"/>
          <p:cNvSpPr txBox="1"/>
          <p:nvPr/>
        </p:nvSpPr>
        <p:spPr>
          <a:xfrm>
            <a:off x="6923278" y="2256789"/>
            <a:ext cx="4707890" cy="2631440"/>
          </a:xfrm>
          <a:prstGeom prst="rect">
            <a:avLst/>
          </a:prstGeom>
        </p:spPr>
        <p:txBody>
          <a:bodyPr vert="horz" wrap="square" lIns="0" tIns="38100" rIns="0" bIns="0" rtlCol="0">
            <a:spAutoFit/>
          </a:bodyPr>
          <a:lstStyle/>
          <a:p>
            <a:pPr marL="12700" marR="5080">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20" dirty="0">
                <a:solidFill>
                  <a:srgbClr val="404040"/>
                </a:solidFill>
                <a:latin typeface="Carlito"/>
                <a:cs typeface="Carlito"/>
              </a:rPr>
              <a:t>list </a:t>
            </a:r>
            <a:r>
              <a:rPr sz="2000" spc="-5" dirty="0">
                <a:solidFill>
                  <a:srgbClr val="404040"/>
                </a:solidFill>
                <a:latin typeface="Carlito"/>
                <a:cs typeface="Carlito"/>
              </a:rPr>
              <a:t>of successful</a:t>
            </a:r>
            <a:r>
              <a:rPr sz="2000" spc="-125" dirty="0">
                <a:solidFill>
                  <a:srgbClr val="404040"/>
                </a:solidFill>
                <a:latin typeface="Carlito"/>
                <a:cs typeface="Carlito"/>
              </a:rPr>
              <a:t> </a:t>
            </a:r>
            <a:r>
              <a:rPr sz="2000" dirty="0">
                <a:solidFill>
                  <a:srgbClr val="404040"/>
                </a:solidFill>
                <a:latin typeface="Carlito"/>
                <a:cs typeface="Carlito"/>
              </a:rPr>
              <a:t>landings  and </a:t>
            </a:r>
            <a:r>
              <a:rPr sz="2000" spc="-5" dirty="0">
                <a:solidFill>
                  <a:srgbClr val="404040"/>
                </a:solidFill>
                <a:latin typeface="Carlito"/>
                <a:cs typeface="Carlito"/>
              </a:rPr>
              <a:t>between </a:t>
            </a:r>
            <a:r>
              <a:rPr sz="2000" dirty="0">
                <a:solidFill>
                  <a:srgbClr val="404040"/>
                </a:solidFill>
                <a:latin typeface="Carlito"/>
                <a:cs typeface="Carlito"/>
              </a:rPr>
              <a:t>2010-06-04 and 2017-03-20  </a:t>
            </a:r>
            <a:r>
              <a:rPr sz="2000" spc="-25" dirty="0">
                <a:solidFill>
                  <a:srgbClr val="404040"/>
                </a:solidFill>
                <a:latin typeface="Carlito"/>
                <a:cs typeface="Carlito"/>
              </a:rPr>
              <a:t>inclusively.</a:t>
            </a:r>
            <a:endParaRPr sz="2000">
              <a:latin typeface="Carlito"/>
              <a:cs typeface="Carlito"/>
            </a:endParaRPr>
          </a:p>
          <a:p>
            <a:pPr marL="12700" marR="464184">
              <a:lnSpc>
                <a:spcPct val="91800"/>
              </a:lnSpc>
              <a:spcBef>
                <a:spcPts val="1395"/>
              </a:spcBef>
            </a:pPr>
            <a:r>
              <a:rPr sz="2000" spc="-20" dirty="0">
                <a:solidFill>
                  <a:srgbClr val="404040"/>
                </a:solidFill>
                <a:latin typeface="Carlito"/>
                <a:cs typeface="Carlito"/>
              </a:rPr>
              <a:t>There </a:t>
            </a:r>
            <a:r>
              <a:rPr sz="2000" spc="-15" dirty="0">
                <a:solidFill>
                  <a:srgbClr val="404040"/>
                </a:solidFill>
                <a:latin typeface="Carlito"/>
                <a:cs typeface="Carlito"/>
              </a:rPr>
              <a:t>are two </a:t>
            </a:r>
            <a:r>
              <a:rPr sz="2000" dirty="0">
                <a:solidFill>
                  <a:srgbClr val="404040"/>
                </a:solidFill>
                <a:latin typeface="Carlito"/>
                <a:cs typeface="Carlito"/>
              </a:rPr>
              <a:t>types </a:t>
            </a:r>
            <a:r>
              <a:rPr sz="2000" spc="-5" dirty="0">
                <a:solidFill>
                  <a:srgbClr val="404040"/>
                </a:solidFill>
                <a:latin typeface="Carlito"/>
                <a:cs typeface="Carlito"/>
              </a:rPr>
              <a:t>of successful</a:t>
            </a:r>
            <a:r>
              <a:rPr sz="2000" spc="-95" dirty="0">
                <a:solidFill>
                  <a:srgbClr val="404040"/>
                </a:solidFill>
                <a:latin typeface="Carlito"/>
                <a:cs typeface="Carlito"/>
              </a:rPr>
              <a:t> </a:t>
            </a:r>
            <a:r>
              <a:rPr sz="2000" dirty="0">
                <a:solidFill>
                  <a:srgbClr val="404040"/>
                </a:solidFill>
                <a:latin typeface="Carlito"/>
                <a:cs typeface="Carlito"/>
              </a:rPr>
              <a:t>landing  </a:t>
            </a:r>
            <a:r>
              <a:rPr sz="2000" spc="-20" dirty="0">
                <a:solidFill>
                  <a:srgbClr val="404040"/>
                </a:solidFill>
                <a:latin typeface="Carlito"/>
                <a:cs typeface="Carlito"/>
              </a:rPr>
              <a:t>outcomes: drone </a:t>
            </a:r>
            <a:r>
              <a:rPr sz="2000" spc="-5" dirty="0">
                <a:solidFill>
                  <a:srgbClr val="404040"/>
                </a:solidFill>
                <a:latin typeface="Carlito"/>
                <a:cs typeface="Carlito"/>
              </a:rPr>
              <a:t>ship </a:t>
            </a:r>
            <a:r>
              <a:rPr sz="2000" dirty="0">
                <a:solidFill>
                  <a:srgbClr val="404040"/>
                </a:solidFill>
                <a:latin typeface="Carlito"/>
                <a:cs typeface="Carlito"/>
              </a:rPr>
              <a:t>and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landings.</a:t>
            </a:r>
            <a:endParaRPr sz="2000">
              <a:latin typeface="Carlito"/>
              <a:cs typeface="Carlito"/>
            </a:endParaRPr>
          </a:p>
          <a:p>
            <a:pPr marL="12700" marR="561975">
              <a:lnSpc>
                <a:spcPts val="2300"/>
              </a:lnSpc>
              <a:spcBef>
                <a:spcPts val="1160"/>
              </a:spcBef>
            </a:pPr>
            <a:r>
              <a:rPr sz="2000" spc="-20" dirty="0">
                <a:solidFill>
                  <a:srgbClr val="404040"/>
                </a:solidFill>
                <a:latin typeface="Carlito"/>
                <a:cs typeface="Carlito"/>
              </a:rPr>
              <a:t>There were </a:t>
            </a:r>
            <a:r>
              <a:rPr sz="2000" dirty="0">
                <a:solidFill>
                  <a:srgbClr val="404040"/>
                </a:solidFill>
                <a:latin typeface="Carlito"/>
                <a:cs typeface="Carlito"/>
              </a:rPr>
              <a:t>8 </a:t>
            </a: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135" dirty="0">
                <a:solidFill>
                  <a:srgbClr val="404040"/>
                </a:solidFill>
                <a:latin typeface="Carlito"/>
                <a:cs typeface="Carlito"/>
              </a:rPr>
              <a:t> </a:t>
            </a:r>
            <a:r>
              <a:rPr sz="2000" spc="-25" dirty="0">
                <a:solidFill>
                  <a:srgbClr val="404040"/>
                </a:solidFill>
                <a:latin typeface="Carlito"/>
                <a:cs typeface="Carlito"/>
              </a:rPr>
              <a:t>total  </a:t>
            </a:r>
            <a:r>
              <a:rPr sz="2000" spc="-5" dirty="0">
                <a:solidFill>
                  <a:srgbClr val="404040"/>
                </a:solidFill>
                <a:latin typeface="Carlito"/>
                <a:cs typeface="Carlito"/>
              </a:rPr>
              <a:t>during </a:t>
            </a:r>
            <a:r>
              <a:rPr sz="2000" dirty="0">
                <a:solidFill>
                  <a:srgbClr val="404040"/>
                </a:solidFill>
                <a:latin typeface="Carlito"/>
                <a:cs typeface="Carlito"/>
              </a:rPr>
              <a:t>this </a:t>
            </a:r>
            <a:r>
              <a:rPr sz="2000" spc="-5" dirty="0">
                <a:solidFill>
                  <a:srgbClr val="404040"/>
                </a:solidFill>
                <a:latin typeface="Carlito"/>
                <a:cs typeface="Carlito"/>
              </a:rPr>
              <a:t>time</a:t>
            </a:r>
            <a:r>
              <a:rPr sz="2000" spc="-85" dirty="0">
                <a:solidFill>
                  <a:srgbClr val="404040"/>
                </a:solidFill>
                <a:latin typeface="Carlito"/>
                <a:cs typeface="Carlito"/>
              </a:rPr>
              <a:t> </a:t>
            </a:r>
            <a:r>
              <a:rPr sz="2000" spc="-5" dirty="0">
                <a:solidFill>
                  <a:srgbClr val="404040"/>
                </a:solidFill>
                <a:latin typeface="Carlito"/>
                <a:cs typeface="Carlito"/>
              </a:rPr>
              <a:t>period</a:t>
            </a:r>
            <a:endParaRPr sz="2000">
              <a:latin typeface="Carlito"/>
              <a:cs typeface="Carlito"/>
            </a:endParaRPr>
          </a:p>
        </p:txBody>
      </p:sp>
      <p:sp>
        <p:nvSpPr>
          <p:cNvPr id="5" name="object 5"/>
          <p:cNvSpPr/>
          <p:nvPr/>
        </p:nvSpPr>
        <p:spPr>
          <a:xfrm>
            <a:off x="478536" y="2307335"/>
            <a:ext cx="6257544" cy="239877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2427217"/>
            <a:ext cx="10330181" cy="1249060"/>
          </a:xfrm>
          <a:prstGeom prst="rect">
            <a:avLst/>
          </a:prstGeom>
        </p:spPr>
        <p:txBody>
          <a:bodyPr vert="horz" wrap="square" lIns="0" tIns="195580" rIns="0" bIns="0" rtlCol="0">
            <a:spAutoFit/>
          </a:bodyPr>
          <a:lstStyle/>
          <a:p>
            <a:pPr marL="12700" marR="5080">
              <a:lnSpc>
                <a:spcPts val="8200"/>
              </a:lnSpc>
              <a:spcBef>
                <a:spcPts val="1540"/>
              </a:spcBef>
            </a:pPr>
            <a:r>
              <a:rPr sz="7200" spc="-300" dirty="0">
                <a:solidFill>
                  <a:srgbClr val="242424"/>
                </a:solidFill>
              </a:rPr>
              <a:t>Interactive </a:t>
            </a:r>
            <a:r>
              <a:rPr sz="7200" spc="-320" dirty="0">
                <a:solidFill>
                  <a:srgbClr val="242424"/>
                </a:solidFill>
              </a:rPr>
              <a:t>Map</a:t>
            </a:r>
            <a:r>
              <a:rPr sz="7200" spc="-1010" dirty="0">
                <a:solidFill>
                  <a:srgbClr val="242424"/>
                </a:solidFill>
              </a:rPr>
              <a:t> </a:t>
            </a:r>
            <a:r>
              <a:rPr sz="7200" spc="-50" dirty="0">
                <a:solidFill>
                  <a:srgbClr val="242424"/>
                </a:solidFill>
              </a:rPr>
              <a:t>with  </a:t>
            </a:r>
            <a:r>
              <a:rPr sz="7200" spc="-405" dirty="0">
                <a:solidFill>
                  <a:srgbClr val="242424"/>
                </a:solidFill>
              </a:rPr>
              <a:t>Folium</a:t>
            </a:r>
            <a:endParaRPr sz="7200" dirty="0"/>
          </a:p>
        </p:txBody>
      </p:sp>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0" dirty="0">
                <a:uFill>
                  <a:solidFill>
                    <a:srgbClr val="7D7D7D"/>
                  </a:solidFill>
                </a:uFill>
              </a:rPr>
              <a:t>Launch </a:t>
            </a:r>
            <a:r>
              <a:rPr u="heavy" spc="-325" dirty="0">
                <a:uFill>
                  <a:solidFill>
                    <a:srgbClr val="7D7D7D"/>
                  </a:solidFill>
                </a:uFill>
              </a:rPr>
              <a:t>Site</a:t>
            </a:r>
            <a:r>
              <a:rPr u="heavy" spc="-450" dirty="0">
                <a:uFill>
                  <a:solidFill>
                    <a:srgbClr val="7D7D7D"/>
                  </a:solidFill>
                </a:uFill>
              </a:rPr>
              <a:t> </a:t>
            </a:r>
            <a:r>
              <a:rPr u="heavy" spc="-305" dirty="0">
                <a:uFill>
                  <a:solidFill>
                    <a:srgbClr val="7D7D7D"/>
                  </a:solidFill>
                </a:uFill>
              </a:rPr>
              <a:t>Locations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35</a:t>
            </a:fld>
            <a:endParaRPr dirty="0"/>
          </a:p>
        </p:txBody>
      </p:sp>
      <p:sp>
        <p:nvSpPr>
          <p:cNvPr id="3" name="object 3"/>
          <p:cNvSpPr txBox="1"/>
          <p:nvPr/>
        </p:nvSpPr>
        <p:spPr>
          <a:xfrm>
            <a:off x="820013" y="5535879"/>
            <a:ext cx="9882505" cy="622300"/>
          </a:xfrm>
          <a:prstGeom prst="rect">
            <a:avLst/>
          </a:prstGeom>
        </p:spPr>
        <p:txBody>
          <a:bodyPr vert="horz" wrap="square" lIns="0" tIns="34290" rIns="0" bIns="0" rtlCol="0">
            <a:spAutoFit/>
          </a:bodyPr>
          <a:lstStyle/>
          <a:p>
            <a:pPr marL="12700" marR="5080">
              <a:lnSpc>
                <a:spcPts val="2290"/>
              </a:lnSpc>
              <a:spcBef>
                <a:spcPts val="270"/>
              </a:spcBef>
            </a:pPr>
            <a:r>
              <a:rPr sz="2000" spc="-5" dirty="0">
                <a:solidFill>
                  <a:srgbClr val="404040"/>
                </a:solidFill>
                <a:latin typeface="Carlito"/>
                <a:cs typeface="Carlito"/>
              </a:rPr>
              <a:t>The left </a:t>
            </a:r>
            <a:r>
              <a:rPr sz="2000" dirty="0">
                <a:solidFill>
                  <a:srgbClr val="404040"/>
                </a:solidFill>
                <a:latin typeface="Carlito"/>
                <a:cs typeface="Carlito"/>
              </a:rPr>
              <a:t>map </a:t>
            </a:r>
            <a:r>
              <a:rPr sz="2000" spc="-15" dirty="0">
                <a:solidFill>
                  <a:srgbClr val="404040"/>
                </a:solidFill>
                <a:latin typeface="Carlito"/>
                <a:cs typeface="Carlito"/>
              </a:rPr>
              <a:t>shows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spc="-25" dirty="0">
                <a:solidFill>
                  <a:srgbClr val="404040"/>
                </a:solidFill>
                <a:latin typeface="Carlito"/>
                <a:cs typeface="Carlito"/>
              </a:rPr>
              <a:t>relative </a:t>
            </a:r>
            <a:r>
              <a:rPr sz="2000" spc="-5" dirty="0">
                <a:solidFill>
                  <a:srgbClr val="404040"/>
                </a:solidFill>
                <a:latin typeface="Carlito"/>
                <a:cs typeface="Carlito"/>
              </a:rPr>
              <a:t>US </a:t>
            </a:r>
            <a:r>
              <a:rPr sz="2000" dirty="0">
                <a:solidFill>
                  <a:srgbClr val="404040"/>
                </a:solidFill>
                <a:latin typeface="Carlito"/>
                <a:cs typeface="Carlito"/>
              </a:rPr>
              <a:t>map. </a:t>
            </a:r>
            <a:r>
              <a:rPr sz="2000" spc="-5" dirty="0">
                <a:solidFill>
                  <a:srgbClr val="404040"/>
                </a:solidFill>
                <a:latin typeface="Carlito"/>
                <a:cs typeface="Carlito"/>
              </a:rPr>
              <a:t>The right </a:t>
            </a:r>
            <a:r>
              <a:rPr sz="2000" dirty="0">
                <a:solidFill>
                  <a:srgbClr val="404040"/>
                </a:solidFill>
                <a:latin typeface="Carlito"/>
                <a:cs typeface="Carlito"/>
              </a:rPr>
              <a:t>map </a:t>
            </a:r>
            <a:r>
              <a:rPr sz="2000" spc="-15" dirty="0">
                <a:solidFill>
                  <a:srgbClr val="404040"/>
                </a:solidFill>
                <a:latin typeface="Carlito"/>
                <a:cs typeface="Carlito"/>
              </a:rPr>
              <a:t>shows </a:t>
            </a:r>
            <a:r>
              <a:rPr sz="2000" dirty="0">
                <a:solidFill>
                  <a:srgbClr val="404040"/>
                </a:solidFill>
                <a:latin typeface="Carlito"/>
                <a:cs typeface="Carlito"/>
              </a:rPr>
              <a:t>the </a:t>
            </a:r>
            <a:r>
              <a:rPr sz="2000" spc="-20" dirty="0">
                <a:solidFill>
                  <a:srgbClr val="404040"/>
                </a:solidFill>
                <a:latin typeface="Carlito"/>
                <a:cs typeface="Carlito"/>
              </a:rPr>
              <a:t>two </a:t>
            </a:r>
            <a:r>
              <a:rPr sz="2000" spc="-5" dirty="0">
                <a:solidFill>
                  <a:srgbClr val="404040"/>
                </a:solidFill>
                <a:latin typeface="Carlito"/>
                <a:cs typeface="Carlito"/>
              </a:rPr>
              <a:t>Florida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5" dirty="0">
                <a:solidFill>
                  <a:srgbClr val="404040"/>
                </a:solidFill>
                <a:latin typeface="Carlito"/>
                <a:cs typeface="Carlito"/>
              </a:rPr>
              <a:t>since they </a:t>
            </a:r>
            <a:r>
              <a:rPr sz="2000" spc="-20" dirty="0">
                <a:solidFill>
                  <a:srgbClr val="404040"/>
                </a:solidFill>
                <a:latin typeface="Carlito"/>
                <a:cs typeface="Carlito"/>
              </a:rPr>
              <a:t>are </a:t>
            </a:r>
            <a:r>
              <a:rPr sz="2000" spc="-15" dirty="0">
                <a:solidFill>
                  <a:srgbClr val="404040"/>
                </a:solidFill>
                <a:latin typeface="Carlito"/>
                <a:cs typeface="Carlito"/>
              </a:rPr>
              <a:t>very </a:t>
            </a:r>
            <a:r>
              <a:rPr sz="2000" dirty="0">
                <a:solidFill>
                  <a:srgbClr val="404040"/>
                </a:solidFill>
                <a:latin typeface="Carlito"/>
                <a:cs typeface="Carlito"/>
              </a:rPr>
              <a:t>close </a:t>
            </a:r>
            <a:r>
              <a:rPr sz="2000" spc="-20" dirty="0">
                <a:solidFill>
                  <a:srgbClr val="404040"/>
                </a:solidFill>
                <a:latin typeface="Carlito"/>
                <a:cs typeface="Carlito"/>
              </a:rPr>
              <a:t>to </a:t>
            </a:r>
            <a:r>
              <a:rPr sz="2000" dirty="0">
                <a:solidFill>
                  <a:srgbClr val="404040"/>
                </a:solidFill>
                <a:latin typeface="Carlito"/>
                <a:cs typeface="Carlito"/>
              </a:rPr>
              <a:t>each </a:t>
            </a:r>
            <a:r>
              <a:rPr sz="2000" spc="-65" dirty="0">
                <a:solidFill>
                  <a:srgbClr val="404040"/>
                </a:solidFill>
                <a:latin typeface="Carlito"/>
                <a:cs typeface="Carlito"/>
              </a:rPr>
              <a:t>other. </a:t>
            </a:r>
            <a:r>
              <a:rPr sz="2000" dirty="0">
                <a:solidFill>
                  <a:srgbClr val="404040"/>
                </a:solidFill>
                <a:latin typeface="Carlito"/>
                <a:cs typeface="Carlito"/>
              </a:rPr>
              <a:t>All launch </a:t>
            </a:r>
            <a:r>
              <a:rPr sz="2000" spc="-20" dirty="0">
                <a:solidFill>
                  <a:srgbClr val="404040"/>
                </a:solidFill>
                <a:latin typeface="Carlito"/>
                <a:cs typeface="Carlito"/>
              </a:rPr>
              <a:t>sites are </a:t>
            </a:r>
            <a:r>
              <a:rPr sz="2000" spc="-5" dirty="0">
                <a:solidFill>
                  <a:srgbClr val="404040"/>
                </a:solidFill>
                <a:latin typeface="Carlito"/>
                <a:cs typeface="Carlito"/>
              </a:rPr>
              <a:t>near </a:t>
            </a:r>
            <a:r>
              <a:rPr sz="2000" dirty="0">
                <a:solidFill>
                  <a:srgbClr val="404040"/>
                </a:solidFill>
                <a:latin typeface="Carlito"/>
                <a:cs typeface="Carlito"/>
              </a:rPr>
              <a:t>the</a:t>
            </a:r>
            <a:r>
              <a:rPr sz="2000" spc="125" dirty="0">
                <a:solidFill>
                  <a:srgbClr val="404040"/>
                </a:solidFill>
                <a:latin typeface="Carlito"/>
                <a:cs typeface="Carlito"/>
              </a:rPr>
              <a:t> </a:t>
            </a:r>
            <a:r>
              <a:rPr sz="2000" spc="-5" dirty="0">
                <a:solidFill>
                  <a:srgbClr val="404040"/>
                </a:solidFill>
                <a:latin typeface="Carlito"/>
                <a:cs typeface="Carlito"/>
              </a:rPr>
              <a:t>ocean.</a:t>
            </a:r>
            <a:endParaRPr sz="2000">
              <a:latin typeface="Carlito"/>
              <a:cs typeface="Carlito"/>
            </a:endParaRPr>
          </a:p>
        </p:txBody>
      </p:sp>
      <p:sp>
        <p:nvSpPr>
          <p:cNvPr id="4" name="object 4"/>
          <p:cNvSpPr/>
          <p:nvPr/>
        </p:nvSpPr>
        <p:spPr>
          <a:xfrm>
            <a:off x="854963" y="1796795"/>
            <a:ext cx="10279380" cy="361492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20" dirty="0">
                <a:uFill>
                  <a:solidFill>
                    <a:srgbClr val="7D7D7D"/>
                  </a:solidFill>
                </a:uFill>
              </a:rPr>
              <a:t>Color-Coded </a:t>
            </a:r>
            <a:r>
              <a:rPr u="heavy" spc="-370" dirty="0">
                <a:uFill>
                  <a:solidFill>
                    <a:srgbClr val="7D7D7D"/>
                  </a:solidFill>
                </a:uFill>
              </a:rPr>
              <a:t>Launch</a:t>
            </a:r>
            <a:r>
              <a:rPr u="heavy" spc="-530" dirty="0">
                <a:uFill>
                  <a:solidFill>
                    <a:srgbClr val="7D7D7D"/>
                  </a:solidFill>
                </a:uFill>
              </a:rPr>
              <a:t> </a:t>
            </a:r>
            <a:r>
              <a:rPr u="heavy" spc="-270" dirty="0">
                <a:uFill>
                  <a:solidFill>
                    <a:srgbClr val="7D7D7D"/>
                  </a:solidFill>
                </a:uFill>
              </a:rPr>
              <a:t>Markers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36</a:t>
            </a:fld>
            <a:endParaRPr dirty="0"/>
          </a:p>
        </p:txBody>
      </p:sp>
      <p:sp>
        <p:nvSpPr>
          <p:cNvPr id="3" name="object 3"/>
          <p:cNvSpPr txBox="1"/>
          <p:nvPr/>
        </p:nvSpPr>
        <p:spPr>
          <a:xfrm>
            <a:off x="1232712" y="5356656"/>
            <a:ext cx="10076180" cy="611505"/>
          </a:xfrm>
          <a:prstGeom prst="rect">
            <a:avLst/>
          </a:prstGeom>
        </p:spPr>
        <p:txBody>
          <a:bodyPr vert="horz" wrap="square" lIns="0" tIns="12700" rIns="0" bIns="0" rtlCol="0">
            <a:spAutoFit/>
          </a:bodyPr>
          <a:lstStyle/>
          <a:p>
            <a:pPr marL="12700">
              <a:lnSpc>
                <a:spcPts val="2305"/>
              </a:lnSpc>
              <a:spcBef>
                <a:spcPts val="100"/>
              </a:spcBef>
            </a:pPr>
            <a:r>
              <a:rPr sz="2000" spc="-25" dirty="0">
                <a:solidFill>
                  <a:srgbClr val="404040"/>
                </a:solidFill>
                <a:latin typeface="Carlito"/>
                <a:cs typeface="Carlito"/>
              </a:rPr>
              <a:t>Clusters </a:t>
            </a:r>
            <a:r>
              <a:rPr sz="2000" spc="-5" dirty="0">
                <a:solidFill>
                  <a:srgbClr val="404040"/>
                </a:solidFill>
                <a:latin typeface="Carlito"/>
                <a:cs typeface="Carlito"/>
              </a:rPr>
              <a:t>on </a:t>
            </a:r>
            <a:r>
              <a:rPr sz="2000" spc="-15" dirty="0">
                <a:solidFill>
                  <a:srgbClr val="404040"/>
                </a:solidFill>
                <a:latin typeface="Carlito"/>
                <a:cs typeface="Carlito"/>
              </a:rPr>
              <a:t>Folium </a:t>
            </a:r>
            <a:r>
              <a:rPr sz="2000" dirty="0">
                <a:solidFill>
                  <a:srgbClr val="404040"/>
                </a:solidFill>
                <a:latin typeface="Carlito"/>
                <a:cs typeface="Carlito"/>
              </a:rPr>
              <a:t>map </a:t>
            </a:r>
            <a:r>
              <a:rPr sz="2000" spc="-5" dirty="0">
                <a:solidFill>
                  <a:srgbClr val="404040"/>
                </a:solidFill>
                <a:latin typeface="Carlito"/>
                <a:cs typeface="Carlito"/>
              </a:rPr>
              <a:t>can </a:t>
            </a:r>
            <a:r>
              <a:rPr sz="2000" dirty="0">
                <a:solidFill>
                  <a:srgbClr val="404040"/>
                </a:solidFill>
                <a:latin typeface="Carlito"/>
                <a:cs typeface="Carlito"/>
              </a:rPr>
              <a:t>be </a:t>
            </a:r>
            <a:r>
              <a:rPr sz="2000" spc="-20" dirty="0">
                <a:solidFill>
                  <a:srgbClr val="404040"/>
                </a:solidFill>
                <a:latin typeface="Carlito"/>
                <a:cs typeface="Carlito"/>
              </a:rPr>
              <a:t>clicked </a:t>
            </a:r>
            <a:r>
              <a:rPr sz="2000" spc="-5" dirty="0">
                <a:solidFill>
                  <a:srgbClr val="404040"/>
                </a:solidFill>
                <a:latin typeface="Carlito"/>
                <a:cs typeface="Carlito"/>
              </a:rPr>
              <a:t>on </a:t>
            </a:r>
            <a:r>
              <a:rPr sz="2000" spc="-20" dirty="0">
                <a:solidFill>
                  <a:srgbClr val="404040"/>
                </a:solidFill>
                <a:latin typeface="Carlito"/>
                <a:cs typeface="Carlito"/>
              </a:rPr>
              <a:t>to display </a:t>
            </a:r>
            <a:r>
              <a:rPr sz="2000" dirty="0">
                <a:solidFill>
                  <a:srgbClr val="404040"/>
                </a:solidFill>
                <a:latin typeface="Carlito"/>
                <a:cs typeface="Carlito"/>
              </a:rPr>
              <a:t>each </a:t>
            </a:r>
            <a:r>
              <a:rPr sz="2000" spc="-5" dirty="0">
                <a:solidFill>
                  <a:srgbClr val="404040"/>
                </a:solidFill>
                <a:latin typeface="Carlito"/>
                <a:cs typeface="Carlito"/>
              </a:rPr>
              <a:t>successful </a:t>
            </a:r>
            <a:r>
              <a:rPr sz="2000" dirty="0">
                <a:solidFill>
                  <a:srgbClr val="404040"/>
                </a:solidFill>
                <a:latin typeface="Carlito"/>
                <a:cs typeface="Carlito"/>
              </a:rPr>
              <a:t>landing </a:t>
            </a:r>
            <a:r>
              <a:rPr sz="2000" spc="-5" dirty="0">
                <a:solidFill>
                  <a:srgbClr val="404040"/>
                </a:solidFill>
                <a:latin typeface="Carlito"/>
                <a:cs typeface="Carlito"/>
              </a:rPr>
              <a:t>(green icon) </a:t>
            </a:r>
            <a:r>
              <a:rPr sz="2000" dirty="0">
                <a:solidFill>
                  <a:srgbClr val="404040"/>
                </a:solidFill>
                <a:latin typeface="Carlito"/>
                <a:cs typeface="Carlito"/>
              </a:rPr>
              <a:t>and</a:t>
            </a:r>
            <a:r>
              <a:rPr sz="2000" spc="5" dirty="0">
                <a:solidFill>
                  <a:srgbClr val="404040"/>
                </a:solidFill>
                <a:latin typeface="Carlito"/>
                <a:cs typeface="Carlito"/>
              </a:rPr>
              <a:t> </a:t>
            </a:r>
            <a:r>
              <a:rPr sz="2000" spc="-20" dirty="0">
                <a:solidFill>
                  <a:srgbClr val="404040"/>
                </a:solidFill>
                <a:latin typeface="Carlito"/>
                <a:cs typeface="Carlito"/>
              </a:rPr>
              <a:t>failed</a:t>
            </a:r>
            <a:endParaRPr sz="2000">
              <a:latin typeface="Carlito"/>
              <a:cs typeface="Carlito"/>
            </a:endParaRPr>
          </a:p>
          <a:p>
            <a:pPr marL="12700">
              <a:lnSpc>
                <a:spcPts val="2305"/>
              </a:lnSpc>
            </a:pPr>
            <a:r>
              <a:rPr sz="2000" spc="-5" dirty="0">
                <a:solidFill>
                  <a:srgbClr val="404040"/>
                </a:solidFill>
                <a:latin typeface="Carlito"/>
                <a:cs typeface="Carlito"/>
              </a:rPr>
              <a:t>landing </a:t>
            </a:r>
            <a:r>
              <a:rPr sz="2000" spc="-15" dirty="0">
                <a:solidFill>
                  <a:srgbClr val="404040"/>
                </a:solidFill>
                <a:latin typeface="Carlito"/>
                <a:cs typeface="Carlito"/>
              </a:rPr>
              <a:t>(red </a:t>
            </a:r>
            <a:r>
              <a:rPr sz="2000" spc="-5" dirty="0">
                <a:solidFill>
                  <a:srgbClr val="404040"/>
                </a:solidFill>
                <a:latin typeface="Carlito"/>
                <a:cs typeface="Carlito"/>
              </a:rPr>
              <a:t>icon). </a:t>
            </a:r>
            <a:r>
              <a:rPr sz="2000" dirty="0">
                <a:solidFill>
                  <a:srgbClr val="404040"/>
                </a:solidFill>
                <a:latin typeface="Carlito"/>
                <a:cs typeface="Carlito"/>
              </a:rPr>
              <a:t>In this </a:t>
            </a:r>
            <a:r>
              <a:rPr sz="2000" spc="-25" dirty="0">
                <a:solidFill>
                  <a:srgbClr val="404040"/>
                </a:solidFill>
                <a:latin typeface="Carlito"/>
                <a:cs typeface="Carlito"/>
              </a:rPr>
              <a:t>example </a:t>
            </a:r>
            <a:r>
              <a:rPr sz="2000" spc="-40" dirty="0">
                <a:solidFill>
                  <a:srgbClr val="404040"/>
                </a:solidFill>
                <a:latin typeface="Carlito"/>
                <a:cs typeface="Carlito"/>
              </a:rPr>
              <a:t>VAFB </a:t>
            </a:r>
            <a:r>
              <a:rPr sz="2000" spc="-5" dirty="0">
                <a:solidFill>
                  <a:srgbClr val="404040"/>
                </a:solidFill>
                <a:latin typeface="Carlito"/>
                <a:cs typeface="Carlito"/>
              </a:rPr>
              <a:t>SLC-4E </a:t>
            </a:r>
            <a:r>
              <a:rPr sz="2000" spc="-20" dirty="0">
                <a:solidFill>
                  <a:srgbClr val="404040"/>
                </a:solidFill>
                <a:latin typeface="Carlito"/>
                <a:cs typeface="Carlito"/>
              </a:rPr>
              <a:t>shows </a:t>
            </a:r>
            <a:r>
              <a:rPr sz="2000" dirty="0">
                <a:solidFill>
                  <a:srgbClr val="404040"/>
                </a:solidFill>
                <a:latin typeface="Carlito"/>
                <a:cs typeface="Carlito"/>
              </a:rPr>
              <a:t>4 </a:t>
            </a:r>
            <a:r>
              <a:rPr sz="2000" spc="-5" dirty="0">
                <a:solidFill>
                  <a:srgbClr val="404040"/>
                </a:solidFill>
                <a:latin typeface="Carlito"/>
                <a:cs typeface="Carlito"/>
              </a:rPr>
              <a:t>successful landings </a:t>
            </a:r>
            <a:r>
              <a:rPr sz="2000" dirty="0">
                <a:solidFill>
                  <a:srgbClr val="404040"/>
                </a:solidFill>
                <a:latin typeface="Carlito"/>
                <a:cs typeface="Carlito"/>
              </a:rPr>
              <a:t>and 6 </a:t>
            </a:r>
            <a:r>
              <a:rPr sz="2000" spc="-20" dirty="0">
                <a:solidFill>
                  <a:srgbClr val="404040"/>
                </a:solidFill>
                <a:latin typeface="Carlito"/>
                <a:cs typeface="Carlito"/>
              </a:rPr>
              <a:t>failed</a:t>
            </a:r>
            <a:r>
              <a:rPr sz="2000" spc="-65" dirty="0">
                <a:solidFill>
                  <a:srgbClr val="404040"/>
                </a:solidFill>
                <a:latin typeface="Carlito"/>
                <a:cs typeface="Carlito"/>
              </a:rPr>
              <a:t> </a:t>
            </a:r>
            <a:r>
              <a:rPr sz="2000" spc="-5" dirty="0">
                <a:solidFill>
                  <a:srgbClr val="404040"/>
                </a:solidFill>
                <a:latin typeface="Carlito"/>
                <a:cs typeface="Carlito"/>
              </a:rPr>
              <a:t>landings.</a:t>
            </a:r>
            <a:endParaRPr sz="2000">
              <a:latin typeface="Carlito"/>
              <a:cs typeface="Carlito"/>
            </a:endParaRPr>
          </a:p>
        </p:txBody>
      </p:sp>
      <p:sp>
        <p:nvSpPr>
          <p:cNvPr id="4" name="object 4"/>
          <p:cNvSpPr/>
          <p:nvPr/>
        </p:nvSpPr>
        <p:spPr>
          <a:xfrm>
            <a:off x="2889504" y="1801367"/>
            <a:ext cx="5620512" cy="35112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505" dirty="0">
                <a:uFill>
                  <a:solidFill>
                    <a:srgbClr val="7D7D7D"/>
                  </a:solidFill>
                </a:uFill>
              </a:rPr>
              <a:t>Key </a:t>
            </a:r>
            <a:r>
              <a:rPr u="heavy" spc="-270" dirty="0">
                <a:uFill>
                  <a:solidFill>
                    <a:srgbClr val="7D7D7D"/>
                  </a:solidFill>
                </a:uFill>
              </a:rPr>
              <a:t>Location</a:t>
            </a:r>
            <a:r>
              <a:rPr u="heavy" spc="-445" dirty="0">
                <a:uFill>
                  <a:solidFill>
                    <a:srgbClr val="7D7D7D"/>
                  </a:solidFill>
                </a:uFill>
              </a:rPr>
              <a:t> </a:t>
            </a:r>
            <a:r>
              <a:rPr u="heavy" spc="-260" dirty="0">
                <a:uFill>
                  <a:solidFill>
                    <a:srgbClr val="7D7D7D"/>
                  </a:solidFill>
                </a:uFill>
              </a:rPr>
              <a:t>Proximities	</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37</a:t>
            </a:fld>
            <a:endParaRPr dirty="0"/>
          </a:p>
        </p:txBody>
      </p:sp>
      <p:sp>
        <p:nvSpPr>
          <p:cNvPr id="3" name="object 3"/>
          <p:cNvSpPr txBox="1"/>
          <p:nvPr/>
        </p:nvSpPr>
        <p:spPr>
          <a:xfrm>
            <a:off x="1084275" y="5141214"/>
            <a:ext cx="9933940" cy="1062355"/>
          </a:xfrm>
          <a:prstGeom prst="rect">
            <a:avLst/>
          </a:prstGeom>
        </p:spPr>
        <p:txBody>
          <a:bodyPr vert="horz" wrap="square" lIns="0" tIns="74295" rIns="0" bIns="0" rtlCol="0">
            <a:spAutoFit/>
          </a:bodyPr>
          <a:lstStyle/>
          <a:p>
            <a:pPr marL="12700" marR="5080" algn="just">
              <a:lnSpc>
                <a:spcPct val="80000"/>
              </a:lnSpc>
              <a:spcBef>
                <a:spcPts val="585"/>
              </a:spcBef>
            </a:pPr>
            <a:r>
              <a:rPr sz="2000" spc="-5" dirty="0">
                <a:solidFill>
                  <a:srgbClr val="404040"/>
                </a:solidFill>
                <a:latin typeface="Carlito"/>
                <a:cs typeface="Carlito"/>
              </a:rPr>
              <a:t>Using </a:t>
            </a:r>
            <a:r>
              <a:rPr sz="2000" spc="-10" dirty="0">
                <a:solidFill>
                  <a:srgbClr val="404040"/>
                </a:solidFill>
                <a:latin typeface="Carlito"/>
                <a:cs typeface="Carlito"/>
              </a:rPr>
              <a:t>KSC </a:t>
            </a:r>
            <a:r>
              <a:rPr sz="2000" spc="-15" dirty="0">
                <a:solidFill>
                  <a:srgbClr val="404040"/>
                </a:solidFill>
                <a:latin typeface="Carlito"/>
                <a:cs typeface="Carlito"/>
              </a:rPr>
              <a:t>LC-39A </a:t>
            </a:r>
            <a:r>
              <a:rPr sz="2000" dirty="0">
                <a:solidFill>
                  <a:srgbClr val="404040"/>
                </a:solidFill>
                <a:latin typeface="Carlito"/>
                <a:cs typeface="Carlito"/>
              </a:rPr>
              <a:t>as an </a:t>
            </a:r>
            <a:r>
              <a:rPr sz="2000" spc="-25" dirty="0">
                <a:solidFill>
                  <a:srgbClr val="404040"/>
                </a:solidFill>
                <a:latin typeface="Carlito"/>
                <a:cs typeface="Carlito"/>
              </a:rPr>
              <a:t>example, </a:t>
            </a:r>
            <a:r>
              <a:rPr sz="2000" dirty="0">
                <a:solidFill>
                  <a:srgbClr val="404040"/>
                </a:solidFill>
                <a:latin typeface="Carlito"/>
                <a:cs typeface="Carlito"/>
              </a:rPr>
              <a:t>launch </a:t>
            </a:r>
            <a:r>
              <a:rPr sz="2000" spc="-15" dirty="0">
                <a:solidFill>
                  <a:srgbClr val="404040"/>
                </a:solidFill>
                <a:latin typeface="Carlito"/>
                <a:cs typeface="Carlito"/>
              </a:rPr>
              <a:t>sites are </a:t>
            </a:r>
            <a:r>
              <a:rPr sz="2000" spc="-10" dirty="0">
                <a:solidFill>
                  <a:srgbClr val="404040"/>
                </a:solidFill>
                <a:latin typeface="Carlito"/>
                <a:cs typeface="Carlito"/>
              </a:rPr>
              <a:t>very </a:t>
            </a:r>
            <a:r>
              <a:rPr sz="2000" spc="-5" dirty="0">
                <a:solidFill>
                  <a:srgbClr val="404040"/>
                </a:solidFill>
                <a:latin typeface="Carlito"/>
                <a:cs typeface="Carlito"/>
              </a:rPr>
              <a:t>close </a:t>
            </a:r>
            <a:r>
              <a:rPr sz="2000" spc="-25" dirty="0">
                <a:solidFill>
                  <a:srgbClr val="404040"/>
                </a:solidFill>
                <a:latin typeface="Carlito"/>
                <a:cs typeface="Carlito"/>
              </a:rPr>
              <a:t>to </a:t>
            </a:r>
            <a:r>
              <a:rPr sz="2000" spc="-35" dirty="0">
                <a:solidFill>
                  <a:srgbClr val="404040"/>
                </a:solidFill>
                <a:latin typeface="Carlito"/>
                <a:cs typeface="Carlito"/>
              </a:rPr>
              <a:t>railways </a:t>
            </a:r>
            <a:r>
              <a:rPr sz="2000" spc="-25" dirty="0">
                <a:solidFill>
                  <a:srgbClr val="404040"/>
                </a:solidFill>
                <a:latin typeface="Carlito"/>
                <a:cs typeface="Carlito"/>
              </a:rPr>
              <a:t>for </a:t>
            </a:r>
            <a:r>
              <a:rPr sz="2000" spc="-20" dirty="0">
                <a:solidFill>
                  <a:srgbClr val="404040"/>
                </a:solidFill>
                <a:latin typeface="Carlito"/>
                <a:cs typeface="Carlito"/>
              </a:rPr>
              <a:t>large </a:t>
            </a:r>
            <a:r>
              <a:rPr sz="2000" spc="-5" dirty="0">
                <a:solidFill>
                  <a:srgbClr val="404040"/>
                </a:solidFill>
                <a:latin typeface="Carlito"/>
                <a:cs typeface="Carlito"/>
              </a:rPr>
              <a:t>part and supply  </a:t>
            </a:r>
            <a:r>
              <a:rPr sz="2000" spc="-10" dirty="0">
                <a:solidFill>
                  <a:srgbClr val="404040"/>
                </a:solidFill>
                <a:latin typeface="Carlito"/>
                <a:cs typeface="Carlito"/>
              </a:rPr>
              <a:t>transportation. </a:t>
            </a:r>
            <a:r>
              <a:rPr sz="2000" spc="-5" dirty="0">
                <a:solidFill>
                  <a:srgbClr val="404040"/>
                </a:solidFill>
                <a:latin typeface="Carlito"/>
                <a:cs typeface="Carlito"/>
              </a:rPr>
              <a:t>Launch </a:t>
            </a:r>
            <a:r>
              <a:rPr sz="2000" spc="-15" dirty="0">
                <a:solidFill>
                  <a:srgbClr val="404040"/>
                </a:solidFill>
                <a:latin typeface="Carlito"/>
                <a:cs typeface="Carlito"/>
              </a:rPr>
              <a:t>sites are </a:t>
            </a:r>
            <a:r>
              <a:rPr sz="2000" dirty="0">
                <a:solidFill>
                  <a:srgbClr val="404040"/>
                </a:solidFill>
                <a:latin typeface="Carlito"/>
                <a:cs typeface="Carlito"/>
              </a:rPr>
              <a:t>close </a:t>
            </a:r>
            <a:r>
              <a:rPr sz="2000" spc="-20" dirty="0">
                <a:solidFill>
                  <a:srgbClr val="404040"/>
                </a:solidFill>
                <a:latin typeface="Carlito"/>
                <a:cs typeface="Carlito"/>
              </a:rPr>
              <a:t>to </a:t>
            </a:r>
            <a:r>
              <a:rPr sz="2000" spc="-25" dirty="0">
                <a:solidFill>
                  <a:srgbClr val="404040"/>
                </a:solidFill>
                <a:latin typeface="Carlito"/>
                <a:cs typeface="Carlito"/>
              </a:rPr>
              <a:t>highways </a:t>
            </a:r>
            <a:r>
              <a:rPr sz="2000" spc="-30" dirty="0">
                <a:solidFill>
                  <a:srgbClr val="404040"/>
                </a:solidFill>
                <a:latin typeface="Carlito"/>
                <a:cs typeface="Carlito"/>
              </a:rPr>
              <a:t>for </a:t>
            </a:r>
            <a:r>
              <a:rPr sz="2000" spc="-5" dirty="0">
                <a:solidFill>
                  <a:srgbClr val="404040"/>
                </a:solidFill>
                <a:latin typeface="Carlito"/>
                <a:cs typeface="Carlito"/>
              </a:rPr>
              <a:t>human </a:t>
            </a:r>
            <a:r>
              <a:rPr sz="2000" dirty="0">
                <a:solidFill>
                  <a:srgbClr val="404040"/>
                </a:solidFill>
                <a:latin typeface="Carlito"/>
                <a:cs typeface="Carlito"/>
              </a:rPr>
              <a:t>and </a:t>
            </a:r>
            <a:r>
              <a:rPr sz="2000" spc="-10" dirty="0">
                <a:solidFill>
                  <a:srgbClr val="404040"/>
                </a:solidFill>
                <a:latin typeface="Carlito"/>
                <a:cs typeface="Carlito"/>
              </a:rPr>
              <a:t>supply transport. Launch </a:t>
            </a:r>
            <a:r>
              <a:rPr sz="2000" spc="-15" dirty="0">
                <a:solidFill>
                  <a:srgbClr val="404040"/>
                </a:solidFill>
                <a:latin typeface="Carlito"/>
                <a:cs typeface="Carlito"/>
              </a:rPr>
              <a:t>sites  </a:t>
            </a:r>
            <a:r>
              <a:rPr sz="2000" spc="-20" dirty="0">
                <a:solidFill>
                  <a:srgbClr val="404040"/>
                </a:solidFill>
                <a:latin typeface="Carlito"/>
                <a:cs typeface="Carlito"/>
              </a:rPr>
              <a:t>are </a:t>
            </a:r>
            <a:r>
              <a:rPr sz="2000" spc="-5" dirty="0">
                <a:solidFill>
                  <a:srgbClr val="404040"/>
                </a:solidFill>
                <a:latin typeface="Carlito"/>
                <a:cs typeface="Carlito"/>
              </a:rPr>
              <a:t>also </a:t>
            </a:r>
            <a:r>
              <a:rPr sz="2000" dirty="0">
                <a:solidFill>
                  <a:srgbClr val="404040"/>
                </a:solidFill>
                <a:latin typeface="Carlito"/>
                <a:cs typeface="Carlito"/>
              </a:rPr>
              <a:t>close </a:t>
            </a:r>
            <a:r>
              <a:rPr sz="2000" spc="-15" dirty="0">
                <a:solidFill>
                  <a:srgbClr val="404040"/>
                </a:solidFill>
                <a:latin typeface="Carlito"/>
                <a:cs typeface="Carlito"/>
              </a:rPr>
              <a:t>to </a:t>
            </a:r>
            <a:r>
              <a:rPr sz="2000" spc="-10" dirty="0">
                <a:solidFill>
                  <a:srgbClr val="404040"/>
                </a:solidFill>
                <a:latin typeface="Carlito"/>
                <a:cs typeface="Carlito"/>
              </a:rPr>
              <a:t>coasts </a:t>
            </a:r>
            <a:r>
              <a:rPr sz="2000" spc="-5" dirty="0">
                <a:solidFill>
                  <a:srgbClr val="404040"/>
                </a:solidFill>
                <a:latin typeface="Carlito"/>
                <a:cs typeface="Carlito"/>
              </a:rPr>
              <a:t>and </a:t>
            </a:r>
            <a:r>
              <a:rPr sz="2000" spc="-20" dirty="0">
                <a:solidFill>
                  <a:srgbClr val="404040"/>
                </a:solidFill>
                <a:latin typeface="Carlito"/>
                <a:cs typeface="Carlito"/>
              </a:rPr>
              <a:t>relatively </a:t>
            </a:r>
            <a:r>
              <a:rPr sz="2000" spc="-25" dirty="0">
                <a:solidFill>
                  <a:srgbClr val="404040"/>
                </a:solidFill>
                <a:latin typeface="Carlito"/>
                <a:cs typeface="Carlito"/>
              </a:rPr>
              <a:t>far from </a:t>
            </a:r>
            <a:r>
              <a:rPr sz="2000" spc="-5" dirty="0">
                <a:solidFill>
                  <a:srgbClr val="404040"/>
                </a:solidFill>
                <a:latin typeface="Carlito"/>
                <a:cs typeface="Carlito"/>
              </a:rPr>
              <a:t>cities so </a:t>
            </a:r>
            <a:r>
              <a:rPr sz="2000" spc="-10" dirty="0">
                <a:solidFill>
                  <a:srgbClr val="404040"/>
                </a:solidFill>
                <a:latin typeface="Carlito"/>
                <a:cs typeface="Carlito"/>
              </a:rPr>
              <a:t>that </a:t>
            </a:r>
            <a:r>
              <a:rPr sz="2000" spc="-5" dirty="0">
                <a:solidFill>
                  <a:srgbClr val="404040"/>
                </a:solidFill>
                <a:latin typeface="Carlito"/>
                <a:cs typeface="Carlito"/>
              </a:rPr>
              <a:t>launch </a:t>
            </a:r>
            <a:r>
              <a:rPr sz="2000" spc="-20" dirty="0">
                <a:solidFill>
                  <a:srgbClr val="404040"/>
                </a:solidFill>
                <a:latin typeface="Carlito"/>
                <a:cs typeface="Carlito"/>
              </a:rPr>
              <a:t>failures </a:t>
            </a:r>
            <a:r>
              <a:rPr sz="2000" spc="-5" dirty="0">
                <a:solidFill>
                  <a:srgbClr val="404040"/>
                </a:solidFill>
                <a:latin typeface="Carlito"/>
                <a:cs typeface="Carlito"/>
              </a:rPr>
              <a:t>can land in the sea </a:t>
            </a:r>
            <a:r>
              <a:rPr sz="2000" spc="-40" dirty="0">
                <a:solidFill>
                  <a:srgbClr val="404040"/>
                </a:solidFill>
                <a:latin typeface="Carlito"/>
                <a:cs typeface="Carlito"/>
              </a:rPr>
              <a:t>to  </a:t>
            </a:r>
            <a:r>
              <a:rPr sz="2000" spc="-25" dirty="0">
                <a:solidFill>
                  <a:srgbClr val="404040"/>
                </a:solidFill>
                <a:latin typeface="Carlito"/>
                <a:cs typeface="Carlito"/>
              </a:rPr>
              <a:t>avoid </a:t>
            </a:r>
            <a:r>
              <a:rPr sz="2000" spc="-40" dirty="0">
                <a:solidFill>
                  <a:srgbClr val="404040"/>
                </a:solidFill>
                <a:latin typeface="Carlito"/>
                <a:cs typeface="Carlito"/>
              </a:rPr>
              <a:t>rockets </a:t>
            </a:r>
            <a:r>
              <a:rPr sz="2000" spc="-10" dirty="0">
                <a:solidFill>
                  <a:srgbClr val="404040"/>
                </a:solidFill>
                <a:latin typeface="Carlito"/>
                <a:cs typeface="Carlito"/>
              </a:rPr>
              <a:t>falling </a:t>
            </a:r>
            <a:r>
              <a:rPr sz="2000" spc="-5" dirty="0">
                <a:solidFill>
                  <a:srgbClr val="404040"/>
                </a:solidFill>
                <a:latin typeface="Carlito"/>
                <a:cs typeface="Carlito"/>
              </a:rPr>
              <a:t>on densely </a:t>
            </a:r>
            <a:r>
              <a:rPr sz="2000" spc="-20" dirty="0">
                <a:solidFill>
                  <a:srgbClr val="404040"/>
                </a:solidFill>
                <a:latin typeface="Carlito"/>
                <a:cs typeface="Carlito"/>
              </a:rPr>
              <a:t>populated</a:t>
            </a:r>
            <a:r>
              <a:rPr sz="2000" spc="-30" dirty="0">
                <a:solidFill>
                  <a:srgbClr val="404040"/>
                </a:solidFill>
                <a:latin typeface="Carlito"/>
                <a:cs typeface="Carlito"/>
              </a:rPr>
              <a:t> </a:t>
            </a:r>
            <a:r>
              <a:rPr sz="2000" spc="-5" dirty="0">
                <a:solidFill>
                  <a:srgbClr val="404040"/>
                </a:solidFill>
                <a:latin typeface="Carlito"/>
                <a:cs typeface="Carlito"/>
              </a:rPr>
              <a:t>areas.</a:t>
            </a:r>
            <a:endParaRPr sz="2000">
              <a:latin typeface="Carlito"/>
              <a:cs typeface="Carlito"/>
            </a:endParaRPr>
          </a:p>
        </p:txBody>
      </p:sp>
      <p:sp>
        <p:nvSpPr>
          <p:cNvPr id="4" name="object 4"/>
          <p:cNvSpPr/>
          <p:nvPr/>
        </p:nvSpPr>
        <p:spPr>
          <a:xfrm>
            <a:off x="1097280" y="1837944"/>
            <a:ext cx="8389620" cy="1723643"/>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2802635" y="3552444"/>
            <a:ext cx="7505700" cy="1562100"/>
            <a:chOff x="2802635" y="3552444"/>
            <a:chExt cx="7505700" cy="1562100"/>
          </a:xfrm>
        </p:grpSpPr>
        <p:sp>
          <p:nvSpPr>
            <p:cNvPr id="6" name="object 6"/>
            <p:cNvSpPr/>
            <p:nvPr/>
          </p:nvSpPr>
          <p:spPr>
            <a:xfrm>
              <a:off x="2802635" y="3552444"/>
              <a:ext cx="3409188" cy="151485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211823" y="3552444"/>
              <a:ext cx="4096512" cy="1562099"/>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2452095"/>
            <a:ext cx="9321165" cy="1199303"/>
          </a:xfrm>
          <a:prstGeom prst="rect">
            <a:avLst/>
          </a:prstGeom>
        </p:spPr>
        <p:txBody>
          <a:bodyPr vert="horz" wrap="square" lIns="0" tIns="195580" rIns="0" bIns="0" rtlCol="0">
            <a:spAutoFit/>
          </a:bodyPr>
          <a:lstStyle/>
          <a:p>
            <a:pPr marL="12700" marR="5080">
              <a:lnSpc>
                <a:spcPts val="8200"/>
              </a:lnSpc>
              <a:spcBef>
                <a:spcPts val="1540"/>
              </a:spcBef>
            </a:pPr>
            <a:r>
              <a:rPr sz="6000" spc="-365" dirty="0">
                <a:solidFill>
                  <a:srgbClr val="242424"/>
                </a:solidFill>
              </a:rPr>
              <a:t>Build </a:t>
            </a:r>
            <a:r>
              <a:rPr sz="6000" spc="-685" dirty="0">
                <a:solidFill>
                  <a:srgbClr val="242424"/>
                </a:solidFill>
              </a:rPr>
              <a:t>a </a:t>
            </a:r>
            <a:r>
              <a:rPr sz="6000" spc="-530" dirty="0">
                <a:solidFill>
                  <a:srgbClr val="242424"/>
                </a:solidFill>
              </a:rPr>
              <a:t>Dashboard</a:t>
            </a:r>
            <a:r>
              <a:rPr sz="6000" spc="-700" dirty="0">
                <a:solidFill>
                  <a:srgbClr val="242424"/>
                </a:solidFill>
              </a:rPr>
              <a:t> </a:t>
            </a:r>
            <a:r>
              <a:rPr sz="6000" spc="-50" dirty="0">
                <a:solidFill>
                  <a:srgbClr val="242424"/>
                </a:solidFill>
              </a:rPr>
              <a:t>with  </a:t>
            </a:r>
            <a:r>
              <a:rPr sz="6000" spc="-315" dirty="0">
                <a:solidFill>
                  <a:srgbClr val="242424"/>
                </a:solidFill>
              </a:rPr>
              <a:t>Plotly</a:t>
            </a:r>
            <a:r>
              <a:rPr sz="6000" spc="-580" dirty="0">
                <a:solidFill>
                  <a:srgbClr val="242424"/>
                </a:solidFill>
              </a:rPr>
              <a:t> </a:t>
            </a:r>
            <a:r>
              <a:rPr sz="6000" spc="-730" dirty="0">
                <a:solidFill>
                  <a:srgbClr val="242424"/>
                </a:solidFill>
              </a:rPr>
              <a:t>Dash</a:t>
            </a:r>
            <a:endParaRPr sz="6000" dirty="0"/>
          </a:p>
        </p:txBody>
      </p:sp>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03761"/>
            <a:ext cx="10515600" cy="1248290"/>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sz="4000" u="heavy" dirty="0">
                <a:uFill>
                  <a:solidFill>
                    <a:srgbClr val="7D7D7D"/>
                  </a:solidFill>
                </a:uFill>
              </a:rPr>
              <a:t>Successful Launches Across Launch Sites	</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39</a:t>
            </a:fld>
            <a:endParaRPr dirty="0"/>
          </a:p>
        </p:txBody>
      </p:sp>
      <p:sp>
        <p:nvSpPr>
          <p:cNvPr id="3" name="object 3"/>
          <p:cNvSpPr txBox="1"/>
          <p:nvPr/>
        </p:nvSpPr>
        <p:spPr>
          <a:xfrm>
            <a:off x="848055" y="4796409"/>
            <a:ext cx="10751820" cy="115443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is </a:t>
            </a:r>
            <a:r>
              <a:rPr sz="2000" dirty="0">
                <a:solidFill>
                  <a:srgbClr val="404040"/>
                </a:solidFill>
                <a:latin typeface="Carlito"/>
                <a:cs typeface="Carlito"/>
              </a:rPr>
              <a:t>the </a:t>
            </a:r>
            <a:r>
              <a:rPr sz="2000" spc="-5" dirty="0">
                <a:solidFill>
                  <a:srgbClr val="404040"/>
                </a:solidFill>
                <a:latin typeface="Carlito"/>
                <a:cs typeface="Carlito"/>
              </a:rPr>
              <a:t>distribution of successful </a:t>
            </a:r>
            <a:r>
              <a:rPr sz="2000" dirty="0">
                <a:solidFill>
                  <a:srgbClr val="404040"/>
                </a:solidFill>
                <a:latin typeface="Carlito"/>
                <a:cs typeface="Carlito"/>
              </a:rPr>
              <a:t>landings </a:t>
            </a:r>
            <a:r>
              <a:rPr sz="2000" spc="-20" dirty="0">
                <a:solidFill>
                  <a:srgbClr val="404040"/>
                </a:solidFill>
                <a:latin typeface="Carlito"/>
                <a:cs typeface="Carlito"/>
              </a:rPr>
              <a:t>across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spc="-5" dirty="0">
                <a:solidFill>
                  <a:srgbClr val="404040"/>
                </a:solidFill>
                <a:latin typeface="Carlito"/>
                <a:cs typeface="Carlito"/>
              </a:rPr>
              <a:t>CCAFS </a:t>
            </a:r>
            <a:r>
              <a:rPr sz="2000" spc="-10" dirty="0">
                <a:solidFill>
                  <a:srgbClr val="404040"/>
                </a:solidFill>
                <a:latin typeface="Carlito"/>
                <a:cs typeface="Carlito"/>
              </a:rPr>
              <a:t>LC-40 </a:t>
            </a:r>
            <a:r>
              <a:rPr sz="2000" spc="-5" dirty="0">
                <a:solidFill>
                  <a:srgbClr val="404040"/>
                </a:solidFill>
                <a:latin typeface="Carlito"/>
                <a:cs typeface="Carlito"/>
              </a:rPr>
              <a:t>is </a:t>
            </a:r>
            <a:r>
              <a:rPr sz="2000" dirty="0">
                <a:solidFill>
                  <a:srgbClr val="404040"/>
                </a:solidFill>
                <a:latin typeface="Carlito"/>
                <a:cs typeface="Carlito"/>
              </a:rPr>
              <a:t>the </a:t>
            </a:r>
            <a:r>
              <a:rPr sz="2000" spc="-5" dirty="0">
                <a:solidFill>
                  <a:srgbClr val="404040"/>
                </a:solidFill>
                <a:latin typeface="Carlito"/>
                <a:cs typeface="Carlito"/>
              </a:rPr>
              <a:t>old name of  CCAFS SLC-40 </a:t>
            </a:r>
            <a:r>
              <a:rPr sz="2000" dirty="0">
                <a:solidFill>
                  <a:srgbClr val="404040"/>
                </a:solidFill>
                <a:latin typeface="Carlito"/>
                <a:cs typeface="Carlito"/>
              </a:rPr>
              <a:t>so </a:t>
            </a:r>
            <a:r>
              <a:rPr sz="2000" spc="-5" dirty="0">
                <a:solidFill>
                  <a:srgbClr val="404040"/>
                </a:solidFill>
                <a:latin typeface="Carlito"/>
                <a:cs typeface="Carlito"/>
              </a:rPr>
              <a:t>CCAFS </a:t>
            </a:r>
            <a:r>
              <a:rPr sz="2000" dirty="0">
                <a:solidFill>
                  <a:srgbClr val="404040"/>
                </a:solidFill>
                <a:latin typeface="Carlito"/>
                <a:cs typeface="Carlito"/>
              </a:rPr>
              <a:t>and </a:t>
            </a:r>
            <a:r>
              <a:rPr sz="2000" spc="-5" dirty="0">
                <a:solidFill>
                  <a:srgbClr val="404040"/>
                </a:solidFill>
                <a:latin typeface="Carlito"/>
                <a:cs typeface="Carlito"/>
              </a:rPr>
              <a:t>KSC </a:t>
            </a:r>
            <a:r>
              <a:rPr sz="2000" spc="-35" dirty="0">
                <a:solidFill>
                  <a:srgbClr val="404040"/>
                </a:solidFill>
                <a:latin typeface="Carlito"/>
                <a:cs typeface="Carlito"/>
              </a:rPr>
              <a:t>have </a:t>
            </a:r>
            <a:r>
              <a:rPr sz="2000" dirty="0">
                <a:solidFill>
                  <a:srgbClr val="404040"/>
                </a:solidFill>
                <a:latin typeface="Carlito"/>
                <a:cs typeface="Carlito"/>
              </a:rPr>
              <a:t>the </a:t>
            </a:r>
            <a:r>
              <a:rPr sz="2000" spc="-5" dirty="0">
                <a:solidFill>
                  <a:srgbClr val="404040"/>
                </a:solidFill>
                <a:latin typeface="Carlito"/>
                <a:cs typeface="Carlito"/>
              </a:rPr>
              <a:t>same amount </a:t>
            </a:r>
            <a:r>
              <a:rPr sz="2000" dirty="0">
                <a:solidFill>
                  <a:srgbClr val="404040"/>
                </a:solidFill>
                <a:latin typeface="Carlito"/>
                <a:cs typeface="Carlito"/>
              </a:rPr>
              <a:t>of </a:t>
            </a:r>
            <a:r>
              <a:rPr sz="2000" spc="-5" dirty="0">
                <a:solidFill>
                  <a:srgbClr val="404040"/>
                </a:solidFill>
                <a:latin typeface="Carlito"/>
                <a:cs typeface="Carlito"/>
              </a:rPr>
              <a:t>successful landings, but </a:t>
            </a:r>
            <a:r>
              <a:rPr sz="2000" dirty="0">
                <a:solidFill>
                  <a:srgbClr val="404040"/>
                </a:solidFill>
                <a:latin typeface="Carlito"/>
                <a:cs typeface="Carlito"/>
              </a:rPr>
              <a:t>a majority of the  </a:t>
            </a:r>
            <a:r>
              <a:rPr sz="2000" spc="-5" dirty="0">
                <a:solidFill>
                  <a:srgbClr val="404040"/>
                </a:solidFill>
                <a:latin typeface="Carlito"/>
                <a:cs typeface="Carlito"/>
              </a:rPr>
              <a:t>successful </a:t>
            </a:r>
            <a:r>
              <a:rPr sz="2000" dirty="0">
                <a:solidFill>
                  <a:srgbClr val="404040"/>
                </a:solidFill>
                <a:latin typeface="Carlito"/>
                <a:cs typeface="Carlito"/>
              </a:rPr>
              <a:t>landings </a:t>
            </a:r>
            <a:r>
              <a:rPr sz="2000" spc="-5" dirty="0">
                <a:solidFill>
                  <a:srgbClr val="404040"/>
                </a:solidFill>
                <a:latin typeface="Carlito"/>
                <a:cs typeface="Carlito"/>
              </a:rPr>
              <a:t>where </a:t>
            </a:r>
            <a:r>
              <a:rPr sz="2000" spc="-20" dirty="0">
                <a:solidFill>
                  <a:srgbClr val="404040"/>
                </a:solidFill>
                <a:latin typeface="Carlito"/>
                <a:cs typeface="Carlito"/>
              </a:rPr>
              <a:t>performed </a:t>
            </a:r>
            <a:r>
              <a:rPr sz="2000" spc="-25" dirty="0">
                <a:solidFill>
                  <a:srgbClr val="404040"/>
                </a:solidFill>
                <a:latin typeface="Carlito"/>
                <a:cs typeface="Carlito"/>
              </a:rPr>
              <a:t>before </a:t>
            </a:r>
            <a:r>
              <a:rPr sz="2000" dirty="0">
                <a:solidFill>
                  <a:srgbClr val="404040"/>
                </a:solidFill>
                <a:latin typeface="Carlito"/>
                <a:cs typeface="Carlito"/>
              </a:rPr>
              <a:t>the </a:t>
            </a:r>
            <a:r>
              <a:rPr sz="2000" spc="-5" dirty="0">
                <a:solidFill>
                  <a:srgbClr val="404040"/>
                </a:solidFill>
                <a:latin typeface="Carlito"/>
                <a:cs typeface="Carlito"/>
              </a:rPr>
              <a:t>name </a:t>
            </a:r>
            <a:r>
              <a:rPr sz="2000" dirty="0">
                <a:solidFill>
                  <a:srgbClr val="404040"/>
                </a:solidFill>
                <a:latin typeface="Carlito"/>
                <a:cs typeface="Carlito"/>
              </a:rPr>
              <a:t>change. </a:t>
            </a:r>
            <a:r>
              <a:rPr sz="2000" spc="-40" dirty="0">
                <a:solidFill>
                  <a:srgbClr val="404040"/>
                </a:solidFill>
                <a:latin typeface="Carlito"/>
                <a:cs typeface="Carlito"/>
              </a:rPr>
              <a:t>VAFB </a:t>
            </a:r>
            <a:r>
              <a:rPr sz="2000" spc="-5" dirty="0">
                <a:solidFill>
                  <a:srgbClr val="404040"/>
                </a:solidFill>
                <a:latin typeface="Carlito"/>
                <a:cs typeface="Carlito"/>
              </a:rPr>
              <a:t>has </a:t>
            </a:r>
            <a:r>
              <a:rPr sz="2000" dirty="0">
                <a:solidFill>
                  <a:srgbClr val="404040"/>
                </a:solidFill>
                <a:latin typeface="Carlito"/>
                <a:cs typeface="Carlito"/>
              </a:rPr>
              <a:t>the </a:t>
            </a:r>
            <a:r>
              <a:rPr sz="2000" spc="-20" dirty="0">
                <a:solidFill>
                  <a:srgbClr val="404040"/>
                </a:solidFill>
                <a:latin typeface="Carlito"/>
                <a:cs typeface="Carlito"/>
              </a:rPr>
              <a:t>smallest share </a:t>
            </a:r>
            <a:r>
              <a:rPr sz="2000" spc="-5" dirty="0">
                <a:solidFill>
                  <a:srgbClr val="404040"/>
                </a:solidFill>
                <a:latin typeface="Carlito"/>
                <a:cs typeface="Carlito"/>
              </a:rPr>
              <a:t>of successful  </a:t>
            </a:r>
            <a:r>
              <a:rPr sz="2000" dirty="0">
                <a:solidFill>
                  <a:srgbClr val="404040"/>
                </a:solidFill>
                <a:latin typeface="Carlito"/>
                <a:cs typeface="Carlito"/>
              </a:rPr>
              <a:t>landings. </a:t>
            </a:r>
            <a:r>
              <a:rPr sz="2000" spc="-5" dirty="0">
                <a:solidFill>
                  <a:srgbClr val="404040"/>
                </a:solidFill>
                <a:latin typeface="Carlito"/>
                <a:cs typeface="Carlito"/>
              </a:rPr>
              <a:t>This </a:t>
            </a:r>
            <a:r>
              <a:rPr sz="2000" spc="-25" dirty="0">
                <a:solidFill>
                  <a:srgbClr val="404040"/>
                </a:solidFill>
                <a:latin typeface="Carlito"/>
                <a:cs typeface="Carlito"/>
              </a:rPr>
              <a:t>may </a:t>
            </a:r>
            <a:r>
              <a:rPr sz="2000" dirty="0">
                <a:solidFill>
                  <a:srgbClr val="404040"/>
                </a:solidFill>
                <a:latin typeface="Carlito"/>
                <a:cs typeface="Carlito"/>
              </a:rPr>
              <a:t>be due </a:t>
            </a:r>
            <a:r>
              <a:rPr sz="2000" spc="-20" dirty="0">
                <a:solidFill>
                  <a:srgbClr val="404040"/>
                </a:solidFill>
                <a:latin typeface="Carlito"/>
                <a:cs typeface="Carlito"/>
              </a:rPr>
              <a:t>to </a:t>
            </a:r>
            <a:r>
              <a:rPr sz="2000" spc="-5" dirty="0">
                <a:solidFill>
                  <a:srgbClr val="404040"/>
                </a:solidFill>
                <a:latin typeface="Carlito"/>
                <a:cs typeface="Carlito"/>
              </a:rPr>
              <a:t>smaller sample </a:t>
            </a:r>
            <a:r>
              <a:rPr sz="2000" dirty="0">
                <a:solidFill>
                  <a:srgbClr val="404040"/>
                </a:solidFill>
                <a:latin typeface="Carlito"/>
                <a:cs typeface="Carlito"/>
              </a:rPr>
              <a:t>and </a:t>
            </a:r>
            <a:r>
              <a:rPr sz="2000" spc="-5" dirty="0">
                <a:solidFill>
                  <a:srgbClr val="404040"/>
                </a:solidFill>
                <a:latin typeface="Carlito"/>
                <a:cs typeface="Carlito"/>
              </a:rPr>
              <a:t>increase in </a:t>
            </a:r>
            <a:r>
              <a:rPr sz="2000" spc="-15" dirty="0">
                <a:solidFill>
                  <a:srgbClr val="404040"/>
                </a:solidFill>
                <a:latin typeface="Carlito"/>
                <a:cs typeface="Carlito"/>
              </a:rPr>
              <a:t>difficulty </a:t>
            </a:r>
            <a:r>
              <a:rPr sz="2000" spc="-5" dirty="0">
                <a:solidFill>
                  <a:srgbClr val="404040"/>
                </a:solidFill>
                <a:latin typeface="Carlito"/>
                <a:cs typeface="Carlito"/>
              </a:rPr>
              <a:t>of </a:t>
            </a:r>
            <a:r>
              <a:rPr sz="2000" dirty="0">
                <a:solidFill>
                  <a:srgbClr val="404040"/>
                </a:solidFill>
                <a:latin typeface="Carlito"/>
                <a:cs typeface="Carlito"/>
              </a:rPr>
              <a:t>launching </a:t>
            </a:r>
            <a:r>
              <a:rPr sz="2000" spc="-5" dirty="0">
                <a:solidFill>
                  <a:srgbClr val="404040"/>
                </a:solidFill>
                <a:latin typeface="Carlito"/>
                <a:cs typeface="Carlito"/>
              </a:rPr>
              <a:t>in </a:t>
            </a:r>
            <a:r>
              <a:rPr sz="2000" dirty="0">
                <a:solidFill>
                  <a:srgbClr val="404040"/>
                </a:solidFill>
                <a:latin typeface="Carlito"/>
                <a:cs typeface="Carlito"/>
              </a:rPr>
              <a:t>the </a:t>
            </a:r>
            <a:r>
              <a:rPr sz="2000" spc="-25" dirty="0">
                <a:solidFill>
                  <a:srgbClr val="404040"/>
                </a:solidFill>
                <a:latin typeface="Carlito"/>
                <a:cs typeface="Carlito"/>
              </a:rPr>
              <a:t>west</a:t>
            </a:r>
            <a:r>
              <a:rPr sz="2000" spc="-65" dirty="0">
                <a:solidFill>
                  <a:srgbClr val="404040"/>
                </a:solidFill>
                <a:latin typeface="Carlito"/>
                <a:cs typeface="Carlito"/>
              </a:rPr>
              <a:t> </a:t>
            </a:r>
            <a:r>
              <a:rPr sz="2000" spc="-10" dirty="0">
                <a:solidFill>
                  <a:srgbClr val="404040"/>
                </a:solidFill>
                <a:latin typeface="Carlito"/>
                <a:cs typeface="Carlito"/>
              </a:rPr>
              <a:t>coast.</a:t>
            </a:r>
            <a:endParaRPr sz="2000">
              <a:latin typeface="Carlito"/>
              <a:cs typeface="Carlito"/>
            </a:endParaRPr>
          </a:p>
        </p:txBody>
      </p:sp>
      <p:sp>
        <p:nvSpPr>
          <p:cNvPr id="4" name="object 4"/>
          <p:cNvSpPr/>
          <p:nvPr/>
        </p:nvSpPr>
        <p:spPr>
          <a:xfrm>
            <a:off x="4355591" y="1923288"/>
            <a:ext cx="2570988"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970519" y="2189988"/>
            <a:ext cx="1085087" cy="66598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54100" y="171653"/>
            <a:ext cx="2997835" cy="757555"/>
          </a:xfrm>
          <a:prstGeom prst="rect">
            <a:avLst/>
          </a:prstGeom>
        </p:spPr>
        <p:txBody>
          <a:bodyPr vert="horz" wrap="square" lIns="0" tIns="12700" rIns="0" bIns="0" rtlCol="0">
            <a:spAutoFit/>
          </a:bodyPr>
          <a:lstStyle/>
          <a:p>
            <a:pPr marL="12700">
              <a:lnSpc>
                <a:spcPct val="100000"/>
              </a:lnSpc>
              <a:spcBef>
                <a:spcPts val="100"/>
              </a:spcBef>
            </a:pPr>
            <a:r>
              <a:rPr spc="-145" dirty="0"/>
              <a:t>Introduction</a:t>
            </a:r>
          </a:p>
        </p:txBody>
      </p:sp>
      <p:sp>
        <p:nvSpPr>
          <p:cNvPr id="6" name="object 6"/>
          <p:cNvSpPr txBox="1"/>
          <p:nvPr/>
        </p:nvSpPr>
        <p:spPr>
          <a:xfrm>
            <a:off x="4724400" y="990600"/>
            <a:ext cx="6793230" cy="4425570"/>
          </a:xfrm>
          <a:prstGeom prst="rect">
            <a:avLst/>
          </a:prstGeom>
        </p:spPr>
        <p:txBody>
          <a:bodyPr vert="horz" wrap="square" lIns="0" tIns="161290" rIns="0" bIns="0" rtlCol="0">
            <a:spAutoFit/>
          </a:bodyPr>
          <a:lstStyle/>
          <a:p>
            <a:pPr marL="253365" indent="-229235">
              <a:lnSpc>
                <a:spcPct val="100000"/>
              </a:lnSpc>
              <a:spcBef>
                <a:spcPts val="850"/>
              </a:spcBef>
              <a:buFont typeface="Arial"/>
              <a:buChar char="•"/>
              <a:tabLst>
                <a:tab pos="253365" algn="l"/>
                <a:tab pos="254000" algn="l"/>
              </a:tabLst>
            </a:pPr>
            <a:r>
              <a:rPr lang="en-US" sz="2400" dirty="0"/>
              <a:t>Background</a:t>
            </a:r>
          </a:p>
          <a:p>
            <a:pPr marL="253365" indent="-229235">
              <a:lnSpc>
                <a:spcPct val="100000"/>
              </a:lnSpc>
              <a:spcBef>
                <a:spcPts val="850"/>
              </a:spcBef>
              <a:buFont typeface="Arial"/>
              <a:buChar char="•"/>
              <a:tabLst>
                <a:tab pos="253365" algn="l"/>
                <a:tab pos="254000" algn="l"/>
              </a:tabLst>
            </a:pPr>
            <a:r>
              <a:rPr lang="en-US" sz="2400" dirty="0"/>
              <a:t>The Commercial Space Age has arrived. SpaceX offers the most competitive pricing, charging $62 million compared to $165 million USD. This cost advantage is largely due to SpaceX’s ability to recover the first stage of its rockets. </a:t>
            </a:r>
            <a:r>
              <a:rPr lang="en-US" sz="2400" dirty="0" err="1"/>
              <a:t>SpaceY</a:t>
            </a:r>
            <a:r>
              <a:rPr lang="en-US" sz="2400" dirty="0"/>
              <a:t> is aiming to compete with SpaceX in this emerging market.</a:t>
            </a:r>
          </a:p>
          <a:p>
            <a:pPr marL="240665" marR="591185" indent="-240665">
              <a:lnSpc>
                <a:spcPts val="2510"/>
              </a:lnSpc>
              <a:spcBef>
                <a:spcPts val="900"/>
              </a:spcBef>
              <a:buFont typeface="Arial"/>
              <a:buChar char="•"/>
              <a:tabLst>
                <a:tab pos="240665" algn="l"/>
                <a:tab pos="241300" algn="l"/>
              </a:tabLst>
            </a:pPr>
            <a:r>
              <a:rPr lang="en-AE" sz="2400" spc="-10" dirty="0">
                <a:latin typeface="Carlito"/>
                <a:cs typeface="Carlito"/>
              </a:rPr>
              <a:t>Problem </a:t>
            </a:r>
          </a:p>
          <a:p>
            <a:pPr marL="240665" marR="591185" indent="-240665">
              <a:lnSpc>
                <a:spcPts val="2510"/>
              </a:lnSpc>
              <a:spcBef>
                <a:spcPts val="900"/>
              </a:spcBef>
              <a:buFont typeface="Arial"/>
              <a:buChar char="•"/>
              <a:tabLst>
                <a:tab pos="240665" algn="l"/>
                <a:tab pos="241300" algn="l"/>
              </a:tabLst>
            </a:pPr>
            <a:r>
              <a:rPr sz="2200" spc="-10" dirty="0">
                <a:latin typeface="Carlito"/>
                <a:cs typeface="Carlito"/>
              </a:rPr>
              <a:t>Space </a:t>
            </a:r>
            <a:r>
              <a:rPr sz="2200" spc="-5" dirty="0">
                <a:latin typeface="Carlito"/>
                <a:cs typeface="Carlito"/>
              </a:rPr>
              <a:t>Y </a:t>
            </a:r>
            <a:r>
              <a:rPr sz="2200" spc="-25" dirty="0">
                <a:latin typeface="Carlito"/>
                <a:cs typeface="Carlito"/>
              </a:rPr>
              <a:t>tasks </a:t>
            </a:r>
            <a:r>
              <a:rPr sz="2200" spc="-5" dirty="0">
                <a:latin typeface="Carlito"/>
                <a:cs typeface="Carlito"/>
              </a:rPr>
              <a:t>us </a:t>
            </a:r>
            <a:r>
              <a:rPr sz="2200" spc="-30" dirty="0">
                <a:latin typeface="Carlito"/>
                <a:cs typeface="Carlito"/>
              </a:rPr>
              <a:t>to </a:t>
            </a:r>
            <a:r>
              <a:rPr sz="2200" spc="-25" dirty="0">
                <a:latin typeface="Carlito"/>
                <a:cs typeface="Carlito"/>
              </a:rPr>
              <a:t>train </a:t>
            </a:r>
            <a:r>
              <a:rPr sz="2200" spc="-5" dirty="0">
                <a:latin typeface="Carlito"/>
                <a:cs typeface="Carlito"/>
              </a:rPr>
              <a:t>a machine learning model </a:t>
            </a:r>
            <a:r>
              <a:rPr sz="2200" spc="-60" dirty="0">
                <a:latin typeface="Carlito"/>
                <a:cs typeface="Carlito"/>
              </a:rPr>
              <a:t>to  </a:t>
            </a:r>
            <a:r>
              <a:rPr sz="2200" spc="-20" dirty="0">
                <a:latin typeface="Carlito"/>
                <a:cs typeface="Carlito"/>
              </a:rPr>
              <a:t>predict successful </a:t>
            </a:r>
            <a:r>
              <a:rPr sz="2200" spc="-25" dirty="0">
                <a:latin typeface="Carlito"/>
                <a:cs typeface="Carlito"/>
              </a:rPr>
              <a:t>Stage </a:t>
            </a:r>
            <a:r>
              <a:rPr sz="2200" spc="-5" dirty="0">
                <a:latin typeface="Carlito"/>
                <a:cs typeface="Carlito"/>
              </a:rPr>
              <a:t>1</a:t>
            </a:r>
            <a:r>
              <a:rPr sz="2200" spc="45" dirty="0">
                <a:latin typeface="Carlito"/>
                <a:cs typeface="Carlito"/>
              </a:rPr>
              <a:t> </a:t>
            </a:r>
            <a:r>
              <a:rPr sz="2200" spc="-25" dirty="0">
                <a:latin typeface="Carlito"/>
                <a:cs typeface="Carlito"/>
              </a:rPr>
              <a:t>recovery</a:t>
            </a:r>
            <a:endParaRPr sz="2200" dirty="0">
              <a:latin typeface="Carlito"/>
              <a:cs typeface="Carlito"/>
            </a:endParaRPr>
          </a:p>
        </p:txBody>
      </p:sp>
      <p:sp>
        <p:nvSpPr>
          <p:cNvPr id="8" name="object 8"/>
          <p:cNvSpPr txBox="1"/>
          <p:nvPr/>
        </p:nvSpPr>
        <p:spPr>
          <a:xfrm>
            <a:off x="1066390" y="4833652"/>
            <a:ext cx="254254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rlito"/>
                <a:cs typeface="Carlito"/>
              </a:rPr>
              <a:t>SpaceX </a:t>
            </a:r>
            <a:r>
              <a:rPr sz="1400" spc="-20" dirty="0">
                <a:latin typeface="Carlito"/>
                <a:cs typeface="Carlito"/>
              </a:rPr>
              <a:t>Falcon </a:t>
            </a:r>
            <a:r>
              <a:rPr sz="1400" dirty="0">
                <a:latin typeface="Carlito"/>
                <a:cs typeface="Carlito"/>
              </a:rPr>
              <a:t>9 </a:t>
            </a:r>
            <a:r>
              <a:rPr sz="1400" spc="-25" dirty="0">
                <a:latin typeface="Carlito"/>
                <a:cs typeface="Carlito"/>
              </a:rPr>
              <a:t>Rocket </a:t>
            </a:r>
            <a:r>
              <a:rPr sz="1400" dirty="0">
                <a:latin typeface="Carlito"/>
                <a:cs typeface="Carlito"/>
              </a:rPr>
              <a:t>– </a:t>
            </a:r>
            <a:r>
              <a:rPr sz="1400" spc="-5" dirty="0">
                <a:latin typeface="Carlito"/>
                <a:cs typeface="Carlito"/>
              </a:rPr>
              <a:t>The</a:t>
            </a:r>
            <a:r>
              <a:rPr sz="1400" spc="-185" dirty="0">
                <a:latin typeface="Carlito"/>
                <a:cs typeface="Carlito"/>
              </a:rPr>
              <a:t> </a:t>
            </a:r>
            <a:r>
              <a:rPr sz="1400" spc="-45" dirty="0">
                <a:latin typeface="Carlito"/>
                <a:cs typeface="Carlito"/>
              </a:rPr>
              <a:t>Verge</a:t>
            </a:r>
            <a:endParaRPr sz="1400" dirty="0">
              <a:latin typeface="Carlito"/>
              <a:cs typeface="Carlito"/>
            </a:endParaRPr>
          </a:p>
        </p:txBody>
      </p:sp>
      <p:sp>
        <p:nvSpPr>
          <p:cNvPr id="9" name="object 9"/>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4</a:t>
            </a:fld>
            <a:endParaRPr sz="1050">
              <a:latin typeface="Carlito"/>
              <a:cs typeface="Carlito"/>
            </a:endParaRPr>
          </a:p>
        </p:txBody>
      </p:sp>
      <p:pic>
        <p:nvPicPr>
          <p:cNvPr id="1026" name="Picture 2" descr="Looking Back at 10 Years of Falcon 9 Launches | SpaceX's Falcon 9">
            <a:extLst>
              <a:ext uri="{FF2B5EF4-FFF2-40B4-BE49-F238E27FC236}">
                <a16:creationId xmlns:a16="http://schemas.microsoft.com/office/drawing/2014/main" id="{914C9288-AB31-354C-8632-01CF0F5E28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822" y="2060918"/>
            <a:ext cx="4079977" cy="27199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03761"/>
            <a:ext cx="10515600" cy="1248290"/>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sz="4000" u="heavy" dirty="0">
                <a:uFill>
                  <a:solidFill>
                    <a:srgbClr val="7D7D7D"/>
                  </a:solidFill>
                </a:uFill>
              </a:rPr>
              <a:t>Highest Success Rate Launch Site	</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40</a:t>
            </a:fld>
            <a:endParaRPr dirty="0"/>
          </a:p>
        </p:txBody>
      </p:sp>
      <p:sp>
        <p:nvSpPr>
          <p:cNvPr id="3" name="object 3"/>
          <p:cNvSpPr txBox="1"/>
          <p:nvPr/>
        </p:nvSpPr>
        <p:spPr>
          <a:xfrm>
            <a:off x="1176019" y="5068061"/>
            <a:ext cx="916749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404040"/>
                </a:solidFill>
                <a:latin typeface="Carlito"/>
                <a:cs typeface="Carlito"/>
              </a:rPr>
              <a:t>KSC LC-39A has </a:t>
            </a:r>
            <a:r>
              <a:rPr sz="2000" dirty="0">
                <a:solidFill>
                  <a:srgbClr val="404040"/>
                </a:solidFill>
                <a:latin typeface="Carlito"/>
                <a:cs typeface="Carlito"/>
              </a:rPr>
              <a:t>the </a:t>
            </a:r>
            <a:r>
              <a:rPr sz="2000" spc="-10" dirty="0">
                <a:solidFill>
                  <a:srgbClr val="404040"/>
                </a:solidFill>
                <a:latin typeface="Carlito"/>
                <a:cs typeface="Carlito"/>
              </a:rPr>
              <a:t>highest </a:t>
            </a:r>
            <a:r>
              <a:rPr sz="2000" dirty="0">
                <a:solidFill>
                  <a:srgbClr val="404040"/>
                </a:solidFill>
                <a:latin typeface="Carlito"/>
                <a:cs typeface="Carlito"/>
              </a:rPr>
              <a:t>success </a:t>
            </a:r>
            <a:r>
              <a:rPr sz="2000" spc="-40" dirty="0">
                <a:solidFill>
                  <a:srgbClr val="404040"/>
                </a:solidFill>
                <a:latin typeface="Carlito"/>
                <a:cs typeface="Carlito"/>
              </a:rPr>
              <a:t>rate </a:t>
            </a:r>
            <a:r>
              <a:rPr sz="2000" spc="-5" dirty="0">
                <a:solidFill>
                  <a:srgbClr val="404040"/>
                </a:solidFill>
                <a:latin typeface="Carlito"/>
                <a:cs typeface="Carlito"/>
              </a:rPr>
              <a:t>with </a:t>
            </a:r>
            <a:r>
              <a:rPr sz="2000" dirty="0">
                <a:solidFill>
                  <a:srgbClr val="404040"/>
                </a:solidFill>
                <a:latin typeface="Carlito"/>
                <a:cs typeface="Carlito"/>
              </a:rPr>
              <a:t>10 </a:t>
            </a:r>
            <a:r>
              <a:rPr sz="2000" spc="-5" dirty="0">
                <a:solidFill>
                  <a:srgbClr val="404040"/>
                </a:solidFill>
                <a:latin typeface="Carlito"/>
                <a:cs typeface="Carlito"/>
              </a:rPr>
              <a:t>successful </a:t>
            </a:r>
            <a:r>
              <a:rPr sz="2000" dirty="0">
                <a:solidFill>
                  <a:srgbClr val="404040"/>
                </a:solidFill>
                <a:latin typeface="Carlito"/>
                <a:cs typeface="Carlito"/>
              </a:rPr>
              <a:t>landings and 3 </a:t>
            </a:r>
            <a:r>
              <a:rPr sz="2000" spc="-20" dirty="0">
                <a:solidFill>
                  <a:srgbClr val="404040"/>
                </a:solidFill>
                <a:latin typeface="Carlito"/>
                <a:cs typeface="Carlito"/>
              </a:rPr>
              <a:t>failed</a:t>
            </a:r>
            <a:r>
              <a:rPr sz="2000" spc="-105" dirty="0">
                <a:solidFill>
                  <a:srgbClr val="404040"/>
                </a:solidFill>
                <a:latin typeface="Carlito"/>
                <a:cs typeface="Carlito"/>
              </a:rPr>
              <a:t> </a:t>
            </a:r>
            <a:r>
              <a:rPr sz="2000" dirty="0">
                <a:solidFill>
                  <a:srgbClr val="404040"/>
                </a:solidFill>
                <a:latin typeface="Carlito"/>
                <a:cs typeface="Carlito"/>
              </a:rPr>
              <a:t>landings.</a:t>
            </a:r>
            <a:endParaRPr sz="2000">
              <a:latin typeface="Carlito"/>
              <a:cs typeface="Carlito"/>
            </a:endParaRPr>
          </a:p>
        </p:txBody>
      </p:sp>
      <p:sp>
        <p:nvSpPr>
          <p:cNvPr id="4" name="object 4"/>
          <p:cNvSpPr/>
          <p:nvPr/>
        </p:nvSpPr>
        <p:spPr>
          <a:xfrm>
            <a:off x="4811267" y="2243327"/>
            <a:ext cx="2570988" cy="25709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48155" y="2308860"/>
            <a:ext cx="3401568" cy="152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031480" y="2429255"/>
            <a:ext cx="324611" cy="3048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37334"/>
            <a:ext cx="10515600" cy="1381146"/>
          </a:xfrm>
          <a:prstGeom prst="rect">
            <a:avLst/>
          </a:prstGeom>
        </p:spPr>
        <p:txBody>
          <a:bodyPr vert="horz" wrap="square" lIns="0" tIns="123189" rIns="0" bIns="0" rtlCol="0">
            <a:spAutoFit/>
          </a:bodyPr>
          <a:lstStyle/>
          <a:p>
            <a:pPr marL="168910" marR="5080">
              <a:lnSpc>
                <a:spcPts val="4910"/>
              </a:lnSpc>
              <a:spcBef>
                <a:spcPts val="969"/>
              </a:spcBef>
              <a:tabLst>
                <a:tab pos="10140315" algn="l"/>
              </a:tabLst>
            </a:pPr>
            <a:r>
              <a:rPr sz="3600" dirty="0"/>
              <a:t>Payload Mass vs. Success vs. Booster  </a:t>
            </a:r>
            <a:r>
              <a:rPr sz="3600" u="heavy" dirty="0">
                <a:uFill>
                  <a:solidFill>
                    <a:srgbClr val="7D7D7D"/>
                  </a:solidFill>
                </a:uFill>
              </a:rPr>
              <a:t>Version Category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41</a:t>
            </a:fld>
            <a:endParaRPr dirty="0"/>
          </a:p>
        </p:txBody>
      </p:sp>
      <p:sp>
        <p:nvSpPr>
          <p:cNvPr id="3" name="object 3"/>
          <p:cNvSpPr txBox="1"/>
          <p:nvPr/>
        </p:nvSpPr>
        <p:spPr>
          <a:xfrm>
            <a:off x="1084275" y="4868926"/>
            <a:ext cx="9767570" cy="1169670"/>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Plotly dashboard has </a:t>
            </a:r>
            <a:r>
              <a:rPr sz="2000" dirty="0">
                <a:solidFill>
                  <a:srgbClr val="404040"/>
                </a:solidFill>
                <a:latin typeface="Carlito"/>
                <a:cs typeface="Carlito"/>
              </a:rPr>
              <a:t>a </a:t>
            </a:r>
            <a:r>
              <a:rPr sz="2000" spc="-25" dirty="0">
                <a:solidFill>
                  <a:srgbClr val="404040"/>
                </a:solidFill>
                <a:latin typeface="Carlito"/>
                <a:cs typeface="Carlito"/>
              </a:rPr>
              <a:t>Payload </a:t>
            </a:r>
            <a:r>
              <a:rPr sz="2000" spc="-20" dirty="0">
                <a:solidFill>
                  <a:srgbClr val="404040"/>
                </a:solidFill>
                <a:latin typeface="Carlito"/>
                <a:cs typeface="Carlito"/>
              </a:rPr>
              <a:t>range </a:t>
            </a:r>
            <a:r>
              <a:rPr sz="2000" spc="-60" dirty="0">
                <a:solidFill>
                  <a:srgbClr val="404040"/>
                </a:solidFill>
                <a:latin typeface="Carlito"/>
                <a:cs typeface="Carlito"/>
              </a:rPr>
              <a:t>selector. </a:t>
            </a:r>
            <a:r>
              <a:rPr sz="2000" spc="-65" dirty="0">
                <a:solidFill>
                  <a:srgbClr val="404040"/>
                </a:solidFill>
                <a:latin typeface="Carlito"/>
                <a:cs typeface="Carlito"/>
              </a:rPr>
              <a:t>However, </a:t>
            </a:r>
            <a:r>
              <a:rPr sz="2000" dirty="0">
                <a:solidFill>
                  <a:srgbClr val="404040"/>
                </a:solidFill>
                <a:latin typeface="Carlito"/>
                <a:cs typeface="Carlito"/>
              </a:rPr>
              <a:t>this </a:t>
            </a:r>
            <a:r>
              <a:rPr sz="2000" spc="-5" dirty="0">
                <a:solidFill>
                  <a:srgbClr val="404040"/>
                </a:solidFill>
                <a:latin typeface="Carlito"/>
                <a:cs typeface="Carlito"/>
              </a:rPr>
              <a:t>is </a:t>
            </a:r>
            <a:r>
              <a:rPr sz="2000" spc="-10" dirty="0">
                <a:solidFill>
                  <a:srgbClr val="404040"/>
                </a:solidFill>
                <a:latin typeface="Carlito"/>
                <a:cs typeface="Carlito"/>
              </a:rPr>
              <a:t>set </a:t>
            </a:r>
            <a:r>
              <a:rPr sz="2000" spc="-20" dirty="0">
                <a:solidFill>
                  <a:srgbClr val="404040"/>
                </a:solidFill>
                <a:latin typeface="Carlito"/>
                <a:cs typeface="Carlito"/>
              </a:rPr>
              <a:t>from </a:t>
            </a:r>
            <a:r>
              <a:rPr sz="2000" dirty="0">
                <a:solidFill>
                  <a:srgbClr val="404040"/>
                </a:solidFill>
                <a:latin typeface="Carlito"/>
                <a:cs typeface="Carlito"/>
              </a:rPr>
              <a:t>0-10000 </a:t>
            </a:r>
            <a:r>
              <a:rPr sz="2000" spc="-20" dirty="0">
                <a:solidFill>
                  <a:srgbClr val="404040"/>
                </a:solidFill>
                <a:latin typeface="Carlito"/>
                <a:cs typeface="Carlito"/>
              </a:rPr>
              <a:t>instead </a:t>
            </a:r>
            <a:r>
              <a:rPr sz="2000" spc="-5" dirty="0">
                <a:solidFill>
                  <a:srgbClr val="404040"/>
                </a:solidFill>
                <a:latin typeface="Carlito"/>
                <a:cs typeface="Carlito"/>
              </a:rPr>
              <a:t>of </a:t>
            </a:r>
            <a:r>
              <a:rPr sz="2000" dirty="0">
                <a:solidFill>
                  <a:srgbClr val="404040"/>
                </a:solidFill>
                <a:latin typeface="Carlito"/>
                <a:cs typeface="Carlito"/>
              </a:rPr>
              <a:t>the  </a:t>
            </a:r>
            <a:r>
              <a:rPr sz="2000" spc="-20" dirty="0">
                <a:solidFill>
                  <a:srgbClr val="404040"/>
                </a:solidFill>
                <a:latin typeface="Carlito"/>
                <a:cs typeface="Carlito"/>
              </a:rPr>
              <a:t>max </a:t>
            </a:r>
            <a:r>
              <a:rPr sz="2000" spc="-25" dirty="0">
                <a:solidFill>
                  <a:srgbClr val="404040"/>
                </a:solidFill>
                <a:latin typeface="Carlito"/>
                <a:cs typeface="Carlito"/>
              </a:rPr>
              <a:t>Payload </a:t>
            </a:r>
            <a:r>
              <a:rPr sz="2000" spc="-5" dirty="0">
                <a:solidFill>
                  <a:srgbClr val="404040"/>
                </a:solidFill>
                <a:latin typeface="Carlito"/>
                <a:cs typeface="Carlito"/>
              </a:rPr>
              <a:t>of </a:t>
            </a:r>
            <a:r>
              <a:rPr sz="2000" dirty="0">
                <a:solidFill>
                  <a:srgbClr val="404040"/>
                </a:solidFill>
                <a:latin typeface="Carlito"/>
                <a:cs typeface="Carlito"/>
              </a:rPr>
              <a:t>15600. </a:t>
            </a:r>
            <a:r>
              <a:rPr sz="2000" spc="-5" dirty="0">
                <a:solidFill>
                  <a:srgbClr val="404040"/>
                </a:solidFill>
                <a:latin typeface="Carlito"/>
                <a:cs typeface="Carlito"/>
              </a:rPr>
              <a:t>Class </a:t>
            </a:r>
            <a:r>
              <a:rPr sz="2000" spc="-20" dirty="0">
                <a:solidFill>
                  <a:srgbClr val="404040"/>
                </a:solidFill>
                <a:latin typeface="Carlito"/>
                <a:cs typeface="Carlito"/>
              </a:rPr>
              <a:t>indicates </a:t>
            </a:r>
            <a:r>
              <a:rPr sz="2000" dirty="0">
                <a:solidFill>
                  <a:srgbClr val="404040"/>
                </a:solidFill>
                <a:latin typeface="Carlito"/>
                <a:cs typeface="Carlito"/>
              </a:rPr>
              <a:t>1 </a:t>
            </a:r>
            <a:r>
              <a:rPr sz="2000" spc="-30" dirty="0">
                <a:solidFill>
                  <a:srgbClr val="404040"/>
                </a:solidFill>
                <a:latin typeface="Carlito"/>
                <a:cs typeface="Carlito"/>
              </a:rPr>
              <a:t>for </a:t>
            </a:r>
            <a:r>
              <a:rPr sz="2000" spc="-5" dirty="0">
                <a:solidFill>
                  <a:srgbClr val="404040"/>
                </a:solidFill>
                <a:latin typeface="Carlito"/>
                <a:cs typeface="Carlito"/>
              </a:rPr>
              <a:t>successful </a:t>
            </a:r>
            <a:r>
              <a:rPr sz="2000" dirty="0">
                <a:solidFill>
                  <a:srgbClr val="404040"/>
                </a:solidFill>
                <a:latin typeface="Carlito"/>
                <a:cs typeface="Carlito"/>
              </a:rPr>
              <a:t>landing and 0 </a:t>
            </a:r>
            <a:r>
              <a:rPr sz="2000" spc="-30" dirty="0">
                <a:solidFill>
                  <a:srgbClr val="404040"/>
                </a:solidFill>
                <a:latin typeface="Carlito"/>
                <a:cs typeface="Carlito"/>
              </a:rPr>
              <a:t>for </a:t>
            </a:r>
            <a:r>
              <a:rPr sz="2000" spc="-20" dirty="0">
                <a:solidFill>
                  <a:srgbClr val="404040"/>
                </a:solidFill>
                <a:latin typeface="Carlito"/>
                <a:cs typeface="Carlito"/>
              </a:rPr>
              <a:t>failure. </a:t>
            </a:r>
            <a:r>
              <a:rPr sz="2000" spc="-25" dirty="0">
                <a:solidFill>
                  <a:srgbClr val="404040"/>
                </a:solidFill>
                <a:latin typeface="Carlito"/>
                <a:cs typeface="Carlito"/>
              </a:rPr>
              <a:t>Scatter </a:t>
            </a:r>
            <a:r>
              <a:rPr sz="2000" spc="-5" dirty="0">
                <a:solidFill>
                  <a:srgbClr val="404040"/>
                </a:solidFill>
                <a:latin typeface="Carlito"/>
                <a:cs typeface="Carlito"/>
              </a:rPr>
              <a:t>plot also  accounts </a:t>
            </a:r>
            <a:r>
              <a:rPr sz="2000" spc="-25" dirty="0">
                <a:solidFill>
                  <a:srgbClr val="404040"/>
                </a:solidFill>
                <a:latin typeface="Carlito"/>
                <a:cs typeface="Carlito"/>
              </a:rPr>
              <a:t>for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20" dirty="0">
                <a:solidFill>
                  <a:srgbClr val="404040"/>
                </a:solidFill>
                <a:latin typeface="Carlito"/>
                <a:cs typeface="Carlito"/>
              </a:rPr>
              <a:t>category </a:t>
            </a:r>
            <a:r>
              <a:rPr sz="2000" spc="-5" dirty="0">
                <a:solidFill>
                  <a:srgbClr val="404040"/>
                </a:solidFill>
                <a:latin typeface="Carlito"/>
                <a:cs typeface="Carlito"/>
              </a:rPr>
              <a:t>in color </a:t>
            </a:r>
            <a:r>
              <a:rPr sz="2000" dirty="0">
                <a:solidFill>
                  <a:srgbClr val="404040"/>
                </a:solidFill>
                <a:latin typeface="Carlito"/>
                <a:cs typeface="Carlito"/>
              </a:rPr>
              <a:t>and number </a:t>
            </a:r>
            <a:r>
              <a:rPr sz="2000" spc="-5" dirty="0">
                <a:solidFill>
                  <a:srgbClr val="404040"/>
                </a:solidFill>
                <a:latin typeface="Carlito"/>
                <a:cs typeface="Carlito"/>
              </a:rPr>
              <a:t>of </a:t>
            </a:r>
            <a:r>
              <a:rPr sz="2000" dirty="0">
                <a:solidFill>
                  <a:srgbClr val="404040"/>
                </a:solidFill>
                <a:latin typeface="Carlito"/>
                <a:cs typeface="Carlito"/>
              </a:rPr>
              <a:t>launches </a:t>
            </a:r>
            <a:r>
              <a:rPr sz="2000" spc="-5" dirty="0">
                <a:solidFill>
                  <a:srgbClr val="404040"/>
                </a:solidFill>
                <a:latin typeface="Carlito"/>
                <a:cs typeface="Carlito"/>
              </a:rPr>
              <a:t>in </a:t>
            </a:r>
            <a:r>
              <a:rPr sz="2000" spc="-15" dirty="0">
                <a:solidFill>
                  <a:srgbClr val="404040"/>
                </a:solidFill>
                <a:latin typeface="Carlito"/>
                <a:cs typeface="Carlito"/>
              </a:rPr>
              <a:t>point </a:t>
            </a:r>
            <a:r>
              <a:rPr sz="2000" spc="-25" dirty="0">
                <a:solidFill>
                  <a:srgbClr val="404040"/>
                </a:solidFill>
                <a:latin typeface="Carlito"/>
                <a:cs typeface="Carlito"/>
              </a:rPr>
              <a:t>size. </a:t>
            </a:r>
            <a:r>
              <a:rPr sz="2000" spc="-5" dirty="0">
                <a:solidFill>
                  <a:srgbClr val="404040"/>
                </a:solidFill>
                <a:latin typeface="Carlito"/>
                <a:cs typeface="Carlito"/>
              </a:rPr>
              <a:t>In </a:t>
            </a:r>
            <a:r>
              <a:rPr sz="2000" dirty="0">
                <a:solidFill>
                  <a:srgbClr val="404040"/>
                </a:solidFill>
                <a:latin typeface="Carlito"/>
                <a:cs typeface="Carlito"/>
              </a:rPr>
              <a:t>this  </a:t>
            </a:r>
            <a:r>
              <a:rPr sz="2000" spc="-5" dirty="0">
                <a:solidFill>
                  <a:srgbClr val="404040"/>
                </a:solidFill>
                <a:latin typeface="Carlito"/>
                <a:cs typeface="Carlito"/>
              </a:rPr>
              <a:t>particular </a:t>
            </a:r>
            <a:r>
              <a:rPr sz="2000" spc="-20" dirty="0">
                <a:solidFill>
                  <a:srgbClr val="404040"/>
                </a:solidFill>
                <a:latin typeface="Carlito"/>
                <a:cs typeface="Carlito"/>
              </a:rPr>
              <a:t>range </a:t>
            </a:r>
            <a:r>
              <a:rPr sz="2000" spc="-5" dirty="0">
                <a:solidFill>
                  <a:srgbClr val="404040"/>
                </a:solidFill>
                <a:latin typeface="Carlito"/>
                <a:cs typeface="Carlito"/>
              </a:rPr>
              <a:t>of </a:t>
            </a:r>
            <a:r>
              <a:rPr sz="2000" dirty="0">
                <a:solidFill>
                  <a:srgbClr val="404040"/>
                </a:solidFill>
                <a:latin typeface="Carlito"/>
                <a:cs typeface="Carlito"/>
              </a:rPr>
              <a:t>0-6000, </a:t>
            </a:r>
            <a:r>
              <a:rPr sz="2000" spc="-20" dirty="0">
                <a:solidFill>
                  <a:srgbClr val="404040"/>
                </a:solidFill>
                <a:latin typeface="Carlito"/>
                <a:cs typeface="Carlito"/>
              </a:rPr>
              <a:t>interestingly </a:t>
            </a:r>
            <a:r>
              <a:rPr sz="2000" spc="-5" dirty="0">
                <a:solidFill>
                  <a:srgbClr val="404040"/>
                </a:solidFill>
                <a:latin typeface="Carlito"/>
                <a:cs typeface="Carlito"/>
              </a:rPr>
              <a:t>there </a:t>
            </a:r>
            <a:r>
              <a:rPr sz="2000" spc="-20" dirty="0">
                <a:solidFill>
                  <a:srgbClr val="404040"/>
                </a:solidFill>
                <a:latin typeface="Carlito"/>
                <a:cs typeface="Carlito"/>
              </a:rPr>
              <a:t>are two failed </a:t>
            </a:r>
            <a:r>
              <a:rPr sz="2000" dirty="0">
                <a:solidFill>
                  <a:srgbClr val="404040"/>
                </a:solidFill>
                <a:latin typeface="Carlito"/>
                <a:cs typeface="Carlito"/>
              </a:rPr>
              <a:t>landings </a:t>
            </a:r>
            <a:r>
              <a:rPr sz="2000" spc="-5" dirty="0">
                <a:solidFill>
                  <a:srgbClr val="404040"/>
                </a:solidFill>
                <a:latin typeface="Carlito"/>
                <a:cs typeface="Carlito"/>
              </a:rPr>
              <a:t>with payloads of </a:t>
            </a:r>
            <a:r>
              <a:rPr sz="2000" spc="-45" dirty="0">
                <a:solidFill>
                  <a:srgbClr val="404040"/>
                </a:solidFill>
                <a:latin typeface="Carlito"/>
                <a:cs typeface="Carlito"/>
              </a:rPr>
              <a:t>zero</a:t>
            </a:r>
            <a:r>
              <a:rPr sz="2000" spc="-30" dirty="0">
                <a:solidFill>
                  <a:srgbClr val="404040"/>
                </a:solidFill>
                <a:latin typeface="Carlito"/>
                <a:cs typeface="Carlito"/>
              </a:rPr>
              <a:t> </a:t>
            </a:r>
            <a:r>
              <a:rPr sz="2000" dirty="0">
                <a:solidFill>
                  <a:srgbClr val="404040"/>
                </a:solidFill>
                <a:latin typeface="Carlito"/>
                <a:cs typeface="Carlito"/>
              </a:rPr>
              <a:t>kg.</a:t>
            </a:r>
            <a:endParaRPr sz="2000">
              <a:latin typeface="Carlito"/>
              <a:cs typeface="Carlito"/>
            </a:endParaRPr>
          </a:p>
        </p:txBody>
      </p:sp>
      <p:sp>
        <p:nvSpPr>
          <p:cNvPr id="4" name="object 4"/>
          <p:cNvSpPr/>
          <p:nvPr/>
        </p:nvSpPr>
        <p:spPr>
          <a:xfrm>
            <a:off x="417958" y="1774321"/>
            <a:ext cx="11568046" cy="29815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idx="1"/>
          </p:nvPr>
        </p:nvSpPr>
        <p:spPr>
          <a:xfrm>
            <a:off x="838200" y="1825625"/>
            <a:ext cx="10515600" cy="1374354"/>
          </a:xfrm>
          <a:prstGeom prst="rect">
            <a:avLst/>
          </a:prstGeom>
        </p:spPr>
        <p:txBody>
          <a:bodyPr vert="horz" wrap="square" lIns="0" tIns="481523" rIns="0" bIns="0" rtlCol="0">
            <a:spAutoFit/>
          </a:bodyPr>
          <a:lstStyle/>
          <a:p>
            <a:pPr marL="16510" marR="5080">
              <a:lnSpc>
                <a:spcPts val="8200"/>
              </a:lnSpc>
              <a:spcBef>
                <a:spcPts val="1540"/>
              </a:spcBef>
            </a:pPr>
            <a:r>
              <a:rPr lang="en-US" dirty="0"/>
              <a:t>Predictive Analysis  (Classification</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42</a:t>
            </a:fld>
            <a:endParaRPr dirty="0"/>
          </a:p>
        </p:txBody>
      </p:sp>
      <p:sp>
        <p:nvSpPr>
          <p:cNvPr id="7" name="object 7"/>
          <p:cNvSpPr txBox="1"/>
          <p:nvPr/>
        </p:nvSpPr>
        <p:spPr>
          <a:xfrm>
            <a:off x="1176019" y="4417517"/>
            <a:ext cx="9558020" cy="722630"/>
          </a:xfrm>
          <a:prstGeom prst="rect">
            <a:avLst/>
          </a:prstGeom>
        </p:spPr>
        <p:txBody>
          <a:bodyPr vert="horz" wrap="square" lIns="0" tIns="12700" rIns="0" bIns="0" rtlCol="0">
            <a:spAutoFit/>
          </a:bodyPr>
          <a:lstStyle/>
          <a:p>
            <a:pPr marL="12700">
              <a:lnSpc>
                <a:spcPts val="2745"/>
              </a:lnSpc>
              <a:spcBef>
                <a:spcPts val="100"/>
              </a:spcBef>
              <a:tabLst>
                <a:tab pos="3461385" algn="l"/>
                <a:tab pos="4001135" algn="l"/>
                <a:tab pos="5398770" algn="l"/>
                <a:tab pos="7389495" algn="l"/>
                <a:tab pos="8218170" algn="l"/>
              </a:tabLst>
            </a:pPr>
            <a:r>
              <a:rPr sz="2400" spc="-130" dirty="0">
                <a:solidFill>
                  <a:srgbClr val="616E52"/>
                </a:solidFill>
                <a:latin typeface="Arial"/>
                <a:cs typeface="Arial"/>
              </a:rPr>
              <a:t>GRIDSEARCHCV(CV=10)	</a:t>
            </a:r>
            <a:r>
              <a:rPr sz="2400" spc="-200" dirty="0">
                <a:solidFill>
                  <a:srgbClr val="616E52"/>
                </a:solidFill>
                <a:latin typeface="Arial"/>
                <a:cs typeface="Arial"/>
              </a:rPr>
              <a:t>ON	</a:t>
            </a:r>
            <a:r>
              <a:rPr sz="2400" spc="-160" dirty="0">
                <a:solidFill>
                  <a:srgbClr val="616E52"/>
                </a:solidFill>
                <a:latin typeface="Arial"/>
                <a:cs typeface="Arial"/>
              </a:rPr>
              <a:t>LOGISTIC	</a:t>
            </a:r>
            <a:r>
              <a:rPr sz="2400" spc="-190" dirty="0">
                <a:solidFill>
                  <a:srgbClr val="616E52"/>
                </a:solidFill>
                <a:latin typeface="Arial"/>
                <a:cs typeface="Arial"/>
              </a:rPr>
              <a:t>REGRESSION,	</a:t>
            </a:r>
            <a:r>
              <a:rPr sz="2400" spc="-95" dirty="0">
                <a:solidFill>
                  <a:srgbClr val="616E52"/>
                </a:solidFill>
                <a:latin typeface="Arial"/>
                <a:cs typeface="Arial"/>
              </a:rPr>
              <a:t>SVM,	</a:t>
            </a:r>
            <a:r>
              <a:rPr sz="2400" spc="-150" dirty="0">
                <a:solidFill>
                  <a:srgbClr val="616E52"/>
                </a:solidFill>
                <a:latin typeface="Arial"/>
                <a:cs typeface="Arial"/>
              </a:rPr>
              <a:t>DECISION</a:t>
            </a:r>
            <a:endParaRPr sz="2400" dirty="0">
              <a:latin typeface="Arial"/>
              <a:cs typeface="Arial"/>
            </a:endParaRPr>
          </a:p>
          <a:p>
            <a:pPr marL="12700">
              <a:lnSpc>
                <a:spcPts val="2745"/>
              </a:lnSpc>
              <a:tabLst>
                <a:tab pos="911225" algn="l"/>
                <a:tab pos="1632585" algn="l"/>
              </a:tabLst>
            </a:pPr>
            <a:r>
              <a:rPr sz="2400" spc="-220" dirty="0">
                <a:solidFill>
                  <a:srgbClr val="616E52"/>
                </a:solidFill>
                <a:latin typeface="Arial"/>
                <a:cs typeface="Arial"/>
              </a:rPr>
              <a:t>TREE,	</a:t>
            </a:r>
            <a:r>
              <a:rPr sz="2400" spc="-155" dirty="0">
                <a:solidFill>
                  <a:srgbClr val="616E52"/>
                </a:solidFill>
                <a:latin typeface="Arial"/>
                <a:cs typeface="Arial"/>
              </a:rPr>
              <a:t>AND	</a:t>
            </a:r>
            <a:r>
              <a:rPr sz="2400" spc="-180" dirty="0">
                <a:solidFill>
                  <a:srgbClr val="616E52"/>
                </a:solidFill>
                <a:latin typeface="Arial"/>
                <a:cs typeface="Arial"/>
              </a:rPr>
              <a:t>KNN</a:t>
            </a:r>
            <a:endParaRPr sz="2400" dirty="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76019" y="321386"/>
            <a:ext cx="4008754" cy="574675"/>
          </a:xfrm>
          <a:prstGeom prst="rect">
            <a:avLst/>
          </a:prstGeom>
        </p:spPr>
        <p:txBody>
          <a:bodyPr vert="horz" wrap="square" lIns="0" tIns="12700" rIns="0" bIns="0" rtlCol="0">
            <a:spAutoFit/>
          </a:bodyPr>
          <a:lstStyle/>
          <a:p>
            <a:pPr marL="12700">
              <a:lnSpc>
                <a:spcPct val="100000"/>
              </a:lnSpc>
              <a:spcBef>
                <a:spcPts val="100"/>
              </a:spcBef>
            </a:pPr>
            <a:r>
              <a:rPr sz="3600" spc="-229" dirty="0">
                <a:solidFill>
                  <a:srgbClr val="BB562C"/>
                </a:solidFill>
              </a:rPr>
              <a:t>Classification</a:t>
            </a:r>
            <a:r>
              <a:rPr sz="3600" spc="-340" dirty="0">
                <a:solidFill>
                  <a:srgbClr val="BB562C"/>
                </a:solidFill>
              </a:rPr>
              <a:t> </a:t>
            </a:r>
            <a:r>
              <a:rPr sz="3600" spc="-280" dirty="0">
                <a:solidFill>
                  <a:srgbClr val="BB562C"/>
                </a:solidFill>
              </a:rPr>
              <a:t>Accuracy</a:t>
            </a:r>
            <a:endParaRPr sz="3600"/>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43</a:t>
            </a:fld>
            <a:endParaRPr dirty="0"/>
          </a:p>
        </p:txBody>
      </p:sp>
      <p:sp>
        <p:nvSpPr>
          <p:cNvPr id="6" name="object 6"/>
          <p:cNvSpPr txBox="1"/>
          <p:nvPr/>
        </p:nvSpPr>
        <p:spPr>
          <a:xfrm>
            <a:off x="1176019" y="5000396"/>
            <a:ext cx="9213215" cy="1184275"/>
          </a:xfrm>
          <a:prstGeom prst="rect">
            <a:avLst/>
          </a:prstGeom>
        </p:spPr>
        <p:txBody>
          <a:bodyPr vert="horz" wrap="square" lIns="0" tIns="12700" rIns="0" bIns="0" rtlCol="0">
            <a:spAutoFit/>
          </a:bodyPr>
          <a:lstStyle/>
          <a:p>
            <a:pPr marL="12700" marR="2860040">
              <a:lnSpc>
                <a:spcPct val="120700"/>
              </a:lnSpc>
              <a:spcBef>
                <a:spcPts val="100"/>
              </a:spcBef>
            </a:pPr>
            <a:r>
              <a:rPr sz="1600" spc="-5" dirty="0">
                <a:latin typeface="Carlito"/>
                <a:cs typeface="Carlito"/>
              </a:rPr>
              <a:t>All models had virtually the </a:t>
            </a:r>
            <a:r>
              <a:rPr sz="1600" spc="-10" dirty="0">
                <a:latin typeface="Carlito"/>
                <a:cs typeface="Carlito"/>
              </a:rPr>
              <a:t>same </a:t>
            </a:r>
            <a:r>
              <a:rPr sz="1600" spc="-20" dirty="0">
                <a:latin typeface="Carlito"/>
                <a:cs typeface="Carlito"/>
              </a:rPr>
              <a:t>accuracy </a:t>
            </a:r>
            <a:r>
              <a:rPr sz="1600" spc="-5" dirty="0">
                <a:latin typeface="Carlito"/>
                <a:cs typeface="Carlito"/>
              </a:rPr>
              <a:t>on the </a:t>
            </a:r>
            <a:r>
              <a:rPr sz="1600" spc="-20" dirty="0">
                <a:latin typeface="Carlito"/>
                <a:cs typeface="Carlito"/>
              </a:rPr>
              <a:t>test set </a:t>
            </a:r>
            <a:r>
              <a:rPr sz="1600" spc="-15" dirty="0">
                <a:latin typeface="Carlito"/>
                <a:cs typeface="Carlito"/>
              </a:rPr>
              <a:t>at </a:t>
            </a:r>
            <a:r>
              <a:rPr sz="1600" spc="-20" dirty="0">
                <a:latin typeface="Carlito"/>
                <a:cs typeface="Carlito"/>
              </a:rPr>
              <a:t>83.33% </a:t>
            </a:r>
            <a:r>
              <a:rPr sz="1600" spc="-45" dirty="0">
                <a:latin typeface="Carlito"/>
                <a:cs typeface="Carlito"/>
              </a:rPr>
              <a:t>accuracy.  </a:t>
            </a:r>
            <a:r>
              <a:rPr sz="1600" dirty="0">
                <a:latin typeface="Carlito"/>
                <a:cs typeface="Carlito"/>
              </a:rPr>
              <a:t>It </a:t>
            </a:r>
            <a:r>
              <a:rPr sz="1600" spc="-5" dirty="0">
                <a:latin typeface="Carlito"/>
                <a:cs typeface="Carlito"/>
              </a:rPr>
              <a:t>should be </a:t>
            </a:r>
            <a:r>
              <a:rPr sz="1600" spc="-15" dirty="0">
                <a:latin typeface="Carlito"/>
                <a:cs typeface="Carlito"/>
              </a:rPr>
              <a:t>noted </a:t>
            </a:r>
            <a:r>
              <a:rPr sz="1600" spc="-10" dirty="0">
                <a:latin typeface="Carlito"/>
                <a:cs typeface="Carlito"/>
              </a:rPr>
              <a:t>that </a:t>
            </a:r>
            <a:r>
              <a:rPr sz="1600" spc="-20" dirty="0">
                <a:latin typeface="Carlito"/>
                <a:cs typeface="Carlito"/>
              </a:rPr>
              <a:t>test size </a:t>
            </a:r>
            <a:r>
              <a:rPr sz="1600" dirty="0">
                <a:latin typeface="Carlito"/>
                <a:cs typeface="Carlito"/>
              </a:rPr>
              <a:t>is </a:t>
            </a:r>
            <a:r>
              <a:rPr sz="1600" spc="-5" dirty="0">
                <a:latin typeface="Carlito"/>
                <a:cs typeface="Carlito"/>
              </a:rPr>
              <a:t>small </a:t>
            </a:r>
            <a:r>
              <a:rPr sz="1600" spc="-15" dirty="0">
                <a:latin typeface="Carlito"/>
                <a:cs typeface="Carlito"/>
              </a:rPr>
              <a:t>at </a:t>
            </a:r>
            <a:r>
              <a:rPr sz="1600" spc="-5" dirty="0">
                <a:latin typeface="Carlito"/>
                <a:cs typeface="Carlito"/>
              </a:rPr>
              <a:t>only </a:t>
            </a:r>
            <a:r>
              <a:rPr sz="1600" spc="-10" dirty="0">
                <a:latin typeface="Carlito"/>
                <a:cs typeface="Carlito"/>
              </a:rPr>
              <a:t>sample </a:t>
            </a:r>
            <a:r>
              <a:rPr sz="1600" spc="-20" dirty="0">
                <a:latin typeface="Carlito"/>
                <a:cs typeface="Carlito"/>
              </a:rPr>
              <a:t>size </a:t>
            </a:r>
            <a:r>
              <a:rPr sz="1600" spc="-5" dirty="0">
                <a:latin typeface="Carlito"/>
                <a:cs typeface="Carlito"/>
              </a:rPr>
              <a:t>of</a:t>
            </a:r>
            <a:r>
              <a:rPr sz="1600" spc="-204" dirty="0">
                <a:latin typeface="Carlito"/>
                <a:cs typeface="Carlito"/>
              </a:rPr>
              <a:t> </a:t>
            </a:r>
            <a:r>
              <a:rPr sz="1600" spc="-10" dirty="0">
                <a:latin typeface="Carlito"/>
                <a:cs typeface="Carlito"/>
              </a:rPr>
              <a:t>18.</a:t>
            </a:r>
            <a:endParaRPr sz="1600" dirty="0">
              <a:latin typeface="Carlito"/>
              <a:cs typeface="Carlito"/>
            </a:endParaRPr>
          </a:p>
          <a:p>
            <a:pPr marL="12700">
              <a:lnSpc>
                <a:spcPct val="100000"/>
              </a:lnSpc>
              <a:spcBef>
                <a:spcPts val="250"/>
              </a:spcBef>
            </a:pPr>
            <a:r>
              <a:rPr sz="1600" spc="-5" dirty="0">
                <a:latin typeface="Carlito"/>
                <a:cs typeface="Carlito"/>
              </a:rPr>
              <a:t>This </a:t>
            </a:r>
            <a:r>
              <a:rPr sz="1600" spc="-20" dirty="0">
                <a:latin typeface="Carlito"/>
                <a:cs typeface="Carlito"/>
              </a:rPr>
              <a:t>can cause large variance </a:t>
            </a:r>
            <a:r>
              <a:rPr sz="1600" dirty="0">
                <a:latin typeface="Carlito"/>
                <a:cs typeface="Carlito"/>
              </a:rPr>
              <a:t>in </a:t>
            </a:r>
            <a:r>
              <a:rPr sz="1600" spc="-20" dirty="0">
                <a:latin typeface="Carlito"/>
                <a:cs typeface="Carlito"/>
              </a:rPr>
              <a:t>accuracy results, </a:t>
            </a:r>
            <a:r>
              <a:rPr sz="1600" spc="-15" dirty="0">
                <a:latin typeface="Carlito"/>
                <a:cs typeface="Carlito"/>
              </a:rPr>
              <a:t>such </a:t>
            </a:r>
            <a:r>
              <a:rPr sz="1600" spc="-5" dirty="0">
                <a:latin typeface="Carlito"/>
                <a:cs typeface="Carlito"/>
              </a:rPr>
              <a:t>as those in </a:t>
            </a:r>
            <a:r>
              <a:rPr sz="1600" spc="-15" dirty="0">
                <a:latin typeface="Carlito"/>
                <a:cs typeface="Carlito"/>
              </a:rPr>
              <a:t>Decision </a:t>
            </a:r>
            <a:r>
              <a:rPr sz="1600" spc="-65" dirty="0">
                <a:latin typeface="Carlito"/>
                <a:cs typeface="Carlito"/>
              </a:rPr>
              <a:t>Tree </a:t>
            </a:r>
            <a:r>
              <a:rPr sz="1600" spc="-10" dirty="0">
                <a:latin typeface="Carlito"/>
                <a:cs typeface="Carlito"/>
              </a:rPr>
              <a:t>Classifier </a:t>
            </a:r>
            <a:r>
              <a:rPr sz="1600" spc="-5" dirty="0">
                <a:latin typeface="Carlito"/>
                <a:cs typeface="Carlito"/>
              </a:rPr>
              <a:t>model in </a:t>
            </a:r>
            <a:r>
              <a:rPr sz="1600" spc="-25" dirty="0">
                <a:latin typeface="Carlito"/>
                <a:cs typeface="Carlito"/>
              </a:rPr>
              <a:t>repeated</a:t>
            </a:r>
            <a:r>
              <a:rPr sz="1600" spc="60" dirty="0">
                <a:latin typeface="Carlito"/>
                <a:cs typeface="Carlito"/>
              </a:rPr>
              <a:t> </a:t>
            </a:r>
            <a:r>
              <a:rPr sz="1600" spc="-15" dirty="0">
                <a:latin typeface="Carlito"/>
                <a:cs typeface="Carlito"/>
              </a:rPr>
              <a:t>runs.</a:t>
            </a:r>
            <a:endParaRPr sz="1600" dirty="0">
              <a:latin typeface="Carlito"/>
              <a:cs typeface="Carlito"/>
            </a:endParaRPr>
          </a:p>
          <a:p>
            <a:pPr marL="12700">
              <a:lnSpc>
                <a:spcPct val="100000"/>
              </a:lnSpc>
              <a:spcBef>
                <a:spcPts val="400"/>
              </a:spcBef>
            </a:pPr>
            <a:r>
              <a:rPr sz="1600" spc="-55" dirty="0">
                <a:latin typeface="Carlito"/>
                <a:cs typeface="Carlito"/>
              </a:rPr>
              <a:t>We </a:t>
            </a:r>
            <a:r>
              <a:rPr sz="1600" spc="-20" dirty="0">
                <a:latin typeface="Carlito"/>
                <a:cs typeface="Carlito"/>
              </a:rPr>
              <a:t>likely </a:t>
            </a:r>
            <a:r>
              <a:rPr sz="1600" spc="-15" dirty="0">
                <a:latin typeface="Carlito"/>
                <a:cs typeface="Carlito"/>
              </a:rPr>
              <a:t>need </a:t>
            </a:r>
            <a:r>
              <a:rPr sz="1600" spc="-25" dirty="0">
                <a:latin typeface="Carlito"/>
                <a:cs typeface="Carlito"/>
              </a:rPr>
              <a:t>more data </a:t>
            </a:r>
            <a:r>
              <a:rPr sz="1600" spc="-15" dirty="0">
                <a:latin typeface="Carlito"/>
                <a:cs typeface="Carlito"/>
              </a:rPr>
              <a:t>to </a:t>
            </a:r>
            <a:r>
              <a:rPr sz="1600" spc="-20" dirty="0">
                <a:latin typeface="Carlito"/>
                <a:cs typeface="Carlito"/>
              </a:rPr>
              <a:t>determine </a:t>
            </a:r>
            <a:r>
              <a:rPr sz="1600" spc="-5" dirty="0">
                <a:latin typeface="Carlito"/>
                <a:cs typeface="Carlito"/>
              </a:rPr>
              <a:t>the </a:t>
            </a:r>
            <a:r>
              <a:rPr sz="1600" spc="-20" dirty="0">
                <a:latin typeface="Carlito"/>
                <a:cs typeface="Carlito"/>
              </a:rPr>
              <a:t>best</a:t>
            </a:r>
            <a:r>
              <a:rPr sz="1600" spc="114" dirty="0">
                <a:latin typeface="Carlito"/>
                <a:cs typeface="Carlito"/>
              </a:rPr>
              <a:t> </a:t>
            </a:r>
            <a:r>
              <a:rPr sz="1600" spc="-15" dirty="0">
                <a:latin typeface="Carlito"/>
                <a:cs typeface="Carlito"/>
              </a:rPr>
              <a:t>model.</a:t>
            </a:r>
            <a:endParaRPr sz="1600" dirty="0">
              <a:latin typeface="Carlito"/>
              <a:cs typeface="Carlito"/>
            </a:endParaRPr>
          </a:p>
        </p:txBody>
      </p:sp>
      <p:sp>
        <p:nvSpPr>
          <p:cNvPr id="7" name="object 7"/>
          <p:cNvSpPr/>
          <p:nvPr/>
        </p:nvSpPr>
        <p:spPr>
          <a:xfrm>
            <a:off x="3086100" y="1207008"/>
            <a:ext cx="5076444" cy="33375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76019" y="415493"/>
            <a:ext cx="3073400" cy="574675"/>
          </a:xfrm>
          <a:prstGeom prst="rect">
            <a:avLst/>
          </a:prstGeom>
        </p:spPr>
        <p:txBody>
          <a:bodyPr vert="horz" wrap="square" lIns="0" tIns="12700" rIns="0" bIns="0" rtlCol="0">
            <a:spAutoFit/>
          </a:bodyPr>
          <a:lstStyle/>
          <a:p>
            <a:pPr marL="12700">
              <a:lnSpc>
                <a:spcPct val="100000"/>
              </a:lnSpc>
              <a:spcBef>
                <a:spcPts val="100"/>
              </a:spcBef>
            </a:pPr>
            <a:r>
              <a:rPr sz="3600" spc="-235" dirty="0">
                <a:solidFill>
                  <a:srgbClr val="BB562C"/>
                </a:solidFill>
              </a:rPr>
              <a:t>Confusion</a:t>
            </a:r>
            <a:r>
              <a:rPr sz="3600" spc="-330" dirty="0">
                <a:solidFill>
                  <a:srgbClr val="BB562C"/>
                </a:solidFill>
              </a:rPr>
              <a:t> </a:t>
            </a:r>
            <a:r>
              <a:rPr sz="3600" spc="-114" dirty="0">
                <a:solidFill>
                  <a:srgbClr val="BB562C"/>
                </a:solidFill>
              </a:rPr>
              <a:t>Matrix</a:t>
            </a:r>
            <a:endParaRPr sz="360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44</a:t>
            </a:fld>
            <a:endParaRPr dirty="0"/>
          </a:p>
        </p:txBody>
      </p:sp>
      <p:sp>
        <p:nvSpPr>
          <p:cNvPr id="6" name="object 6"/>
          <p:cNvSpPr txBox="1"/>
          <p:nvPr/>
        </p:nvSpPr>
        <p:spPr>
          <a:xfrm>
            <a:off x="1049223" y="5054879"/>
            <a:ext cx="8708390" cy="1459865"/>
          </a:xfrm>
          <a:prstGeom prst="rect">
            <a:avLst/>
          </a:prstGeom>
        </p:spPr>
        <p:txBody>
          <a:bodyPr vert="horz" wrap="square" lIns="0" tIns="12700" rIns="0" bIns="0" rtlCol="0">
            <a:spAutoFit/>
          </a:bodyPr>
          <a:lstStyle/>
          <a:p>
            <a:pPr marL="12700" marR="158750">
              <a:lnSpc>
                <a:spcPct val="112500"/>
              </a:lnSpc>
              <a:spcBef>
                <a:spcPts val="100"/>
              </a:spcBef>
            </a:pPr>
            <a:r>
              <a:rPr sz="1600" spc="-5" dirty="0">
                <a:latin typeface="Carlito"/>
                <a:cs typeface="Carlito"/>
              </a:rPr>
              <a:t>Since </a:t>
            </a:r>
            <a:r>
              <a:rPr sz="1600" dirty="0">
                <a:latin typeface="Carlito"/>
                <a:cs typeface="Carlito"/>
              </a:rPr>
              <a:t>all </a:t>
            </a:r>
            <a:r>
              <a:rPr sz="1600" spc="-5" dirty="0">
                <a:latin typeface="Carlito"/>
                <a:cs typeface="Carlito"/>
              </a:rPr>
              <a:t>models </a:t>
            </a:r>
            <a:r>
              <a:rPr sz="1600" spc="-25" dirty="0">
                <a:latin typeface="Carlito"/>
                <a:cs typeface="Carlito"/>
              </a:rPr>
              <a:t>performed </a:t>
            </a:r>
            <a:r>
              <a:rPr sz="1600" spc="-5" dirty="0">
                <a:latin typeface="Carlito"/>
                <a:cs typeface="Carlito"/>
              </a:rPr>
              <a:t>the </a:t>
            </a:r>
            <a:r>
              <a:rPr sz="1600" spc="-10" dirty="0">
                <a:latin typeface="Carlito"/>
                <a:cs typeface="Carlito"/>
              </a:rPr>
              <a:t>same </a:t>
            </a:r>
            <a:r>
              <a:rPr sz="1600" spc="-25" dirty="0">
                <a:latin typeface="Carlito"/>
                <a:cs typeface="Carlito"/>
              </a:rPr>
              <a:t>for </a:t>
            </a:r>
            <a:r>
              <a:rPr sz="1600" spc="-5" dirty="0">
                <a:latin typeface="Carlito"/>
                <a:cs typeface="Carlito"/>
              </a:rPr>
              <a:t>the </a:t>
            </a:r>
            <a:r>
              <a:rPr sz="1600" spc="-20" dirty="0">
                <a:latin typeface="Carlito"/>
                <a:cs typeface="Carlito"/>
              </a:rPr>
              <a:t>test set, </a:t>
            </a:r>
            <a:r>
              <a:rPr sz="1600" spc="-5" dirty="0">
                <a:latin typeface="Carlito"/>
                <a:cs typeface="Carlito"/>
              </a:rPr>
              <a:t>the </a:t>
            </a:r>
            <a:r>
              <a:rPr sz="1600" spc="-20" dirty="0">
                <a:latin typeface="Carlito"/>
                <a:cs typeface="Carlito"/>
              </a:rPr>
              <a:t>confusion </a:t>
            </a:r>
            <a:r>
              <a:rPr sz="1600" spc="-10" dirty="0">
                <a:latin typeface="Carlito"/>
                <a:cs typeface="Carlito"/>
              </a:rPr>
              <a:t>matrix is </a:t>
            </a:r>
            <a:r>
              <a:rPr sz="1600" spc="-5" dirty="0">
                <a:latin typeface="Carlito"/>
                <a:cs typeface="Carlito"/>
              </a:rPr>
              <a:t>the </a:t>
            </a:r>
            <a:r>
              <a:rPr sz="1600" spc="-10" dirty="0">
                <a:latin typeface="Carlito"/>
                <a:cs typeface="Carlito"/>
              </a:rPr>
              <a:t>same </a:t>
            </a:r>
            <a:r>
              <a:rPr sz="1600" spc="-20" dirty="0">
                <a:latin typeface="Carlito"/>
                <a:cs typeface="Carlito"/>
              </a:rPr>
              <a:t>across </a:t>
            </a:r>
            <a:r>
              <a:rPr sz="1600" dirty="0">
                <a:latin typeface="Carlito"/>
                <a:cs typeface="Carlito"/>
              </a:rPr>
              <a:t>all </a:t>
            </a:r>
            <a:r>
              <a:rPr sz="1600" spc="-5" dirty="0">
                <a:latin typeface="Carlito"/>
                <a:cs typeface="Carlito"/>
              </a:rPr>
              <a:t>models.  The </a:t>
            </a:r>
            <a:r>
              <a:rPr sz="1600" spc="-15" dirty="0">
                <a:latin typeface="Carlito"/>
                <a:cs typeface="Carlito"/>
              </a:rPr>
              <a:t>models </a:t>
            </a:r>
            <a:r>
              <a:rPr sz="1600" spc="-20" dirty="0">
                <a:latin typeface="Carlito"/>
                <a:cs typeface="Carlito"/>
              </a:rPr>
              <a:t>predicted </a:t>
            </a:r>
            <a:r>
              <a:rPr sz="1600" spc="-5" dirty="0">
                <a:latin typeface="Carlito"/>
                <a:cs typeface="Carlito"/>
              </a:rPr>
              <a:t>12 </a:t>
            </a:r>
            <a:r>
              <a:rPr sz="1600" spc="-20" dirty="0">
                <a:latin typeface="Carlito"/>
                <a:cs typeface="Carlito"/>
              </a:rPr>
              <a:t>successful </a:t>
            </a:r>
            <a:r>
              <a:rPr sz="1600" spc="-10" dirty="0">
                <a:latin typeface="Carlito"/>
                <a:cs typeface="Carlito"/>
              </a:rPr>
              <a:t>landings </a:t>
            </a:r>
            <a:r>
              <a:rPr sz="1600" spc="-5" dirty="0">
                <a:latin typeface="Carlito"/>
                <a:cs typeface="Carlito"/>
              </a:rPr>
              <a:t>when the true label</a:t>
            </a:r>
            <a:r>
              <a:rPr sz="1600" spc="275" dirty="0">
                <a:latin typeface="Carlito"/>
                <a:cs typeface="Carlito"/>
              </a:rPr>
              <a:t> </a:t>
            </a:r>
            <a:r>
              <a:rPr sz="1600" spc="-20" dirty="0">
                <a:latin typeface="Carlito"/>
                <a:cs typeface="Carlito"/>
              </a:rPr>
              <a:t>was successful </a:t>
            </a:r>
            <a:r>
              <a:rPr sz="1600" spc="-10" dirty="0">
                <a:latin typeface="Carlito"/>
                <a:cs typeface="Carlito"/>
              </a:rPr>
              <a:t>landing.</a:t>
            </a:r>
            <a:endParaRPr sz="1600" dirty="0">
              <a:latin typeface="Carlito"/>
              <a:cs typeface="Carlito"/>
            </a:endParaRPr>
          </a:p>
          <a:p>
            <a:pPr marL="12700">
              <a:lnSpc>
                <a:spcPct val="100000"/>
              </a:lnSpc>
              <a:spcBef>
                <a:spcPts val="405"/>
              </a:spcBef>
            </a:pPr>
            <a:r>
              <a:rPr sz="1600" spc="-5" dirty="0">
                <a:latin typeface="Carlito"/>
                <a:cs typeface="Carlito"/>
              </a:rPr>
              <a:t>The </a:t>
            </a:r>
            <a:r>
              <a:rPr sz="1600" spc="-15" dirty="0">
                <a:latin typeface="Carlito"/>
                <a:cs typeface="Carlito"/>
              </a:rPr>
              <a:t>models </a:t>
            </a:r>
            <a:r>
              <a:rPr sz="1600" spc="-20" dirty="0">
                <a:latin typeface="Carlito"/>
                <a:cs typeface="Carlito"/>
              </a:rPr>
              <a:t>predicted </a:t>
            </a:r>
            <a:r>
              <a:rPr sz="1600" spc="-5" dirty="0">
                <a:latin typeface="Carlito"/>
                <a:cs typeface="Carlito"/>
              </a:rPr>
              <a:t>3 </a:t>
            </a:r>
            <a:r>
              <a:rPr sz="1600" spc="-20" dirty="0">
                <a:latin typeface="Carlito"/>
                <a:cs typeface="Carlito"/>
              </a:rPr>
              <a:t>unsuccessful </a:t>
            </a:r>
            <a:r>
              <a:rPr sz="1600" spc="-10" dirty="0">
                <a:latin typeface="Carlito"/>
                <a:cs typeface="Carlito"/>
              </a:rPr>
              <a:t>landings </a:t>
            </a:r>
            <a:r>
              <a:rPr sz="1600" spc="-5" dirty="0">
                <a:latin typeface="Carlito"/>
                <a:cs typeface="Carlito"/>
              </a:rPr>
              <a:t>when the true label </a:t>
            </a:r>
            <a:r>
              <a:rPr sz="1600" spc="-15" dirty="0">
                <a:latin typeface="Carlito"/>
                <a:cs typeface="Carlito"/>
              </a:rPr>
              <a:t>was </a:t>
            </a:r>
            <a:r>
              <a:rPr sz="1600" spc="-20" dirty="0">
                <a:latin typeface="Carlito"/>
                <a:cs typeface="Carlito"/>
              </a:rPr>
              <a:t>unsuccessful</a:t>
            </a:r>
            <a:r>
              <a:rPr sz="1600" spc="140" dirty="0">
                <a:latin typeface="Carlito"/>
                <a:cs typeface="Carlito"/>
              </a:rPr>
              <a:t> </a:t>
            </a:r>
            <a:r>
              <a:rPr sz="1600" spc="-10" dirty="0">
                <a:latin typeface="Carlito"/>
                <a:cs typeface="Carlito"/>
              </a:rPr>
              <a:t>landing.</a:t>
            </a:r>
            <a:endParaRPr sz="1600" dirty="0">
              <a:latin typeface="Carlito"/>
              <a:cs typeface="Carlito"/>
            </a:endParaRPr>
          </a:p>
          <a:p>
            <a:pPr marL="12700" marR="5080">
              <a:lnSpc>
                <a:spcPts val="2330"/>
              </a:lnSpc>
              <a:spcBef>
                <a:spcPts val="135"/>
              </a:spcBef>
            </a:pPr>
            <a:r>
              <a:rPr sz="1600" spc="-5" dirty="0">
                <a:latin typeface="Carlito"/>
                <a:cs typeface="Carlito"/>
              </a:rPr>
              <a:t>The </a:t>
            </a:r>
            <a:r>
              <a:rPr sz="1600" spc="-15" dirty="0">
                <a:latin typeface="Carlito"/>
                <a:cs typeface="Carlito"/>
              </a:rPr>
              <a:t>models </a:t>
            </a:r>
            <a:r>
              <a:rPr sz="1600" spc="-20" dirty="0">
                <a:latin typeface="Carlito"/>
                <a:cs typeface="Carlito"/>
              </a:rPr>
              <a:t>predicted </a:t>
            </a:r>
            <a:r>
              <a:rPr sz="1600" spc="-5" dirty="0">
                <a:latin typeface="Carlito"/>
                <a:cs typeface="Carlito"/>
              </a:rPr>
              <a:t>3 </a:t>
            </a:r>
            <a:r>
              <a:rPr sz="1600" spc="-20" dirty="0">
                <a:latin typeface="Carlito"/>
                <a:cs typeface="Carlito"/>
              </a:rPr>
              <a:t>successful </a:t>
            </a:r>
            <a:r>
              <a:rPr sz="1600" spc="-10" dirty="0">
                <a:latin typeface="Carlito"/>
                <a:cs typeface="Carlito"/>
              </a:rPr>
              <a:t>landings </a:t>
            </a:r>
            <a:r>
              <a:rPr sz="1600" spc="-5" dirty="0">
                <a:latin typeface="Carlito"/>
                <a:cs typeface="Carlito"/>
              </a:rPr>
              <a:t>when the true label </a:t>
            </a:r>
            <a:r>
              <a:rPr sz="1600" spc="-20" dirty="0">
                <a:latin typeface="Carlito"/>
                <a:cs typeface="Carlito"/>
              </a:rPr>
              <a:t>was unsuccessful </a:t>
            </a:r>
            <a:r>
              <a:rPr sz="1600" spc="-10" dirty="0">
                <a:latin typeface="Carlito"/>
                <a:cs typeface="Carlito"/>
              </a:rPr>
              <a:t>landings </a:t>
            </a:r>
            <a:r>
              <a:rPr sz="1600" spc="-20" dirty="0">
                <a:latin typeface="Carlito"/>
                <a:cs typeface="Carlito"/>
              </a:rPr>
              <a:t>(false positives).  </a:t>
            </a:r>
            <a:r>
              <a:rPr sz="1600" spc="-15" dirty="0">
                <a:latin typeface="Carlito"/>
                <a:cs typeface="Carlito"/>
              </a:rPr>
              <a:t>Our </a:t>
            </a:r>
            <a:r>
              <a:rPr sz="1600" spc="-5" dirty="0">
                <a:latin typeface="Carlito"/>
                <a:cs typeface="Carlito"/>
              </a:rPr>
              <a:t>models </a:t>
            </a:r>
            <a:r>
              <a:rPr sz="1600" spc="-20" dirty="0">
                <a:latin typeface="Carlito"/>
                <a:cs typeface="Carlito"/>
              </a:rPr>
              <a:t>over predict successful</a:t>
            </a:r>
            <a:r>
              <a:rPr sz="1600" spc="130" dirty="0">
                <a:latin typeface="Carlito"/>
                <a:cs typeface="Carlito"/>
              </a:rPr>
              <a:t> </a:t>
            </a:r>
            <a:r>
              <a:rPr sz="1600" spc="-10" dirty="0">
                <a:latin typeface="Carlito"/>
                <a:cs typeface="Carlito"/>
              </a:rPr>
              <a:t>landings.</a:t>
            </a:r>
            <a:endParaRPr sz="1600" dirty="0">
              <a:latin typeface="Carlito"/>
              <a:cs typeface="Carlito"/>
            </a:endParaRPr>
          </a:p>
        </p:txBody>
      </p:sp>
      <p:sp>
        <p:nvSpPr>
          <p:cNvPr id="7" name="object 7"/>
          <p:cNvSpPr/>
          <p:nvPr/>
        </p:nvSpPr>
        <p:spPr>
          <a:xfrm>
            <a:off x="3075432" y="1219200"/>
            <a:ext cx="4541520" cy="3453383"/>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382381" y="2363851"/>
            <a:ext cx="2162175"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latin typeface="Carlito"/>
                <a:cs typeface="Carlito"/>
              </a:rPr>
              <a:t>Correct predictions are  </a:t>
            </a:r>
            <a:r>
              <a:rPr sz="1800" spc="-5" dirty="0">
                <a:latin typeface="Carlito"/>
                <a:cs typeface="Carlito"/>
              </a:rPr>
              <a:t>on </a:t>
            </a:r>
            <a:r>
              <a:rPr sz="1800" dirty="0">
                <a:latin typeface="Carlito"/>
                <a:cs typeface="Carlito"/>
              </a:rPr>
              <a:t>a </a:t>
            </a:r>
            <a:r>
              <a:rPr sz="1800" spc="-10" dirty="0">
                <a:latin typeface="Carlito"/>
                <a:cs typeface="Carlito"/>
              </a:rPr>
              <a:t>diagonal </a:t>
            </a:r>
            <a:r>
              <a:rPr sz="1800" spc="-20" dirty="0">
                <a:latin typeface="Carlito"/>
                <a:cs typeface="Carlito"/>
              </a:rPr>
              <a:t>from </a:t>
            </a:r>
            <a:r>
              <a:rPr sz="1800" spc="-15" dirty="0">
                <a:latin typeface="Carlito"/>
                <a:cs typeface="Carlito"/>
              </a:rPr>
              <a:t>top  </a:t>
            </a:r>
            <a:r>
              <a:rPr sz="1800" spc="-5" dirty="0">
                <a:latin typeface="Carlito"/>
                <a:cs typeface="Carlito"/>
              </a:rPr>
              <a:t>left </a:t>
            </a:r>
            <a:r>
              <a:rPr sz="1800" spc="-15" dirty="0">
                <a:latin typeface="Carlito"/>
                <a:cs typeface="Carlito"/>
              </a:rPr>
              <a:t>to </a:t>
            </a:r>
            <a:r>
              <a:rPr sz="1800" spc="-20" dirty="0">
                <a:latin typeface="Carlito"/>
                <a:cs typeface="Carlito"/>
              </a:rPr>
              <a:t>bottom</a:t>
            </a:r>
            <a:r>
              <a:rPr sz="1800" spc="-80" dirty="0">
                <a:latin typeface="Carlito"/>
                <a:cs typeface="Carlito"/>
              </a:rPr>
              <a:t> </a:t>
            </a:r>
            <a:r>
              <a:rPr sz="1800" spc="-5" dirty="0">
                <a:latin typeface="Carlito"/>
                <a:cs typeface="Carlito"/>
              </a:rPr>
              <a:t>right.</a:t>
            </a:r>
            <a:endParaRPr sz="1800">
              <a:latin typeface="Carlito"/>
              <a:cs typeface="Carli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3244850" cy="756920"/>
          </a:xfrm>
          <a:prstGeom prst="rect">
            <a:avLst/>
          </a:prstGeom>
        </p:spPr>
        <p:txBody>
          <a:bodyPr vert="horz" wrap="square" lIns="0" tIns="12700" rIns="0" bIns="0" rtlCol="0">
            <a:spAutoFit/>
          </a:bodyPr>
          <a:lstStyle/>
          <a:p>
            <a:pPr marL="12700">
              <a:lnSpc>
                <a:spcPct val="100000"/>
              </a:lnSpc>
              <a:spcBef>
                <a:spcPts val="100"/>
              </a:spcBef>
            </a:pPr>
            <a:r>
              <a:rPr spc="-670" dirty="0"/>
              <a:t>CONCLUSION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45</a:t>
            </a:fld>
            <a:endParaRPr dirty="0"/>
          </a:p>
        </p:txBody>
      </p:sp>
      <p:sp>
        <p:nvSpPr>
          <p:cNvPr id="4" name="object 4"/>
          <p:cNvSpPr txBox="1"/>
          <p:nvPr/>
        </p:nvSpPr>
        <p:spPr>
          <a:xfrm>
            <a:off x="1184249" y="1746715"/>
            <a:ext cx="9956800" cy="3692525"/>
          </a:xfrm>
          <a:prstGeom prst="rect">
            <a:avLst/>
          </a:prstGeom>
        </p:spPr>
        <p:txBody>
          <a:bodyPr vert="horz" wrap="square" lIns="0" tIns="62230" rIns="0" bIns="0" rtlCol="0">
            <a:spAutoFit/>
          </a:bodyPr>
          <a:lstStyle/>
          <a:p>
            <a:pPr marL="195580" indent="-183515">
              <a:lnSpc>
                <a:spcPct val="100000"/>
              </a:lnSpc>
              <a:spcBef>
                <a:spcPts val="490"/>
              </a:spcBef>
              <a:buClr>
                <a:srgbClr val="E28312"/>
              </a:buClr>
              <a:buChar char="◦"/>
              <a:tabLst>
                <a:tab pos="196215" algn="l"/>
              </a:tabLst>
            </a:pPr>
            <a:r>
              <a:rPr sz="2000" dirty="0">
                <a:solidFill>
                  <a:srgbClr val="404040"/>
                </a:solidFill>
                <a:latin typeface="Carlito"/>
                <a:cs typeface="Carlito"/>
              </a:rPr>
              <a:t>Our </a:t>
            </a:r>
            <a:r>
              <a:rPr sz="2000" spc="-5" dirty="0">
                <a:solidFill>
                  <a:srgbClr val="404040"/>
                </a:solidFill>
                <a:latin typeface="Carlito"/>
                <a:cs typeface="Carlito"/>
              </a:rPr>
              <a:t>task: </a:t>
            </a:r>
            <a:r>
              <a:rPr sz="2000" spc="-20" dirty="0">
                <a:solidFill>
                  <a:srgbClr val="404040"/>
                </a:solidFill>
                <a:latin typeface="Carlito"/>
                <a:cs typeface="Carlito"/>
              </a:rPr>
              <a:t>to develop </a:t>
            </a:r>
            <a:r>
              <a:rPr sz="2000" dirty="0">
                <a:solidFill>
                  <a:srgbClr val="404040"/>
                </a:solidFill>
                <a:latin typeface="Carlito"/>
                <a:cs typeface="Carlito"/>
              </a:rPr>
              <a:t>a machine learning model </a:t>
            </a:r>
            <a:r>
              <a:rPr sz="2000" spc="-25" dirty="0">
                <a:solidFill>
                  <a:srgbClr val="404040"/>
                </a:solidFill>
                <a:latin typeface="Carlito"/>
                <a:cs typeface="Carlito"/>
              </a:rPr>
              <a:t>for </a:t>
            </a:r>
            <a:r>
              <a:rPr sz="2000" dirty="0">
                <a:solidFill>
                  <a:srgbClr val="404040"/>
                </a:solidFill>
                <a:latin typeface="Carlito"/>
                <a:cs typeface="Carlito"/>
              </a:rPr>
              <a:t>Space Y who </a:t>
            </a:r>
            <a:r>
              <a:rPr sz="2000" spc="-20" dirty="0">
                <a:solidFill>
                  <a:srgbClr val="404040"/>
                </a:solidFill>
                <a:latin typeface="Carlito"/>
                <a:cs typeface="Carlito"/>
              </a:rPr>
              <a:t>wants to </a:t>
            </a:r>
            <a:r>
              <a:rPr sz="2000" spc="-5" dirty="0">
                <a:solidFill>
                  <a:srgbClr val="404040"/>
                </a:solidFill>
                <a:latin typeface="Carlito"/>
                <a:cs typeface="Carlito"/>
              </a:rPr>
              <a:t>bid </a:t>
            </a:r>
            <a:r>
              <a:rPr sz="2000" spc="-20" dirty="0">
                <a:solidFill>
                  <a:srgbClr val="404040"/>
                </a:solidFill>
                <a:latin typeface="Carlito"/>
                <a:cs typeface="Carlito"/>
              </a:rPr>
              <a:t>against</a:t>
            </a:r>
            <a:r>
              <a:rPr sz="2000" spc="-70" dirty="0">
                <a:solidFill>
                  <a:srgbClr val="404040"/>
                </a:solidFill>
                <a:latin typeface="Carlito"/>
                <a:cs typeface="Carlito"/>
              </a:rPr>
              <a:t> </a:t>
            </a:r>
            <a:r>
              <a:rPr sz="2000" dirty="0">
                <a:solidFill>
                  <a:srgbClr val="404040"/>
                </a:solidFill>
                <a:latin typeface="Carlito"/>
                <a:cs typeface="Carlito"/>
              </a:rPr>
              <a:t>SpaceX</a:t>
            </a:r>
            <a:endParaRPr sz="2000">
              <a:latin typeface="Carlito"/>
              <a:cs typeface="Carlito"/>
            </a:endParaRPr>
          </a:p>
          <a:p>
            <a:pPr marL="195580" indent="-183515">
              <a:lnSpc>
                <a:spcPct val="100000"/>
              </a:lnSpc>
              <a:spcBef>
                <a:spcPts val="395"/>
              </a:spcBef>
              <a:buClr>
                <a:srgbClr val="E28312"/>
              </a:buClr>
              <a:buChar char="◦"/>
              <a:tabLst>
                <a:tab pos="196215" algn="l"/>
              </a:tabLst>
            </a:pPr>
            <a:r>
              <a:rPr sz="2000" spc="-5" dirty="0">
                <a:solidFill>
                  <a:srgbClr val="404040"/>
                </a:solidFill>
                <a:latin typeface="Carlito"/>
                <a:cs typeface="Carlito"/>
              </a:rPr>
              <a:t>The goal </a:t>
            </a:r>
            <a:r>
              <a:rPr sz="2000" dirty="0">
                <a:solidFill>
                  <a:srgbClr val="404040"/>
                </a:solidFill>
                <a:latin typeface="Carlito"/>
                <a:cs typeface="Carlito"/>
              </a:rPr>
              <a:t>of </a:t>
            </a:r>
            <a:r>
              <a:rPr sz="2000" spc="-5" dirty="0">
                <a:solidFill>
                  <a:srgbClr val="404040"/>
                </a:solidFill>
                <a:latin typeface="Carlito"/>
                <a:cs typeface="Carlito"/>
              </a:rPr>
              <a:t>model is </a:t>
            </a:r>
            <a:r>
              <a:rPr sz="2000" spc="-20" dirty="0">
                <a:solidFill>
                  <a:srgbClr val="404040"/>
                </a:solidFill>
                <a:latin typeface="Carlito"/>
                <a:cs typeface="Carlito"/>
              </a:rPr>
              <a:t>to </a:t>
            </a:r>
            <a:r>
              <a:rPr sz="2000" spc="-5" dirty="0">
                <a:solidFill>
                  <a:srgbClr val="404040"/>
                </a:solidFill>
                <a:latin typeface="Carlito"/>
                <a:cs typeface="Carlito"/>
              </a:rPr>
              <a:t>predict when </a:t>
            </a:r>
            <a:r>
              <a:rPr sz="2000" spc="-15" dirty="0">
                <a:solidFill>
                  <a:srgbClr val="404040"/>
                </a:solidFill>
                <a:latin typeface="Carlito"/>
                <a:cs typeface="Carlito"/>
              </a:rPr>
              <a:t>Stage </a:t>
            </a:r>
            <a:r>
              <a:rPr sz="2000" dirty="0">
                <a:solidFill>
                  <a:srgbClr val="404040"/>
                </a:solidFill>
                <a:latin typeface="Carlito"/>
                <a:cs typeface="Carlito"/>
              </a:rPr>
              <a:t>1 </a:t>
            </a:r>
            <a:r>
              <a:rPr sz="2000" spc="-5" dirty="0">
                <a:solidFill>
                  <a:srgbClr val="404040"/>
                </a:solidFill>
                <a:latin typeface="Carlito"/>
                <a:cs typeface="Carlito"/>
              </a:rPr>
              <a:t>will successfully </a:t>
            </a:r>
            <a:r>
              <a:rPr sz="2000" dirty="0">
                <a:solidFill>
                  <a:srgbClr val="404040"/>
                </a:solidFill>
                <a:latin typeface="Carlito"/>
                <a:cs typeface="Carlito"/>
              </a:rPr>
              <a:t>land </a:t>
            </a:r>
            <a:r>
              <a:rPr sz="2000" spc="-20" dirty="0">
                <a:solidFill>
                  <a:srgbClr val="404040"/>
                </a:solidFill>
                <a:latin typeface="Carlito"/>
                <a:cs typeface="Carlito"/>
              </a:rPr>
              <a:t>to </a:t>
            </a:r>
            <a:r>
              <a:rPr sz="2000" spc="-35" dirty="0">
                <a:solidFill>
                  <a:srgbClr val="404040"/>
                </a:solidFill>
                <a:latin typeface="Carlito"/>
                <a:cs typeface="Carlito"/>
              </a:rPr>
              <a:t>save </a:t>
            </a:r>
            <a:r>
              <a:rPr sz="2000" spc="-5" dirty="0">
                <a:solidFill>
                  <a:srgbClr val="404040"/>
                </a:solidFill>
                <a:latin typeface="Carlito"/>
                <a:cs typeface="Carlito"/>
              </a:rPr>
              <a:t>~$100 million</a:t>
            </a:r>
            <a:r>
              <a:rPr sz="2000" spc="-110" dirty="0">
                <a:solidFill>
                  <a:srgbClr val="404040"/>
                </a:solidFill>
                <a:latin typeface="Carlito"/>
                <a:cs typeface="Carlito"/>
              </a:rPr>
              <a:t> </a:t>
            </a:r>
            <a:r>
              <a:rPr sz="2000" dirty="0">
                <a:solidFill>
                  <a:srgbClr val="404040"/>
                </a:solidFill>
                <a:latin typeface="Carlito"/>
                <a:cs typeface="Carlito"/>
              </a:rPr>
              <a:t>USD</a:t>
            </a:r>
            <a:endParaRPr sz="2000">
              <a:latin typeface="Carlito"/>
              <a:cs typeface="Carlito"/>
            </a:endParaRPr>
          </a:p>
          <a:p>
            <a:pPr marL="195580" indent="-183515">
              <a:lnSpc>
                <a:spcPct val="100000"/>
              </a:lnSpc>
              <a:spcBef>
                <a:spcPts val="409"/>
              </a:spcBef>
              <a:buClr>
                <a:srgbClr val="E28312"/>
              </a:buClr>
              <a:buChar char="◦"/>
              <a:tabLst>
                <a:tab pos="196215" algn="l"/>
              </a:tabLst>
            </a:pPr>
            <a:r>
              <a:rPr sz="2000" spc="-5" dirty="0">
                <a:solidFill>
                  <a:srgbClr val="404040"/>
                </a:solidFill>
                <a:latin typeface="Carlito"/>
                <a:cs typeface="Carlito"/>
              </a:rPr>
              <a:t>Used </a:t>
            </a:r>
            <a:r>
              <a:rPr sz="2000" spc="-25" dirty="0">
                <a:solidFill>
                  <a:srgbClr val="404040"/>
                </a:solidFill>
                <a:latin typeface="Carlito"/>
                <a:cs typeface="Carlito"/>
              </a:rPr>
              <a:t>data </a:t>
            </a:r>
            <a:r>
              <a:rPr sz="2000" spc="-20" dirty="0">
                <a:solidFill>
                  <a:srgbClr val="404040"/>
                </a:solidFill>
                <a:latin typeface="Carlito"/>
                <a:cs typeface="Carlito"/>
              </a:rPr>
              <a:t>from </a:t>
            </a:r>
            <a:r>
              <a:rPr sz="2000" dirty="0">
                <a:solidFill>
                  <a:srgbClr val="404040"/>
                </a:solidFill>
                <a:latin typeface="Carlito"/>
                <a:cs typeface="Carlito"/>
              </a:rPr>
              <a:t>a </a:t>
            </a:r>
            <a:r>
              <a:rPr sz="2000" spc="-5" dirty="0">
                <a:solidFill>
                  <a:srgbClr val="404040"/>
                </a:solidFill>
                <a:latin typeface="Carlito"/>
                <a:cs typeface="Carlito"/>
              </a:rPr>
              <a:t>public </a:t>
            </a:r>
            <a:r>
              <a:rPr sz="2000" dirty="0">
                <a:solidFill>
                  <a:srgbClr val="404040"/>
                </a:solidFill>
                <a:latin typeface="Carlito"/>
                <a:cs typeface="Carlito"/>
              </a:rPr>
              <a:t>SpaceX API and </a:t>
            </a:r>
            <a:r>
              <a:rPr sz="2000" spc="-5" dirty="0">
                <a:solidFill>
                  <a:srgbClr val="404040"/>
                </a:solidFill>
                <a:latin typeface="Carlito"/>
                <a:cs typeface="Carlito"/>
              </a:rPr>
              <a:t>web scraping </a:t>
            </a:r>
            <a:r>
              <a:rPr sz="2000" dirty="0">
                <a:solidFill>
                  <a:srgbClr val="404040"/>
                </a:solidFill>
                <a:latin typeface="Carlito"/>
                <a:cs typeface="Carlito"/>
              </a:rPr>
              <a:t>SpaceX Wikipedia</a:t>
            </a:r>
            <a:r>
              <a:rPr sz="2000" spc="-195" dirty="0">
                <a:solidFill>
                  <a:srgbClr val="404040"/>
                </a:solidFill>
                <a:latin typeface="Carlito"/>
                <a:cs typeface="Carlito"/>
              </a:rPr>
              <a:t> </a:t>
            </a:r>
            <a:r>
              <a:rPr sz="2000" spc="-5" dirty="0">
                <a:solidFill>
                  <a:srgbClr val="404040"/>
                </a:solidFill>
                <a:latin typeface="Carlito"/>
                <a:cs typeface="Carlito"/>
              </a:rPr>
              <a:t>page</a:t>
            </a:r>
            <a:endParaRPr sz="2000">
              <a:latin typeface="Carlito"/>
              <a:cs typeface="Carlito"/>
            </a:endParaRPr>
          </a:p>
          <a:p>
            <a:pPr marL="195580" indent="-183515">
              <a:lnSpc>
                <a:spcPct val="100000"/>
              </a:lnSpc>
              <a:spcBef>
                <a:spcPts val="400"/>
              </a:spcBef>
              <a:buClr>
                <a:srgbClr val="E28312"/>
              </a:buClr>
              <a:buChar char="◦"/>
              <a:tabLst>
                <a:tab pos="196215" algn="l"/>
              </a:tabLst>
            </a:pPr>
            <a:r>
              <a:rPr sz="2000" spc="-25" dirty="0">
                <a:solidFill>
                  <a:srgbClr val="404040"/>
                </a:solidFill>
                <a:latin typeface="Carlito"/>
                <a:cs typeface="Carlito"/>
              </a:rPr>
              <a:t>Created data </a:t>
            </a:r>
            <a:r>
              <a:rPr sz="2000" spc="-5" dirty="0">
                <a:solidFill>
                  <a:srgbClr val="404040"/>
                </a:solidFill>
                <a:latin typeface="Carlito"/>
                <a:cs typeface="Carlito"/>
              </a:rPr>
              <a:t>labels </a:t>
            </a:r>
            <a:r>
              <a:rPr sz="2000" dirty="0">
                <a:solidFill>
                  <a:srgbClr val="404040"/>
                </a:solidFill>
                <a:latin typeface="Carlito"/>
                <a:cs typeface="Carlito"/>
              </a:rPr>
              <a:t>and </a:t>
            </a:r>
            <a:r>
              <a:rPr sz="2000" spc="-25" dirty="0">
                <a:solidFill>
                  <a:srgbClr val="404040"/>
                </a:solidFill>
                <a:latin typeface="Carlito"/>
                <a:cs typeface="Carlito"/>
              </a:rPr>
              <a:t>stored data into </a:t>
            </a:r>
            <a:r>
              <a:rPr sz="2000" dirty="0">
                <a:solidFill>
                  <a:srgbClr val="404040"/>
                </a:solidFill>
                <a:latin typeface="Carlito"/>
                <a:cs typeface="Carlito"/>
              </a:rPr>
              <a:t>a </a:t>
            </a:r>
            <a:r>
              <a:rPr sz="2000" spc="-5" dirty="0">
                <a:solidFill>
                  <a:srgbClr val="404040"/>
                </a:solidFill>
                <a:latin typeface="Carlito"/>
                <a:cs typeface="Carlito"/>
              </a:rPr>
              <a:t>DB2 SQL</a:t>
            </a:r>
            <a:r>
              <a:rPr sz="2000" spc="-15" dirty="0">
                <a:solidFill>
                  <a:srgbClr val="404040"/>
                </a:solidFill>
                <a:latin typeface="Carlito"/>
                <a:cs typeface="Carlito"/>
              </a:rPr>
              <a:t> </a:t>
            </a:r>
            <a:r>
              <a:rPr sz="2000" spc="-5" dirty="0">
                <a:solidFill>
                  <a:srgbClr val="404040"/>
                </a:solidFill>
                <a:latin typeface="Carlito"/>
                <a:cs typeface="Carlito"/>
              </a:rPr>
              <a:t>database</a:t>
            </a:r>
            <a:endParaRPr sz="2000">
              <a:latin typeface="Carlito"/>
              <a:cs typeface="Carlito"/>
            </a:endParaRPr>
          </a:p>
          <a:p>
            <a:pPr marL="195580" indent="-183515">
              <a:lnSpc>
                <a:spcPct val="100000"/>
              </a:lnSpc>
              <a:spcBef>
                <a:spcPts val="395"/>
              </a:spcBef>
              <a:buClr>
                <a:srgbClr val="E28312"/>
              </a:buClr>
              <a:buChar char="◦"/>
              <a:tabLst>
                <a:tab pos="196215" algn="l"/>
              </a:tabLst>
            </a:pPr>
            <a:r>
              <a:rPr sz="2000" spc="-25" dirty="0">
                <a:solidFill>
                  <a:srgbClr val="404040"/>
                </a:solidFill>
                <a:latin typeface="Carlito"/>
                <a:cs typeface="Carlito"/>
              </a:rPr>
              <a:t>Created </a:t>
            </a:r>
            <a:r>
              <a:rPr sz="2000" dirty="0">
                <a:solidFill>
                  <a:srgbClr val="404040"/>
                </a:solidFill>
                <a:latin typeface="Carlito"/>
                <a:cs typeface="Carlito"/>
              </a:rPr>
              <a:t>a </a:t>
            </a:r>
            <a:r>
              <a:rPr sz="2000" spc="-5" dirty="0">
                <a:solidFill>
                  <a:srgbClr val="404040"/>
                </a:solidFill>
                <a:latin typeface="Carlito"/>
                <a:cs typeface="Carlito"/>
              </a:rPr>
              <a:t>dashboard </a:t>
            </a:r>
            <a:r>
              <a:rPr sz="2000" spc="-25" dirty="0">
                <a:solidFill>
                  <a:srgbClr val="404040"/>
                </a:solidFill>
                <a:latin typeface="Carlito"/>
                <a:cs typeface="Carlito"/>
              </a:rPr>
              <a:t>for</a:t>
            </a:r>
            <a:r>
              <a:rPr sz="2000" spc="-125" dirty="0">
                <a:solidFill>
                  <a:srgbClr val="404040"/>
                </a:solidFill>
                <a:latin typeface="Carlito"/>
                <a:cs typeface="Carlito"/>
              </a:rPr>
              <a:t> </a:t>
            </a:r>
            <a:r>
              <a:rPr sz="2000" spc="-20" dirty="0">
                <a:solidFill>
                  <a:srgbClr val="404040"/>
                </a:solidFill>
                <a:latin typeface="Carlito"/>
                <a:cs typeface="Carlito"/>
              </a:rPr>
              <a:t>visualization</a:t>
            </a:r>
            <a:endParaRPr sz="2000">
              <a:latin typeface="Carlito"/>
              <a:cs typeface="Carlito"/>
            </a:endParaRPr>
          </a:p>
          <a:p>
            <a:pPr marL="195580" indent="-183515">
              <a:lnSpc>
                <a:spcPct val="100000"/>
              </a:lnSpc>
              <a:spcBef>
                <a:spcPts val="405"/>
              </a:spcBef>
              <a:buClr>
                <a:srgbClr val="E28312"/>
              </a:buClr>
              <a:buChar char="◦"/>
              <a:tabLst>
                <a:tab pos="196215" algn="l"/>
              </a:tabLst>
            </a:pPr>
            <a:r>
              <a:rPr sz="2000" spc="-50" dirty="0">
                <a:solidFill>
                  <a:srgbClr val="404040"/>
                </a:solidFill>
                <a:latin typeface="Carlito"/>
                <a:cs typeface="Carlito"/>
              </a:rPr>
              <a:t>We </a:t>
            </a:r>
            <a:r>
              <a:rPr sz="2000" spc="-25" dirty="0">
                <a:solidFill>
                  <a:srgbClr val="404040"/>
                </a:solidFill>
                <a:latin typeface="Carlito"/>
                <a:cs typeface="Carlito"/>
              </a:rPr>
              <a:t>created </a:t>
            </a:r>
            <a:r>
              <a:rPr sz="2000" dirty="0">
                <a:solidFill>
                  <a:srgbClr val="404040"/>
                </a:solidFill>
                <a:latin typeface="Carlito"/>
                <a:cs typeface="Carlito"/>
              </a:rPr>
              <a:t>a machine learning model </a:t>
            </a:r>
            <a:r>
              <a:rPr sz="2000" spc="-5" dirty="0">
                <a:solidFill>
                  <a:srgbClr val="404040"/>
                </a:solidFill>
                <a:latin typeface="Carlito"/>
                <a:cs typeface="Carlito"/>
              </a:rPr>
              <a:t>with </a:t>
            </a:r>
            <a:r>
              <a:rPr sz="2000" dirty="0">
                <a:solidFill>
                  <a:srgbClr val="404040"/>
                </a:solidFill>
                <a:latin typeface="Carlito"/>
                <a:cs typeface="Carlito"/>
              </a:rPr>
              <a:t>an </a:t>
            </a:r>
            <a:r>
              <a:rPr sz="2000" spc="-5" dirty="0">
                <a:solidFill>
                  <a:srgbClr val="404040"/>
                </a:solidFill>
                <a:latin typeface="Carlito"/>
                <a:cs typeface="Carlito"/>
              </a:rPr>
              <a:t>accuracy of</a:t>
            </a:r>
            <a:r>
              <a:rPr sz="2000" spc="-105" dirty="0">
                <a:solidFill>
                  <a:srgbClr val="404040"/>
                </a:solidFill>
                <a:latin typeface="Carlito"/>
                <a:cs typeface="Carlito"/>
              </a:rPr>
              <a:t> </a:t>
            </a:r>
            <a:r>
              <a:rPr sz="2000" dirty="0">
                <a:solidFill>
                  <a:srgbClr val="404040"/>
                </a:solidFill>
                <a:latin typeface="Carlito"/>
                <a:cs typeface="Carlito"/>
              </a:rPr>
              <a:t>83%</a:t>
            </a:r>
            <a:endParaRPr sz="2000">
              <a:latin typeface="Carlito"/>
              <a:cs typeface="Carlito"/>
            </a:endParaRPr>
          </a:p>
          <a:p>
            <a:pPr marL="195580" marR="276860" indent="-183515">
              <a:lnSpc>
                <a:spcPts val="2160"/>
              </a:lnSpc>
              <a:spcBef>
                <a:spcPts val="635"/>
              </a:spcBef>
              <a:buClr>
                <a:srgbClr val="E28312"/>
              </a:buClr>
              <a:buChar char="◦"/>
              <a:tabLst>
                <a:tab pos="196215" algn="l"/>
              </a:tabLst>
            </a:pPr>
            <a:r>
              <a:rPr sz="2000" spc="-5" dirty="0">
                <a:solidFill>
                  <a:srgbClr val="404040"/>
                </a:solidFill>
                <a:latin typeface="Carlito"/>
                <a:cs typeface="Carlito"/>
              </a:rPr>
              <a:t>Allon </a:t>
            </a:r>
            <a:r>
              <a:rPr sz="2000" dirty="0">
                <a:solidFill>
                  <a:srgbClr val="404040"/>
                </a:solidFill>
                <a:latin typeface="Carlito"/>
                <a:cs typeface="Carlito"/>
              </a:rPr>
              <a:t>Mask </a:t>
            </a:r>
            <a:r>
              <a:rPr sz="2000" spc="-5" dirty="0">
                <a:solidFill>
                  <a:srgbClr val="404040"/>
                </a:solidFill>
                <a:latin typeface="Carlito"/>
                <a:cs typeface="Carlito"/>
              </a:rPr>
              <a:t>of </a:t>
            </a:r>
            <a:r>
              <a:rPr sz="2000" dirty="0">
                <a:solidFill>
                  <a:srgbClr val="404040"/>
                </a:solidFill>
                <a:latin typeface="Carlito"/>
                <a:cs typeface="Carlito"/>
              </a:rPr>
              <a:t>SpaceY </a:t>
            </a:r>
            <a:r>
              <a:rPr sz="2000" spc="-5" dirty="0">
                <a:solidFill>
                  <a:srgbClr val="404040"/>
                </a:solidFill>
                <a:latin typeface="Carlito"/>
                <a:cs typeface="Carlito"/>
              </a:rPr>
              <a:t>can use </a:t>
            </a:r>
            <a:r>
              <a:rPr sz="2000" dirty="0">
                <a:solidFill>
                  <a:srgbClr val="404040"/>
                </a:solidFill>
                <a:latin typeface="Carlito"/>
                <a:cs typeface="Carlito"/>
              </a:rPr>
              <a:t>this model </a:t>
            </a:r>
            <a:r>
              <a:rPr sz="2000" spc="-20" dirty="0">
                <a:solidFill>
                  <a:srgbClr val="404040"/>
                </a:solidFill>
                <a:latin typeface="Carlito"/>
                <a:cs typeface="Carlito"/>
              </a:rPr>
              <a:t>to </a:t>
            </a:r>
            <a:r>
              <a:rPr sz="2000" spc="-5" dirty="0">
                <a:solidFill>
                  <a:srgbClr val="404040"/>
                </a:solidFill>
                <a:latin typeface="Carlito"/>
                <a:cs typeface="Carlito"/>
              </a:rPr>
              <a:t>predict with </a:t>
            </a:r>
            <a:r>
              <a:rPr sz="2000" spc="-20" dirty="0">
                <a:solidFill>
                  <a:srgbClr val="404040"/>
                </a:solidFill>
                <a:latin typeface="Carlito"/>
                <a:cs typeface="Carlito"/>
              </a:rPr>
              <a:t>relatively </a:t>
            </a:r>
            <a:r>
              <a:rPr sz="2000" spc="-5" dirty="0">
                <a:solidFill>
                  <a:srgbClr val="404040"/>
                </a:solidFill>
                <a:latin typeface="Carlito"/>
                <a:cs typeface="Carlito"/>
              </a:rPr>
              <a:t>high accuracy whether </a:t>
            </a:r>
            <a:r>
              <a:rPr sz="2000" dirty="0">
                <a:solidFill>
                  <a:srgbClr val="404040"/>
                </a:solidFill>
                <a:latin typeface="Carlito"/>
                <a:cs typeface="Carlito"/>
              </a:rPr>
              <a:t>a  launch </a:t>
            </a:r>
            <a:r>
              <a:rPr sz="2000" spc="-5" dirty="0">
                <a:solidFill>
                  <a:srgbClr val="404040"/>
                </a:solidFill>
                <a:latin typeface="Carlito"/>
                <a:cs typeface="Carlito"/>
              </a:rPr>
              <a:t>will </a:t>
            </a:r>
            <a:r>
              <a:rPr sz="2000" spc="-35" dirty="0">
                <a:solidFill>
                  <a:srgbClr val="404040"/>
                </a:solidFill>
                <a:latin typeface="Carlito"/>
                <a:cs typeface="Carlito"/>
              </a:rPr>
              <a:t>have </a:t>
            </a:r>
            <a:r>
              <a:rPr sz="2000" dirty="0">
                <a:solidFill>
                  <a:srgbClr val="404040"/>
                </a:solidFill>
                <a:latin typeface="Carlito"/>
                <a:cs typeface="Carlito"/>
              </a:rPr>
              <a:t>a </a:t>
            </a:r>
            <a:r>
              <a:rPr sz="2000" spc="-5" dirty="0">
                <a:solidFill>
                  <a:srgbClr val="404040"/>
                </a:solidFill>
                <a:latin typeface="Carlito"/>
                <a:cs typeface="Carlito"/>
              </a:rPr>
              <a:t>successful </a:t>
            </a:r>
            <a:r>
              <a:rPr sz="2000" spc="-20" dirty="0">
                <a:solidFill>
                  <a:srgbClr val="404040"/>
                </a:solidFill>
                <a:latin typeface="Carlito"/>
                <a:cs typeface="Carlito"/>
              </a:rPr>
              <a:t>Stage </a:t>
            </a:r>
            <a:r>
              <a:rPr sz="2000" dirty="0">
                <a:solidFill>
                  <a:srgbClr val="404040"/>
                </a:solidFill>
                <a:latin typeface="Carlito"/>
                <a:cs typeface="Carlito"/>
              </a:rPr>
              <a:t>1 landing </a:t>
            </a:r>
            <a:r>
              <a:rPr sz="2000" spc="-25" dirty="0">
                <a:solidFill>
                  <a:srgbClr val="404040"/>
                </a:solidFill>
                <a:latin typeface="Carlito"/>
                <a:cs typeface="Carlito"/>
              </a:rPr>
              <a:t>before </a:t>
            </a:r>
            <a:r>
              <a:rPr sz="2000" dirty="0">
                <a:solidFill>
                  <a:srgbClr val="404040"/>
                </a:solidFill>
                <a:latin typeface="Carlito"/>
                <a:cs typeface="Carlito"/>
              </a:rPr>
              <a:t>launch </a:t>
            </a:r>
            <a:r>
              <a:rPr sz="2000" spc="-20" dirty="0">
                <a:solidFill>
                  <a:srgbClr val="404040"/>
                </a:solidFill>
                <a:latin typeface="Carlito"/>
                <a:cs typeface="Carlito"/>
              </a:rPr>
              <a:t>to </a:t>
            </a:r>
            <a:r>
              <a:rPr sz="2000" spc="-5" dirty="0">
                <a:solidFill>
                  <a:srgbClr val="404040"/>
                </a:solidFill>
                <a:latin typeface="Carlito"/>
                <a:cs typeface="Carlito"/>
              </a:rPr>
              <a:t>determine whether </a:t>
            </a:r>
            <a:r>
              <a:rPr sz="2000" dirty="0">
                <a:solidFill>
                  <a:srgbClr val="404040"/>
                </a:solidFill>
                <a:latin typeface="Carlito"/>
                <a:cs typeface="Carlito"/>
              </a:rPr>
              <a:t>the launch  </a:t>
            </a:r>
            <a:r>
              <a:rPr sz="2000" spc="-5" dirty="0">
                <a:solidFill>
                  <a:srgbClr val="404040"/>
                </a:solidFill>
                <a:latin typeface="Carlito"/>
                <a:cs typeface="Carlito"/>
              </a:rPr>
              <a:t>should be </a:t>
            </a:r>
            <a:r>
              <a:rPr sz="2000" dirty="0">
                <a:solidFill>
                  <a:srgbClr val="404040"/>
                </a:solidFill>
                <a:latin typeface="Carlito"/>
                <a:cs typeface="Carlito"/>
              </a:rPr>
              <a:t>made </a:t>
            </a:r>
            <a:r>
              <a:rPr sz="2000" spc="-5" dirty="0">
                <a:solidFill>
                  <a:srgbClr val="404040"/>
                </a:solidFill>
                <a:latin typeface="Carlito"/>
                <a:cs typeface="Carlito"/>
              </a:rPr>
              <a:t>or</a:t>
            </a:r>
            <a:r>
              <a:rPr sz="2000" spc="-105" dirty="0">
                <a:solidFill>
                  <a:srgbClr val="404040"/>
                </a:solidFill>
                <a:latin typeface="Carlito"/>
                <a:cs typeface="Carlito"/>
              </a:rPr>
              <a:t> </a:t>
            </a:r>
            <a:r>
              <a:rPr sz="2000" spc="-5" dirty="0">
                <a:solidFill>
                  <a:srgbClr val="404040"/>
                </a:solidFill>
                <a:latin typeface="Carlito"/>
                <a:cs typeface="Carlito"/>
              </a:rPr>
              <a:t>not</a:t>
            </a:r>
            <a:endParaRPr sz="2000">
              <a:latin typeface="Carlito"/>
              <a:cs typeface="Carlito"/>
            </a:endParaRPr>
          </a:p>
          <a:p>
            <a:pPr marL="195580" marR="5080" indent="-183515">
              <a:lnSpc>
                <a:spcPts val="2200"/>
              </a:lnSpc>
              <a:spcBef>
                <a:spcPts val="605"/>
              </a:spcBef>
              <a:buClr>
                <a:srgbClr val="E28312"/>
              </a:buClr>
              <a:buChar char="◦"/>
              <a:tabLst>
                <a:tab pos="196215" algn="l"/>
              </a:tabLst>
            </a:pPr>
            <a:r>
              <a:rPr sz="2000" spc="-5" dirty="0">
                <a:solidFill>
                  <a:srgbClr val="404040"/>
                </a:solidFill>
                <a:latin typeface="Carlito"/>
                <a:cs typeface="Carlito"/>
              </a:rPr>
              <a:t>If possible </a:t>
            </a:r>
            <a:r>
              <a:rPr sz="2000" spc="-20" dirty="0">
                <a:solidFill>
                  <a:srgbClr val="404040"/>
                </a:solidFill>
                <a:latin typeface="Carlito"/>
                <a:cs typeface="Carlito"/>
              </a:rPr>
              <a:t>more </a:t>
            </a:r>
            <a:r>
              <a:rPr sz="2000" spc="-25" dirty="0">
                <a:solidFill>
                  <a:srgbClr val="404040"/>
                </a:solidFill>
                <a:latin typeface="Carlito"/>
                <a:cs typeface="Carlito"/>
              </a:rPr>
              <a:t>data </a:t>
            </a:r>
            <a:r>
              <a:rPr sz="2000" spc="-5" dirty="0">
                <a:solidFill>
                  <a:srgbClr val="404040"/>
                </a:solidFill>
                <a:latin typeface="Carlito"/>
                <a:cs typeface="Carlito"/>
              </a:rPr>
              <a:t>should </a:t>
            </a:r>
            <a:r>
              <a:rPr sz="2000" dirty="0">
                <a:solidFill>
                  <a:srgbClr val="404040"/>
                </a:solidFill>
                <a:latin typeface="Carlito"/>
                <a:cs typeface="Carlito"/>
              </a:rPr>
              <a:t>be </a:t>
            </a:r>
            <a:r>
              <a:rPr sz="2000" spc="-5" dirty="0">
                <a:solidFill>
                  <a:srgbClr val="404040"/>
                </a:solidFill>
                <a:latin typeface="Carlito"/>
                <a:cs typeface="Carlito"/>
              </a:rPr>
              <a:t>collected </a:t>
            </a:r>
            <a:r>
              <a:rPr sz="2000" spc="-20" dirty="0">
                <a:solidFill>
                  <a:srgbClr val="404040"/>
                </a:solidFill>
                <a:latin typeface="Carlito"/>
                <a:cs typeface="Carlito"/>
              </a:rPr>
              <a:t>to </a:t>
            </a:r>
            <a:r>
              <a:rPr sz="2000" spc="-25" dirty="0">
                <a:solidFill>
                  <a:srgbClr val="404040"/>
                </a:solidFill>
                <a:latin typeface="Carlito"/>
                <a:cs typeface="Carlito"/>
              </a:rPr>
              <a:t>better </a:t>
            </a:r>
            <a:r>
              <a:rPr sz="2000" spc="-5" dirty="0">
                <a:solidFill>
                  <a:srgbClr val="404040"/>
                </a:solidFill>
                <a:latin typeface="Carlito"/>
                <a:cs typeface="Carlito"/>
              </a:rPr>
              <a:t>determine </a:t>
            </a:r>
            <a:r>
              <a:rPr sz="2000" dirty="0">
                <a:solidFill>
                  <a:srgbClr val="404040"/>
                </a:solidFill>
                <a:latin typeface="Carlito"/>
                <a:cs typeface="Carlito"/>
              </a:rPr>
              <a:t>the </a:t>
            </a:r>
            <a:r>
              <a:rPr sz="2000" spc="-10" dirty="0">
                <a:solidFill>
                  <a:srgbClr val="404040"/>
                </a:solidFill>
                <a:latin typeface="Carlito"/>
                <a:cs typeface="Carlito"/>
              </a:rPr>
              <a:t>best </a:t>
            </a:r>
            <a:r>
              <a:rPr sz="2000" dirty="0">
                <a:solidFill>
                  <a:srgbClr val="404040"/>
                </a:solidFill>
                <a:latin typeface="Carlito"/>
                <a:cs typeface="Carlito"/>
              </a:rPr>
              <a:t>machine learning model  and </a:t>
            </a:r>
            <a:r>
              <a:rPr sz="2000" spc="-25" dirty="0">
                <a:solidFill>
                  <a:srgbClr val="404040"/>
                </a:solidFill>
                <a:latin typeface="Carlito"/>
                <a:cs typeface="Carlito"/>
              </a:rPr>
              <a:t>improve</a:t>
            </a:r>
            <a:r>
              <a:rPr sz="2000" spc="-30" dirty="0">
                <a:solidFill>
                  <a:srgbClr val="404040"/>
                </a:solidFill>
                <a:latin typeface="Carlito"/>
                <a:cs typeface="Carlito"/>
              </a:rPr>
              <a:t> </a:t>
            </a:r>
            <a:r>
              <a:rPr sz="2000" spc="-5" dirty="0">
                <a:solidFill>
                  <a:srgbClr val="404040"/>
                </a:solidFill>
                <a:latin typeface="Carlito"/>
                <a:cs typeface="Carlito"/>
              </a:rPr>
              <a:t>accuracy</a:t>
            </a:r>
            <a:endParaRPr sz="2000">
              <a:latin typeface="Carlito"/>
              <a:cs typeface="Carli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2454275" cy="756920"/>
          </a:xfrm>
          <a:prstGeom prst="rect">
            <a:avLst/>
          </a:prstGeom>
        </p:spPr>
        <p:txBody>
          <a:bodyPr vert="horz" wrap="square" lIns="0" tIns="12700" rIns="0" bIns="0" rtlCol="0">
            <a:spAutoFit/>
          </a:bodyPr>
          <a:lstStyle/>
          <a:p>
            <a:pPr marL="12700">
              <a:lnSpc>
                <a:spcPct val="100000"/>
              </a:lnSpc>
              <a:spcBef>
                <a:spcPts val="100"/>
              </a:spcBef>
            </a:pPr>
            <a:r>
              <a:rPr spc="-650" dirty="0"/>
              <a:t>APPENDIX</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46</a:t>
            </a:fld>
            <a:endParaRPr dirty="0"/>
          </a:p>
        </p:txBody>
      </p:sp>
      <p:sp>
        <p:nvSpPr>
          <p:cNvPr id="4" name="object 4"/>
          <p:cNvSpPr txBox="1"/>
          <p:nvPr/>
        </p:nvSpPr>
        <p:spPr>
          <a:xfrm>
            <a:off x="1176019" y="1496901"/>
            <a:ext cx="8401050" cy="3936334"/>
          </a:xfrm>
          <a:prstGeom prst="rect">
            <a:avLst/>
          </a:prstGeom>
        </p:spPr>
        <p:txBody>
          <a:bodyPr vert="horz" wrap="square" lIns="0" tIns="164465" rIns="0" bIns="0" rtlCol="0">
            <a:spAutoFit/>
          </a:bodyPr>
          <a:lstStyle/>
          <a:p>
            <a:pPr marL="12700">
              <a:lnSpc>
                <a:spcPct val="100000"/>
              </a:lnSpc>
              <a:spcBef>
                <a:spcPts val="1295"/>
              </a:spcBef>
            </a:pPr>
            <a:r>
              <a:rPr sz="2000" u="heavy" dirty="0">
                <a:solidFill>
                  <a:srgbClr val="404040"/>
                </a:solidFill>
                <a:uFill>
                  <a:solidFill>
                    <a:srgbClr val="404040"/>
                  </a:solidFill>
                </a:uFill>
                <a:latin typeface="Carlito"/>
                <a:cs typeface="Carlito"/>
              </a:rPr>
              <a:t>GitHub </a:t>
            </a:r>
            <a:r>
              <a:rPr sz="2000" u="heavy" spc="-10" dirty="0">
                <a:solidFill>
                  <a:srgbClr val="404040"/>
                </a:solidFill>
                <a:uFill>
                  <a:solidFill>
                    <a:srgbClr val="404040"/>
                  </a:solidFill>
                </a:uFill>
                <a:latin typeface="Carlito"/>
                <a:cs typeface="Carlito"/>
              </a:rPr>
              <a:t>repository</a:t>
            </a:r>
            <a:r>
              <a:rPr sz="2000" u="heavy" spc="-40"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sz="2000" dirty="0">
              <a:latin typeface="Carlito"/>
              <a:cs typeface="Carlito"/>
            </a:endParaRPr>
          </a:p>
          <a:p>
            <a:pPr marL="12700">
              <a:lnSpc>
                <a:spcPct val="100000"/>
              </a:lnSpc>
              <a:spcBef>
                <a:spcPts val="1200"/>
              </a:spcBef>
            </a:pPr>
            <a:r>
              <a:rPr lang="en-US" sz="2000" dirty="0" err="1">
                <a:hlinkClick r:id="rId2"/>
              </a:rPr>
              <a:t>Amirph</a:t>
            </a:r>
            <a:r>
              <a:rPr lang="en-US" sz="2000" dirty="0">
                <a:hlinkClick r:id="rId2"/>
              </a:rPr>
              <a:t>/Upload at main · </a:t>
            </a:r>
            <a:r>
              <a:rPr lang="en-US" sz="2000" dirty="0" err="1">
                <a:hlinkClick r:id="rId2"/>
              </a:rPr>
              <a:t>amirpeikherfeh</a:t>
            </a:r>
            <a:r>
              <a:rPr lang="en-US" sz="2000" dirty="0">
                <a:hlinkClick r:id="rId2"/>
              </a:rPr>
              <a:t>/</a:t>
            </a:r>
            <a:r>
              <a:rPr lang="en-US" sz="2000" dirty="0" err="1">
                <a:hlinkClick r:id="rId2"/>
              </a:rPr>
              <a:t>Amirph</a:t>
            </a:r>
            <a:endParaRPr lang="en-US" sz="2000" dirty="0"/>
          </a:p>
          <a:p>
            <a:pPr marL="12700">
              <a:lnSpc>
                <a:spcPct val="100000"/>
              </a:lnSpc>
              <a:spcBef>
                <a:spcPts val="1200"/>
              </a:spcBef>
            </a:pPr>
            <a:endParaRPr sz="1750" dirty="0">
              <a:latin typeface="Carlito"/>
              <a:cs typeface="Carlito"/>
            </a:endParaRPr>
          </a:p>
          <a:p>
            <a:pPr marL="12700">
              <a:lnSpc>
                <a:spcPct val="100000"/>
              </a:lnSpc>
              <a:spcBef>
                <a:spcPts val="5"/>
              </a:spcBef>
            </a:pPr>
            <a:r>
              <a:rPr sz="2000" u="heavy" spc="-5" dirty="0">
                <a:solidFill>
                  <a:srgbClr val="404040"/>
                </a:solidFill>
                <a:uFill>
                  <a:solidFill>
                    <a:srgbClr val="404040"/>
                  </a:solidFill>
                </a:uFill>
                <a:latin typeface="Carlito"/>
                <a:cs typeface="Carlito"/>
              </a:rPr>
              <a:t>Instructor</a:t>
            </a:r>
            <a:r>
              <a:rPr lang="en-IN" sz="2000" u="heavy" spc="-5" dirty="0">
                <a:solidFill>
                  <a:srgbClr val="404040"/>
                </a:solidFill>
                <a:uFill>
                  <a:solidFill>
                    <a:srgbClr val="404040"/>
                  </a:solidFill>
                </a:uFill>
                <a:latin typeface="Carlito"/>
                <a:cs typeface="Carlito"/>
              </a:rPr>
              <a:t>s</a:t>
            </a:r>
            <a:r>
              <a:rPr sz="2000" u="heavy" spc="-5" dirty="0">
                <a:solidFill>
                  <a:srgbClr val="404040"/>
                </a:solidFill>
                <a:uFill>
                  <a:solidFill>
                    <a:srgbClr val="404040"/>
                  </a:solidFill>
                </a:uFill>
                <a:latin typeface="Carlito"/>
                <a:cs typeface="Carlito"/>
              </a:rPr>
              <a:t>:</a:t>
            </a:r>
            <a:endParaRPr sz="2000" dirty="0">
              <a:latin typeface="Carlito"/>
              <a:cs typeface="Carlito"/>
            </a:endParaRPr>
          </a:p>
          <a:p>
            <a:pPr algn="l"/>
            <a:r>
              <a:rPr lang="en-IN" sz="2000" b="1" i="0" dirty="0">
                <a:solidFill>
                  <a:srgbClr val="24292F"/>
                </a:solidFill>
                <a:effectLst/>
                <a:latin typeface="-apple-system"/>
              </a:rPr>
              <a:t>Instructors: </a:t>
            </a:r>
            <a:r>
              <a:rPr lang="en-IN" sz="2000" b="1" i="0" dirty="0" err="1">
                <a:solidFill>
                  <a:srgbClr val="24292F"/>
                </a:solidFill>
                <a:effectLst/>
                <a:latin typeface="-apple-system"/>
              </a:rPr>
              <a:t>Rav</a:t>
            </a:r>
            <a:r>
              <a:rPr lang="en-IN" sz="2000" b="1" i="0" dirty="0">
                <a:solidFill>
                  <a:srgbClr val="24292F"/>
                </a:solidFill>
                <a:effectLst/>
                <a:latin typeface="-apple-system"/>
              </a:rPr>
              <a:t> Ahuja, Alex </a:t>
            </a:r>
            <a:r>
              <a:rPr lang="en-IN" sz="2000" b="1" i="0" dirty="0" err="1">
                <a:solidFill>
                  <a:srgbClr val="24292F"/>
                </a:solidFill>
                <a:effectLst/>
                <a:latin typeface="-apple-system"/>
              </a:rPr>
              <a:t>Aklson</a:t>
            </a:r>
            <a:r>
              <a:rPr lang="en-IN" sz="2000" b="1" i="0" dirty="0">
                <a:solidFill>
                  <a:srgbClr val="24292F"/>
                </a:solidFill>
                <a:effectLst/>
                <a:latin typeface="-apple-system"/>
              </a:rPr>
              <a:t>, </a:t>
            </a:r>
            <a:r>
              <a:rPr lang="en-IN" sz="2000" b="1" i="0" dirty="0" err="1">
                <a:solidFill>
                  <a:srgbClr val="24292F"/>
                </a:solidFill>
                <a:effectLst/>
                <a:latin typeface="-apple-system"/>
              </a:rPr>
              <a:t>Aije</a:t>
            </a:r>
            <a:r>
              <a:rPr lang="en-IN" sz="2000" b="1" i="0" dirty="0">
                <a:solidFill>
                  <a:srgbClr val="24292F"/>
                </a:solidFill>
                <a:effectLst/>
                <a:latin typeface="-apple-system"/>
              </a:rPr>
              <a:t> </a:t>
            </a:r>
            <a:r>
              <a:rPr lang="en-IN" sz="2000" b="1" i="0" dirty="0" err="1">
                <a:solidFill>
                  <a:srgbClr val="24292F"/>
                </a:solidFill>
                <a:effectLst/>
                <a:latin typeface="-apple-system"/>
              </a:rPr>
              <a:t>Egwaikhide</a:t>
            </a:r>
            <a:r>
              <a:rPr lang="en-IN" sz="2000" b="1" i="0" dirty="0">
                <a:solidFill>
                  <a:srgbClr val="24292F"/>
                </a:solidFill>
                <a:effectLst/>
                <a:latin typeface="-apple-system"/>
              </a:rPr>
              <a:t>, Svetlana Levitan, Romeo </a:t>
            </a:r>
            <a:r>
              <a:rPr lang="en-IN" sz="2000" b="1" i="0" dirty="0" err="1">
                <a:solidFill>
                  <a:srgbClr val="24292F"/>
                </a:solidFill>
                <a:effectLst/>
                <a:latin typeface="-apple-system"/>
              </a:rPr>
              <a:t>Kienzler</a:t>
            </a:r>
            <a:r>
              <a:rPr lang="en-IN" sz="2000" b="1" i="0" dirty="0">
                <a:solidFill>
                  <a:srgbClr val="24292F"/>
                </a:solidFill>
                <a:effectLst/>
                <a:latin typeface="-apple-system"/>
              </a:rPr>
              <a:t>, </a:t>
            </a:r>
            <a:r>
              <a:rPr lang="en-IN" sz="2000" b="1" i="0" dirty="0" err="1">
                <a:solidFill>
                  <a:srgbClr val="24292F"/>
                </a:solidFill>
                <a:effectLst/>
                <a:latin typeface="-apple-system"/>
              </a:rPr>
              <a:t>Polong</a:t>
            </a:r>
            <a:r>
              <a:rPr lang="en-IN" sz="2000" b="1" i="0" dirty="0">
                <a:solidFill>
                  <a:srgbClr val="24292F"/>
                </a:solidFill>
                <a:effectLst/>
                <a:latin typeface="-apple-system"/>
              </a:rPr>
              <a:t> Lin, Joseph </a:t>
            </a:r>
            <a:r>
              <a:rPr lang="en-IN" sz="2000" b="1" i="0" dirty="0" err="1">
                <a:solidFill>
                  <a:srgbClr val="24292F"/>
                </a:solidFill>
                <a:effectLst/>
                <a:latin typeface="-apple-system"/>
              </a:rPr>
              <a:t>Santarcangelo</a:t>
            </a:r>
            <a:r>
              <a:rPr lang="en-IN" sz="2000" b="1" i="0" dirty="0">
                <a:solidFill>
                  <a:srgbClr val="24292F"/>
                </a:solidFill>
                <a:effectLst/>
                <a:latin typeface="-apple-system"/>
              </a:rPr>
              <a:t>, Azim </a:t>
            </a:r>
            <a:r>
              <a:rPr lang="en-IN" sz="2000" b="1" i="0" dirty="0" err="1">
                <a:solidFill>
                  <a:srgbClr val="24292F"/>
                </a:solidFill>
                <a:effectLst/>
                <a:latin typeface="-apple-system"/>
              </a:rPr>
              <a:t>Hirjani</a:t>
            </a:r>
            <a:r>
              <a:rPr lang="en-IN" sz="2000" b="1" i="0" dirty="0">
                <a:solidFill>
                  <a:srgbClr val="24292F"/>
                </a:solidFill>
                <a:effectLst/>
                <a:latin typeface="-apple-system"/>
              </a:rPr>
              <a:t>, </a:t>
            </a:r>
            <a:r>
              <a:rPr lang="en-IN" sz="2000" b="1" i="0" dirty="0" err="1">
                <a:solidFill>
                  <a:srgbClr val="24292F"/>
                </a:solidFill>
                <a:effectLst/>
                <a:latin typeface="-apple-system"/>
              </a:rPr>
              <a:t>Hima</a:t>
            </a:r>
            <a:r>
              <a:rPr lang="en-IN" sz="2000" b="1" i="0" dirty="0">
                <a:solidFill>
                  <a:srgbClr val="24292F"/>
                </a:solidFill>
                <a:effectLst/>
                <a:latin typeface="-apple-system"/>
              </a:rPr>
              <a:t> Vasudevan, </a:t>
            </a:r>
            <a:r>
              <a:rPr lang="en-IN" sz="2000" b="1" i="0" dirty="0" err="1">
                <a:solidFill>
                  <a:srgbClr val="24292F"/>
                </a:solidFill>
                <a:effectLst/>
                <a:latin typeface="-apple-system"/>
              </a:rPr>
              <a:t>Saishruthi</a:t>
            </a:r>
            <a:r>
              <a:rPr lang="en-IN" sz="2000" b="1" i="0" dirty="0">
                <a:solidFill>
                  <a:srgbClr val="24292F"/>
                </a:solidFill>
                <a:effectLst/>
                <a:latin typeface="-apple-system"/>
              </a:rPr>
              <a:t> Swaminathan, Saeed </a:t>
            </a:r>
            <a:r>
              <a:rPr lang="en-IN" sz="2000" b="1" i="0" dirty="0" err="1">
                <a:solidFill>
                  <a:srgbClr val="24292F"/>
                </a:solidFill>
                <a:effectLst/>
                <a:latin typeface="-apple-system"/>
              </a:rPr>
              <a:t>Aghabozorgi</a:t>
            </a:r>
            <a:r>
              <a:rPr lang="en-IN" sz="2000" b="1" i="0" dirty="0">
                <a:solidFill>
                  <a:srgbClr val="24292F"/>
                </a:solidFill>
                <a:effectLst/>
                <a:latin typeface="-apple-system"/>
              </a:rPr>
              <a:t>, Yan Luo</a:t>
            </a:r>
          </a:p>
          <a:p>
            <a:pPr>
              <a:lnSpc>
                <a:spcPct val="100000"/>
              </a:lnSpc>
            </a:pPr>
            <a:endParaRPr sz="2000" dirty="0">
              <a:latin typeface="Carlito"/>
              <a:cs typeface="Carlito"/>
            </a:endParaRPr>
          </a:p>
          <a:p>
            <a:pPr>
              <a:lnSpc>
                <a:spcPct val="100000"/>
              </a:lnSpc>
              <a:spcBef>
                <a:spcPts val="40"/>
              </a:spcBef>
            </a:pPr>
            <a:endParaRPr sz="1750" dirty="0">
              <a:latin typeface="Carlito"/>
              <a:cs typeface="Carlito"/>
            </a:endParaRPr>
          </a:p>
          <a:p>
            <a:pPr marL="12700">
              <a:lnSpc>
                <a:spcPct val="100000"/>
              </a:lnSpc>
              <a:spcBef>
                <a:spcPts val="5"/>
              </a:spcBef>
            </a:pPr>
            <a:r>
              <a:rPr sz="2000" u="heavy" dirty="0">
                <a:solidFill>
                  <a:srgbClr val="404040"/>
                </a:solidFill>
                <a:uFill>
                  <a:solidFill>
                    <a:srgbClr val="404040"/>
                  </a:solidFill>
                </a:uFill>
                <a:latin typeface="Carlito"/>
                <a:cs typeface="Carlito"/>
              </a:rPr>
              <a:t>Special </a:t>
            </a:r>
            <a:r>
              <a:rPr sz="2000" u="heavy" spc="-15" dirty="0">
                <a:solidFill>
                  <a:srgbClr val="404040"/>
                </a:solidFill>
                <a:uFill>
                  <a:solidFill>
                    <a:srgbClr val="404040"/>
                  </a:solidFill>
                </a:uFill>
                <a:latin typeface="Carlito"/>
                <a:cs typeface="Carlito"/>
              </a:rPr>
              <a:t>Thanks </a:t>
            </a:r>
            <a:r>
              <a:rPr sz="2000" u="heavy" spc="-20" dirty="0">
                <a:solidFill>
                  <a:srgbClr val="404040"/>
                </a:solidFill>
                <a:uFill>
                  <a:solidFill>
                    <a:srgbClr val="404040"/>
                  </a:solidFill>
                </a:uFill>
                <a:latin typeface="Carlito"/>
                <a:cs typeface="Carlito"/>
              </a:rPr>
              <a:t>to </a:t>
            </a:r>
            <a:r>
              <a:rPr sz="2000" u="heavy" dirty="0">
                <a:solidFill>
                  <a:srgbClr val="404040"/>
                </a:solidFill>
                <a:uFill>
                  <a:solidFill>
                    <a:srgbClr val="404040"/>
                  </a:solidFill>
                </a:uFill>
                <a:latin typeface="Carlito"/>
                <a:cs typeface="Carlito"/>
              </a:rPr>
              <a:t>All </a:t>
            </a:r>
            <a:r>
              <a:rPr sz="2000" u="heavy" spc="-20" dirty="0">
                <a:solidFill>
                  <a:srgbClr val="404040"/>
                </a:solidFill>
                <a:uFill>
                  <a:solidFill>
                    <a:srgbClr val="404040"/>
                  </a:solidFill>
                </a:uFill>
                <a:latin typeface="Carlito"/>
                <a:cs typeface="Carlito"/>
              </a:rPr>
              <a:t>Instructors:</a:t>
            </a:r>
            <a:endParaRPr sz="2000" dirty="0">
              <a:latin typeface="Carlito"/>
              <a:cs typeface="Carlito"/>
            </a:endParaRPr>
          </a:p>
          <a:p>
            <a:pPr marL="12700">
              <a:lnSpc>
                <a:spcPct val="100000"/>
              </a:lnSpc>
              <a:spcBef>
                <a:spcPts val="1200"/>
              </a:spcBef>
            </a:pPr>
            <a:r>
              <a:rPr sz="2000" u="heavy" spc="-20" dirty="0">
                <a:solidFill>
                  <a:srgbClr val="800080"/>
                </a:solidFill>
                <a:uFill>
                  <a:solidFill>
                    <a:srgbClr val="2996E1"/>
                  </a:solidFill>
                </a:uFill>
                <a:latin typeface="Carlito"/>
                <a:cs typeface="Carlito"/>
                <a:hlinkClick r:id="rId3"/>
              </a:rPr>
              <a:t>https://www.coursera.org/professional-certificates/ibm-data-science?#instructors</a:t>
            </a:r>
            <a:endParaRPr sz="20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152400"/>
            <a:ext cx="10515600" cy="1246047"/>
          </a:xfrm>
          <a:prstGeom prst="rect">
            <a:avLst/>
          </a:prstGeom>
        </p:spPr>
        <p:txBody>
          <a:bodyPr vert="horz" wrap="square" lIns="0" tIns="626618" rIns="0" bIns="0" rtlCol="0">
            <a:spAutoFit/>
          </a:bodyPr>
          <a:lstStyle/>
          <a:p>
            <a:r>
              <a:rPr lang="en-US" sz="4400" b="1" dirty="0"/>
              <a:t>Data Collection Methodology:</a:t>
            </a:r>
            <a:endParaRPr lang="en-US" sz="4400" dirty="0"/>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5</a:t>
            </a:fld>
            <a:endParaRPr sz="1050">
              <a:latin typeface="Carlito"/>
              <a:cs typeface="Carlito"/>
            </a:endParaRPr>
          </a:p>
        </p:txBody>
      </p:sp>
      <p:sp>
        <p:nvSpPr>
          <p:cNvPr id="3" name="object 3"/>
          <p:cNvSpPr txBox="1"/>
          <p:nvPr/>
        </p:nvSpPr>
        <p:spPr>
          <a:xfrm>
            <a:off x="990600" y="1214673"/>
            <a:ext cx="7760970" cy="5232842"/>
          </a:xfrm>
          <a:prstGeom prst="rect">
            <a:avLst/>
          </a:prstGeom>
        </p:spPr>
        <p:txBody>
          <a:bodyPr vert="horz" wrap="square" lIns="0" tIns="61594" rIns="0" bIns="0" rtlCol="0">
            <a:spAutoFit/>
          </a:bodyPr>
          <a:lstStyle/>
          <a:p>
            <a:pPr>
              <a:buFont typeface="Arial" panose="020B0604020202020204" pitchFamily="34" charset="0"/>
              <a:buChar char="•"/>
            </a:pPr>
            <a:r>
              <a:rPr lang="en-US" sz="2400" dirty="0"/>
              <a:t> Collected data from the SpaceX public API and SpaceX Wikipedia page.</a:t>
            </a:r>
          </a:p>
          <a:p>
            <a:pPr>
              <a:buFont typeface="Arial" panose="020B0604020202020204" pitchFamily="34" charset="0"/>
              <a:buChar char="•"/>
            </a:pPr>
            <a:r>
              <a:rPr lang="en-US" sz="2400" dirty="0"/>
              <a:t> Conducted data wrangling to clean and preprocess the data.</a:t>
            </a:r>
          </a:p>
          <a:p>
            <a:pPr>
              <a:buFont typeface="Arial" panose="020B0604020202020204" pitchFamily="34" charset="0"/>
              <a:buChar char="•"/>
            </a:pPr>
            <a:r>
              <a:rPr lang="en-US" sz="2400" dirty="0"/>
              <a:t> Classified landings as successful (true landings) and unsuccessful for others.</a:t>
            </a:r>
          </a:p>
          <a:p>
            <a:pPr>
              <a:buFont typeface="Arial" panose="020B0604020202020204" pitchFamily="34" charset="0"/>
              <a:buChar char="•"/>
            </a:pPr>
            <a:r>
              <a:rPr lang="en-US" sz="2400" dirty="0"/>
              <a:t> Performed exploratory data analysis (EDA) using visualizations and SQL.</a:t>
            </a:r>
          </a:p>
          <a:p>
            <a:pPr>
              <a:buFont typeface="Arial" panose="020B0604020202020204" pitchFamily="34" charset="0"/>
              <a:buChar char="•"/>
            </a:pPr>
            <a:r>
              <a:rPr lang="en-US" sz="2400" dirty="0"/>
              <a:t> Applied interactive visual analytics with tools like Folium and </a:t>
            </a:r>
            <a:r>
              <a:rPr lang="en-US" sz="2400" dirty="0" err="1"/>
              <a:t>Plotly</a:t>
            </a:r>
            <a:r>
              <a:rPr lang="en-US" sz="2400" dirty="0"/>
              <a:t> Dash.</a:t>
            </a:r>
          </a:p>
          <a:p>
            <a:pPr>
              <a:buFont typeface="Arial" panose="020B0604020202020204" pitchFamily="34" charset="0"/>
              <a:buChar char="•"/>
            </a:pPr>
            <a:r>
              <a:rPr lang="en-US" sz="2400" dirty="0"/>
              <a:t> Conducted predictive analysis using classification models.</a:t>
            </a:r>
          </a:p>
          <a:p>
            <a:pPr>
              <a:buFont typeface="Arial" panose="020B0604020202020204" pitchFamily="34" charset="0"/>
              <a:buChar char="•"/>
            </a:pPr>
            <a:r>
              <a:rPr lang="en-US" sz="2400" dirty="0"/>
              <a:t> Fine-tuned the models using </a:t>
            </a:r>
            <a:r>
              <a:rPr lang="en-US" sz="2400" dirty="0" err="1"/>
              <a:t>GridSearchCV</a:t>
            </a:r>
            <a:r>
              <a:rPr lang="en-US" sz="2400" dirty="0"/>
              <a:t> to optimize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6</a:t>
            </a:fld>
            <a:endParaRPr sz="1050">
              <a:latin typeface="Carlito"/>
              <a:cs typeface="Carlito"/>
            </a:endParaRPr>
          </a:p>
        </p:txBody>
      </p:sp>
      <p:sp>
        <p:nvSpPr>
          <p:cNvPr id="4" name="object 4"/>
          <p:cNvSpPr txBox="1"/>
          <p:nvPr/>
        </p:nvSpPr>
        <p:spPr>
          <a:xfrm>
            <a:off x="990600" y="533400"/>
            <a:ext cx="9899650" cy="1171475"/>
          </a:xfrm>
          <a:prstGeom prst="rect">
            <a:avLst/>
          </a:prstGeom>
        </p:spPr>
        <p:txBody>
          <a:bodyPr vert="horz" wrap="square" lIns="0" tIns="42545" rIns="0" bIns="0" rtlCol="0">
            <a:spAutoFit/>
          </a:bodyPr>
          <a:lstStyle/>
          <a:p>
            <a:pPr marL="12700" marR="42545">
              <a:lnSpc>
                <a:spcPts val="2210"/>
              </a:lnSpc>
              <a:spcBef>
                <a:spcPts val="335"/>
              </a:spcBef>
            </a:pPr>
            <a:r>
              <a:rPr lang="en-US" sz="2000" dirty="0"/>
              <a:t>The data collection process involved a combination of API requests to the SpaceX public API and web scraping data from a table in SpaceX’s Wikipedia entry. The next slide will present the flowchart for data collection from the API, and the following one will show the flowchart for data collection from web scraping.</a:t>
            </a:r>
            <a:endParaRPr sz="2000" dirty="0">
              <a:latin typeface="Carlito"/>
              <a:cs typeface="Carlito"/>
            </a:endParaRPr>
          </a:p>
        </p:txBody>
      </p:sp>
      <p:sp>
        <p:nvSpPr>
          <p:cNvPr id="9" name="TextBox 8">
            <a:extLst>
              <a:ext uri="{FF2B5EF4-FFF2-40B4-BE49-F238E27FC236}">
                <a16:creationId xmlns:a16="http://schemas.microsoft.com/office/drawing/2014/main" id="{34AA5F9E-0567-38ED-A678-40A39C02720A}"/>
              </a:ext>
            </a:extLst>
          </p:cNvPr>
          <p:cNvSpPr txBox="1"/>
          <p:nvPr/>
        </p:nvSpPr>
        <p:spPr>
          <a:xfrm>
            <a:off x="990600" y="2209800"/>
            <a:ext cx="2895600" cy="3970318"/>
          </a:xfrm>
          <a:prstGeom prst="rect">
            <a:avLst/>
          </a:prstGeom>
          <a:noFill/>
        </p:spPr>
        <p:txBody>
          <a:bodyPr wrap="square">
            <a:spAutoFit/>
          </a:bodyPr>
          <a:lstStyle/>
          <a:p>
            <a:r>
              <a:rPr lang="en-US" sz="1400" b="1" dirty="0"/>
              <a:t>SpaceX API Data Columns:</a:t>
            </a:r>
            <a:endParaRPr lang="en-US" sz="1400" dirty="0"/>
          </a:p>
          <a:p>
            <a:pPr>
              <a:buFont typeface="Arial" panose="020B0604020202020204" pitchFamily="34" charset="0"/>
              <a:buChar char="•"/>
            </a:pPr>
            <a:r>
              <a:rPr lang="en-US" sz="1400" dirty="0"/>
              <a:t>Flight Number</a:t>
            </a:r>
          </a:p>
          <a:p>
            <a:pPr>
              <a:buFont typeface="Arial" panose="020B0604020202020204" pitchFamily="34" charset="0"/>
              <a:buChar char="•"/>
            </a:pPr>
            <a:r>
              <a:rPr lang="en-US" sz="1400" dirty="0"/>
              <a:t>Date</a:t>
            </a:r>
          </a:p>
          <a:p>
            <a:pPr>
              <a:buFont typeface="Arial" panose="020B0604020202020204" pitchFamily="34" charset="0"/>
              <a:buChar char="•"/>
            </a:pPr>
            <a:r>
              <a:rPr lang="en-US" sz="1400" dirty="0"/>
              <a:t>Booster Version</a:t>
            </a:r>
          </a:p>
          <a:p>
            <a:pPr>
              <a:buFont typeface="Arial" panose="020B0604020202020204" pitchFamily="34" charset="0"/>
              <a:buChar char="•"/>
            </a:pPr>
            <a:r>
              <a:rPr lang="en-US" sz="1400" dirty="0"/>
              <a:t>Payload Mass</a:t>
            </a:r>
          </a:p>
          <a:p>
            <a:pPr>
              <a:buFont typeface="Arial" panose="020B0604020202020204" pitchFamily="34" charset="0"/>
              <a:buChar char="•"/>
            </a:pPr>
            <a:r>
              <a:rPr lang="en-US" sz="1400" dirty="0"/>
              <a:t>Orbit</a:t>
            </a:r>
          </a:p>
          <a:p>
            <a:pPr>
              <a:buFont typeface="Arial" panose="020B0604020202020204" pitchFamily="34" charset="0"/>
              <a:buChar char="•"/>
            </a:pPr>
            <a:r>
              <a:rPr lang="en-US" sz="1400" dirty="0"/>
              <a:t>Launch Site</a:t>
            </a:r>
          </a:p>
          <a:p>
            <a:pPr>
              <a:buFont typeface="Arial" panose="020B0604020202020204" pitchFamily="34" charset="0"/>
              <a:buChar char="•"/>
            </a:pPr>
            <a:r>
              <a:rPr lang="en-US" sz="1400" dirty="0"/>
              <a:t>Outcome</a:t>
            </a:r>
          </a:p>
          <a:p>
            <a:pPr>
              <a:buFont typeface="Arial" panose="020B0604020202020204" pitchFamily="34" charset="0"/>
              <a:buChar char="•"/>
            </a:pPr>
            <a:r>
              <a:rPr lang="en-US" sz="1400" dirty="0"/>
              <a:t>Flights</a:t>
            </a:r>
          </a:p>
          <a:p>
            <a:pPr>
              <a:buFont typeface="Arial" panose="020B0604020202020204" pitchFamily="34" charset="0"/>
              <a:buChar char="•"/>
            </a:pPr>
            <a:r>
              <a:rPr lang="en-US" sz="1400" dirty="0"/>
              <a:t>Grid Fins</a:t>
            </a:r>
          </a:p>
          <a:p>
            <a:pPr>
              <a:buFont typeface="Arial" panose="020B0604020202020204" pitchFamily="34" charset="0"/>
              <a:buChar char="•"/>
            </a:pPr>
            <a:r>
              <a:rPr lang="en-US" sz="1400" dirty="0"/>
              <a:t>Reused</a:t>
            </a:r>
          </a:p>
          <a:p>
            <a:pPr>
              <a:buFont typeface="Arial" panose="020B0604020202020204" pitchFamily="34" charset="0"/>
              <a:buChar char="•"/>
            </a:pPr>
            <a:r>
              <a:rPr lang="en-US" sz="1400" dirty="0"/>
              <a:t>Legs</a:t>
            </a:r>
          </a:p>
          <a:p>
            <a:pPr>
              <a:buFont typeface="Arial" panose="020B0604020202020204" pitchFamily="34" charset="0"/>
              <a:buChar char="•"/>
            </a:pPr>
            <a:r>
              <a:rPr lang="en-US" sz="1400" dirty="0"/>
              <a:t>Landing Pad</a:t>
            </a:r>
          </a:p>
          <a:p>
            <a:pPr>
              <a:buFont typeface="Arial" panose="020B0604020202020204" pitchFamily="34" charset="0"/>
              <a:buChar char="•"/>
            </a:pPr>
            <a:r>
              <a:rPr lang="en-US" sz="1400" dirty="0"/>
              <a:t>Block</a:t>
            </a:r>
          </a:p>
          <a:p>
            <a:pPr>
              <a:buFont typeface="Arial" panose="020B0604020202020204" pitchFamily="34" charset="0"/>
              <a:buChar char="•"/>
            </a:pPr>
            <a:r>
              <a:rPr lang="en-US" sz="1400" dirty="0"/>
              <a:t>Reused Count</a:t>
            </a:r>
          </a:p>
          <a:p>
            <a:pPr>
              <a:buFont typeface="Arial" panose="020B0604020202020204" pitchFamily="34" charset="0"/>
              <a:buChar char="•"/>
            </a:pPr>
            <a:r>
              <a:rPr lang="en-US" sz="1400" dirty="0"/>
              <a:t>Serial</a:t>
            </a:r>
          </a:p>
          <a:p>
            <a:pPr>
              <a:buFont typeface="Arial" panose="020B0604020202020204" pitchFamily="34" charset="0"/>
              <a:buChar char="•"/>
            </a:pPr>
            <a:r>
              <a:rPr lang="en-US" sz="1400" dirty="0"/>
              <a:t>Longitude</a:t>
            </a:r>
          </a:p>
          <a:p>
            <a:pPr>
              <a:buFont typeface="Arial" panose="020B0604020202020204" pitchFamily="34" charset="0"/>
              <a:buChar char="•"/>
            </a:pPr>
            <a:r>
              <a:rPr lang="en-US" sz="1400" dirty="0"/>
              <a:t>Latitude</a:t>
            </a:r>
          </a:p>
        </p:txBody>
      </p:sp>
      <p:sp>
        <p:nvSpPr>
          <p:cNvPr id="11" name="TextBox 10">
            <a:extLst>
              <a:ext uri="{FF2B5EF4-FFF2-40B4-BE49-F238E27FC236}">
                <a16:creationId xmlns:a16="http://schemas.microsoft.com/office/drawing/2014/main" id="{27C37A7E-413A-2975-08EF-3BDF830BBE34}"/>
              </a:ext>
            </a:extLst>
          </p:cNvPr>
          <p:cNvSpPr txBox="1"/>
          <p:nvPr/>
        </p:nvSpPr>
        <p:spPr>
          <a:xfrm>
            <a:off x="3657600" y="2209800"/>
            <a:ext cx="6096000" cy="2677656"/>
          </a:xfrm>
          <a:prstGeom prst="rect">
            <a:avLst/>
          </a:prstGeom>
          <a:noFill/>
        </p:spPr>
        <p:txBody>
          <a:bodyPr wrap="square">
            <a:spAutoFit/>
          </a:bodyPr>
          <a:lstStyle/>
          <a:p>
            <a:r>
              <a:rPr lang="en-US" sz="1400" b="1" dirty="0"/>
              <a:t>Wikipedia Web Scraping Data Columns:</a:t>
            </a:r>
            <a:endParaRPr lang="en-US" sz="1400" dirty="0"/>
          </a:p>
          <a:p>
            <a:pPr>
              <a:buFont typeface="Arial" panose="020B0604020202020204" pitchFamily="34" charset="0"/>
              <a:buChar char="•"/>
            </a:pPr>
            <a:r>
              <a:rPr lang="en-US" sz="1400" dirty="0"/>
              <a:t>Flight No.</a:t>
            </a:r>
          </a:p>
          <a:p>
            <a:pPr>
              <a:buFont typeface="Arial" panose="020B0604020202020204" pitchFamily="34" charset="0"/>
              <a:buChar char="•"/>
            </a:pPr>
            <a:r>
              <a:rPr lang="en-US" sz="1400" dirty="0"/>
              <a:t>Launch Site</a:t>
            </a:r>
          </a:p>
          <a:p>
            <a:pPr>
              <a:buFont typeface="Arial" panose="020B0604020202020204" pitchFamily="34" charset="0"/>
              <a:buChar char="•"/>
            </a:pPr>
            <a:r>
              <a:rPr lang="en-US" sz="1400" dirty="0"/>
              <a:t>Payload</a:t>
            </a:r>
          </a:p>
          <a:p>
            <a:pPr>
              <a:buFont typeface="Arial" panose="020B0604020202020204" pitchFamily="34" charset="0"/>
              <a:buChar char="•"/>
            </a:pPr>
            <a:r>
              <a:rPr lang="en-US" sz="1400" dirty="0"/>
              <a:t>Payload Mass</a:t>
            </a:r>
          </a:p>
          <a:p>
            <a:pPr>
              <a:buFont typeface="Arial" panose="020B0604020202020204" pitchFamily="34" charset="0"/>
              <a:buChar char="•"/>
            </a:pPr>
            <a:r>
              <a:rPr lang="en-US" sz="1400" dirty="0"/>
              <a:t>Orbit</a:t>
            </a:r>
          </a:p>
          <a:p>
            <a:pPr>
              <a:buFont typeface="Arial" panose="020B0604020202020204" pitchFamily="34" charset="0"/>
              <a:buChar char="•"/>
            </a:pPr>
            <a:r>
              <a:rPr lang="en-US" sz="1400" dirty="0"/>
              <a:t>Customer</a:t>
            </a:r>
          </a:p>
          <a:p>
            <a:pPr>
              <a:buFont typeface="Arial" panose="020B0604020202020204" pitchFamily="34" charset="0"/>
              <a:buChar char="•"/>
            </a:pPr>
            <a:r>
              <a:rPr lang="en-US" sz="1400" dirty="0"/>
              <a:t>Launch Outcome</a:t>
            </a:r>
          </a:p>
          <a:p>
            <a:pPr>
              <a:buFont typeface="Arial" panose="020B0604020202020204" pitchFamily="34" charset="0"/>
              <a:buChar char="•"/>
            </a:pPr>
            <a:r>
              <a:rPr lang="en-US" sz="1400" dirty="0"/>
              <a:t>Booster Version</a:t>
            </a:r>
          </a:p>
          <a:p>
            <a:pPr>
              <a:buFont typeface="Arial" panose="020B0604020202020204" pitchFamily="34" charset="0"/>
              <a:buChar char="•"/>
            </a:pPr>
            <a:r>
              <a:rPr lang="en-US" sz="1400" dirty="0"/>
              <a:t>Booster Landing</a:t>
            </a:r>
          </a:p>
          <a:p>
            <a:pPr>
              <a:buFont typeface="Arial" panose="020B0604020202020204" pitchFamily="34" charset="0"/>
              <a:buChar char="•"/>
            </a:pPr>
            <a:r>
              <a:rPr lang="en-US" sz="1400" dirty="0"/>
              <a:t>Date</a:t>
            </a:r>
          </a:p>
          <a:p>
            <a:pPr>
              <a:buFont typeface="Arial" panose="020B0604020202020204" pitchFamily="34" charset="0"/>
              <a:buChar char="•"/>
            </a:pPr>
            <a:r>
              <a:rPr lang="en-US" sz="1400" dirty="0"/>
              <a:t>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2971800" y="1820725"/>
            <a:ext cx="237744" cy="1389888"/>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grpSp>
        <p:nvGrpSpPr>
          <p:cNvPr id="7" name="object 7"/>
          <p:cNvGrpSpPr/>
          <p:nvPr/>
        </p:nvGrpSpPr>
        <p:grpSpPr>
          <a:xfrm>
            <a:off x="2691383" y="1544882"/>
            <a:ext cx="1851660" cy="1607820"/>
            <a:chOff x="4782311" y="1478280"/>
            <a:chExt cx="1851660" cy="1607820"/>
          </a:xfrm>
        </p:grpSpPr>
        <p:sp>
          <p:nvSpPr>
            <p:cNvPr id="8" name="object 8"/>
            <p:cNvSpPr/>
            <p:nvPr/>
          </p:nvSpPr>
          <p:spPr>
            <a:xfrm>
              <a:off x="5084063" y="1766316"/>
              <a:ext cx="158496" cy="1319784"/>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9" name="object 9"/>
            <p:cNvSpPr/>
            <p:nvPr/>
          </p:nvSpPr>
          <p:spPr>
            <a:xfrm>
              <a:off x="4782311" y="1478280"/>
              <a:ext cx="1851660" cy="1143000"/>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10" name="object 10"/>
            <p:cNvSpPr/>
            <p:nvPr/>
          </p:nvSpPr>
          <p:spPr>
            <a:xfrm>
              <a:off x="4888991" y="1719072"/>
              <a:ext cx="1677923" cy="696467"/>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11" name="object 11"/>
            <p:cNvSpPr/>
            <p:nvPr/>
          </p:nvSpPr>
          <p:spPr>
            <a:xfrm>
              <a:off x="4803647" y="1499616"/>
              <a:ext cx="1772411" cy="1063752"/>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grpSp>
      <p:sp>
        <p:nvSpPr>
          <p:cNvPr id="12" name="object 12"/>
          <p:cNvSpPr txBox="1"/>
          <p:nvPr/>
        </p:nvSpPr>
        <p:spPr>
          <a:xfrm>
            <a:off x="2924937" y="1832663"/>
            <a:ext cx="1327150" cy="462915"/>
          </a:xfrm>
          <a:prstGeom prst="rect">
            <a:avLst/>
          </a:prstGeom>
        </p:spPr>
        <p:style>
          <a:lnRef idx="1">
            <a:schemeClr val="dk1"/>
          </a:lnRef>
          <a:fillRef idx="3">
            <a:schemeClr val="dk1"/>
          </a:fillRef>
          <a:effectRef idx="2">
            <a:schemeClr val="dk1"/>
          </a:effectRef>
          <a:fontRef idx="minor">
            <a:schemeClr val="lt1"/>
          </a:fontRef>
        </p:style>
        <p:txBody>
          <a:bodyPr vert="horz" wrap="square" lIns="0" tIns="36195" rIns="0" bIns="0" rtlCol="0">
            <a:spAutoFit/>
          </a:bodyPr>
          <a:lstStyle/>
          <a:p>
            <a:pPr marL="479425" marR="5080" indent="-466725">
              <a:lnSpc>
                <a:spcPts val="1639"/>
              </a:lnSpc>
              <a:spcBef>
                <a:spcPts val="285"/>
              </a:spcBef>
            </a:pPr>
            <a:r>
              <a:rPr sz="1500" spc="-5" dirty="0">
                <a:solidFill>
                  <a:srgbClr val="FFFFFF"/>
                </a:solidFill>
                <a:latin typeface="Carlito"/>
                <a:cs typeface="Carlito"/>
              </a:rPr>
              <a:t>Request </a:t>
            </a:r>
            <a:r>
              <a:rPr sz="1500" spc="-10" dirty="0">
                <a:solidFill>
                  <a:srgbClr val="FFFFFF"/>
                </a:solidFill>
                <a:latin typeface="Carlito"/>
                <a:cs typeface="Carlito"/>
              </a:rPr>
              <a:t>(Space</a:t>
            </a:r>
            <a:r>
              <a:rPr sz="1500" spc="-240" dirty="0">
                <a:solidFill>
                  <a:srgbClr val="FFFFFF"/>
                </a:solidFill>
                <a:latin typeface="Carlito"/>
                <a:cs typeface="Carlito"/>
              </a:rPr>
              <a:t> </a:t>
            </a:r>
            <a:r>
              <a:rPr sz="1500" dirty="0">
                <a:solidFill>
                  <a:srgbClr val="FFFFFF"/>
                </a:solidFill>
                <a:latin typeface="Carlito"/>
                <a:cs typeface="Carlito"/>
              </a:rPr>
              <a:t>X  APIs)</a:t>
            </a:r>
            <a:endParaRPr sz="1500">
              <a:latin typeface="Carlito"/>
              <a:cs typeface="Carlito"/>
            </a:endParaRPr>
          </a:p>
        </p:txBody>
      </p:sp>
      <p:grpSp>
        <p:nvGrpSpPr>
          <p:cNvPr id="13" name="object 13"/>
          <p:cNvGrpSpPr/>
          <p:nvPr/>
        </p:nvGrpSpPr>
        <p:grpSpPr>
          <a:xfrm>
            <a:off x="2691383" y="2873809"/>
            <a:ext cx="1851660" cy="1666239"/>
            <a:chOff x="4782311" y="2807207"/>
            <a:chExt cx="1851660" cy="1666239"/>
          </a:xfrm>
        </p:grpSpPr>
        <p:sp>
          <p:nvSpPr>
            <p:cNvPr id="14" name="object 14"/>
            <p:cNvSpPr/>
            <p:nvPr/>
          </p:nvSpPr>
          <p:spPr>
            <a:xfrm>
              <a:off x="5062727" y="3073907"/>
              <a:ext cx="237744" cy="1399032"/>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15" name="object 15"/>
            <p:cNvSpPr/>
            <p:nvPr/>
          </p:nvSpPr>
          <p:spPr>
            <a:xfrm>
              <a:off x="5084063" y="3095243"/>
              <a:ext cx="158496" cy="1319784"/>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16" name="object 16"/>
            <p:cNvSpPr/>
            <p:nvPr/>
          </p:nvSpPr>
          <p:spPr>
            <a:xfrm>
              <a:off x="4782311" y="2807207"/>
              <a:ext cx="1851660" cy="1143000"/>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17" name="object 17"/>
            <p:cNvSpPr/>
            <p:nvPr/>
          </p:nvSpPr>
          <p:spPr>
            <a:xfrm>
              <a:off x="4888991" y="2839211"/>
              <a:ext cx="1677923" cy="1115568"/>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18" name="object 18"/>
            <p:cNvSpPr/>
            <p:nvPr/>
          </p:nvSpPr>
          <p:spPr>
            <a:xfrm>
              <a:off x="4803647" y="2828543"/>
              <a:ext cx="1772411" cy="1063752"/>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grpSp>
      <p:sp>
        <p:nvSpPr>
          <p:cNvPr id="19" name="object 19"/>
          <p:cNvSpPr txBox="1"/>
          <p:nvPr/>
        </p:nvSpPr>
        <p:spPr>
          <a:xfrm>
            <a:off x="2924937" y="2953185"/>
            <a:ext cx="1332865" cy="882015"/>
          </a:xfrm>
          <a:prstGeom prst="rect">
            <a:avLst/>
          </a:prstGeom>
        </p:spPr>
        <p:style>
          <a:lnRef idx="1">
            <a:schemeClr val="dk1"/>
          </a:lnRef>
          <a:fillRef idx="3">
            <a:schemeClr val="dk1"/>
          </a:fillRef>
          <a:effectRef idx="2">
            <a:schemeClr val="dk1"/>
          </a:effectRef>
          <a:fontRef idx="minor">
            <a:schemeClr val="lt1"/>
          </a:fontRef>
        </p:style>
        <p:txBody>
          <a:bodyPr vert="horz" wrap="square" lIns="0" tIns="31750" rIns="0" bIns="0" rtlCol="0">
            <a:spAutoFit/>
          </a:bodyPr>
          <a:lstStyle/>
          <a:p>
            <a:pPr marL="12700" marR="5080" indent="4445" algn="ctr">
              <a:lnSpc>
                <a:spcPct val="91600"/>
              </a:lnSpc>
              <a:spcBef>
                <a:spcPts val="250"/>
              </a:spcBef>
            </a:pPr>
            <a:r>
              <a:rPr sz="1500" dirty="0">
                <a:solidFill>
                  <a:srgbClr val="FFFFFF"/>
                </a:solidFill>
                <a:latin typeface="Carlito"/>
                <a:cs typeface="Carlito"/>
              </a:rPr>
              <a:t>.JSON </a:t>
            </a:r>
            <a:r>
              <a:rPr sz="1500" spc="-5" dirty="0">
                <a:solidFill>
                  <a:srgbClr val="FFFFFF"/>
                </a:solidFill>
                <a:latin typeface="Carlito"/>
                <a:cs typeface="Carlito"/>
              </a:rPr>
              <a:t>file </a:t>
            </a:r>
            <a:r>
              <a:rPr sz="1500" dirty="0">
                <a:solidFill>
                  <a:srgbClr val="FFFFFF"/>
                </a:solidFill>
                <a:latin typeface="Carlito"/>
                <a:cs typeface="Carlito"/>
              </a:rPr>
              <a:t>+  </a:t>
            </a:r>
            <a:r>
              <a:rPr sz="1500" spc="-10" dirty="0">
                <a:solidFill>
                  <a:srgbClr val="FFFFFF"/>
                </a:solidFill>
                <a:latin typeface="Carlito"/>
                <a:cs typeface="Carlito"/>
              </a:rPr>
              <a:t>Lists(Launch</a:t>
            </a:r>
            <a:r>
              <a:rPr sz="1500" spc="-125" dirty="0">
                <a:solidFill>
                  <a:srgbClr val="FFFFFF"/>
                </a:solidFill>
                <a:latin typeface="Carlito"/>
                <a:cs typeface="Carlito"/>
              </a:rPr>
              <a:t> </a:t>
            </a:r>
            <a:r>
              <a:rPr sz="1500" spc="-10" dirty="0">
                <a:solidFill>
                  <a:srgbClr val="FFFFFF"/>
                </a:solidFill>
                <a:latin typeface="Carlito"/>
                <a:cs typeface="Carlito"/>
              </a:rPr>
              <a:t>Site,  </a:t>
            </a:r>
            <a:r>
              <a:rPr sz="1500" spc="-5" dirty="0">
                <a:solidFill>
                  <a:srgbClr val="FFFFFF"/>
                </a:solidFill>
                <a:latin typeface="Carlito"/>
                <a:cs typeface="Carlito"/>
              </a:rPr>
              <a:t>Booster </a:t>
            </a:r>
            <a:r>
              <a:rPr sz="1500" spc="-25" dirty="0">
                <a:solidFill>
                  <a:srgbClr val="FFFFFF"/>
                </a:solidFill>
                <a:latin typeface="Carlito"/>
                <a:cs typeface="Carlito"/>
              </a:rPr>
              <a:t>Version,  </a:t>
            </a:r>
            <a:r>
              <a:rPr sz="1500" spc="-20" dirty="0">
                <a:solidFill>
                  <a:srgbClr val="FFFFFF"/>
                </a:solidFill>
                <a:latin typeface="Carlito"/>
                <a:cs typeface="Carlito"/>
              </a:rPr>
              <a:t>Payload</a:t>
            </a:r>
            <a:r>
              <a:rPr sz="1500" spc="-75" dirty="0">
                <a:solidFill>
                  <a:srgbClr val="FFFFFF"/>
                </a:solidFill>
                <a:latin typeface="Carlito"/>
                <a:cs typeface="Carlito"/>
              </a:rPr>
              <a:t> </a:t>
            </a:r>
            <a:r>
              <a:rPr sz="1500" spc="-15" dirty="0">
                <a:solidFill>
                  <a:srgbClr val="FFFFFF"/>
                </a:solidFill>
                <a:latin typeface="Carlito"/>
                <a:cs typeface="Carlito"/>
              </a:rPr>
              <a:t>Data)</a:t>
            </a:r>
            <a:endParaRPr sz="1500">
              <a:latin typeface="Carlito"/>
              <a:cs typeface="Carlito"/>
            </a:endParaRPr>
          </a:p>
        </p:txBody>
      </p:sp>
      <p:grpSp>
        <p:nvGrpSpPr>
          <p:cNvPr id="20" name="object 20"/>
          <p:cNvGrpSpPr/>
          <p:nvPr/>
        </p:nvGrpSpPr>
        <p:grpSpPr>
          <a:xfrm>
            <a:off x="2691383" y="4204261"/>
            <a:ext cx="2790825" cy="1141730"/>
            <a:chOff x="4782311" y="4137659"/>
            <a:chExt cx="2790825" cy="1141730"/>
          </a:xfrm>
        </p:grpSpPr>
        <p:sp>
          <p:nvSpPr>
            <p:cNvPr id="21" name="object 21"/>
            <p:cNvSpPr/>
            <p:nvPr/>
          </p:nvSpPr>
          <p:spPr>
            <a:xfrm>
              <a:off x="5146547" y="4319015"/>
              <a:ext cx="2426207" cy="239268"/>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22" name="object 22"/>
            <p:cNvSpPr/>
            <p:nvPr/>
          </p:nvSpPr>
          <p:spPr>
            <a:xfrm>
              <a:off x="5167883" y="4340351"/>
              <a:ext cx="2346960" cy="160019"/>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23" name="object 23"/>
            <p:cNvSpPr/>
            <p:nvPr/>
          </p:nvSpPr>
          <p:spPr>
            <a:xfrm>
              <a:off x="4782311" y="4137659"/>
              <a:ext cx="1851660" cy="1141476"/>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24" name="object 24"/>
            <p:cNvSpPr/>
            <p:nvPr/>
          </p:nvSpPr>
          <p:spPr>
            <a:xfrm>
              <a:off x="4850891" y="4273295"/>
              <a:ext cx="1755648" cy="905256"/>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25" name="object 25"/>
            <p:cNvSpPr/>
            <p:nvPr/>
          </p:nvSpPr>
          <p:spPr>
            <a:xfrm>
              <a:off x="4803647" y="4158995"/>
              <a:ext cx="1772411" cy="1062227"/>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grpSp>
      <p:sp>
        <p:nvSpPr>
          <p:cNvPr id="26" name="object 26"/>
          <p:cNvSpPr txBox="1"/>
          <p:nvPr/>
        </p:nvSpPr>
        <p:spPr>
          <a:xfrm>
            <a:off x="2886837" y="4387522"/>
            <a:ext cx="1403985" cy="664845"/>
          </a:xfrm>
          <a:prstGeom prst="rect">
            <a:avLst/>
          </a:prstGeom>
        </p:spPr>
        <p:style>
          <a:lnRef idx="1">
            <a:schemeClr val="dk1"/>
          </a:lnRef>
          <a:fillRef idx="3">
            <a:schemeClr val="dk1"/>
          </a:fillRef>
          <a:effectRef idx="2">
            <a:schemeClr val="dk1"/>
          </a:effectRef>
          <a:fontRef idx="minor">
            <a:schemeClr val="lt1"/>
          </a:fontRef>
        </p:style>
        <p:txBody>
          <a:bodyPr vert="horz" wrap="square" lIns="0" tIns="35560" rIns="0" bIns="0" rtlCol="0">
            <a:spAutoFit/>
          </a:bodyPr>
          <a:lstStyle/>
          <a:p>
            <a:pPr marL="12700" marR="5080" algn="ctr">
              <a:lnSpc>
                <a:spcPct val="89800"/>
              </a:lnSpc>
              <a:spcBef>
                <a:spcPts val="280"/>
              </a:spcBef>
            </a:pPr>
            <a:r>
              <a:rPr sz="1500" spc="-10" dirty="0">
                <a:solidFill>
                  <a:srgbClr val="FFFFFF"/>
                </a:solidFill>
                <a:latin typeface="Carlito"/>
                <a:cs typeface="Carlito"/>
              </a:rPr>
              <a:t>Json_normalize</a:t>
            </a:r>
            <a:r>
              <a:rPr sz="1500" spc="-170" dirty="0">
                <a:solidFill>
                  <a:srgbClr val="FFFFFF"/>
                </a:solidFill>
                <a:latin typeface="Carlito"/>
                <a:cs typeface="Carlito"/>
              </a:rPr>
              <a:t> </a:t>
            </a:r>
            <a:r>
              <a:rPr sz="1500" spc="-25" dirty="0">
                <a:solidFill>
                  <a:srgbClr val="FFFFFF"/>
                </a:solidFill>
                <a:latin typeface="Carlito"/>
                <a:cs typeface="Carlito"/>
              </a:rPr>
              <a:t>to  </a:t>
            </a:r>
            <a:r>
              <a:rPr sz="1500" spc="-20" dirty="0">
                <a:solidFill>
                  <a:srgbClr val="FFFFFF"/>
                </a:solidFill>
                <a:latin typeface="Carlito"/>
                <a:cs typeface="Carlito"/>
              </a:rPr>
              <a:t>DataFrame data  from</a:t>
            </a:r>
            <a:r>
              <a:rPr sz="1500" spc="-45" dirty="0">
                <a:solidFill>
                  <a:srgbClr val="FFFFFF"/>
                </a:solidFill>
                <a:latin typeface="Carlito"/>
                <a:cs typeface="Carlito"/>
              </a:rPr>
              <a:t> </a:t>
            </a:r>
            <a:r>
              <a:rPr sz="1500" dirty="0">
                <a:solidFill>
                  <a:srgbClr val="FFFFFF"/>
                </a:solidFill>
                <a:latin typeface="Carlito"/>
                <a:cs typeface="Carlito"/>
              </a:rPr>
              <a:t>JSON</a:t>
            </a:r>
            <a:endParaRPr sz="1500">
              <a:latin typeface="Carlito"/>
              <a:cs typeface="Carlito"/>
            </a:endParaRPr>
          </a:p>
        </p:txBody>
      </p:sp>
      <p:grpSp>
        <p:nvGrpSpPr>
          <p:cNvPr id="27" name="object 27"/>
          <p:cNvGrpSpPr/>
          <p:nvPr/>
        </p:nvGrpSpPr>
        <p:grpSpPr>
          <a:xfrm>
            <a:off x="5049012" y="3140509"/>
            <a:ext cx="1859280" cy="2205355"/>
            <a:chOff x="7139940" y="3073907"/>
            <a:chExt cx="1859280" cy="2205355"/>
          </a:xfrm>
        </p:grpSpPr>
        <p:sp>
          <p:nvSpPr>
            <p:cNvPr id="28" name="object 28"/>
            <p:cNvSpPr/>
            <p:nvPr/>
          </p:nvSpPr>
          <p:spPr>
            <a:xfrm>
              <a:off x="7418832" y="3073907"/>
              <a:ext cx="239268" cy="1399032"/>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29" name="object 29"/>
            <p:cNvSpPr/>
            <p:nvPr/>
          </p:nvSpPr>
          <p:spPr>
            <a:xfrm>
              <a:off x="7440168" y="3095243"/>
              <a:ext cx="160020" cy="1319784"/>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30" name="object 30"/>
            <p:cNvSpPr/>
            <p:nvPr/>
          </p:nvSpPr>
          <p:spPr>
            <a:xfrm>
              <a:off x="7139940" y="4137659"/>
              <a:ext cx="1851659" cy="1141476"/>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31" name="object 31"/>
            <p:cNvSpPr/>
            <p:nvPr/>
          </p:nvSpPr>
          <p:spPr>
            <a:xfrm>
              <a:off x="7173468" y="4378451"/>
              <a:ext cx="1825752" cy="694944"/>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32" name="object 32"/>
            <p:cNvSpPr/>
            <p:nvPr/>
          </p:nvSpPr>
          <p:spPr>
            <a:xfrm>
              <a:off x="7161276" y="4158995"/>
              <a:ext cx="1772412" cy="1062227"/>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grpSp>
      <p:sp>
        <p:nvSpPr>
          <p:cNvPr id="33" name="object 33"/>
          <p:cNvSpPr txBox="1"/>
          <p:nvPr/>
        </p:nvSpPr>
        <p:spPr>
          <a:xfrm>
            <a:off x="5209793" y="4492044"/>
            <a:ext cx="1483995" cy="462915"/>
          </a:xfrm>
          <a:prstGeom prst="rect">
            <a:avLst/>
          </a:prstGeom>
        </p:spPr>
        <p:style>
          <a:lnRef idx="1">
            <a:schemeClr val="dk1"/>
          </a:lnRef>
          <a:fillRef idx="3">
            <a:schemeClr val="dk1"/>
          </a:fillRef>
          <a:effectRef idx="2">
            <a:schemeClr val="dk1"/>
          </a:effectRef>
          <a:fontRef idx="minor">
            <a:schemeClr val="lt1"/>
          </a:fontRef>
        </p:style>
        <p:txBody>
          <a:bodyPr vert="horz" wrap="square" lIns="0" tIns="36195" rIns="0" bIns="0" rtlCol="0">
            <a:spAutoFit/>
          </a:bodyPr>
          <a:lstStyle/>
          <a:p>
            <a:pPr marL="575945" marR="5080" indent="-563880">
              <a:lnSpc>
                <a:spcPts val="1639"/>
              </a:lnSpc>
              <a:spcBef>
                <a:spcPts val="285"/>
              </a:spcBef>
            </a:pPr>
            <a:r>
              <a:rPr sz="1500" dirty="0">
                <a:solidFill>
                  <a:srgbClr val="FFFFFF"/>
                </a:solidFill>
                <a:latin typeface="Carlito"/>
                <a:cs typeface="Carlito"/>
              </a:rPr>
              <a:t>Dictionary</a:t>
            </a:r>
            <a:r>
              <a:rPr sz="1500" spc="-95" dirty="0">
                <a:solidFill>
                  <a:srgbClr val="FFFFFF"/>
                </a:solidFill>
                <a:latin typeface="Carlito"/>
                <a:cs typeface="Carlito"/>
              </a:rPr>
              <a:t> </a:t>
            </a:r>
            <a:r>
              <a:rPr sz="1500" spc="-25" dirty="0">
                <a:solidFill>
                  <a:srgbClr val="FFFFFF"/>
                </a:solidFill>
                <a:latin typeface="Carlito"/>
                <a:cs typeface="Carlito"/>
              </a:rPr>
              <a:t>relevant  </a:t>
            </a:r>
            <a:r>
              <a:rPr sz="1500" spc="-20" dirty="0">
                <a:solidFill>
                  <a:srgbClr val="FFFFFF"/>
                </a:solidFill>
                <a:latin typeface="Carlito"/>
                <a:cs typeface="Carlito"/>
              </a:rPr>
              <a:t>data</a:t>
            </a:r>
            <a:endParaRPr sz="1500">
              <a:latin typeface="Carlito"/>
              <a:cs typeface="Carlito"/>
            </a:endParaRPr>
          </a:p>
        </p:txBody>
      </p:sp>
      <p:grpSp>
        <p:nvGrpSpPr>
          <p:cNvPr id="34" name="object 34"/>
          <p:cNvGrpSpPr/>
          <p:nvPr/>
        </p:nvGrpSpPr>
        <p:grpSpPr>
          <a:xfrm>
            <a:off x="5049012" y="1811581"/>
            <a:ext cx="1868805" cy="2205355"/>
            <a:chOff x="7139940" y="1744979"/>
            <a:chExt cx="1868805" cy="2205355"/>
          </a:xfrm>
        </p:grpSpPr>
        <p:sp>
          <p:nvSpPr>
            <p:cNvPr id="35" name="object 35"/>
            <p:cNvSpPr/>
            <p:nvPr/>
          </p:nvSpPr>
          <p:spPr>
            <a:xfrm>
              <a:off x="7418832" y="1744979"/>
              <a:ext cx="239268" cy="1399032"/>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36" name="object 36"/>
            <p:cNvSpPr/>
            <p:nvPr/>
          </p:nvSpPr>
          <p:spPr>
            <a:xfrm>
              <a:off x="7440168" y="1766315"/>
              <a:ext cx="160020" cy="1319784"/>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37" name="object 37"/>
            <p:cNvSpPr/>
            <p:nvPr/>
          </p:nvSpPr>
          <p:spPr>
            <a:xfrm>
              <a:off x="7139940" y="2807207"/>
              <a:ext cx="1851659" cy="1143000"/>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38" name="object 38"/>
            <p:cNvSpPr/>
            <p:nvPr/>
          </p:nvSpPr>
          <p:spPr>
            <a:xfrm>
              <a:off x="7164324" y="3047999"/>
              <a:ext cx="1844039" cy="696468"/>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39" name="object 39"/>
            <p:cNvSpPr/>
            <p:nvPr/>
          </p:nvSpPr>
          <p:spPr>
            <a:xfrm>
              <a:off x="7161276" y="2828543"/>
              <a:ext cx="1772412" cy="1063752"/>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grpSp>
      <p:sp>
        <p:nvSpPr>
          <p:cNvPr id="40" name="object 40"/>
          <p:cNvSpPr txBox="1"/>
          <p:nvPr/>
        </p:nvSpPr>
        <p:spPr>
          <a:xfrm>
            <a:off x="5200650" y="3162607"/>
            <a:ext cx="1492885" cy="462915"/>
          </a:xfrm>
          <a:prstGeom prst="rect">
            <a:avLst/>
          </a:prstGeom>
        </p:spPr>
        <p:style>
          <a:lnRef idx="1">
            <a:schemeClr val="dk1"/>
          </a:lnRef>
          <a:fillRef idx="3">
            <a:schemeClr val="dk1"/>
          </a:fillRef>
          <a:effectRef idx="2">
            <a:schemeClr val="dk1"/>
          </a:effectRef>
          <a:fontRef idx="minor">
            <a:schemeClr val="lt1"/>
          </a:fontRef>
        </p:style>
        <p:txBody>
          <a:bodyPr vert="horz" wrap="square" lIns="0" tIns="36195" rIns="0" bIns="0" rtlCol="0">
            <a:spAutoFit/>
          </a:bodyPr>
          <a:lstStyle/>
          <a:p>
            <a:pPr marL="332740" marR="5080" indent="-320040">
              <a:lnSpc>
                <a:spcPts val="1639"/>
              </a:lnSpc>
              <a:spcBef>
                <a:spcPts val="285"/>
              </a:spcBef>
            </a:pPr>
            <a:r>
              <a:rPr sz="1500" spc="-5" dirty="0">
                <a:solidFill>
                  <a:srgbClr val="FFFFFF"/>
                </a:solidFill>
                <a:latin typeface="Carlito"/>
                <a:cs typeface="Carlito"/>
              </a:rPr>
              <a:t>Cast </a:t>
            </a:r>
            <a:r>
              <a:rPr sz="1500" dirty="0">
                <a:solidFill>
                  <a:srgbClr val="FFFFFF"/>
                </a:solidFill>
                <a:latin typeface="Carlito"/>
                <a:cs typeface="Carlito"/>
              </a:rPr>
              <a:t>dictionary</a:t>
            </a:r>
            <a:r>
              <a:rPr sz="1500" spc="-250" dirty="0">
                <a:solidFill>
                  <a:srgbClr val="FFFFFF"/>
                </a:solidFill>
                <a:latin typeface="Carlito"/>
                <a:cs typeface="Carlito"/>
              </a:rPr>
              <a:t> </a:t>
            </a:r>
            <a:r>
              <a:rPr sz="1500" spc="-15" dirty="0">
                <a:solidFill>
                  <a:srgbClr val="FFFFFF"/>
                </a:solidFill>
                <a:latin typeface="Carlito"/>
                <a:cs typeface="Carlito"/>
              </a:rPr>
              <a:t>to </a:t>
            </a:r>
            <a:r>
              <a:rPr sz="1500" dirty="0">
                <a:solidFill>
                  <a:srgbClr val="FFFFFF"/>
                </a:solidFill>
                <a:latin typeface="Carlito"/>
                <a:cs typeface="Carlito"/>
              </a:rPr>
              <a:t>a  </a:t>
            </a:r>
            <a:r>
              <a:rPr sz="1500" spc="-20" dirty="0">
                <a:solidFill>
                  <a:srgbClr val="FFFFFF"/>
                </a:solidFill>
                <a:latin typeface="Carlito"/>
                <a:cs typeface="Carlito"/>
              </a:rPr>
              <a:t>DataFrame</a:t>
            </a:r>
            <a:endParaRPr sz="1500">
              <a:latin typeface="Carlito"/>
              <a:cs typeface="Carlito"/>
            </a:endParaRPr>
          </a:p>
        </p:txBody>
      </p:sp>
      <p:grpSp>
        <p:nvGrpSpPr>
          <p:cNvPr id="41" name="object 41"/>
          <p:cNvGrpSpPr/>
          <p:nvPr/>
        </p:nvGrpSpPr>
        <p:grpSpPr>
          <a:xfrm>
            <a:off x="4918516" y="1447948"/>
            <a:ext cx="2790825" cy="1143000"/>
            <a:chOff x="7139940" y="1478280"/>
            <a:chExt cx="2790825" cy="1143000"/>
          </a:xfrm>
        </p:grpSpPr>
        <p:sp>
          <p:nvSpPr>
            <p:cNvPr id="42" name="object 42"/>
            <p:cNvSpPr/>
            <p:nvPr/>
          </p:nvSpPr>
          <p:spPr>
            <a:xfrm>
              <a:off x="7504176" y="1661160"/>
              <a:ext cx="2426207" cy="237744"/>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43" name="object 43"/>
            <p:cNvSpPr/>
            <p:nvPr/>
          </p:nvSpPr>
          <p:spPr>
            <a:xfrm>
              <a:off x="7525512" y="1682496"/>
              <a:ext cx="2346959" cy="158496"/>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44" name="object 44"/>
            <p:cNvSpPr/>
            <p:nvPr/>
          </p:nvSpPr>
          <p:spPr>
            <a:xfrm>
              <a:off x="7139940" y="1478280"/>
              <a:ext cx="1851659" cy="1143000"/>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45" name="object 45"/>
            <p:cNvSpPr/>
            <p:nvPr/>
          </p:nvSpPr>
          <p:spPr>
            <a:xfrm>
              <a:off x="7226808" y="1615440"/>
              <a:ext cx="1717548" cy="903731"/>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46" name="object 46"/>
            <p:cNvSpPr/>
            <p:nvPr/>
          </p:nvSpPr>
          <p:spPr>
            <a:xfrm>
              <a:off x="7161276" y="1499616"/>
              <a:ext cx="1772412" cy="1063752"/>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grpSp>
      <p:sp>
        <p:nvSpPr>
          <p:cNvPr id="47" name="object 47"/>
          <p:cNvSpPr txBox="1">
            <a:spLocks noGrp="1"/>
          </p:cNvSpPr>
          <p:nvPr>
            <p:ph type="title"/>
          </p:nvPr>
        </p:nvSpPr>
        <p:spPr>
          <a:xfrm>
            <a:off x="5263133" y="1727507"/>
            <a:ext cx="1373505" cy="673100"/>
          </a:xfrm>
          <a:prstGeom prst="rect">
            <a:avLst/>
          </a:prstGeom>
        </p:spPr>
        <p:style>
          <a:lnRef idx="1">
            <a:schemeClr val="dk1"/>
          </a:lnRef>
          <a:fillRef idx="3">
            <a:schemeClr val="dk1"/>
          </a:fillRef>
          <a:effectRef idx="2">
            <a:schemeClr val="dk1"/>
          </a:effectRef>
          <a:fontRef idx="minor">
            <a:schemeClr val="lt1"/>
          </a:fontRef>
        </p:style>
        <p:txBody>
          <a:bodyPr vert="horz" wrap="square" lIns="0" tIns="35560" rIns="0" bIns="0" rtlCol="0">
            <a:spAutoFit/>
          </a:bodyPr>
          <a:lstStyle/>
          <a:p>
            <a:pPr marL="12700" marR="5080" algn="ctr">
              <a:lnSpc>
                <a:spcPts val="1650"/>
              </a:lnSpc>
              <a:spcBef>
                <a:spcPts val="280"/>
              </a:spcBef>
            </a:pPr>
            <a:r>
              <a:rPr sz="1500" spc="-5" dirty="0">
                <a:solidFill>
                  <a:srgbClr val="FFFFFF"/>
                </a:solidFill>
                <a:latin typeface="Carlito"/>
                <a:cs typeface="Carlito"/>
              </a:rPr>
              <a:t>Filter </a:t>
            </a:r>
            <a:r>
              <a:rPr sz="1500" spc="-10" dirty="0">
                <a:solidFill>
                  <a:srgbClr val="FFFFFF"/>
                </a:solidFill>
                <a:latin typeface="Carlito"/>
                <a:cs typeface="Carlito"/>
              </a:rPr>
              <a:t>data to</a:t>
            </a:r>
            <a:r>
              <a:rPr sz="1500" spc="-204" dirty="0">
                <a:solidFill>
                  <a:srgbClr val="FFFFFF"/>
                </a:solidFill>
                <a:latin typeface="Carlito"/>
                <a:cs typeface="Carlito"/>
              </a:rPr>
              <a:t> </a:t>
            </a:r>
            <a:r>
              <a:rPr sz="1500" spc="-5" dirty="0">
                <a:solidFill>
                  <a:srgbClr val="FFFFFF"/>
                </a:solidFill>
                <a:latin typeface="Carlito"/>
                <a:cs typeface="Carlito"/>
              </a:rPr>
              <a:t>only  </a:t>
            </a:r>
            <a:r>
              <a:rPr sz="1500" dirty="0">
                <a:solidFill>
                  <a:srgbClr val="FFFFFF"/>
                </a:solidFill>
                <a:latin typeface="Carlito"/>
                <a:cs typeface="Carlito"/>
              </a:rPr>
              <a:t>include </a:t>
            </a:r>
            <a:r>
              <a:rPr sz="1500" spc="-20" dirty="0">
                <a:solidFill>
                  <a:srgbClr val="FFFFFF"/>
                </a:solidFill>
                <a:latin typeface="Carlito"/>
                <a:cs typeface="Carlito"/>
              </a:rPr>
              <a:t>Falcon </a:t>
            </a:r>
            <a:r>
              <a:rPr sz="1500" dirty="0">
                <a:solidFill>
                  <a:srgbClr val="FFFFFF"/>
                </a:solidFill>
                <a:latin typeface="Carlito"/>
                <a:cs typeface="Carlito"/>
              </a:rPr>
              <a:t>9  launches</a:t>
            </a:r>
            <a:endParaRPr sz="1500">
              <a:latin typeface="Carlito"/>
              <a:cs typeface="Carlito"/>
            </a:endParaRPr>
          </a:p>
        </p:txBody>
      </p:sp>
      <p:grpSp>
        <p:nvGrpSpPr>
          <p:cNvPr id="48" name="object 48"/>
          <p:cNvGrpSpPr/>
          <p:nvPr/>
        </p:nvGrpSpPr>
        <p:grpSpPr>
          <a:xfrm>
            <a:off x="7405115" y="1544882"/>
            <a:ext cx="1894839" cy="1143000"/>
            <a:chOff x="9496043" y="1478280"/>
            <a:chExt cx="1894839" cy="1143000"/>
          </a:xfrm>
        </p:grpSpPr>
        <p:sp>
          <p:nvSpPr>
            <p:cNvPr id="49" name="object 49"/>
            <p:cNvSpPr/>
            <p:nvPr/>
          </p:nvSpPr>
          <p:spPr>
            <a:xfrm>
              <a:off x="9496043" y="1478280"/>
              <a:ext cx="1851659" cy="1143000"/>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50" name="object 50"/>
            <p:cNvSpPr/>
            <p:nvPr/>
          </p:nvSpPr>
          <p:spPr>
            <a:xfrm>
              <a:off x="9497567" y="1615440"/>
              <a:ext cx="1892807" cy="903731"/>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sp>
          <p:nvSpPr>
            <p:cNvPr id="51" name="object 51"/>
            <p:cNvSpPr/>
            <p:nvPr/>
          </p:nvSpPr>
          <p:spPr>
            <a:xfrm>
              <a:off x="9517379" y="1499616"/>
              <a:ext cx="1772412" cy="1063752"/>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lstStyle/>
            <a:p>
              <a:endParaRPr/>
            </a:p>
          </p:txBody>
        </p:sp>
      </p:grpSp>
      <p:sp>
        <p:nvSpPr>
          <p:cNvPr id="52" name="object 52"/>
          <p:cNvSpPr txBox="1"/>
          <p:nvPr/>
        </p:nvSpPr>
        <p:spPr>
          <a:xfrm>
            <a:off x="7549388" y="1727507"/>
            <a:ext cx="1539240" cy="670560"/>
          </a:xfrm>
          <a:prstGeom prst="rect">
            <a:avLst/>
          </a:prstGeom>
        </p:spPr>
        <p:style>
          <a:lnRef idx="1">
            <a:schemeClr val="dk1"/>
          </a:lnRef>
          <a:fillRef idx="3">
            <a:schemeClr val="dk1"/>
          </a:fillRef>
          <a:effectRef idx="2">
            <a:schemeClr val="dk1"/>
          </a:effectRef>
          <a:fontRef idx="minor">
            <a:schemeClr val="lt1"/>
          </a:fontRef>
        </p:style>
        <p:txBody>
          <a:bodyPr vert="horz" wrap="square" lIns="0" tIns="33020" rIns="0" bIns="0" rtlCol="0">
            <a:spAutoFit/>
          </a:bodyPr>
          <a:lstStyle/>
          <a:p>
            <a:pPr marL="12700" marR="5080" indent="-1270" algn="ctr">
              <a:lnSpc>
                <a:spcPct val="91000"/>
              </a:lnSpc>
              <a:spcBef>
                <a:spcPts val="260"/>
              </a:spcBef>
            </a:pPr>
            <a:r>
              <a:rPr sz="1500" spc="-20" dirty="0">
                <a:solidFill>
                  <a:srgbClr val="FFFFFF"/>
                </a:solidFill>
                <a:latin typeface="Carlito"/>
                <a:cs typeface="Carlito"/>
              </a:rPr>
              <a:t>Imputate </a:t>
            </a:r>
            <a:r>
              <a:rPr sz="1500" spc="-5" dirty="0">
                <a:solidFill>
                  <a:srgbClr val="FFFFFF"/>
                </a:solidFill>
                <a:latin typeface="Carlito"/>
                <a:cs typeface="Carlito"/>
              </a:rPr>
              <a:t>missing  </a:t>
            </a:r>
            <a:r>
              <a:rPr sz="1500" spc="-20" dirty="0">
                <a:solidFill>
                  <a:srgbClr val="FFFFFF"/>
                </a:solidFill>
                <a:latin typeface="Carlito"/>
                <a:cs typeface="Carlito"/>
              </a:rPr>
              <a:t>PayloadMass</a:t>
            </a:r>
            <a:r>
              <a:rPr sz="1500" spc="-160" dirty="0">
                <a:solidFill>
                  <a:srgbClr val="FFFFFF"/>
                </a:solidFill>
                <a:latin typeface="Carlito"/>
                <a:cs typeface="Carlito"/>
              </a:rPr>
              <a:t> </a:t>
            </a:r>
            <a:r>
              <a:rPr sz="1500" spc="-5" dirty="0">
                <a:solidFill>
                  <a:srgbClr val="FFFFFF"/>
                </a:solidFill>
                <a:latin typeface="Carlito"/>
                <a:cs typeface="Carlito"/>
              </a:rPr>
              <a:t>values  with</a:t>
            </a:r>
            <a:r>
              <a:rPr sz="1500" spc="-35" dirty="0">
                <a:solidFill>
                  <a:srgbClr val="FFFFFF"/>
                </a:solidFill>
                <a:latin typeface="Carlito"/>
                <a:cs typeface="Carlito"/>
              </a:rPr>
              <a:t> </a:t>
            </a:r>
            <a:r>
              <a:rPr sz="1500" dirty="0">
                <a:solidFill>
                  <a:srgbClr val="FFFFFF"/>
                </a:solidFill>
                <a:latin typeface="Carlito"/>
                <a:cs typeface="Carlito"/>
              </a:rPr>
              <a:t>mean</a:t>
            </a:r>
            <a:endParaRPr sz="1500">
              <a:latin typeface="Carlito"/>
              <a:cs typeface="Carlito"/>
            </a:endParaRPr>
          </a:p>
        </p:txBody>
      </p:sp>
      <p:sp>
        <p:nvSpPr>
          <p:cNvPr id="53" name="object 53"/>
          <p:cNvSpPr txBox="1"/>
          <p:nvPr/>
        </p:nvSpPr>
        <p:spPr>
          <a:xfrm>
            <a:off x="875071" y="5475129"/>
            <a:ext cx="865505" cy="243656"/>
          </a:xfrm>
          <a:prstGeom prst="rect">
            <a:avLst/>
          </a:prstGeom>
          <a:noFill/>
        </p:spPr>
        <p:style>
          <a:lnRef idx="1">
            <a:schemeClr val="dk1"/>
          </a:lnRef>
          <a:fillRef idx="3">
            <a:schemeClr val="dk1"/>
          </a:fillRef>
          <a:effectRef idx="2">
            <a:schemeClr val="dk1"/>
          </a:effectRef>
          <a:fontRef idx="minor">
            <a:schemeClr val="lt1"/>
          </a:fontRef>
        </p:style>
        <p:txBody>
          <a:bodyPr vert="horz" wrap="square" lIns="0" tIns="12700" rIns="0" bIns="0" rtlCol="0">
            <a:spAutoFit/>
          </a:bodyPr>
          <a:lstStyle/>
          <a:p>
            <a:pPr marL="12700">
              <a:lnSpc>
                <a:spcPct val="100000"/>
              </a:lnSpc>
              <a:spcBef>
                <a:spcPts val="100"/>
              </a:spcBef>
            </a:pPr>
            <a:r>
              <a:rPr sz="1500" u="sng" spc="-5" dirty="0">
                <a:solidFill>
                  <a:schemeClr val="tx1"/>
                </a:solidFill>
                <a:uFill>
                  <a:solidFill>
                    <a:srgbClr val="FFFFFF"/>
                  </a:solidFill>
                </a:uFill>
                <a:latin typeface="Carlito"/>
                <a:cs typeface="Carlito"/>
              </a:rPr>
              <a:t>GitHub</a:t>
            </a:r>
            <a:r>
              <a:rPr sz="1500" u="sng" spc="-155" dirty="0">
                <a:solidFill>
                  <a:schemeClr val="tx1"/>
                </a:solidFill>
                <a:uFill>
                  <a:solidFill>
                    <a:srgbClr val="FFFFFF"/>
                  </a:solidFill>
                </a:uFill>
                <a:latin typeface="Carlito"/>
                <a:cs typeface="Carlito"/>
              </a:rPr>
              <a:t> </a:t>
            </a:r>
            <a:r>
              <a:rPr sz="1500" u="sng" dirty="0">
                <a:solidFill>
                  <a:schemeClr val="tx1"/>
                </a:solidFill>
                <a:uFill>
                  <a:solidFill>
                    <a:srgbClr val="FFFFFF"/>
                  </a:solidFill>
                </a:uFill>
                <a:latin typeface="Carlito"/>
                <a:cs typeface="Carlito"/>
              </a:rPr>
              <a:t>url:</a:t>
            </a:r>
            <a:endParaRPr sz="1500" dirty="0">
              <a:solidFill>
                <a:schemeClr val="tx1"/>
              </a:solidFill>
              <a:latin typeface="Carlito"/>
              <a:cs typeface="Carlito"/>
            </a:endParaRPr>
          </a:p>
        </p:txBody>
      </p:sp>
      <p:sp>
        <p:nvSpPr>
          <p:cNvPr id="54" name="object 54"/>
          <p:cNvSpPr txBox="1"/>
          <p:nvPr/>
        </p:nvSpPr>
        <p:spPr>
          <a:xfrm>
            <a:off x="838200" y="5843014"/>
            <a:ext cx="9979965" cy="259110"/>
          </a:xfrm>
          <a:prstGeom prst="rect">
            <a:avLst/>
          </a:prstGeom>
          <a:noFill/>
        </p:spPr>
        <p:style>
          <a:lnRef idx="1">
            <a:schemeClr val="dk1"/>
          </a:lnRef>
          <a:fillRef idx="3">
            <a:schemeClr val="dk1"/>
          </a:fillRef>
          <a:effectRef idx="2">
            <a:schemeClr val="dk1"/>
          </a:effectRef>
          <a:fontRef idx="minor">
            <a:schemeClr val="lt1"/>
          </a:fontRef>
        </p:style>
        <p:txBody>
          <a:bodyPr vert="horz" wrap="square" lIns="0" tIns="38100" rIns="0" bIns="0" rtlCol="0">
            <a:spAutoFit/>
          </a:bodyPr>
          <a:lstStyle/>
          <a:p>
            <a:pPr marL="12700" marR="5080">
              <a:lnSpc>
                <a:spcPct val="88900"/>
              </a:lnSpc>
              <a:spcBef>
                <a:spcPts val="300"/>
              </a:spcBef>
            </a:pPr>
            <a:r>
              <a:rPr lang="en-US" sz="1600" dirty="0" err="1">
                <a:hlinkClick r:id="rId2"/>
              </a:rPr>
              <a:t>Amirph</a:t>
            </a:r>
            <a:r>
              <a:rPr lang="en-US" sz="1600" dirty="0">
                <a:hlinkClick r:id="rId2"/>
              </a:rPr>
              <a:t>/Upload at main · </a:t>
            </a:r>
            <a:r>
              <a:rPr lang="en-US" sz="1600" dirty="0" err="1">
                <a:hlinkClick r:id="rId2"/>
              </a:rPr>
              <a:t>amirpeikherfeh</a:t>
            </a:r>
            <a:r>
              <a:rPr lang="en-US" sz="1600" dirty="0">
                <a:hlinkClick r:id="rId2"/>
              </a:rPr>
              <a:t>/</a:t>
            </a:r>
            <a:r>
              <a:rPr lang="en-US" sz="1600" dirty="0" err="1">
                <a:hlinkClick r:id="rId2"/>
              </a:rPr>
              <a:t>Amirph</a:t>
            </a:r>
            <a:endParaRPr sz="1500" dirty="0">
              <a:solidFill>
                <a:schemeClr val="bg1"/>
              </a:solidFill>
              <a:latin typeface="Carlito"/>
              <a:cs typeface="Carlito"/>
            </a:endParaRPr>
          </a:p>
        </p:txBody>
      </p:sp>
      <p:sp>
        <p:nvSpPr>
          <p:cNvPr id="56" name="TextBox 55">
            <a:extLst>
              <a:ext uri="{FF2B5EF4-FFF2-40B4-BE49-F238E27FC236}">
                <a16:creationId xmlns:a16="http://schemas.microsoft.com/office/drawing/2014/main" id="{B354D796-C79C-9C3F-8A3F-73D70CCA5DC6}"/>
              </a:ext>
            </a:extLst>
          </p:cNvPr>
          <p:cNvSpPr txBox="1"/>
          <p:nvPr/>
        </p:nvSpPr>
        <p:spPr>
          <a:xfrm>
            <a:off x="518085" y="424695"/>
            <a:ext cx="7467600" cy="570477"/>
          </a:xfrm>
          <a:prstGeom prst="rect">
            <a:avLst/>
          </a:prstGeom>
          <a:noFill/>
        </p:spPr>
        <p:txBody>
          <a:bodyPr wrap="square">
            <a:spAutoFit/>
          </a:bodyPr>
          <a:lstStyle/>
          <a:p>
            <a:pPr marL="12700">
              <a:lnSpc>
                <a:spcPts val="4015"/>
              </a:lnSpc>
              <a:spcBef>
                <a:spcPts val="100"/>
              </a:spcBef>
            </a:pPr>
            <a:r>
              <a:rPr lang="en-US" sz="3200" spc="300" dirty="0">
                <a:latin typeface="Arial"/>
                <a:cs typeface="Arial"/>
              </a:rPr>
              <a:t>Data Collection –SpaceX API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381000" y="542763"/>
            <a:ext cx="7110744" cy="525785"/>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vert="horz" wrap="square" lIns="0" tIns="12700" rIns="0" bIns="0" rtlCol="0">
            <a:spAutoFit/>
          </a:bodyPr>
          <a:lstStyle/>
          <a:p>
            <a:pPr marL="12700">
              <a:lnSpc>
                <a:spcPts val="4015"/>
              </a:lnSpc>
              <a:spcBef>
                <a:spcPts val="100"/>
              </a:spcBef>
            </a:pPr>
            <a:r>
              <a:rPr sz="3600" dirty="0">
                <a:solidFill>
                  <a:schemeClr val="tx1"/>
                </a:solidFill>
                <a:latin typeface="Arial"/>
                <a:cs typeface="Arial"/>
              </a:rPr>
              <a:t>Data Collection –Web Scraping</a:t>
            </a:r>
          </a:p>
        </p:txBody>
      </p:sp>
      <p:grpSp>
        <p:nvGrpSpPr>
          <p:cNvPr id="6" name="object 6"/>
          <p:cNvGrpSpPr/>
          <p:nvPr/>
        </p:nvGrpSpPr>
        <p:grpSpPr>
          <a:xfrm>
            <a:off x="5486400" y="1371600"/>
            <a:ext cx="2651724" cy="2241249"/>
            <a:chOff x="5111496" y="713231"/>
            <a:chExt cx="2621280" cy="2318385"/>
          </a:xfrm>
        </p:grpSpPr>
        <p:sp>
          <p:nvSpPr>
            <p:cNvPr id="7" name="object 7"/>
            <p:cNvSpPr/>
            <p:nvPr/>
          </p:nvSpPr>
          <p:spPr>
            <a:xfrm>
              <a:off x="5506212" y="1098804"/>
              <a:ext cx="304800" cy="19324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8" name="object 8"/>
            <p:cNvSpPr/>
            <p:nvPr/>
          </p:nvSpPr>
          <p:spPr>
            <a:xfrm>
              <a:off x="5527548" y="1110995"/>
              <a:ext cx="225551" cy="186232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9" name="object 9"/>
            <p:cNvSpPr/>
            <p:nvPr/>
          </p:nvSpPr>
          <p:spPr>
            <a:xfrm>
              <a:off x="5111496" y="713231"/>
              <a:ext cx="2580131" cy="158038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10" name="object 10"/>
            <p:cNvSpPr/>
            <p:nvPr/>
          </p:nvSpPr>
          <p:spPr>
            <a:xfrm>
              <a:off x="5134356" y="1037843"/>
              <a:ext cx="2598420" cy="98145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11" name="object 11"/>
            <p:cNvSpPr/>
            <p:nvPr/>
          </p:nvSpPr>
          <p:spPr>
            <a:xfrm>
              <a:off x="5132832" y="734567"/>
              <a:ext cx="2500884" cy="150113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12" name="object 12"/>
          <p:cNvSpPr txBox="1"/>
          <p:nvPr/>
        </p:nvSpPr>
        <p:spPr>
          <a:xfrm>
            <a:off x="5689473" y="1762506"/>
            <a:ext cx="2146175" cy="653384"/>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12065" rIns="0" bIns="0" rtlCol="0">
            <a:spAutoFit/>
          </a:bodyPr>
          <a:lstStyle/>
          <a:p>
            <a:pPr algn="ctr">
              <a:lnSpc>
                <a:spcPts val="2520"/>
              </a:lnSpc>
              <a:spcBef>
                <a:spcPts val="95"/>
              </a:spcBef>
            </a:pPr>
            <a:r>
              <a:rPr sz="2200" spc="-25" dirty="0">
                <a:solidFill>
                  <a:srgbClr val="FFFFFF"/>
                </a:solidFill>
                <a:latin typeface="Carlito"/>
                <a:cs typeface="Carlito"/>
              </a:rPr>
              <a:t>Request</a:t>
            </a:r>
            <a:r>
              <a:rPr sz="2200" spc="-114" dirty="0">
                <a:solidFill>
                  <a:srgbClr val="FFFFFF"/>
                </a:solidFill>
                <a:latin typeface="Carlito"/>
                <a:cs typeface="Carlito"/>
              </a:rPr>
              <a:t> </a:t>
            </a:r>
            <a:r>
              <a:rPr sz="2200" spc="-5" dirty="0">
                <a:solidFill>
                  <a:srgbClr val="FFFFFF"/>
                </a:solidFill>
                <a:latin typeface="Carlito"/>
                <a:cs typeface="Carlito"/>
              </a:rPr>
              <a:t>Wikipedia</a:t>
            </a:r>
            <a:endParaRPr sz="2200">
              <a:latin typeface="Carlito"/>
              <a:cs typeface="Carlito"/>
            </a:endParaRPr>
          </a:p>
          <a:p>
            <a:pPr marL="13335" algn="ctr">
              <a:lnSpc>
                <a:spcPts val="2520"/>
              </a:lnSpc>
            </a:pPr>
            <a:r>
              <a:rPr sz="2200" spc="-25" dirty="0">
                <a:solidFill>
                  <a:srgbClr val="FFFFFF"/>
                </a:solidFill>
                <a:latin typeface="Carlito"/>
                <a:cs typeface="Carlito"/>
              </a:rPr>
              <a:t>html</a:t>
            </a:r>
            <a:endParaRPr sz="2200">
              <a:latin typeface="Carlito"/>
              <a:cs typeface="Carlito"/>
            </a:endParaRPr>
          </a:p>
        </p:txBody>
      </p:sp>
      <p:grpSp>
        <p:nvGrpSpPr>
          <p:cNvPr id="13" name="object 13"/>
          <p:cNvGrpSpPr/>
          <p:nvPr/>
        </p:nvGrpSpPr>
        <p:grpSpPr>
          <a:xfrm>
            <a:off x="5486400" y="3247645"/>
            <a:ext cx="2610612" cy="2241249"/>
            <a:chOff x="5111496" y="2589276"/>
            <a:chExt cx="2580640" cy="2318385"/>
          </a:xfrm>
        </p:grpSpPr>
        <p:sp>
          <p:nvSpPr>
            <p:cNvPr id="14" name="object 14"/>
            <p:cNvSpPr/>
            <p:nvPr/>
          </p:nvSpPr>
          <p:spPr>
            <a:xfrm>
              <a:off x="5506212" y="2965704"/>
              <a:ext cx="304800" cy="194157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15" name="object 15"/>
            <p:cNvSpPr/>
            <p:nvPr/>
          </p:nvSpPr>
          <p:spPr>
            <a:xfrm>
              <a:off x="5527548" y="2987040"/>
              <a:ext cx="225551" cy="186232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16" name="object 16"/>
            <p:cNvSpPr/>
            <p:nvPr/>
          </p:nvSpPr>
          <p:spPr>
            <a:xfrm>
              <a:off x="5111496" y="2589276"/>
              <a:ext cx="2580131" cy="158038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17" name="object 17"/>
            <p:cNvSpPr/>
            <p:nvPr/>
          </p:nvSpPr>
          <p:spPr>
            <a:xfrm>
              <a:off x="5334000" y="2913888"/>
              <a:ext cx="2135124" cy="98145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18" name="object 18"/>
            <p:cNvSpPr/>
            <p:nvPr/>
          </p:nvSpPr>
          <p:spPr>
            <a:xfrm>
              <a:off x="5132832" y="2610612"/>
              <a:ext cx="2500884" cy="150113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19" name="object 19"/>
          <p:cNvSpPr txBox="1"/>
          <p:nvPr/>
        </p:nvSpPr>
        <p:spPr>
          <a:xfrm>
            <a:off x="5889498" y="3639058"/>
            <a:ext cx="1729274" cy="653384"/>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12065" rIns="0" bIns="0" rtlCol="0">
            <a:spAutoFit/>
          </a:bodyPr>
          <a:lstStyle/>
          <a:p>
            <a:pPr marL="73025">
              <a:lnSpc>
                <a:spcPts val="2520"/>
              </a:lnSpc>
              <a:spcBef>
                <a:spcPts val="95"/>
              </a:spcBef>
            </a:pPr>
            <a:r>
              <a:rPr sz="2200" spc="-15" dirty="0">
                <a:solidFill>
                  <a:srgbClr val="FFFFFF"/>
                </a:solidFill>
                <a:latin typeface="Carlito"/>
                <a:cs typeface="Carlito"/>
              </a:rPr>
              <a:t>BeautifulSoup</a:t>
            </a:r>
            <a:endParaRPr sz="2200">
              <a:latin typeface="Carlito"/>
              <a:cs typeface="Carlito"/>
            </a:endParaRPr>
          </a:p>
          <a:p>
            <a:pPr marL="12700">
              <a:lnSpc>
                <a:spcPts val="2520"/>
              </a:lnSpc>
            </a:pPr>
            <a:r>
              <a:rPr sz="2200" spc="-20" dirty="0">
                <a:solidFill>
                  <a:srgbClr val="FFFFFF"/>
                </a:solidFill>
                <a:latin typeface="Carlito"/>
                <a:cs typeface="Carlito"/>
              </a:rPr>
              <a:t>html5lib</a:t>
            </a:r>
            <a:r>
              <a:rPr sz="2200" spc="-105" dirty="0">
                <a:solidFill>
                  <a:srgbClr val="FFFFFF"/>
                </a:solidFill>
                <a:latin typeface="Carlito"/>
                <a:cs typeface="Carlito"/>
              </a:rPr>
              <a:t> </a:t>
            </a:r>
            <a:r>
              <a:rPr sz="2200" spc="-35" dirty="0">
                <a:solidFill>
                  <a:srgbClr val="FFFFFF"/>
                </a:solidFill>
                <a:latin typeface="Carlito"/>
                <a:cs typeface="Carlito"/>
              </a:rPr>
              <a:t>Parser</a:t>
            </a:r>
            <a:endParaRPr sz="2200">
              <a:latin typeface="Carlito"/>
              <a:cs typeface="Carlito"/>
            </a:endParaRPr>
          </a:p>
        </p:txBody>
      </p:sp>
      <p:grpSp>
        <p:nvGrpSpPr>
          <p:cNvPr id="20" name="object 20"/>
          <p:cNvGrpSpPr/>
          <p:nvPr/>
        </p:nvGrpSpPr>
        <p:grpSpPr>
          <a:xfrm>
            <a:off x="5486399" y="5123689"/>
            <a:ext cx="3951891" cy="1527929"/>
            <a:chOff x="5111496" y="4465320"/>
            <a:chExt cx="3906520" cy="1580515"/>
          </a:xfrm>
        </p:grpSpPr>
        <p:sp>
          <p:nvSpPr>
            <p:cNvPr id="21" name="object 21"/>
            <p:cNvSpPr/>
            <p:nvPr/>
          </p:nvSpPr>
          <p:spPr>
            <a:xfrm>
              <a:off x="5625084" y="4721352"/>
              <a:ext cx="3392423" cy="30480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22" name="object 22"/>
            <p:cNvSpPr/>
            <p:nvPr/>
          </p:nvSpPr>
          <p:spPr>
            <a:xfrm>
              <a:off x="5646420" y="4742688"/>
              <a:ext cx="3313176" cy="22555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23" name="object 23"/>
            <p:cNvSpPr/>
            <p:nvPr/>
          </p:nvSpPr>
          <p:spPr>
            <a:xfrm>
              <a:off x="5111496" y="4465320"/>
              <a:ext cx="2580131" cy="158038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24" name="object 24"/>
            <p:cNvSpPr/>
            <p:nvPr/>
          </p:nvSpPr>
          <p:spPr>
            <a:xfrm>
              <a:off x="5289804" y="4789932"/>
              <a:ext cx="2287524" cy="98145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25" name="object 25"/>
            <p:cNvSpPr/>
            <p:nvPr/>
          </p:nvSpPr>
          <p:spPr>
            <a:xfrm>
              <a:off x="5132832" y="4486656"/>
              <a:ext cx="2500884" cy="150114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26" name="object 26"/>
          <p:cNvSpPr txBox="1"/>
          <p:nvPr/>
        </p:nvSpPr>
        <p:spPr>
          <a:xfrm>
            <a:off x="5844920" y="5512691"/>
            <a:ext cx="1823060" cy="660437"/>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44450" rIns="0" bIns="0" rtlCol="0">
            <a:spAutoFit/>
          </a:bodyPr>
          <a:lstStyle/>
          <a:p>
            <a:pPr marL="334010" marR="5080" indent="-321945">
              <a:lnSpc>
                <a:spcPts val="2430"/>
              </a:lnSpc>
              <a:spcBef>
                <a:spcPts val="350"/>
              </a:spcBef>
            </a:pPr>
            <a:r>
              <a:rPr sz="2200" spc="-15" dirty="0">
                <a:solidFill>
                  <a:srgbClr val="FFFFFF"/>
                </a:solidFill>
                <a:latin typeface="Carlito"/>
                <a:cs typeface="Carlito"/>
              </a:rPr>
              <a:t>Find </a:t>
            </a:r>
            <a:r>
              <a:rPr sz="2200" spc="-5" dirty="0">
                <a:solidFill>
                  <a:srgbClr val="FFFFFF"/>
                </a:solidFill>
                <a:latin typeface="Carlito"/>
                <a:cs typeface="Carlito"/>
              </a:rPr>
              <a:t>launch</a:t>
            </a:r>
            <a:r>
              <a:rPr sz="2200" spc="-145" dirty="0">
                <a:solidFill>
                  <a:srgbClr val="FFFFFF"/>
                </a:solidFill>
                <a:latin typeface="Carlito"/>
                <a:cs typeface="Carlito"/>
              </a:rPr>
              <a:t> </a:t>
            </a:r>
            <a:r>
              <a:rPr sz="2200" spc="-40" dirty="0">
                <a:solidFill>
                  <a:srgbClr val="FFFFFF"/>
                </a:solidFill>
                <a:latin typeface="Carlito"/>
                <a:cs typeface="Carlito"/>
              </a:rPr>
              <a:t>info  </a:t>
            </a:r>
            <a:r>
              <a:rPr sz="2200" spc="-25" dirty="0">
                <a:solidFill>
                  <a:srgbClr val="FFFFFF"/>
                </a:solidFill>
                <a:latin typeface="Carlito"/>
                <a:cs typeface="Carlito"/>
              </a:rPr>
              <a:t>html</a:t>
            </a:r>
            <a:r>
              <a:rPr sz="2200" spc="-70" dirty="0">
                <a:solidFill>
                  <a:srgbClr val="FFFFFF"/>
                </a:solidFill>
                <a:latin typeface="Carlito"/>
                <a:cs typeface="Carlito"/>
              </a:rPr>
              <a:t> </a:t>
            </a:r>
            <a:r>
              <a:rPr sz="2200" spc="-20" dirty="0">
                <a:solidFill>
                  <a:srgbClr val="FFFFFF"/>
                </a:solidFill>
                <a:latin typeface="Carlito"/>
                <a:cs typeface="Carlito"/>
              </a:rPr>
              <a:t>table</a:t>
            </a:r>
            <a:endParaRPr sz="2200">
              <a:latin typeface="Carlito"/>
              <a:cs typeface="Carlito"/>
            </a:endParaRPr>
          </a:p>
        </p:txBody>
      </p:sp>
      <p:grpSp>
        <p:nvGrpSpPr>
          <p:cNvPr id="27" name="object 27"/>
          <p:cNvGrpSpPr/>
          <p:nvPr/>
        </p:nvGrpSpPr>
        <p:grpSpPr>
          <a:xfrm>
            <a:off x="8813292" y="3624074"/>
            <a:ext cx="2610612" cy="2977896"/>
            <a:chOff x="8438388" y="2965704"/>
            <a:chExt cx="2580640" cy="3080385"/>
          </a:xfrm>
        </p:grpSpPr>
        <p:sp>
          <p:nvSpPr>
            <p:cNvPr id="28" name="object 28"/>
            <p:cNvSpPr/>
            <p:nvPr/>
          </p:nvSpPr>
          <p:spPr>
            <a:xfrm>
              <a:off x="8833104" y="2965704"/>
              <a:ext cx="304800" cy="194157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29" name="object 29"/>
            <p:cNvSpPr/>
            <p:nvPr/>
          </p:nvSpPr>
          <p:spPr>
            <a:xfrm>
              <a:off x="8854440" y="2987040"/>
              <a:ext cx="225551" cy="186232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30" name="object 30"/>
            <p:cNvSpPr/>
            <p:nvPr/>
          </p:nvSpPr>
          <p:spPr>
            <a:xfrm>
              <a:off x="8438388" y="4465320"/>
              <a:ext cx="2580131" cy="158038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31" name="object 31"/>
            <p:cNvSpPr/>
            <p:nvPr/>
          </p:nvSpPr>
          <p:spPr>
            <a:xfrm>
              <a:off x="8546592" y="4943855"/>
              <a:ext cx="2363724" cy="67360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32" name="object 32"/>
            <p:cNvSpPr/>
            <p:nvPr/>
          </p:nvSpPr>
          <p:spPr>
            <a:xfrm>
              <a:off x="8459724" y="4486656"/>
              <a:ext cx="2500883" cy="150114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33" name="object 33"/>
          <p:cNvSpPr txBox="1"/>
          <p:nvPr/>
        </p:nvSpPr>
        <p:spPr>
          <a:xfrm>
            <a:off x="9102344" y="5666359"/>
            <a:ext cx="1966310" cy="348680"/>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12065" rIns="0" bIns="0" rtlCol="0">
            <a:spAutoFit/>
          </a:bodyPr>
          <a:lstStyle/>
          <a:p>
            <a:pPr marL="12700">
              <a:lnSpc>
                <a:spcPct val="100000"/>
              </a:lnSpc>
              <a:spcBef>
                <a:spcPts val="95"/>
              </a:spcBef>
            </a:pPr>
            <a:r>
              <a:rPr sz="2200" spc="-40" dirty="0">
                <a:solidFill>
                  <a:srgbClr val="FFFFFF"/>
                </a:solidFill>
                <a:latin typeface="Carlito"/>
                <a:cs typeface="Carlito"/>
              </a:rPr>
              <a:t>Create</a:t>
            </a:r>
            <a:r>
              <a:rPr sz="2200" spc="-70" dirty="0">
                <a:solidFill>
                  <a:srgbClr val="FFFFFF"/>
                </a:solidFill>
                <a:latin typeface="Carlito"/>
                <a:cs typeface="Carlito"/>
              </a:rPr>
              <a:t> </a:t>
            </a:r>
            <a:r>
              <a:rPr sz="2200" spc="-10" dirty="0">
                <a:solidFill>
                  <a:srgbClr val="FFFFFF"/>
                </a:solidFill>
                <a:latin typeface="Carlito"/>
                <a:cs typeface="Carlito"/>
              </a:rPr>
              <a:t>dictionary</a:t>
            </a:r>
            <a:endParaRPr sz="2200">
              <a:latin typeface="Carlito"/>
              <a:cs typeface="Carlito"/>
            </a:endParaRPr>
          </a:p>
        </p:txBody>
      </p:sp>
      <p:grpSp>
        <p:nvGrpSpPr>
          <p:cNvPr id="34" name="object 34"/>
          <p:cNvGrpSpPr/>
          <p:nvPr/>
        </p:nvGrpSpPr>
        <p:grpSpPr>
          <a:xfrm>
            <a:off x="8813292" y="1748030"/>
            <a:ext cx="2610612" cy="3008590"/>
            <a:chOff x="8438388" y="1089660"/>
            <a:chExt cx="2580640" cy="3112135"/>
          </a:xfrm>
        </p:grpSpPr>
        <p:sp>
          <p:nvSpPr>
            <p:cNvPr id="35" name="object 35"/>
            <p:cNvSpPr/>
            <p:nvPr/>
          </p:nvSpPr>
          <p:spPr>
            <a:xfrm>
              <a:off x="8833104" y="1089660"/>
              <a:ext cx="304800" cy="194157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36" name="object 36"/>
            <p:cNvSpPr/>
            <p:nvPr/>
          </p:nvSpPr>
          <p:spPr>
            <a:xfrm>
              <a:off x="8854440" y="1110996"/>
              <a:ext cx="225551" cy="186232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37" name="object 37"/>
            <p:cNvSpPr/>
            <p:nvPr/>
          </p:nvSpPr>
          <p:spPr>
            <a:xfrm>
              <a:off x="8438388" y="2589276"/>
              <a:ext cx="2580131" cy="158038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38" name="object 38"/>
            <p:cNvSpPr/>
            <p:nvPr/>
          </p:nvSpPr>
          <p:spPr>
            <a:xfrm>
              <a:off x="8659368" y="2606040"/>
              <a:ext cx="2203704" cy="159562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39" name="object 39"/>
            <p:cNvSpPr/>
            <p:nvPr/>
          </p:nvSpPr>
          <p:spPr>
            <a:xfrm>
              <a:off x="8459724" y="2610612"/>
              <a:ext cx="2500883" cy="150113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40" name="object 40"/>
          <p:cNvSpPr txBox="1"/>
          <p:nvPr/>
        </p:nvSpPr>
        <p:spPr>
          <a:xfrm>
            <a:off x="9215119" y="3329179"/>
            <a:ext cx="1727989" cy="1286378"/>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40005" rIns="0" bIns="0" rtlCol="0">
            <a:spAutoFit/>
          </a:bodyPr>
          <a:lstStyle/>
          <a:p>
            <a:pPr marL="12700" marR="5080" algn="ctr">
              <a:lnSpc>
                <a:spcPct val="91600"/>
              </a:lnSpc>
              <a:spcBef>
                <a:spcPts val="315"/>
              </a:spcBef>
            </a:pPr>
            <a:r>
              <a:rPr sz="2200" spc="-45" dirty="0">
                <a:solidFill>
                  <a:srgbClr val="FFFFFF"/>
                </a:solidFill>
                <a:latin typeface="Carlito"/>
                <a:cs typeface="Carlito"/>
              </a:rPr>
              <a:t>Iterate</a:t>
            </a:r>
            <a:r>
              <a:rPr sz="2200" spc="-135" dirty="0">
                <a:solidFill>
                  <a:srgbClr val="FFFFFF"/>
                </a:solidFill>
                <a:latin typeface="Carlito"/>
                <a:cs typeface="Carlito"/>
              </a:rPr>
              <a:t> </a:t>
            </a:r>
            <a:r>
              <a:rPr sz="2200" spc="-20" dirty="0">
                <a:solidFill>
                  <a:srgbClr val="FFFFFF"/>
                </a:solidFill>
                <a:latin typeface="Carlito"/>
                <a:cs typeface="Carlito"/>
              </a:rPr>
              <a:t>through  table </a:t>
            </a:r>
            <a:r>
              <a:rPr sz="2200" spc="-5" dirty="0">
                <a:solidFill>
                  <a:srgbClr val="FFFFFF"/>
                </a:solidFill>
                <a:latin typeface="Carlito"/>
                <a:cs typeface="Carlito"/>
              </a:rPr>
              <a:t>cells </a:t>
            </a:r>
            <a:r>
              <a:rPr sz="2200" spc="-30" dirty="0">
                <a:solidFill>
                  <a:srgbClr val="FFFFFF"/>
                </a:solidFill>
                <a:latin typeface="Carlito"/>
                <a:cs typeface="Carlito"/>
              </a:rPr>
              <a:t>to  extract </a:t>
            </a:r>
            <a:r>
              <a:rPr sz="2200" spc="-35" dirty="0">
                <a:solidFill>
                  <a:srgbClr val="FFFFFF"/>
                </a:solidFill>
                <a:latin typeface="Carlito"/>
                <a:cs typeface="Carlito"/>
              </a:rPr>
              <a:t>data </a:t>
            </a:r>
            <a:r>
              <a:rPr sz="2200" spc="-30" dirty="0">
                <a:solidFill>
                  <a:srgbClr val="FFFFFF"/>
                </a:solidFill>
                <a:latin typeface="Carlito"/>
                <a:cs typeface="Carlito"/>
              </a:rPr>
              <a:t>to  </a:t>
            </a:r>
            <a:r>
              <a:rPr sz="2200" spc="-10" dirty="0">
                <a:solidFill>
                  <a:srgbClr val="FFFFFF"/>
                </a:solidFill>
                <a:latin typeface="Carlito"/>
                <a:cs typeface="Carlito"/>
              </a:rPr>
              <a:t>dictionary</a:t>
            </a:r>
            <a:endParaRPr sz="2200">
              <a:latin typeface="Carlito"/>
              <a:cs typeface="Carlito"/>
            </a:endParaRPr>
          </a:p>
        </p:txBody>
      </p:sp>
      <p:grpSp>
        <p:nvGrpSpPr>
          <p:cNvPr id="41" name="object 41"/>
          <p:cNvGrpSpPr/>
          <p:nvPr/>
        </p:nvGrpSpPr>
        <p:grpSpPr>
          <a:xfrm>
            <a:off x="8813292" y="1371600"/>
            <a:ext cx="2610612" cy="1527929"/>
            <a:chOff x="8438388" y="713231"/>
            <a:chExt cx="2580640" cy="1580515"/>
          </a:xfrm>
        </p:grpSpPr>
        <p:sp>
          <p:nvSpPr>
            <p:cNvPr id="42" name="object 42"/>
            <p:cNvSpPr/>
            <p:nvPr/>
          </p:nvSpPr>
          <p:spPr>
            <a:xfrm>
              <a:off x="8438388" y="713231"/>
              <a:ext cx="2580131" cy="158038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43" name="object 43"/>
            <p:cNvSpPr/>
            <p:nvPr/>
          </p:nvSpPr>
          <p:spPr>
            <a:xfrm>
              <a:off x="8525256" y="1037843"/>
              <a:ext cx="2468879" cy="98145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44" name="object 44"/>
            <p:cNvSpPr/>
            <p:nvPr/>
          </p:nvSpPr>
          <p:spPr>
            <a:xfrm>
              <a:off x="8459724" y="734567"/>
              <a:ext cx="2500883" cy="150113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45" name="object 45"/>
          <p:cNvSpPr txBox="1"/>
          <p:nvPr/>
        </p:nvSpPr>
        <p:spPr>
          <a:xfrm>
            <a:off x="9081008" y="1759459"/>
            <a:ext cx="2006137" cy="661719"/>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45719" rIns="0" bIns="0" rtlCol="0">
            <a:spAutoFit/>
          </a:bodyPr>
          <a:lstStyle/>
          <a:p>
            <a:pPr marL="384175" marR="5080" indent="-372110">
              <a:lnSpc>
                <a:spcPts val="2420"/>
              </a:lnSpc>
              <a:spcBef>
                <a:spcPts val="359"/>
              </a:spcBef>
            </a:pPr>
            <a:r>
              <a:rPr sz="2200" spc="-20" dirty="0">
                <a:solidFill>
                  <a:srgbClr val="FFFFFF"/>
                </a:solidFill>
                <a:latin typeface="Carlito"/>
                <a:cs typeface="Carlito"/>
              </a:rPr>
              <a:t>Cast </a:t>
            </a:r>
            <a:r>
              <a:rPr sz="2200" spc="-5" dirty="0">
                <a:solidFill>
                  <a:srgbClr val="FFFFFF"/>
                </a:solidFill>
                <a:latin typeface="Carlito"/>
                <a:cs typeface="Carlito"/>
              </a:rPr>
              <a:t>dictionary</a:t>
            </a:r>
            <a:r>
              <a:rPr sz="2200" spc="-135" dirty="0">
                <a:solidFill>
                  <a:srgbClr val="FFFFFF"/>
                </a:solidFill>
                <a:latin typeface="Carlito"/>
                <a:cs typeface="Carlito"/>
              </a:rPr>
              <a:t> </a:t>
            </a:r>
            <a:r>
              <a:rPr sz="2200" spc="-60" dirty="0">
                <a:solidFill>
                  <a:srgbClr val="FFFFFF"/>
                </a:solidFill>
                <a:latin typeface="Carlito"/>
                <a:cs typeface="Carlito"/>
              </a:rPr>
              <a:t>to  </a:t>
            </a:r>
            <a:r>
              <a:rPr sz="2200" spc="-30" dirty="0">
                <a:solidFill>
                  <a:srgbClr val="FFFFFF"/>
                </a:solidFill>
                <a:latin typeface="Carlito"/>
                <a:cs typeface="Carlito"/>
              </a:rPr>
              <a:t>DataFrame</a:t>
            </a:r>
            <a:endParaRPr sz="2200">
              <a:latin typeface="Carlito"/>
              <a:cs typeface="Carlito"/>
            </a:endParaRPr>
          </a:p>
        </p:txBody>
      </p:sp>
      <p:sp>
        <p:nvSpPr>
          <p:cNvPr id="46" name="object 46"/>
          <p:cNvSpPr txBox="1"/>
          <p:nvPr/>
        </p:nvSpPr>
        <p:spPr>
          <a:xfrm>
            <a:off x="445317" y="5710699"/>
            <a:ext cx="865505" cy="2436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vert="horz" wrap="square" lIns="0" tIns="12700" rIns="0" bIns="0" rtlCol="0">
            <a:spAutoFit/>
          </a:bodyPr>
          <a:lstStyle/>
          <a:p>
            <a:pPr marL="12700">
              <a:lnSpc>
                <a:spcPct val="100000"/>
              </a:lnSpc>
              <a:spcBef>
                <a:spcPts val="100"/>
              </a:spcBef>
            </a:pPr>
            <a:r>
              <a:rPr sz="1500" u="sng" spc="-5" dirty="0">
                <a:solidFill>
                  <a:schemeClr val="tx1"/>
                </a:solidFill>
                <a:uFill>
                  <a:solidFill>
                    <a:srgbClr val="FFFFFF"/>
                  </a:solidFill>
                </a:uFill>
                <a:latin typeface="Carlito"/>
                <a:cs typeface="Carlito"/>
              </a:rPr>
              <a:t>GitHub</a:t>
            </a:r>
            <a:r>
              <a:rPr sz="1500" u="sng" spc="-155" dirty="0">
                <a:solidFill>
                  <a:schemeClr val="tx1"/>
                </a:solidFill>
                <a:uFill>
                  <a:solidFill>
                    <a:srgbClr val="FFFFFF"/>
                  </a:solidFill>
                </a:uFill>
                <a:latin typeface="Carlito"/>
                <a:cs typeface="Carlito"/>
              </a:rPr>
              <a:t> </a:t>
            </a:r>
            <a:r>
              <a:rPr sz="1500" u="sng" dirty="0">
                <a:solidFill>
                  <a:schemeClr val="tx1"/>
                </a:solidFill>
                <a:uFill>
                  <a:solidFill>
                    <a:srgbClr val="FFFFFF"/>
                  </a:solidFill>
                </a:uFill>
                <a:latin typeface="Carlito"/>
                <a:cs typeface="Carlito"/>
              </a:rPr>
              <a:t>url:</a:t>
            </a:r>
            <a:endParaRPr sz="1500" dirty="0">
              <a:solidFill>
                <a:schemeClr val="tx1"/>
              </a:solidFill>
              <a:latin typeface="Carlito"/>
              <a:cs typeface="Carlito"/>
            </a:endParaRPr>
          </a:p>
        </p:txBody>
      </p:sp>
      <p:sp>
        <p:nvSpPr>
          <p:cNvPr id="47" name="object 47"/>
          <p:cNvSpPr txBox="1"/>
          <p:nvPr/>
        </p:nvSpPr>
        <p:spPr>
          <a:xfrm>
            <a:off x="400665" y="6033154"/>
            <a:ext cx="4552335" cy="25834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vert="horz" wrap="square" lIns="0" tIns="35560" rIns="0" bIns="0" rtlCol="0">
            <a:spAutoFit/>
          </a:bodyPr>
          <a:lstStyle/>
          <a:p>
            <a:pPr marL="12700" marR="5080">
              <a:lnSpc>
                <a:spcPct val="90000"/>
              </a:lnSpc>
              <a:spcBef>
                <a:spcPts val="280"/>
              </a:spcBef>
            </a:pPr>
            <a:r>
              <a:rPr lang="en-US" sz="1600" dirty="0" err="1">
                <a:hlinkClick r:id="rId2"/>
              </a:rPr>
              <a:t>Amirph</a:t>
            </a:r>
            <a:r>
              <a:rPr lang="en-US" sz="1600" dirty="0">
                <a:hlinkClick r:id="rId2"/>
              </a:rPr>
              <a:t>/Upload at main · </a:t>
            </a:r>
            <a:r>
              <a:rPr lang="en-US" sz="1600" dirty="0" err="1">
                <a:hlinkClick r:id="rId2"/>
              </a:rPr>
              <a:t>amirpeikherfeh</a:t>
            </a:r>
            <a:r>
              <a:rPr lang="en-US" sz="1600" dirty="0">
                <a:hlinkClick r:id="rId2"/>
              </a:rPr>
              <a:t>/</a:t>
            </a:r>
            <a:r>
              <a:rPr lang="en-US" sz="1600" dirty="0" err="1">
                <a:hlinkClick r:id="rId2"/>
              </a:rPr>
              <a:t>Amirph</a:t>
            </a:r>
            <a:endParaRPr lang="en-IN" sz="1500" dirty="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0600" y="1205168"/>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90600" y="504356"/>
            <a:ext cx="3688715" cy="689932"/>
          </a:xfrm>
          <a:prstGeom prst="rect">
            <a:avLst/>
          </a:prstGeom>
        </p:spPr>
        <p:txBody>
          <a:bodyPr vert="horz" wrap="square" lIns="0" tIns="12700" rIns="0" bIns="0" rtlCol="0">
            <a:spAutoFit/>
          </a:bodyPr>
          <a:lstStyle/>
          <a:p>
            <a:pPr marL="12700">
              <a:lnSpc>
                <a:spcPct val="100000"/>
              </a:lnSpc>
              <a:spcBef>
                <a:spcPts val="100"/>
              </a:spcBef>
            </a:pPr>
            <a:r>
              <a:rPr dirty="0"/>
              <a:t>Data Wrangling</a:t>
            </a:r>
          </a:p>
        </p:txBody>
      </p:sp>
      <p:sp>
        <p:nvSpPr>
          <p:cNvPr id="4" name="object 4"/>
          <p:cNvSpPr txBox="1">
            <a:spLocks noGrp="1"/>
          </p:cNvSpPr>
          <p:nvPr>
            <p:ph idx="1"/>
          </p:nvPr>
        </p:nvSpPr>
        <p:spPr>
          <a:xfrm>
            <a:off x="533400" y="1828800"/>
            <a:ext cx="11267439" cy="4353115"/>
          </a:xfrm>
          <a:prstGeom prst="rect">
            <a:avLst/>
          </a:prstGeom>
        </p:spPr>
        <p:txBody>
          <a:bodyPr vert="horz" wrap="square" lIns="0" tIns="162560" rIns="0" bIns="0" rtlCol="0">
            <a:spAutoFit/>
          </a:bodyPr>
          <a:lstStyle/>
          <a:p>
            <a:r>
              <a:rPr lang="en-US" sz="1400" dirty="0"/>
              <a:t>To create a training label with landing outcomes, the "Outcome" column was split into two components: </a:t>
            </a:r>
            <a:r>
              <a:rPr lang="en-US" sz="1400" b="1" dirty="0"/>
              <a:t>'Mission Outcome'</a:t>
            </a:r>
            <a:r>
              <a:rPr lang="en-US" sz="1400" dirty="0"/>
              <a:t> and </a:t>
            </a:r>
            <a:r>
              <a:rPr lang="en-US" sz="1400" b="1" dirty="0"/>
              <a:t>'Landing Location'</a:t>
            </a:r>
            <a:r>
              <a:rPr lang="en-US" sz="1400" dirty="0"/>
              <a:t>.</a:t>
            </a:r>
          </a:p>
          <a:p>
            <a:r>
              <a:rPr lang="en-US" sz="1400" dirty="0"/>
              <a:t>A new training label column, </a:t>
            </a:r>
            <a:r>
              <a:rPr lang="en-US" sz="1400" b="1" dirty="0"/>
              <a:t>'class'</a:t>
            </a:r>
            <a:r>
              <a:rPr lang="en-US" sz="1400" dirty="0"/>
              <a:t>, was created:</a:t>
            </a:r>
          </a:p>
          <a:p>
            <a:pPr>
              <a:buFont typeface="Arial" panose="020B0604020202020204" pitchFamily="34" charset="0"/>
              <a:buChar char="•"/>
            </a:pPr>
            <a:r>
              <a:rPr lang="en-US" sz="1400" b="1" dirty="0"/>
              <a:t>'class' = 1</a:t>
            </a:r>
            <a:r>
              <a:rPr lang="en-US" sz="1400" dirty="0"/>
              <a:t> if the </a:t>
            </a:r>
            <a:r>
              <a:rPr lang="en-US" sz="1400" b="1" dirty="0"/>
              <a:t>'Mission Outcome'</a:t>
            </a:r>
            <a:r>
              <a:rPr lang="en-US" sz="1400" dirty="0"/>
              <a:t> is True (successful landing).</a:t>
            </a:r>
          </a:p>
          <a:p>
            <a:pPr>
              <a:buFont typeface="Arial" panose="020B0604020202020204" pitchFamily="34" charset="0"/>
              <a:buChar char="•"/>
            </a:pPr>
            <a:r>
              <a:rPr lang="en-US" sz="1400" b="1" dirty="0"/>
              <a:t>'class' = 0</a:t>
            </a:r>
            <a:r>
              <a:rPr lang="en-US" sz="1400" dirty="0"/>
              <a:t> if the </a:t>
            </a:r>
            <a:r>
              <a:rPr lang="en-US" sz="1400" b="1" dirty="0"/>
              <a:t>'Mission Outcome'</a:t>
            </a:r>
            <a:r>
              <a:rPr lang="en-US" sz="1400" dirty="0"/>
              <a:t> is False (failure).</a:t>
            </a:r>
          </a:p>
          <a:p>
            <a:pPr marL="3810">
              <a:lnSpc>
                <a:spcPct val="100000"/>
              </a:lnSpc>
              <a:spcBef>
                <a:spcPts val="5"/>
              </a:spcBef>
            </a:pPr>
            <a:endParaRPr lang="en-AE" sz="2550" dirty="0">
              <a:latin typeface="Carlito"/>
              <a:cs typeface="Carlito"/>
            </a:endParaRPr>
          </a:p>
          <a:p>
            <a:r>
              <a:rPr lang="en-US" sz="1600" dirty="0"/>
              <a:t>The mapping for the training label was as follows:</a:t>
            </a:r>
          </a:p>
          <a:p>
            <a:pPr>
              <a:buFont typeface="Arial" panose="020B0604020202020204" pitchFamily="34" charset="0"/>
              <a:buChar char="•"/>
            </a:pPr>
            <a:r>
              <a:rPr lang="en-US" sz="1600" b="1" dirty="0"/>
              <a:t>True ASDS</a:t>
            </a:r>
            <a:r>
              <a:rPr lang="en-US" sz="1600" dirty="0"/>
              <a:t>, </a:t>
            </a:r>
            <a:r>
              <a:rPr lang="en-US" sz="1600" b="1" dirty="0"/>
              <a:t>True RTLS</a:t>
            </a:r>
            <a:r>
              <a:rPr lang="en-US" sz="1600" dirty="0"/>
              <a:t>, and </a:t>
            </a:r>
            <a:r>
              <a:rPr lang="en-US" sz="1600" b="1" dirty="0"/>
              <a:t>True Ocean</a:t>
            </a:r>
            <a:r>
              <a:rPr lang="en-US" sz="1600" dirty="0"/>
              <a:t> were mapped to </a:t>
            </a:r>
            <a:r>
              <a:rPr lang="en-US" sz="1600" b="1" dirty="0"/>
              <a:t>1</a:t>
            </a:r>
            <a:r>
              <a:rPr lang="en-US" sz="1600" dirty="0"/>
              <a:t> (successful landings).</a:t>
            </a:r>
          </a:p>
          <a:p>
            <a:pPr>
              <a:buFont typeface="Arial" panose="020B0604020202020204" pitchFamily="34" charset="0"/>
              <a:buChar char="•"/>
            </a:pPr>
            <a:r>
              <a:rPr lang="en-US" sz="1600" b="1" dirty="0"/>
              <a:t>None </a:t>
            </a:r>
            <a:r>
              <a:rPr lang="en-US" sz="1600" b="1" dirty="0" err="1"/>
              <a:t>None</a:t>
            </a:r>
            <a:r>
              <a:rPr lang="en-US" sz="1600" dirty="0"/>
              <a:t>, </a:t>
            </a:r>
            <a:r>
              <a:rPr lang="en-US" sz="1600" b="1" dirty="0"/>
              <a:t>False ASDS</a:t>
            </a:r>
            <a:r>
              <a:rPr lang="en-US" sz="1600" dirty="0"/>
              <a:t>, </a:t>
            </a:r>
            <a:r>
              <a:rPr lang="en-US" sz="1600" b="1" dirty="0"/>
              <a:t>None ASDS</a:t>
            </a:r>
            <a:r>
              <a:rPr lang="en-US" sz="1600" dirty="0"/>
              <a:t>, </a:t>
            </a:r>
            <a:r>
              <a:rPr lang="en-US" sz="1600" b="1" dirty="0"/>
              <a:t>False Ocean</a:t>
            </a:r>
            <a:r>
              <a:rPr lang="en-US" sz="1600" dirty="0"/>
              <a:t>, and </a:t>
            </a:r>
            <a:r>
              <a:rPr lang="en-US" sz="1600" b="1" dirty="0"/>
              <a:t>False RTLS</a:t>
            </a:r>
            <a:r>
              <a:rPr lang="en-US" sz="1600" dirty="0"/>
              <a:t> were mapped to </a:t>
            </a:r>
            <a:r>
              <a:rPr lang="en-US" sz="1600" b="1" dirty="0"/>
              <a:t>0</a:t>
            </a:r>
            <a:r>
              <a:rPr lang="en-US" sz="1600" dirty="0"/>
              <a:t> (unsuccessful landings).</a:t>
            </a:r>
          </a:p>
          <a:p>
            <a:pPr marL="3810">
              <a:lnSpc>
                <a:spcPct val="100000"/>
              </a:lnSpc>
              <a:spcBef>
                <a:spcPts val="5"/>
              </a:spcBef>
            </a:pPr>
            <a:endParaRPr lang="en-150" sz="2550" dirty="0">
              <a:latin typeface="Carlito"/>
              <a:cs typeface="Carlito"/>
            </a:endParaRPr>
          </a:p>
          <a:p>
            <a:pPr marL="16510" marR="1900555">
              <a:lnSpc>
                <a:spcPct val="148000"/>
              </a:lnSpc>
            </a:pPr>
            <a:r>
              <a:rPr sz="2000" u="heavy" spc="-5" dirty="0">
                <a:solidFill>
                  <a:srgbClr val="404040"/>
                </a:solidFill>
                <a:uFill>
                  <a:solidFill>
                    <a:srgbClr val="404040"/>
                  </a:solidFill>
                </a:uFill>
                <a:latin typeface="Carlito"/>
                <a:cs typeface="Carlito"/>
              </a:rPr>
              <a:t>GitHub url:</a:t>
            </a:r>
            <a:endParaRPr lang="en-AE" sz="2000" u="heavy" spc="-5" dirty="0">
              <a:solidFill>
                <a:srgbClr val="404040"/>
              </a:solidFill>
              <a:uFill>
                <a:solidFill>
                  <a:srgbClr val="404040"/>
                </a:solidFill>
              </a:uFill>
              <a:latin typeface="Carlito"/>
              <a:cs typeface="Carlito"/>
            </a:endParaRPr>
          </a:p>
          <a:p>
            <a:pPr marL="16510" marR="1900555">
              <a:lnSpc>
                <a:spcPct val="148000"/>
              </a:lnSpc>
            </a:pPr>
            <a:r>
              <a:rPr lang="en-US" sz="1400" dirty="0" err="1">
                <a:hlinkClick r:id="rId2"/>
              </a:rPr>
              <a:t>Amirph</a:t>
            </a:r>
            <a:r>
              <a:rPr lang="en-US" sz="1400" dirty="0">
                <a:hlinkClick r:id="rId2"/>
              </a:rPr>
              <a:t>/Upload at main · </a:t>
            </a:r>
            <a:r>
              <a:rPr lang="en-US" sz="1400" dirty="0" err="1">
                <a:hlinkClick r:id="rId2"/>
              </a:rPr>
              <a:t>amirpeikherfeh</a:t>
            </a:r>
            <a:r>
              <a:rPr lang="en-US" sz="1400" dirty="0">
                <a:hlinkClick r:id="rId2"/>
              </a:rPr>
              <a:t>/</a:t>
            </a:r>
            <a:r>
              <a:rPr lang="en-US" sz="1400" dirty="0" err="1">
                <a:hlinkClick r:id="rId2"/>
              </a:rPr>
              <a:t>Amirph</a:t>
            </a:r>
            <a:endParaRPr sz="2000" dirty="0">
              <a:latin typeface="Carlito"/>
              <a:cs typeface="Carlito"/>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111</TotalTime>
  <Words>2884</Words>
  <Application>Microsoft Office PowerPoint</Application>
  <PresentationFormat>Widescreen</PresentationFormat>
  <Paragraphs>318</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-apple-system</vt:lpstr>
      <vt:lpstr>Aptos</vt:lpstr>
      <vt:lpstr>Aptos Display</vt:lpstr>
      <vt:lpstr>Arial</vt:lpstr>
      <vt:lpstr>Bahnschrift Condensed</vt:lpstr>
      <vt:lpstr>Bahnschrift Light SemiCondensed</vt:lpstr>
      <vt:lpstr>Carlito</vt:lpstr>
      <vt:lpstr>Office Theme</vt:lpstr>
      <vt:lpstr>PowerPoint Presentation</vt:lpstr>
      <vt:lpstr>Outline </vt:lpstr>
      <vt:lpstr>Executive Summary </vt:lpstr>
      <vt:lpstr>Introduction</vt:lpstr>
      <vt:lpstr>Data Collection Methodology:</vt:lpstr>
      <vt:lpstr>PowerPoint Presentation</vt:lpstr>
      <vt:lpstr>Filter data to only  include Falcon 9  launches</vt:lpstr>
      <vt:lpstr>PowerPoint Presentation</vt:lpstr>
      <vt:lpstr>Data Wrangling</vt:lpstr>
      <vt:lpstr>EDA with Data Visualization</vt:lpstr>
      <vt:lpstr>EDA with SQL</vt:lpstr>
      <vt:lpstr>Build an interactive map with Folium</vt:lpstr>
      <vt:lpstr>Build a Dashboard with Plotly Dash</vt:lpstr>
      <vt:lpstr>Predictive analysis (Classification)</vt:lpstr>
      <vt:lpstr>Results </vt:lpstr>
      <vt:lpstr>PowerPoint Presentation</vt:lpstr>
      <vt:lpstr>Flight Number vs. Launch Site</vt:lpstr>
      <vt:lpstr>Payload vs. Launch Site</vt:lpstr>
      <vt:lpstr>Success rate vs. Orbit type</vt:lpstr>
      <vt:lpstr>Flight Number vs. Orbit type</vt:lpstr>
      <vt:lpstr>Payload vs. Orbit type</vt:lpstr>
      <vt:lpstr>Launch Success Yearly Trend</vt:lpstr>
      <vt:lpstr>PowerPoint Presentation</vt:lpstr>
      <vt:lpstr>All Launch Site Names</vt:lpstr>
      <vt:lpstr>Launch Site Names Beginning with `CCA`</vt:lpstr>
      <vt:lpstr>Total Payload Mass from NASA</vt:lpstr>
      <vt:lpstr>Average Payload Mass by F9 v1.1</vt:lpstr>
      <vt:lpstr>First Successful Ground Pad Landing Date</vt:lpstr>
      <vt:lpstr>Successful Drone Ship Landing with Payload  Between 4000 and 6000</vt:lpstr>
      <vt:lpstr>Total Number of Each Mission Outcome</vt:lpstr>
      <vt:lpstr>Boosters that Carried Maximum Payload</vt:lpstr>
      <vt:lpstr>2015 Failed Drone Ship Landing Records</vt:lpstr>
      <vt:lpstr>Ranking Counts of Successful Landings  Between 2010-06-04 and 2017-03-20</vt:lpstr>
      <vt:lpstr>Interactive Map with  Folium</vt:lpstr>
      <vt:lpstr>Launch Site Locations </vt:lpstr>
      <vt:lpstr>Color-Coded Launch Markers </vt:lpstr>
      <vt:lpstr>Key Location Proximities </vt:lpstr>
      <vt:lpstr>Build a Dashboard with  Plotly Dash</vt:lpstr>
      <vt:lpstr>Successful Launches Across Launch Sites </vt:lpstr>
      <vt:lpstr>Highest Success Rate Launch Site </vt:lpstr>
      <vt:lpstr>Payload Mass vs. Success vs. Booster  Version Category </vt:lpstr>
      <vt:lpstr>PowerPoint Presentation</vt:lpstr>
      <vt:lpstr>Classification Accuracy</vt:lpstr>
      <vt:lpstr>Confusion Matrix</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Amir Peikherfeh</cp:lastModifiedBy>
  <cp:revision>2</cp:revision>
  <dcterms:created xsi:type="dcterms:W3CDTF">2021-08-26T16:53:12Z</dcterms:created>
  <dcterms:modified xsi:type="dcterms:W3CDTF">2024-12-09T15:15:06Z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2021-08-26T00:00:00Z</vt:filetime>
  </property>
  <property fmtid="{D5CDD505-2E9C-101B-9397-08002B2CF9AE}" pid="3" name="Creator">
    <vt:lpwstr>Microsoft® PowerPoint® 2016</vt:lpwstr>
  </property>
  <property fmtid="{D5CDD505-2E9C-101B-9397-08002B2CF9AE}" pid="4" name="LastSaved">
    <vt:filetime>2021-08-26T00:00:00Z</vt:filetime>
  </property>
</Properties>
</file>