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31"/>
  </p:notesMasterIdLst>
  <p:sldIdLst>
    <p:sldId id="256" r:id="rId2"/>
    <p:sldId id="257" r:id="rId3"/>
    <p:sldId id="287" r:id="rId4"/>
    <p:sldId id="258" r:id="rId5"/>
    <p:sldId id="264" r:id="rId6"/>
    <p:sldId id="266" r:id="rId7"/>
    <p:sldId id="288" r:id="rId8"/>
    <p:sldId id="268" r:id="rId9"/>
    <p:sldId id="294" r:id="rId10"/>
    <p:sldId id="290" r:id="rId11"/>
    <p:sldId id="289" r:id="rId12"/>
    <p:sldId id="271" r:id="rId13"/>
    <p:sldId id="272" r:id="rId14"/>
    <p:sldId id="273" r:id="rId15"/>
    <p:sldId id="274" r:id="rId16"/>
    <p:sldId id="291" r:id="rId17"/>
    <p:sldId id="292" r:id="rId18"/>
    <p:sldId id="293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A2E5C52-C7D9-4BED-9F91-19B0CF22BA78}">
          <p14:sldIdLst>
            <p14:sldId id="256"/>
            <p14:sldId id="257"/>
            <p14:sldId id="287"/>
            <p14:sldId id="258"/>
            <p14:sldId id="264"/>
            <p14:sldId id="266"/>
            <p14:sldId id="288"/>
            <p14:sldId id="268"/>
            <p14:sldId id="294"/>
            <p14:sldId id="290"/>
            <p14:sldId id="289"/>
            <p14:sldId id="271"/>
            <p14:sldId id="272"/>
            <p14:sldId id="273"/>
            <p14:sldId id="274"/>
            <p14:sldId id="291"/>
            <p14:sldId id="292"/>
            <p14:sldId id="293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CC00"/>
    <a:srgbClr val="0000CC"/>
    <a:srgbClr val="FF66CC"/>
    <a:srgbClr val="0000FF"/>
    <a:srgbClr val="CC00CC"/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pPr algn="l"/>
          <a:r>
            <a:rPr lang="en-US" dirty="0" smtClean="0">
              <a:solidFill>
                <a:srgbClr val="FF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1.Introduction</a:t>
          </a:r>
        </a:p>
        <a:p>
          <a:pPr algn="l"/>
          <a:r>
            <a:rPr lang="en-US" dirty="0" smtClean="0">
              <a:solidFill>
                <a:srgbClr val="FF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	Bayesian Networks, System Reliability, Traditional Approaches, Challenges</a:t>
          </a:r>
          <a:r>
            <a:rPr lang="en-US" dirty="0" smtClean="0">
              <a:solidFill>
                <a:srgbClr val="FF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dirty="0">
            <a:solidFill>
              <a:srgbClr val="FF3399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pPr algn="l"/>
          <a:r>
            <a:rPr lang="en-US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2.Implementation of the K2 </a:t>
          </a:r>
          <a:r>
            <a:rPr lang="en-US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</a:p>
        <a:p>
          <a:pPr algn="l"/>
          <a:r>
            <a:rPr lang="en-US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  <a:r>
            <a:rPr lang="en-US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Dataset, Notations</a:t>
          </a:r>
          <a:r>
            <a:rPr lang="en-US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Pseudo code</a:t>
          </a:r>
          <a:endParaRPr lang="en-US" dirty="0">
            <a:solidFill>
              <a:srgbClr val="FFFF0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pPr algn="l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3.Illustrative step by step </a:t>
          </a:r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example</a:t>
          </a:r>
        </a:p>
        <a:p>
          <a:pPr algn="l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Building BN, Estimating Reliability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858FFBFE-EF64-42BF-9AFF-D717409DBC0B}">
      <dgm:prSet/>
      <dgm:spPr/>
      <dgm:t>
        <a:bodyPr/>
        <a:lstStyle/>
        <a:p>
          <a:pPr algn="l"/>
          <a:r>
            <a:rPr lang="en-US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4.Experimental analysis</a:t>
          </a:r>
        </a:p>
        <a:p>
          <a:pPr algn="l"/>
          <a:r>
            <a:rPr lang="en-US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Performance, Accuracy, Error rate</a:t>
          </a:r>
          <a:endParaRPr lang="en-US" dirty="0">
            <a:solidFill>
              <a:schemeClr val="accent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D98490-1A5B-4BB1-88AC-254F4625A62D}" type="parTrans" cxnId="{E08BD28A-9D86-4585-9DEC-7D2E536DBC85}">
      <dgm:prSet/>
      <dgm:spPr/>
      <dgm:t>
        <a:bodyPr/>
        <a:lstStyle/>
        <a:p>
          <a:endParaRPr lang="en-US"/>
        </a:p>
      </dgm:t>
    </dgm:pt>
    <dgm:pt modelId="{7CC9B97D-F3B6-43AD-8652-1DB7AA75DD6B}" type="sibTrans" cxnId="{E08BD28A-9D86-4585-9DEC-7D2E536DBC85}">
      <dgm:prSet/>
      <dgm:spPr/>
      <dgm:t>
        <a:bodyPr/>
        <a:lstStyle/>
        <a:p>
          <a:endParaRPr lang="en-US"/>
        </a:p>
      </dgm:t>
    </dgm:pt>
    <dgm:pt modelId="{C88E56C8-66BD-4456-B537-CE30E761B7C8}">
      <dgm:prSet/>
      <dgm:spPr/>
      <dgm:t>
        <a:bodyPr/>
        <a:lstStyle/>
        <a:p>
          <a:pPr algn="l"/>
          <a:r>
            <a:rPr lang="en-US" dirty="0" smtClean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5.Conclusion</a:t>
          </a:r>
          <a:endParaRPr lang="en-US" dirty="0">
            <a:solidFill>
              <a:schemeClr val="accent5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08C073A-678D-4310-AE81-F4614087FA7E}" type="parTrans" cxnId="{8BE4274F-4943-483E-9A17-50D0C1DE9099}">
      <dgm:prSet/>
      <dgm:spPr/>
      <dgm:t>
        <a:bodyPr/>
        <a:lstStyle/>
        <a:p>
          <a:endParaRPr lang="en-US"/>
        </a:p>
      </dgm:t>
    </dgm:pt>
    <dgm:pt modelId="{5C2C81BC-508B-44B2-A5BC-5EF608A49876}" type="sibTrans" cxnId="{8BE4274F-4943-483E-9A17-50D0C1DE9099}">
      <dgm:prSet/>
      <dgm:spPr/>
      <dgm:t>
        <a:bodyPr/>
        <a:lstStyle/>
        <a:p>
          <a:endParaRPr lang="en-US"/>
        </a:p>
      </dgm:t>
    </dgm:pt>
    <dgm:pt modelId="{C21D25FD-4506-4E19-8A72-3877E63E2F1D}" type="pres">
      <dgm:prSet presAssocID="{81269538-BFC5-48BB-BEA1-D7AF1F385FD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8F8F2D-4B3D-46A0-ACF3-D86694F4778E}" type="pres">
      <dgm:prSet presAssocID="{0D51337A-31FA-4717-B2BF-9243F96D2B9B}" presName="thickLine" presStyleLbl="alignNode1" presStyleIdx="0" presStyleCnt="5"/>
      <dgm:spPr/>
      <dgm:t>
        <a:bodyPr/>
        <a:lstStyle/>
        <a:p>
          <a:endParaRPr lang="en-US"/>
        </a:p>
      </dgm:t>
    </dgm:pt>
    <dgm:pt modelId="{3FEED8DC-DA9B-4799-A26D-F88558F3640A}" type="pres">
      <dgm:prSet presAssocID="{0D51337A-31FA-4717-B2BF-9243F96D2B9B}" presName="horz1" presStyleCnt="0"/>
      <dgm:spPr/>
      <dgm:t>
        <a:bodyPr/>
        <a:lstStyle/>
        <a:p>
          <a:endParaRPr lang="en-US"/>
        </a:p>
      </dgm:t>
    </dgm:pt>
    <dgm:pt modelId="{55F2B108-259C-4563-8C2D-6A747C51491B}" type="pres">
      <dgm:prSet presAssocID="{0D51337A-31FA-4717-B2BF-9243F96D2B9B}" presName="tx1" presStyleLbl="revTx" presStyleIdx="0" presStyleCnt="5"/>
      <dgm:spPr/>
      <dgm:t>
        <a:bodyPr/>
        <a:lstStyle/>
        <a:p>
          <a:endParaRPr lang="en-US"/>
        </a:p>
      </dgm:t>
    </dgm:pt>
    <dgm:pt modelId="{35ECFDDD-D010-48C5-BFCE-F101FBC31937}" type="pres">
      <dgm:prSet presAssocID="{0D51337A-31FA-4717-B2BF-9243F96D2B9B}" presName="vert1" presStyleCnt="0"/>
      <dgm:spPr/>
      <dgm:t>
        <a:bodyPr/>
        <a:lstStyle/>
        <a:p>
          <a:endParaRPr lang="en-US"/>
        </a:p>
      </dgm:t>
    </dgm:pt>
    <dgm:pt modelId="{0DE68E1D-2E4A-4E46-8866-52D8B913C44D}" type="pres">
      <dgm:prSet presAssocID="{51A6936C-668E-4912-B1B4-BA2D45D3F624}" presName="thickLine" presStyleLbl="alignNode1" presStyleIdx="1" presStyleCnt="5"/>
      <dgm:spPr/>
      <dgm:t>
        <a:bodyPr/>
        <a:lstStyle/>
        <a:p>
          <a:endParaRPr lang="en-US"/>
        </a:p>
      </dgm:t>
    </dgm:pt>
    <dgm:pt modelId="{BF37DC2C-A904-4F01-BD59-F72E9C399FFF}" type="pres">
      <dgm:prSet presAssocID="{51A6936C-668E-4912-B1B4-BA2D45D3F624}" presName="horz1" presStyleCnt="0"/>
      <dgm:spPr/>
      <dgm:t>
        <a:bodyPr/>
        <a:lstStyle/>
        <a:p>
          <a:endParaRPr lang="en-US"/>
        </a:p>
      </dgm:t>
    </dgm:pt>
    <dgm:pt modelId="{3675A67A-F291-45E9-915C-4A3581E4F718}" type="pres">
      <dgm:prSet presAssocID="{51A6936C-668E-4912-B1B4-BA2D45D3F624}" presName="tx1" presStyleLbl="revTx" presStyleIdx="1" presStyleCnt="5"/>
      <dgm:spPr/>
      <dgm:t>
        <a:bodyPr/>
        <a:lstStyle/>
        <a:p>
          <a:endParaRPr lang="en-US"/>
        </a:p>
      </dgm:t>
    </dgm:pt>
    <dgm:pt modelId="{EAC2DC8D-7F95-4A6C-B05A-DB47291D4D9D}" type="pres">
      <dgm:prSet presAssocID="{51A6936C-668E-4912-B1B4-BA2D45D3F624}" presName="vert1" presStyleCnt="0"/>
      <dgm:spPr/>
      <dgm:t>
        <a:bodyPr/>
        <a:lstStyle/>
        <a:p>
          <a:endParaRPr lang="en-US"/>
        </a:p>
      </dgm:t>
    </dgm:pt>
    <dgm:pt modelId="{3FE8E8F4-7B02-478B-9BE4-3668F6198E76}" type="pres">
      <dgm:prSet presAssocID="{928B5CB8-3545-4EE5-8BED-981D3C6157A5}" presName="thickLine" presStyleLbl="alignNode1" presStyleIdx="2" presStyleCnt="5"/>
      <dgm:spPr/>
      <dgm:t>
        <a:bodyPr/>
        <a:lstStyle/>
        <a:p>
          <a:endParaRPr lang="en-US"/>
        </a:p>
      </dgm:t>
    </dgm:pt>
    <dgm:pt modelId="{C9DBE53A-4DA8-43C4-89DC-96B97B22DB16}" type="pres">
      <dgm:prSet presAssocID="{928B5CB8-3545-4EE5-8BED-981D3C6157A5}" presName="horz1" presStyleCnt="0"/>
      <dgm:spPr/>
      <dgm:t>
        <a:bodyPr/>
        <a:lstStyle/>
        <a:p>
          <a:endParaRPr lang="en-US"/>
        </a:p>
      </dgm:t>
    </dgm:pt>
    <dgm:pt modelId="{2E62A2E2-2899-469A-B6E9-9AB55AEFFF42}" type="pres">
      <dgm:prSet presAssocID="{928B5CB8-3545-4EE5-8BED-981D3C6157A5}" presName="tx1" presStyleLbl="revTx" presStyleIdx="2" presStyleCnt="5"/>
      <dgm:spPr/>
      <dgm:t>
        <a:bodyPr/>
        <a:lstStyle/>
        <a:p>
          <a:endParaRPr lang="en-US"/>
        </a:p>
      </dgm:t>
    </dgm:pt>
    <dgm:pt modelId="{BA42AD30-C9AE-4D33-BFD7-0169C8D5FA86}" type="pres">
      <dgm:prSet presAssocID="{928B5CB8-3545-4EE5-8BED-981D3C6157A5}" presName="vert1" presStyleCnt="0"/>
      <dgm:spPr/>
      <dgm:t>
        <a:bodyPr/>
        <a:lstStyle/>
        <a:p>
          <a:endParaRPr lang="en-US"/>
        </a:p>
      </dgm:t>
    </dgm:pt>
    <dgm:pt modelId="{C96DC3E9-DFBD-4775-A214-673129ABF06E}" type="pres">
      <dgm:prSet presAssocID="{858FFBFE-EF64-42BF-9AFF-D717409DBC0B}" presName="thickLine" presStyleLbl="alignNode1" presStyleIdx="3" presStyleCnt="5"/>
      <dgm:spPr/>
      <dgm:t>
        <a:bodyPr/>
        <a:lstStyle/>
        <a:p>
          <a:endParaRPr lang="en-US"/>
        </a:p>
      </dgm:t>
    </dgm:pt>
    <dgm:pt modelId="{63A00543-8ACA-464D-960B-20EBA37DB588}" type="pres">
      <dgm:prSet presAssocID="{858FFBFE-EF64-42BF-9AFF-D717409DBC0B}" presName="horz1" presStyleCnt="0"/>
      <dgm:spPr/>
      <dgm:t>
        <a:bodyPr/>
        <a:lstStyle/>
        <a:p>
          <a:endParaRPr lang="en-US"/>
        </a:p>
      </dgm:t>
    </dgm:pt>
    <dgm:pt modelId="{1599AF1F-D76C-4BA0-B6F8-3058365AF23F}" type="pres">
      <dgm:prSet presAssocID="{858FFBFE-EF64-42BF-9AFF-D717409DBC0B}" presName="tx1" presStyleLbl="revTx" presStyleIdx="3" presStyleCnt="5"/>
      <dgm:spPr/>
      <dgm:t>
        <a:bodyPr/>
        <a:lstStyle/>
        <a:p>
          <a:endParaRPr lang="en-US"/>
        </a:p>
      </dgm:t>
    </dgm:pt>
    <dgm:pt modelId="{C748A590-ED02-44D2-B759-C0F6DC6CB220}" type="pres">
      <dgm:prSet presAssocID="{858FFBFE-EF64-42BF-9AFF-D717409DBC0B}" presName="vert1" presStyleCnt="0"/>
      <dgm:spPr/>
      <dgm:t>
        <a:bodyPr/>
        <a:lstStyle/>
        <a:p>
          <a:endParaRPr lang="en-US"/>
        </a:p>
      </dgm:t>
    </dgm:pt>
    <dgm:pt modelId="{7260E1B8-DA80-4D62-BC11-BF8121FF51CA}" type="pres">
      <dgm:prSet presAssocID="{C88E56C8-66BD-4456-B537-CE30E761B7C8}" presName="thickLine" presStyleLbl="alignNode1" presStyleIdx="4" presStyleCnt="5"/>
      <dgm:spPr/>
      <dgm:t>
        <a:bodyPr/>
        <a:lstStyle/>
        <a:p>
          <a:endParaRPr lang="en-US"/>
        </a:p>
      </dgm:t>
    </dgm:pt>
    <dgm:pt modelId="{54F064BD-41FC-4174-9448-01C5BF70B5C8}" type="pres">
      <dgm:prSet presAssocID="{C88E56C8-66BD-4456-B537-CE30E761B7C8}" presName="horz1" presStyleCnt="0"/>
      <dgm:spPr/>
      <dgm:t>
        <a:bodyPr/>
        <a:lstStyle/>
        <a:p>
          <a:endParaRPr lang="en-US"/>
        </a:p>
      </dgm:t>
    </dgm:pt>
    <dgm:pt modelId="{3A679C7E-14F8-40DB-AC02-B0184D388641}" type="pres">
      <dgm:prSet presAssocID="{C88E56C8-66BD-4456-B537-CE30E761B7C8}" presName="tx1" presStyleLbl="revTx" presStyleIdx="4" presStyleCnt="5"/>
      <dgm:spPr/>
      <dgm:t>
        <a:bodyPr/>
        <a:lstStyle/>
        <a:p>
          <a:endParaRPr lang="en-US"/>
        </a:p>
      </dgm:t>
    </dgm:pt>
    <dgm:pt modelId="{25201350-5910-4F18-9D43-FD77CDC0CC85}" type="pres">
      <dgm:prSet presAssocID="{C88E56C8-66BD-4456-B537-CE30E761B7C8}" presName="vert1" presStyleCnt="0"/>
      <dgm:spPr/>
      <dgm:t>
        <a:bodyPr/>
        <a:lstStyle/>
        <a:p>
          <a:endParaRPr lang="en-US"/>
        </a:p>
      </dgm:t>
    </dgm:pt>
  </dgm:ptLst>
  <dgm:cxnLst>
    <dgm:cxn modelId="{085D3777-7996-4375-B5FB-BFD96D1BF9E4}" srcId="{81269538-BFC5-48BB-BEA1-D7AF1F385FD5}" destId="{928B5CB8-3545-4EE5-8BED-981D3C6157A5}" srcOrd="2" destOrd="0" parTransId="{8452F8D0-82FD-4609-B6BD-446E31563D8A}" sibTransId="{8EF545BA-8D8A-4813-A428-2F18D76E61FA}"/>
    <dgm:cxn modelId="{000FE2BB-9FE6-4965-ADF5-E3E85B644286}" srcId="{81269538-BFC5-48BB-BEA1-D7AF1F385FD5}" destId="{51A6936C-668E-4912-B1B4-BA2D45D3F624}" srcOrd="1" destOrd="0" parTransId="{8F7D40F1-9723-47F5-BFD2-340696378D49}" sibTransId="{E68031D9-E3F9-439E-86FC-2A0A3A3988D0}"/>
    <dgm:cxn modelId="{EE8E7F16-5723-4398-A084-29E8831BA161}" type="presOf" srcId="{51A6936C-668E-4912-B1B4-BA2D45D3F624}" destId="{3675A67A-F291-45E9-915C-4A3581E4F718}" srcOrd="0" destOrd="0" presId="urn:microsoft.com/office/officeart/2008/layout/LinedList"/>
    <dgm:cxn modelId="{E08BD28A-9D86-4585-9DEC-7D2E536DBC85}" srcId="{81269538-BFC5-48BB-BEA1-D7AF1F385FD5}" destId="{858FFBFE-EF64-42BF-9AFF-D717409DBC0B}" srcOrd="3" destOrd="0" parTransId="{0ED98490-1A5B-4BB1-88AC-254F4625A62D}" sibTransId="{7CC9B97D-F3B6-43AD-8652-1DB7AA75DD6B}"/>
    <dgm:cxn modelId="{8BE4274F-4943-483E-9A17-50D0C1DE9099}" srcId="{81269538-BFC5-48BB-BEA1-D7AF1F385FD5}" destId="{C88E56C8-66BD-4456-B537-CE30E761B7C8}" srcOrd="4" destOrd="0" parTransId="{B08C073A-678D-4310-AE81-F4614087FA7E}" sibTransId="{5C2C81BC-508B-44B2-A5BC-5EF608A49876}"/>
    <dgm:cxn modelId="{1B64D2F7-4298-4582-88ED-79A4500A032B}" type="presOf" srcId="{928B5CB8-3545-4EE5-8BED-981D3C6157A5}" destId="{2E62A2E2-2899-469A-B6E9-9AB55AEFFF42}" srcOrd="0" destOrd="0" presId="urn:microsoft.com/office/officeart/2008/layout/LinedList"/>
    <dgm:cxn modelId="{84F558C0-50E7-417D-9666-BB1C7373DA1A}" type="presOf" srcId="{0D51337A-31FA-4717-B2BF-9243F96D2B9B}" destId="{55F2B108-259C-4563-8C2D-6A747C51491B}" srcOrd="0" destOrd="0" presId="urn:microsoft.com/office/officeart/2008/layout/LinedList"/>
    <dgm:cxn modelId="{6879C4F7-648C-4287-A280-C1629318E8D0}" type="presOf" srcId="{81269538-BFC5-48BB-BEA1-D7AF1F385FD5}" destId="{C21D25FD-4506-4E19-8A72-3877E63E2F1D}" srcOrd="0" destOrd="0" presId="urn:microsoft.com/office/officeart/2008/layout/LinedList"/>
    <dgm:cxn modelId="{91DA75D8-D680-4B6F-8539-0AC7D87BB811}" type="presOf" srcId="{C88E56C8-66BD-4456-B537-CE30E761B7C8}" destId="{3A679C7E-14F8-40DB-AC02-B0184D388641}" srcOrd="0" destOrd="0" presId="urn:microsoft.com/office/officeart/2008/layout/LinedList"/>
    <dgm:cxn modelId="{11FE39E3-BB74-41B2-A8C7-329905FAF1F7}" type="presOf" srcId="{858FFBFE-EF64-42BF-9AFF-D717409DBC0B}" destId="{1599AF1F-D76C-4BA0-B6F8-3058365AF23F}" srcOrd="0" destOrd="0" presId="urn:microsoft.com/office/officeart/2008/layout/LinedList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E5F102D9-CC9E-4A95-85C3-7B2FF567C987}" type="presParOf" srcId="{C21D25FD-4506-4E19-8A72-3877E63E2F1D}" destId="{6B8F8F2D-4B3D-46A0-ACF3-D86694F4778E}" srcOrd="0" destOrd="0" presId="urn:microsoft.com/office/officeart/2008/layout/LinedList"/>
    <dgm:cxn modelId="{35DD2033-28A5-4467-92C3-D5C27FF166E7}" type="presParOf" srcId="{C21D25FD-4506-4E19-8A72-3877E63E2F1D}" destId="{3FEED8DC-DA9B-4799-A26D-F88558F3640A}" srcOrd="1" destOrd="0" presId="urn:microsoft.com/office/officeart/2008/layout/LinedList"/>
    <dgm:cxn modelId="{DEB3D9C2-91C8-4A2B-BCD0-144A35E48EA0}" type="presParOf" srcId="{3FEED8DC-DA9B-4799-A26D-F88558F3640A}" destId="{55F2B108-259C-4563-8C2D-6A747C51491B}" srcOrd="0" destOrd="0" presId="urn:microsoft.com/office/officeart/2008/layout/LinedList"/>
    <dgm:cxn modelId="{838253EA-3A1C-459C-80BF-86EAF2167DED}" type="presParOf" srcId="{3FEED8DC-DA9B-4799-A26D-F88558F3640A}" destId="{35ECFDDD-D010-48C5-BFCE-F101FBC31937}" srcOrd="1" destOrd="0" presId="urn:microsoft.com/office/officeart/2008/layout/LinedList"/>
    <dgm:cxn modelId="{03C0E0B3-2708-445A-AFA0-79FC68BDC7AE}" type="presParOf" srcId="{C21D25FD-4506-4E19-8A72-3877E63E2F1D}" destId="{0DE68E1D-2E4A-4E46-8866-52D8B913C44D}" srcOrd="2" destOrd="0" presId="urn:microsoft.com/office/officeart/2008/layout/LinedList"/>
    <dgm:cxn modelId="{2D0EEABD-006B-4CB8-829D-45772EDF24E4}" type="presParOf" srcId="{C21D25FD-4506-4E19-8A72-3877E63E2F1D}" destId="{BF37DC2C-A904-4F01-BD59-F72E9C399FFF}" srcOrd="3" destOrd="0" presId="urn:microsoft.com/office/officeart/2008/layout/LinedList"/>
    <dgm:cxn modelId="{E302F932-D229-4917-834B-E586EEDE806B}" type="presParOf" srcId="{BF37DC2C-A904-4F01-BD59-F72E9C399FFF}" destId="{3675A67A-F291-45E9-915C-4A3581E4F718}" srcOrd="0" destOrd="0" presId="urn:microsoft.com/office/officeart/2008/layout/LinedList"/>
    <dgm:cxn modelId="{7238D93F-648F-4845-90B9-8C61B235A6BE}" type="presParOf" srcId="{BF37DC2C-A904-4F01-BD59-F72E9C399FFF}" destId="{EAC2DC8D-7F95-4A6C-B05A-DB47291D4D9D}" srcOrd="1" destOrd="0" presId="urn:microsoft.com/office/officeart/2008/layout/LinedList"/>
    <dgm:cxn modelId="{0B6C5BDB-26EE-4271-82C6-14E7ABD2EE2A}" type="presParOf" srcId="{C21D25FD-4506-4E19-8A72-3877E63E2F1D}" destId="{3FE8E8F4-7B02-478B-9BE4-3668F6198E76}" srcOrd="4" destOrd="0" presId="urn:microsoft.com/office/officeart/2008/layout/LinedList"/>
    <dgm:cxn modelId="{B447AD3C-EC49-41D4-B8A9-0CBB617DB9ED}" type="presParOf" srcId="{C21D25FD-4506-4E19-8A72-3877E63E2F1D}" destId="{C9DBE53A-4DA8-43C4-89DC-96B97B22DB16}" srcOrd="5" destOrd="0" presId="urn:microsoft.com/office/officeart/2008/layout/LinedList"/>
    <dgm:cxn modelId="{B0907304-CE18-42B5-9B49-9AA0C67B808F}" type="presParOf" srcId="{C9DBE53A-4DA8-43C4-89DC-96B97B22DB16}" destId="{2E62A2E2-2899-469A-B6E9-9AB55AEFFF42}" srcOrd="0" destOrd="0" presId="urn:microsoft.com/office/officeart/2008/layout/LinedList"/>
    <dgm:cxn modelId="{B35BE15F-02AA-4C4A-AF59-3E3F70581CB3}" type="presParOf" srcId="{C9DBE53A-4DA8-43C4-89DC-96B97B22DB16}" destId="{BA42AD30-C9AE-4D33-BFD7-0169C8D5FA86}" srcOrd="1" destOrd="0" presId="urn:microsoft.com/office/officeart/2008/layout/LinedList"/>
    <dgm:cxn modelId="{3DEB6FB2-0A0C-4461-A1BF-75DE6D639D77}" type="presParOf" srcId="{C21D25FD-4506-4E19-8A72-3877E63E2F1D}" destId="{C96DC3E9-DFBD-4775-A214-673129ABF06E}" srcOrd="6" destOrd="0" presId="urn:microsoft.com/office/officeart/2008/layout/LinedList"/>
    <dgm:cxn modelId="{951A88D7-45F3-45A0-89A2-467D610FA9D5}" type="presParOf" srcId="{C21D25FD-4506-4E19-8A72-3877E63E2F1D}" destId="{63A00543-8ACA-464D-960B-20EBA37DB588}" srcOrd="7" destOrd="0" presId="urn:microsoft.com/office/officeart/2008/layout/LinedList"/>
    <dgm:cxn modelId="{79ED119F-D72F-4DE1-A08B-F7811A40C4E7}" type="presParOf" srcId="{63A00543-8ACA-464D-960B-20EBA37DB588}" destId="{1599AF1F-D76C-4BA0-B6F8-3058365AF23F}" srcOrd="0" destOrd="0" presId="urn:microsoft.com/office/officeart/2008/layout/LinedList"/>
    <dgm:cxn modelId="{CDEC0134-2564-4956-A119-AF5A286BC769}" type="presParOf" srcId="{63A00543-8ACA-464D-960B-20EBA37DB588}" destId="{C748A590-ED02-44D2-B759-C0F6DC6CB220}" srcOrd="1" destOrd="0" presId="urn:microsoft.com/office/officeart/2008/layout/LinedList"/>
    <dgm:cxn modelId="{B71E207E-6B43-4E56-B97C-A202BC32B144}" type="presParOf" srcId="{C21D25FD-4506-4E19-8A72-3877E63E2F1D}" destId="{7260E1B8-DA80-4D62-BC11-BF8121FF51CA}" srcOrd="8" destOrd="0" presId="urn:microsoft.com/office/officeart/2008/layout/LinedList"/>
    <dgm:cxn modelId="{34A50716-04E0-4E86-9A26-5891AF135733}" type="presParOf" srcId="{C21D25FD-4506-4E19-8A72-3877E63E2F1D}" destId="{54F064BD-41FC-4174-9448-01C5BF70B5C8}" srcOrd="9" destOrd="0" presId="urn:microsoft.com/office/officeart/2008/layout/LinedList"/>
    <dgm:cxn modelId="{C47F3280-5D94-4D05-92DB-4E6BBA15A26A}" type="presParOf" srcId="{54F064BD-41FC-4174-9448-01C5BF70B5C8}" destId="{3A679C7E-14F8-40DB-AC02-B0184D388641}" srcOrd="0" destOrd="0" presId="urn:microsoft.com/office/officeart/2008/layout/LinedList"/>
    <dgm:cxn modelId="{152B3FD7-5920-485C-9524-E70846011AA3}" type="presParOf" srcId="{54F064BD-41FC-4174-9448-01C5BF70B5C8}" destId="{25201350-5910-4F18-9D43-FD77CDC0CC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F8F2D-4B3D-46A0-ACF3-D86694F4778E}">
      <dsp:nvSpPr>
        <dsp:cNvPr id="0" name=""/>
        <dsp:cNvSpPr/>
      </dsp:nvSpPr>
      <dsp:spPr>
        <a:xfrm>
          <a:off x="0" y="488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F2B108-259C-4563-8C2D-6A747C51491B}">
      <dsp:nvSpPr>
        <dsp:cNvPr id="0" name=""/>
        <dsp:cNvSpPr/>
      </dsp:nvSpPr>
      <dsp:spPr>
        <a:xfrm>
          <a:off x="0" y="488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1.Introduction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	Bayesian Networks, System Reliability, Traditional Approaches, Challenges</a:t>
          </a:r>
          <a:r>
            <a:rPr lang="en-US" sz="1900" kern="1200" dirty="0" smtClean="0">
              <a:solidFill>
                <a:srgbClr val="FF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1900" kern="1200" dirty="0">
            <a:solidFill>
              <a:srgbClr val="FF3399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88"/>
        <a:ext cx="9906000" cy="799749"/>
      </dsp:txXfrm>
    </dsp:sp>
    <dsp:sp modelId="{0DE68E1D-2E4A-4E46-8866-52D8B913C44D}">
      <dsp:nvSpPr>
        <dsp:cNvPr id="0" name=""/>
        <dsp:cNvSpPr/>
      </dsp:nvSpPr>
      <dsp:spPr>
        <a:xfrm>
          <a:off x="0" y="800237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75A67A-F291-45E9-915C-4A3581E4F718}">
      <dsp:nvSpPr>
        <dsp:cNvPr id="0" name=""/>
        <dsp:cNvSpPr/>
      </dsp:nvSpPr>
      <dsp:spPr>
        <a:xfrm>
          <a:off x="0" y="800237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2.Implementation of the K2 </a:t>
          </a:r>
          <a:r>
            <a:rPr lang="en-US" sz="1900" kern="1200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</a:t>
          </a:r>
          <a:r>
            <a:rPr lang="en-US" sz="1900" kern="1200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Dataset, Notations</a:t>
          </a:r>
          <a:r>
            <a:rPr lang="en-US" sz="1900" kern="1200" dirty="0" smtClean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Pseudo code</a:t>
          </a:r>
          <a:endParaRPr lang="en-US" sz="1900" kern="1200" dirty="0">
            <a:solidFill>
              <a:srgbClr val="FFFF0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800237"/>
        <a:ext cx="9906000" cy="799749"/>
      </dsp:txXfrm>
    </dsp:sp>
    <dsp:sp modelId="{3FE8E8F4-7B02-478B-9BE4-3668F6198E76}">
      <dsp:nvSpPr>
        <dsp:cNvPr id="0" name=""/>
        <dsp:cNvSpPr/>
      </dsp:nvSpPr>
      <dsp:spPr>
        <a:xfrm>
          <a:off x="0" y="1599986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62A2E2-2899-469A-B6E9-9AB55AEFFF42}">
      <dsp:nvSpPr>
        <dsp:cNvPr id="0" name=""/>
        <dsp:cNvSpPr/>
      </dsp:nvSpPr>
      <dsp:spPr>
        <a:xfrm>
          <a:off x="0" y="1599986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3.Illustrative step by step </a:t>
          </a:r>
          <a:r>
            <a:rPr lang="en-US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example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Building BN, Estimating Reliability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599986"/>
        <a:ext cx="9906000" cy="799749"/>
      </dsp:txXfrm>
    </dsp:sp>
    <dsp:sp modelId="{C96DC3E9-DFBD-4775-A214-673129ABF06E}">
      <dsp:nvSpPr>
        <dsp:cNvPr id="0" name=""/>
        <dsp:cNvSpPr/>
      </dsp:nvSpPr>
      <dsp:spPr>
        <a:xfrm>
          <a:off x="0" y="2399735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599AF1F-D76C-4BA0-B6F8-3058365AF23F}">
      <dsp:nvSpPr>
        <dsp:cNvPr id="0" name=""/>
        <dsp:cNvSpPr/>
      </dsp:nvSpPr>
      <dsp:spPr>
        <a:xfrm>
          <a:off x="0" y="2399735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4.Experimental analysis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	Performance, Accuracy, Error rate</a:t>
          </a:r>
          <a:endParaRPr lang="en-US" sz="1900" kern="1200" dirty="0">
            <a:solidFill>
              <a:schemeClr val="accent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399735"/>
        <a:ext cx="9906000" cy="799749"/>
      </dsp:txXfrm>
    </dsp:sp>
    <dsp:sp modelId="{7260E1B8-DA80-4D62-BC11-BF8121FF51CA}">
      <dsp:nvSpPr>
        <dsp:cNvPr id="0" name=""/>
        <dsp:cNvSpPr/>
      </dsp:nvSpPr>
      <dsp:spPr>
        <a:xfrm>
          <a:off x="0" y="3199484"/>
          <a:ext cx="9906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679C7E-14F8-40DB-AC02-B0184D388641}">
      <dsp:nvSpPr>
        <dsp:cNvPr id="0" name=""/>
        <dsp:cNvSpPr/>
      </dsp:nvSpPr>
      <dsp:spPr>
        <a:xfrm>
          <a:off x="0" y="3199484"/>
          <a:ext cx="9906000" cy="79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5.Conclusion</a:t>
          </a:r>
          <a:endParaRPr lang="en-US" sz="1900" kern="1200" dirty="0">
            <a:solidFill>
              <a:schemeClr val="accent5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199484"/>
        <a:ext cx="9906000" cy="799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0CAF-7564-4200-B246-C95FB8A6CAB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CB45B-99F4-410E-B97B-2A3983DF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9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76" y="823596"/>
            <a:ext cx="11512869" cy="2562311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latin typeface="Rockwell" panose="02060603020205020403" pitchFamily="18" charset="0"/>
              </a:rPr>
              <a:t>What Is System Reliability And How To Estimate?</a:t>
            </a:r>
            <a:endParaRPr lang="en-US" sz="4000" cap="none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Lecturer : Amir M . Pirhosseinloo </a:t>
            </a:r>
          </a:p>
          <a:p>
            <a:pPr algn="ctr"/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Professor : Dr. Safabakhsh</a:t>
            </a:r>
            <a:endParaRPr lang="en-US" sz="2400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Notations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835053" cy="3541714"/>
          </a:xfrm>
        </p:spPr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ijk</a:t>
            </a:r>
            <a:endParaRPr lang="en-US" baseline="-25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ij</a:t>
            </a:r>
            <a:endParaRPr lang="en-US" baseline="-25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</a:p>
          <a:p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72406" y="2249487"/>
                <a:ext cx="4264092" cy="2226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den>
                    </m:f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d>
                      </m:den>
                    </m:f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06" y="2249487"/>
                <a:ext cx="4264092" cy="2226763"/>
              </a:xfrm>
              <a:prstGeom prst="rect">
                <a:avLst/>
              </a:prstGeom>
              <a:blipFill>
                <a:blip r:embed="rId2"/>
                <a:stretch>
                  <a:fillRect l="-1857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Rockwell" panose="02060603020205020403" pitchFamily="18" charset="0"/>
              </a:rPr>
              <a:t>Pseudo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79675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solidFill>
                      <a:srgbClr val="00CC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Machine learning algorithm</a:t>
                </a:r>
              </a:p>
              <a:p>
                <a:r>
                  <a:rPr lang="en-US" sz="2000" dirty="0" smtClean="0">
                    <a:solidFill>
                      <a:srgbClr val="FF66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Scoring function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Heuristic function</a:t>
                </a:r>
              </a:p>
              <a:p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Efficient(polynomial time)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r>
                  <a:rPr lang="en-US" sz="2000" dirty="0" smtClean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specific</a:t>
                </a:r>
              </a:p>
              <a:p>
                <a:r>
                  <a:rPr lang="en-US" sz="2000" dirty="0" smtClean="0">
                    <a:solidFill>
                      <a:srgbClr val="00CC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Historical data about the system</a:t>
                </a: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796750"/>
              </a:xfrm>
              <a:blipFill>
                <a:blip r:embed="rId2"/>
                <a:stretch>
                  <a:fillRect l="-862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1454727" y="4222865"/>
            <a:ext cx="1812175" cy="407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4726" y="4260272"/>
            <a:ext cx="1812175" cy="407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99" y="706056"/>
            <a:ext cx="6144783" cy="3707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85587" y="5037513"/>
                <a:ext cx="4128797" cy="815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dirty="0"/>
                        <m:t>) =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baseline="-25000" dirty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87" y="5037513"/>
                <a:ext cx="4128797" cy="815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41412" y="5881369"/>
            <a:ext cx="595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depends on initial linear ordering of components.</a:t>
            </a:r>
            <a:endParaRPr lang="en-US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7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090" y="25033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latin typeface="Rockwell" panose="02060603020205020403" pitchFamily="18" charset="0"/>
              </a:rPr>
              <a:t>Illustrative Step By Step Example</a:t>
            </a:r>
            <a:endParaRPr lang="en-US" sz="4000" cap="none" dirty="0">
              <a:latin typeface="Rockwell" panose="02060603020205020403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41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Dataset for example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571701"/>
              </p:ext>
            </p:extLst>
          </p:nvPr>
        </p:nvGraphicFramePr>
        <p:xfrm>
          <a:off x="716076" y="1286508"/>
          <a:ext cx="10756669" cy="45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3631244002"/>
                    </a:ext>
                  </a:extLst>
                </a:gridCol>
                <a:gridCol w="1427415">
                  <a:extLst>
                    <a:ext uri="{9D8B030D-6E8A-4147-A177-3AD203B41FA5}">
                      <a16:colId xmlns:a16="http://schemas.microsoft.com/office/drawing/2014/main" val="2220393401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2673416549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4249746412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478904584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3043723766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1232175157"/>
                    </a:ext>
                  </a:extLst>
                </a:gridCol>
              </a:tblGrid>
              <a:tr h="6766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observation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behavior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95386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90825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30891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9192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72784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27645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7445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959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1026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04372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76449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2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21" y="3325066"/>
            <a:ext cx="5563376" cy="75258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21" y="4281025"/>
            <a:ext cx="5563376" cy="67516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36363"/>
              </p:ext>
            </p:extLst>
          </p:nvPr>
        </p:nvGraphicFramePr>
        <p:xfrm>
          <a:off x="2148321" y="96385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46383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12898707"/>
                    </a:ext>
                  </a:extLst>
                </a:gridCol>
              </a:tblGrid>
              <a:tr h="3040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parent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set 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 score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{}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1/2772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1/3600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7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en-US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1/3600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9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{X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lang="en-US" baseline="30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}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1/144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7753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06126" y="282464"/>
            <a:ext cx="9416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Rockwell" panose="02060603020205020403" pitchFamily="18" charset="0"/>
              </a:rPr>
              <a:t>f score for all possible candidate parent </a:t>
            </a:r>
            <a:r>
              <a:rPr lang="en-US" sz="3000" dirty="0" smtClean="0">
                <a:latin typeface="Rockwell" panose="02060603020205020403" pitchFamily="18" charset="0"/>
              </a:rPr>
              <a:t>sets of X</a:t>
            </a:r>
            <a:r>
              <a:rPr lang="en-US" sz="3000" baseline="-25000" dirty="0" smtClean="0">
                <a:latin typeface="Rockwell" panose="02060603020205020403" pitchFamily="18" charset="0"/>
              </a:rPr>
              <a:t>3</a:t>
            </a:r>
            <a:endParaRPr lang="en-US" sz="3000" baseline="-25000" dirty="0">
              <a:latin typeface="Rockwell" panose="02060603020205020403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Result Of K2 Algorithm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68546" y="3224472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449147" y="3224472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576223" y="4428121"/>
            <a:ext cx="1618119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behavior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839441" y="1898840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76835" y="1898840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02047" y="1898840"/>
            <a:ext cx="1091682" cy="9330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8" idx="7"/>
          </p:cNvCxnSpPr>
          <p:nvPr/>
        </p:nvCxnSpPr>
        <p:spPr>
          <a:xfrm flipH="1">
            <a:off x="5380956" y="2695257"/>
            <a:ext cx="618358" cy="6658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5"/>
            <a:endCxn id="8" idx="1"/>
          </p:cNvCxnSpPr>
          <p:nvPr/>
        </p:nvCxnSpPr>
        <p:spPr>
          <a:xfrm>
            <a:off x="4008644" y="2695257"/>
            <a:ext cx="600376" cy="6658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5"/>
            <a:endCxn id="9" idx="1"/>
          </p:cNvCxnSpPr>
          <p:nvPr/>
        </p:nvCxnSpPr>
        <p:spPr>
          <a:xfrm>
            <a:off x="5380956" y="4020889"/>
            <a:ext cx="432235" cy="5438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5" idx="1"/>
          </p:cNvCxnSpPr>
          <p:nvPr/>
        </p:nvCxnSpPr>
        <p:spPr>
          <a:xfrm>
            <a:off x="6771250" y="2695257"/>
            <a:ext cx="657169" cy="6658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9" idx="7"/>
          </p:cNvCxnSpPr>
          <p:nvPr/>
        </p:nvCxnSpPr>
        <p:spPr>
          <a:xfrm flipH="1">
            <a:off x="6957374" y="4020889"/>
            <a:ext cx="471045" cy="5438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5" idx="7"/>
          </p:cNvCxnSpPr>
          <p:nvPr/>
        </p:nvCxnSpPr>
        <p:spPr>
          <a:xfrm flipH="1">
            <a:off x="8200355" y="2695257"/>
            <a:ext cx="561565" cy="66585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1141412" y="5421869"/>
            <a:ext cx="7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CPT Of The X</a:t>
            </a:r>
            <a:r>
              <a:rPr lang="en-US" cap="none" baseline="-25000" dirty="0" smtClean="0">
                <a:latin typeface="Rockwell" panose="02060603020205020403" pitchFamily="18" charset="0"/>
              </a:rPr>
              <a:t>3</a:t>
            </a:r>
            <a:r>
              <a:rPr lang="en-US" cap="none" dirty="0" smtClean="0">
                <a:latin typeface="Rockwell" panose="02060603020205020403" pitchFamily="18" charset="0"/>
              </a:rPr>
              <a:t> Node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61462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256777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09550248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418413771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8141199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parents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probability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6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92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28324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3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288" y="610205"/>
            <a:ext cx="10089082" cy="1478570"/>
          </a:xfrm>
        </p:spPr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Probability Of Success Calculation For Node X</a:t>
            </a:r>
            <a:r>
              <a:rPr lang="en-US" cap="none" baseline="-25000" dirty="0" smtClean="0">
                <a:latin typeface="Rockwell" panose="02060603020205020403" pitchFamily="18" charset="0"/>
              </a:rPr>
              <a:t>3</a:t>
            </a:r>
            <a:endParaRPr lang="en-US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028305"/>
                <a:ext cx="10188835" cy="376289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 ∗0.5 ∗0+0.5 ∗0.5 ∗1+0.5 ∗0.5 ∗1+0.5 ∗0.5 ∗0=0.5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028305"/>
                <a:ext cx="10188835" cy="37628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CPT Of The System Behavior Node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798549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395694875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83651858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609207627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9285758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parents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probability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3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Behavior = 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 Behavior = 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67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9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2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1032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4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60" y="2773890"/>
            <a:ext cx="9905998" cy="1478570"/>
          </a:xfrm>
        </p:spPr>
        <p:txBody>
          <a:bodyPr/>
          <a:lstStyle/>
          <a:p>
            <a:pPr algn="ctr"/>
            <a:r>
              <a:rPr lang="en-US" cap="none" dirty="0" smtClean="0">
                <a:latin typeface="Rockwell" panose="02060603020205020403" pitchFamily="18" charset="0"/>
              </a:rPr>
              <a:t>Experimental Analysis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92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Overview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299519"/>
              </p:ext>
            </p:extLst>
          </p:nvPr>
        </p:nvGraphicFramePr>
        <p:xfrm>
          <a:off x="1141413" y="1791478"/>
          <a:ext cx="9906000" cy="39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 flipH="1">
            <a:off x="3271053" y="4630189"/>
            <a:ext cx="7776357" cy="54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How To Increase Performance ?</a:t>
            </a:r>
            <a:br>
              <a:rPr lang="en-US" cap="none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cap="none" dirty="0" smtClean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How To Reduce Error Rate ?</a:t>
            </a:r>
            <a:endParaRPr lang="en-US" cap="none" dirty="0">
              <a:latin typeface="Rockwell" panose="020606030202050204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7261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FF66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More observations (more data) </a:t>
                </a:r>
                <a:r>
                  <a:rPr lang="en-US" dirty="0" smtClean="0">
                    <a:solidFill>
                      <a:srgbClr val="FF66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result </a:t>
                </a:r>
                <a:r>
                  <a:rPr lang="en-US" dirty="0" smtClean="0">
                    <a:solidFill>
                      <a:srgbClr val="FF66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more accuracy.</a:t>
                </a:r>
              </a:p>
              <a:p>
                <a:r>
                  <a:rPr lang="en-US" dirty="0">
                    <a:solidFill>
                      <a:srgbClr val="FFFF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More observations (more data) </a:t>
                </a:r>
                <a:r>
                  <a:rPr lang="en-US" dirty="0" smtClean="0">
                    <a:solidFill>
                      <a:srgbClr val="FFFF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increase </a:t>
                </a:r>
                <a:r>
                  <a:rPr lang="en-US" dirty="0" smtClean="0">
                    <a:solidFill>
                      <a:srgbClr val="FFFF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computation time.</a:t>
                </a:r>
              </a:p>
              <a:p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Trade OFF</a:t>
                </a:r>
              </a:p>
              <a:p>
                <a:r>
                  <a:rPr lang="en-US" dirty="0" smtClean="0">
                    <a:solidFill>
                      <a:srgbClr val="0000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baseline="-25000" dirty="0" smtClean="0">
                    <a:solidFill>
                      <a:srgbClr val="0000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FP</a:t>
                </a:r>
                <a:r>
                  <a:rPr lang="en-US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</a:p>
              <a:p>
                <a:r>
                  <a:rPr lang="en-US" dirty="0" smtClean="0">
                    <a:solidFill>
                      <a:srgbClr val="00CC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baseline="-25000" dirty="0" smtClean="0">
                    <a:solidFill>
                      <a:srgbClr val="00CC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FN</a:t>
                </a:r>
              </a:p>
              <a:p>
                <a:r>
                  <a:rPr lang="en-US" dirty="0" smtClean="0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</a:t>
                </a:r>
                <a:r>
                  <a:rPr lang="en-US" baseline="-25000" dirty="0" smtClean="0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1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1" baseline="-250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PF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i="1" baseline="-250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="0" i="1" baseline="-250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1" baseline="-250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T</m:t>
                    </m:r>
                  </m:oMath>
                </a14:m>
                <a:endParaRPr lang="en-US" b="0" i="1" baseline="-250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72611"/>
              </a:xfrm>
              <a:blipFill>
                <a:blip r:embed="rId2"/>
                <a:stretch>
                  <a:fillRect l="-1231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Some B</a:t>
            </a:r>
            <a:r>
              <a:rPr lang="en-US" cap="none" dirty="0">
                <a:latin typeface="Rockwell" panose="02060603020205020403" pitchFamily="18" charset="0"/>
              </a:rPr>
              <a:t>N</a:t>
            </a:r>
            <a:r>
              <a:rPr lang="en-US" cap="none" dirty="0" smtClean="0">
                <a:latin typeface="Rockwell" panose="02060603020205020403" pitchFamily="18" charset="0"/>
              </a:rPr>
              <a:t>s For Test K2 Algorithm</a:t>
            </a:r>
            <a:endParaRPr lang="en-US" cap="none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26" y="2097088"/>
            <a:ext cx="7293972" cy="3541712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8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Performance-Runtime Chart</a:t>
            </a:r>
            <a:endParaRPr lang="en-US" cap="none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53" y="2097088"/>
            <a:ext cx="4747117" cy="4102359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9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Accuracy-Association Chart</a:t>
            </a:r>
            <a:endParaRPr lang="en-US" cap="none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42" y="2097088"/>
            <a:ext cx="5114939" cy="4425596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4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Error Rate - Time Chart</a:t>
            </a:r>
            <a:endParaRPr lang="en-US" cap="none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06" y="1876811"/>
            <a:ext cx="5429012" cy="4592416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66" y="26246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 smtClean="0">
                <a:latin typeface="Rockwell" panose="02060603020205020403" pitchFamily="18" charset="0"/>
              </a:rPr>
              <a:t>Conclusion</a:t>
            </a:r>
            <a:endParaRPr lang="en-US" sz="4000" cap="none" dirty="0">
              <a:latin typeface="Rockwell" panose="02060603020205020403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77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Conclusion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Numerous method for estimating reliability but challenges still remained</a:t>
            </a:r>
          </a:p>
          <a:p>
            <a:r>
              <a:rPr lang="en-US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K2 algorithm: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need to domain expert</a:t>
            </a:r>
          </a:p>
          <a:p>
            <a:pPr lvl="1"/>
            <a:r>
              <a:rPr lang="en-US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needs historical data about the system</a:t>
            </a:r>
          </a:p>
          <a:p>
            <a:pPr lvl="1"/>
            <a:r>
              <a:rPr lang="en-US" dirty="0">
                <a:solidFill>
                  <a:srgbClr val="00CC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 for substantially large </a:t>
            </a:r>
            <a:r>
              <a:rPr lang="en-US" dirty="0" smtClean="0">
                <a:solidFill>
                  <a:srgbClr val="00CC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</a:t>
            </a:r>
          </a:p>
          <a:p>
            <a:r>
              <a:rPr lang="en-US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further be improved when the already existing associations between components are taken in to account(needs a domain expert of the system)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3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References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80" y="1772816"/>
            <a:ext cx="10832840" cy="4320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Ozge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Doguc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Jose Emmanuel Ramirez-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Marquez.A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generic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for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estimating system reliability using Bayesian networks.(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 2009).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Christopher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 Bishop.(2006).Pattern Recognition and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Stuart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J. Russell and Peter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Norvig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Artificial Intelligence A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Approach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3th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Helge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Langseth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Luigi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Portinale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Bayesian networks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reliability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.(19 January 2006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Sankaran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Mahadevan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Ruoxue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Zhang , Natasha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Smith.Bayesian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 for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reliability reassessment.(2001).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618518"/>
            <a:ext cx="9905999" cy="35417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7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177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07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57865"/>
            <a:ext cx="9905998" cy="1478570"/>
          </a:xfrm>
        </p:spPr>
        <p:txBody>
          <a:bodyPr/>
          <a:lstStyle/>
          <a:p>
            <a:pPr algn="ctr"/>
            <a:r>
              <a:rPr lang="en-US" cap="none" dirty="0" smtClean="0"/>
              <a:t>Introduction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2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Bayesian Networks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 Bayesian Network </a:t>
            </a:r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DAG: Directed Acyclic Graph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System Components</a:t>
            </a:r>
          </a:p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Edges: Relations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20" y="2249487"/>
            <a:ext cx="4591691" cy="3248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55720" y="5536634"/>
            <a:ext cx="4572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www.math.stackexchange.com/questions/1709832/confusion-in-a-simple-bayesian-network</a:t>
            </a:r>
            <a:endParaRPr lang="en-US" sz="9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System Reliability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</a:t>
            </a:r>
          </a:p>
          <a:p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Intended function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period of time</a:t>
            </a:r>
          </a:p>
          <a:p>
            <a:r>
              <a:rPr lang="en-US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Stated condition</a:t>
            </a: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291" y="331528"/>
            <a:ext cx="3531120" cy="1765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9018" y="2144861"/>
            <a:ext cx="3765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www.verifyrecruitment.com/blog/index.php/site-reliability-engineer</a:t>
            </a:r>
            <a:r>
              <a:rPr lang="en-US" sz="900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42" y="3101040"/>
            <a:ext cx="3899360" cy="212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094411" y="5328164"/>
            <a:ext cx="30050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www.spark.apache.org/docs/latest/cluster-overview.html</a:t>
            </a:r>
            <a:endParaRPr lang="en-US" sz="9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60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Traditional Approaches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82147"/>
            <a:ext cx="9905999" cy="447582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 trees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 cut sets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 path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</a:t>
            </a:r>
          </a:p>
          <a:p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Gran and Helminen</a:t>
            </a:r>
            <a:endParaRPr lang="en-US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Nuclear power plants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system</a:t>
            </a:r>
          </a:p>
          <a:p>
            <a:pPr lvl="2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 hardware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Halden project (HRP)</a:t>
            </a:r>
          </a:p>
          <a:p>
            <a:r>
              <a:rPr lang="en-US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Amasaki</a:t>
            </a:r>
            <a:r>
              <a:rPr lang="en-US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software quality assessment</a:t>
            </a:r>
          </a:p>
          <a:p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 domain experts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Evaluate prior probabilities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the structure of BN.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 the BN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1782148"/>
            <a:ext cx="4895993" cy="4176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1418" y="5974489"/>
            <a:ext cx="2186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www.conceptdraw.com/a1579c3/preview</a:t>
            </a:r>
            <a:endParaRPr lang="en-US" sz="9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Rockwell" panose="02060603020205020403" pitchFamily="18" charset="0"/>
              </a:rPr>
              <a:t>Challenges</a:t>
            </a:r>
            <a:endParaRPr lang="en-US" cap="none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781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domain specific</a:t>
            </a:r>
          </a:p>
          <a:p>
            <a:r>
              <a:rPr lang="en-US" dirty="0" smtClean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relations between components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evolve</a:t>
            </a:r>
          </a:p>
          <a:p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domain expert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Costly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Unintentional mistakes 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for keeping same expert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7" y="2249486"/>
            <a:ext cx="4236064" cy="2382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671370" y="4669254"/>
            <a:ext cx="4516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www.technologynetworks.com/informatics/lists/7-data-challenges-in-the-life-sciences-288265</a:t>
            </a:r>
            <a:endParaRPr lang="en-US" sz="9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3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039" y="2264438"/>
            <a:ext cx="9905998" cy="1478570"/>
          </a:xfrm>
        </p:spPr>
        <p:txBody>
          <a:bodyPr>
            <a:normAutofit/>
          </a:bodyPr>
          <a:lstStyle/>
          <a:p>
            <a:pPr lvl="0" algn="ctr"/>
            <a:r>
              <a:rPr lang="en-US" sz="40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Of The K2 Algorithm</a:t>
            </a:r>
            <a:endParaRPr lang="en-US" sz="4000" cap="non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7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cap="none" dirty="0" smtClean="0">
                <a:latin typeface="Rockwell" panose="02060603020205020403" pitchFamily="18" charset="0"/>
              </a:rPr>
              <a:t>Dataset for example</a:t>
            </a:r>
            <a:endParaRPr lang="en-US" cap="none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716076" y="1286508"/>
          <a:ext cx="10756669" cy="459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19">
                  <a:extLst>
                    <a:ext uri="{9D8B030D-6E8A-4147-A177-3AD203B41FA5}">
                      <a16:colId xmlns:a16="http://schemas.microsoft.com/office/drawing/2014/main" val="3631244002"/>
                    </a:ext>
                  </a:extLst>
                </a:gridCol>
                <a:gridCol w="1427415">
                  <a:extLst>
                    <a:ext uri="{9D8B030D-6E8A-4147-A177-3AD203B41FA5}">
                      <a16:colId xmlns:a16="http://schemas.microsoft.com/office/drawing/2014/main" val="2220393401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2673416549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4249746412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478904584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3043723766"/>
                    </a:ext>
                  </a:extLst>
                </a:gridCol>
                <a:gridCol w="1536667">
                  <a:extLst>
                    <a:ext uri="{9D8B030D-6E8A-4147-A177-3AD203B41FA5}">
                      <a16:colId xmlns:a16="http://schemas.microsoft.com/office/drawing/2014/main" val="1232175157"/>
                    </a:ext>
                  </a:extLst>
                </a:gridCol>
              </a:tblGrid>
              <a:tr h="6766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observation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r>
                        <a:rPr lang="en-US" baseline="-250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system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behavior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95386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90825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30891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9192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72784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27645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7445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959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10267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04372"/>
                  </a:ext>
                </a:extLst>
              </a:tr>
              <a:tr h="3920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76449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12/25/2018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724</Words>
  <Application>Microsoft Office PowerPoint</Application>
  <PresentationFormat>Widescreen</PresentationFormat>
  <Paragraphs>392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Rockwell</vt:lpstr>
      <vt:lpstr>Tahoma</vt:lpstr>
      <vt:lpstr>Times New Roman</vt:lpstr>
      <vt:lpstr>Trebuchet MS</vt:lpstr>
      <vt:lpstr>Tw Cen MT</vt:lpstr>
      <vt:lpstr>Circuit</vt:lpstr>
      <vt:lpstr>What Is System Reliability And How To Estimate?</vt:lpstr>
      <vt:lpstr>Overview</vt:lpstr>
      <vt:lpstr>Introduction</vt:lpstr>
      <vt:lpstr>Bayesian Networks</vt:lpstr>
      <vt:lpstr>System Reliability</vt:lpstr>
      <vt:lpstr>Traditional Approaches</vt:lpstr>
      <vt:lpstr>Challenges</vt:lpstr>
      <vt:lpstr>Implementation Of The K2 Algorithm</vt:lpstr>
      <vt:lpstr>Dataset for example</vt:lpstr>
      <vt:lpstr>Notations</vt:lpstr>
      <vt:lpstr>Pseudo Code</vt:lpstr>
      <vt:lpstr>Illustrative Step By Step Example</vt:lpstr>
      <vt:lpstr>Dataset for example</vt:lpstr>
      <vt:lpstr>PowerPoint Presentation</vt:lpstr>
      <vt:lpstr>Result Of K2 Algorithm</vt:lpstr>
      <vt:lpstr>CPT Of The X3 Node</vt:lpstr>
      <vt:lpstr>Probability Of Success Calculation For Node X3</vt:lpstr>
      <vt:lpstr>CPT Of The System Behavior Node</vt:lpstr>
      <vt:lpstr>Experimental Analysis</vt:lpstr>
      <vt:lpstr>How To Increase Performance ? How To Reduce Error Rate ?</vt:lpstr>
      <vt:lpstr>Some BNs For Test K2 Algorithm</vt:lpstr>
      <vt:lpstr>Performance-Runtime Chart</vt:lpstr>
      <vt:lpstr>Accuracy-Association Chart</vt:lpstr>
      <vt:lpstr>Error Rate - Time Chart</vt:lpstr>
      <vt:lpstr>Conclusion</vt:lpstr>
      <vt:lpstr>Conclusion</vt:lpstr>
      <vt:lpstr>References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2018-12-24T11:11:33Z</dcterms:created>
  <dcterms:modified xsi:type="dcterms:W3CDTF">2018-12-25T05:16:30Z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