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4"/>
  </p:notesMasterIdLst>
  <p:sldIdLst>
    <p:sldId id="271" r:id="rId2"/>
    <p:sldId id="270" r:id="rId3"/>
    <p:sldId id="305" r:id="rId4"/>
    <p:sldId id="279" r:id="rId5"/>
    <p:sldId id="306" r:id="rId6"/>
    <p:sldId id="258" r:id="rId7"/>
    <p:sldId id="284" r:id="rId8"/>
    <p:sldId id="285" r:id="rId9"/>
    <p:sldId id="286" r:id="rId10"/>
    <p:sldId id="288" r:id="rId11"/>
    <p:sldId id="289" r:id="rId12"/>
    <p:sldId id="290" r:id="rId13"/>
    <p:sldId id="261" r:id="rId14"/>
    <p:sldId id="304" r:id="rId15"/>
    <p:sldId id="292" r:id="rId16"/>
    <p:sldId id="293" r:id="rId17"/>
    <p:sldId id="294" r:id="rId18"/>
    <p:sldId id="307" r:id="rId19"/>
    <p:sldId id="295" r:id="rId20"/>
    <p:sldId id="296" r:id="rId21"/>
    <p:sldId id="314" r:id="rId22"/>
    <p:sldId id="308" r:id="rId23"/>
    <p:sldId id="297" r:id="rId24"/>
    <p:sldId id="303" r:id="rId25"/>
    <p:sldId id="280" r:id="rId26"/>
    <p:sldId id="312" r:id="rId27"/>
    <p:sldId id="281" r:id="rId28"/>
    <p:sldId id="309" r:id="rId29"/>
    <p:sldId id="310" r:id="rId30"/>
    <p:sldId id="311" r:id="rId31"/>
    <p:sldId id="298" r:id="rId32"/>
    <p:sldId id="313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6128F0"/>
    <a:srgbClr val="FF9900"/>
    <a:srgbClr val="FF0000"/>
    <a:srgbClr val="66FF66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6384" autoAdjust="0"/>
  </p:normalViewPr>
  <p:slideViewPr>
    <p:cSldViewPr>
      <p:cViewPr varScale="1">
        <p:scale>
          <a:sx n="62" d="100"/>
          <a:sy n="62" d="100"/>
        </p:scale>
        <p:origin x="142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A470DC-7C81-4DA4-8C0B-00C3524FB74D}" type="datetimeFigureOut">
              <a:rPr lang="en-US"/>
              <a:pPr>
                <a:defRPr/>
              </a:pPr>
              <a:t>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733EA2D-6917-409E-A3B4-BA2E769CB8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811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EA2D-6917-409E-A3B4-BA2E769CB8A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68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EA2D-6917-409E-A3B4-BA2E769CB8A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19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EA2D-6917-409E-A3B4-BA2E769CB8A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83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8048, the first Intel microcontroller</a:t>
            </a:r>
          </a:p>
          <a:p>
            <a:r>
              <a:rPr lang="en-US" altLang="en-US"/>
              <a:t>i860, one of the first Intel RISC VLIW processor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79CFE48-FE26-4462-9216-96CA9852F107}" type="slidenum">
              <a:rPr lang="en-US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889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EA2D-6917-409E-A3B4-BA2E769CB8A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79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Intel knights landing</a:t>
            </a:r>
            <a:r>
              <a:rPr lang="en-US" baseline="0" dirty="0"/>
              <a:t> is an architecture codename that is used in Intel Xeon Phi processors.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EA2D-6917-409E-A3B4-BA2E769CB8A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95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https://www.matillion.com/insights/5-real-life-applications-of-data-mining-and-business-intelligence/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EA2D-6917-409E-A3B4-BA2E769CB8A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37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EA2D-6917-409E-A3B4-BA2E769CB8A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03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a-IR" altLang="en-US" smtClean="0"/>
              <a:t>1- مقدمه</a:t>
            </a:r>
            <a:endParaRPr lang="en-US" alt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3B93544-E515-4998-91FF-24DFE15CC0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6128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برنامه‌نویسی چند‌هسته‌ای</a:t>
            </a:r>
            <a:endParaRPr lang="en-US" alt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1- مقدمه</a:t>
            </a:r>
            <a:endParaRPr lang="en-US" alt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D6ACE-8AD5-4601-BF6F-3BD0F2FCF7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672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1- مقدمه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D028E-CEE5-4E72-AB72-60DE51AE86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176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5800"/>
          </a:xfrm>
        </p:spPr>
        <p:txBody>
          <a:bodyPr/>
          <a:lstStyle>
            <a:lvl1pPr algn="r" rtl="1">
              <a:defRPr baseline="0">
                <a:cs typeface="B Nazanin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19200"/>
            <a:ext cx="8153400" cy="4876800"/>
          </a:xfrm>
        </p:spPr>
        <p:txBody>
          <a:bodyPr/>
          <a:lstStyle>
            <a:lvl1pPr algn="r" rtl="1">
              <a:defRPr baseline="0">
                <a:cs typeface="B Nazanin" panose="00000400000000000000" pitchFamily="2" charset="-78"/>
              </a:defRPr>
            </a:lvl1pPr>
            <a:lvl2pPr algn="r" rtl="1">
              <a:defRPr baseline="0">
                <a:cs typeface="B Nazanin" panose="00000400000000000000" pitchFamily="2" charset="-78"/>
              </a:defRPr>
            </a:lvl2pPr>
            <a:lvl3pPr algn="r" rtl="1">
              <a:defRPr baseline="0">
                <a:cs typeface="B Nazanin" panose="00000400000000000000" pitchFamily="2" charset="-78"/>
              </a:defRPr>
            </a:lvl3pPr>
            <a:lvl4pPr algn="r" rtl="1">
              <a:defRPr baseline="0">
                <a:cs typeface="B Nazanin" panose="00000400000000000000" pitchFamily="2" charset="-78"/>
              </a:defRPr>
            </a:lvl4pPr>
            <a:lvl5pPr algn="r" rtl="1">
              <a:defRPr baseline="0"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1">
              <a:defRPr baseline="0"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r>
              <a:rPr lang="en-US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95388" y="6248400"/>
            <a:ext cx="4811712" cy="381000"/>
          </a:xfrm>
        </p:spPr>
        <p:txBody>
          <a:bodyPr/>
          <a:lstStyle>
            <a:lvl1pPr rtl="1">
              <a:defRPr baseline="0"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r>
              <a:rPr lang="fa-IR" altLang="en-US" smtClean="0"/>
              <a:t>1- مقدمه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1">
              <a:defRPr baseline="0">
                <a:solidFill>
                  <a:srgbClr val="FFFFFF"/>
                </a:solidFill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458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1C4AC28-1BAE-4DCD-93DB-8AD7F1A467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1- مقدمه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782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8273399-FC00-468E-8297-A5C757E777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1- مقدمه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659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5EE0C74-F63E-4D14-B3D9-88056494A6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1- مقدمه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98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برنامه‌نویسی چند‌هسته‌ای</a:t>
            </a:r>
            <a:endParaRPr lang="en-US" alt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1- مقدمه</a:t>
            </a:r>
            <a:endParaRPr lang="en-US" alt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51E03-F727-4562-A6EF-A0FC89A14B1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133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1- مقدمه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447DC95-5854-4724-B6D6-2075111991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828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برنامه‌نویسی چند‌هسته‌ای</a:t>
            </a:r>
            <a:endParaRPr lang="en-US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1- مقدمه</a:t>
            </a:r>
            <a:endParaRPr lang="en-US" alt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26475-5554-4527-8CFD-5B621BF7CCB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098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96818297-90BD-4146-99D5-0305732C08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1- مقدمه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70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235075"/>
            <a:ext cx="81534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81000"/>
          </a:xfrm>
          <a:prstGeom prst="rect">
            <a:avLst/>
          </a:prstGeom>
          <a:solidFill>
            <a:schemeClr val="accent1"/>
          </a:solidFill>
        </p:spPr>
        <p:txBody>
          <a:bodyPr vert="horz" anchor="ctr" anchorCtr="0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برنامه‌نویسی چند‌هسته‌ای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248400"/>
            <a:ext cx="4811713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fa-IR" altLang="en-US" smtClean="0"/>
              <a:t>1- مقدمه</a:t>
            </a:r>
            <a:endParaRPr lang="en-US" alt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900113"/>
            <a:ext cx="9144000" cy="319087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0550" y="6248400"/>
            <a:ext cx="533400" cy="381000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990600"/>
            <a:ext cx="8172450" cy="160338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" y="6329363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fld id="{27132BE2-3AAD-4C99-84E8-86755902817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65" r:id="rId6"/>
    <p:sldLayoutId id="2147483973" r:id="rId7"/>
    <p:sldLayoutId id="2147483966" r:id="rId8"/>
    <p:sldLayoutId id="2147483974" r:id="rId9"/>
    <p:sldLayoutId id="2147483967" r:id="rId10"/>
    <p:sldLayoutId id="214748397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8229600" cy="4876800"/>
          </a:xfrm>
        </p:spPr>
        <p:txBody>
          <a:bodyPr>
            <a:normAutofit/>
          </a:bodyPr>
          <a:lstStyle/>
          <a:p>
            <a:pPr algn="r" rtl="1" eaLnBrk="1" fontAlgn="auto" hangingPunct="1">
              <a:spcAft>
                <a:spcPts val="0"/>
              </a:spcAft>
              <a:defRPr/>
            </a:pPr>
            <a:r>
              <a:rPr lang="fa-IR" cap="none" dirty="0" smtClean="0">
                <a:cs typeface="B Nazanin" panose="00000400000000000000" pitchFamily="2" charset="-78"/>
              </a:rPr>
              <a:t>برنامه‌نویسی چندهسته‌ای</a:t>
            </a:r>
            <a:r>
              <a:rPr lang="en-US" cap="none" dirty="0">
                <a:cs typeface="B Nazanin" panose="00000400000000000000" pitchFamily="2" charset="-78"/>
              </a:rPr>
              <a:t/>
            </a:r>
            <a:br>
              <a:rPr lang="en-US" cap="none" dirty="0">
                <a:cs typeface="B Nazanin" panose="00000400000000000000" pitchFamily="2" charset="-78"/>
              </a:rPr>
            </a:br>
            <a:r>
              <a:rPr lang="fa-IR" cap="none" dirty="0" smtClean="0">
                <a:cs typeface="B Nazanin" panose="00000400000000000000" pitchFamily="2" charset="-78"/>
              </a:rPr>
              <a:t/>
            </a:r>
            <a:br>
              <a:rPr lang="fa-IR" cap="none" dirty="0" smtClean="0">
                <a:cs typeface="B Nazanin" panose="00000400000000000000" pitchFamily="2" charset="-78"/>
              </a:rPr>
            </a:br>
            <a:r>
              <a:rPr lang="fa-IR" cap="none" dirty="0" smtClean="0">
                <a:cs typeface="B Nazanin" panose="00000400000000000000" pitchFamily="2" charset="-78"/>
              </a:rPr>
              <a:t>1- مقدمه</a:t>
            </a: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fa-IR" sz="3600" cap="none" dirty="0" smtClean="0">
                <a:cs typeface="B Nazanin" panose="00000400000000000000" pitchFamily="2" charset="-78"/>
              </a:rPr>
              <a:t>محمود ممتازپور</a:t>
            </a:r>
            <a:r>
              <a:rPr lang="en-US" sz="3600" cap="none" dirty="0">
                <a:cs typeface="B Nazanin" panose="00000400000000000000" pitchFamily="2" charset="-78"/>
              </a:rPr>
              <a:t/>
            </a:r>
            <a:br>
              <a:rPr lang="en-US" sz="3600" cap="none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sz="3000" cap="none" dirty="0">
              <a:cs typeface="B Nazanin" panose="00000400000000000000" pitchFamily="2" charset="-78"/>
            </a:endParaRP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algn="ctr" rtl="1" eaLnBrk="1" hangingPunct="1"/>
            <a:r>
              <a:rPr lang="fa-IR" altLang="en-US" dirty="0" smtClean="0">
                <a:cs typeface="B Nazanin" panose="00000400000000000000" pitchFamily="2" charset="-78"/>
              </a:rPr>
              <a:t>دانشگاه صنعتی امیرکبیر</a:t>
            </a:r>
            <a:endParaRPr lang="en-US" altLang="en-US" dirty="0">
              <a:cs typeface="B Nazanin" panose="00000400000000000000" pitchFamily="2" charset="-78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76200" y="6248400"/>
            <a:ext cx="2057400" cy="381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 smtClean="0">
                <a:solidFill>
                  <a:srgbClr val="FFFFFF"/>
                </a:solidFill>
                <a:latin typeface="Arial" pitchFamily="34" charset="0"/>
                <a:cs typeface="B Nazanin" panose="00000400000000000000" pitchFamily="2" charset="-78"/>
              </a:rPr>
              <a:t>برنامه‌نویسی</a:t>
            </a:r>
            <a:r>
              <a:rPr lang="en-US" altLang="en-US" sz="1800" dirty="0" smtClean="0">
                <a:solidFill>
                  <a:srgbClr val="FFFFFF"/>
                </a:solidFill>
                <a:latin typeface="Arial" pitchFamily="34" charset="0"/>
                <a:cs typeface="B Nazanin" panose="00000400000000000000" pitchFamily="2" charset="-78"/>
              </a:rPr>
              <a:t> </a:t>
            </a:r>
            <a:r>
              <a:rPr lang="en-US" altLang="en-US" sz="1800" dirty="0" err="1" smtClean="0">
                <a:solidFill>
                  <a:srgbClr val="FFFFFF"/>
                </a:solidFill>
                <a:latin typeface="Arial" pitchFamily="34" charset="0"/>
                <a:cs typeface="B Nazanin" panose="00000400000000000000" pitchFamily="2" charset="-78"/>
              </a:rPr>
              <a:t>چند‌هسته‌ای</a:t>
            </a:r>
            <a:endParaRPr lang="en-US" altLang="en-US" sz="1800" dirty="0">
              <a:solidFill>
                <a:srgbClr val="FFFFFF"/>
              </a:solidFill>
              <a:latin typeface="Arial" pitchFamily="34" charset="0"/>
              <a:cs typeface="B Nazanin" panose="00000400000000000000" pitchFamily="2" charset="-78"/>
            </a:endParaRPr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400" smtClean="0">
                <a:solidFill>
                  <a:schemeClr val="tx2"/>
                </a:solidFill>
                <a:latin typeface="Arial" pitchFamily="34" charset="0"/>
                <a:cs typeface="B Nazanin" panose="00000400000000000000" pitchFamily="2" charset="-78"/>
              </a:rPr>
              <a:t>1- مقدمه</a:t>
            </a:r>
            <a:endParaRPr lang="en-US" altLang="en-US" sz="1400">
              <a:solidFill>
                <a:schemeClr val="tx2"/>
              </a:solidFill>
              <a:latin typeface="Arial" pitchFamily="34" charset="0"/>
              <a:cs typeface="B Nazanin" panose="00000400000000000000" pitchFamily="2" charset="-78"/>
            </a:endParaRP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rtl="1" eaLnBrk="1" hangingPunct="1">
              <a:spcBef>
                <a:spcPct val="0"/>
              </a:spcBef>
              <a:buClrTx/>
              <a:buSzTx/>
              <a:buFontTx/>
              <a:buNone/>
            </a:pPr>
            <a:fld id="{D7895C56-766E-4F90-AE6B-6CA76F48B262}" type="slidenum">
              <a:rPr lang="en-US" altLang="en-US" sz="1400" smtClean="0">
                <a:solidFill>
                  <a:schemeClr val="tx2"/>
                </a:solidFill>
                <a:latin typeface="Arial" pitchFamily="34" charset="0"/>
                <a:cs typeface="B Nazanin" panose="00000400000000000000" pitchFamily="2" charset="-78"/>
              </a:rPr>
              <a:pPr rtl="1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tx2"/>
              </a:solidFill>
              <a:latin typeface="Arial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hangingPunct="1"/>
            <a:r>
              <a:rPr lang="fa-IR" altLang="en-US" dirty="0" smtClean="0"/>
              <a:t>ناهار مجانی تمام شد!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fa-IR" sz="2800" dirty="0" smtClean="0">
                <a:solidFill>
                  <a:srgbClr val="FF0000"/>
                </a:solidFill>
              </a:rPr>
              <a:t>افزایش تعداد واحد‌های عملیاتی و عمق خط لوله دیگر به افزایش کارایی کمک چندانی نمی‌کند!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fa-IR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                        </a:t>
            </a:r>
            <a:r>
              <a:rPr lang="fa-IR" sz="2800" dirty="0" smtClean="0">
                <a:solidFill>
                  <a:srgbClr val="FF0000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Diminishing Returns</a:t>
            </a:r>
            <a:endParaRPr lang="fa-IR" sz="2800" dirty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fa-IR" sz="2800" dirty="0" smtClean="0"/>
              <a:t>دلایل:</a:t>
            </a:r>
            <a:endParaRPr lang="en-US" sz="2800" dirty="0"/>
          </a:p>
          <a:p>
            <a:pPr eaLnBrk="1" hangingPunct="1">
              <a:defRPr/>
            </a:pPr>
            <a:r>
              <a:rPr lang="fa-IR" sz="2800" dirty="0" smtClean="0"/>
              <a:t>محدودیت‌های مداری</a:t>
            </a:r>
            <a:endParaRPr lang="en-US" sz="2800" dirty="0"/>
          </a:p>
          <a:p>
            <a:pPr lvl="1" algn="r" eaLnBrk="1" hangingPunct="1">
              <a:defRPr/>
            </a:pPr>
            <a:r>
              <a:rPr lang="fa-IR" sz="2400" dirty="0" smtClean="0"/>
              <a:t>افزایش تعداد پورت‌های بانک ثبات و بزرگتر شدن صف دستورالعمل باعث افزایش تأخیر آن می‌شود و این افزایش تأخیر از میزان افزایش کارایی می‌کاهد.</a:t>
            </a:r>
            <a:endParaRPr lang="en-US" sz="2400" dirty="0"/>
          </a:p>
          <a:p>
            <a:pPr eaLnBrk="1" hangingPunct="1">
              <a:defRPr/>
            </a:pPr>
            <a:r>
              <a:rPr lang="fa-IR" sz="2800" dirty="0" smtClean="0"/>
              <a:t>برنامه‌ها معمولا از یک حدی بیشتر دستورالعمل‌های مستقل و موازی ندارند. </a:t>
            </a:r>
          </a:p>
          <a:p>
            <a:pPr lvl="1" eaLnBrk="1" hangingPunct="1">
              <a:defRPr/>
            </a:pPr>
            <a:r>
              <a:rPr lang="fa-IR" sz="2400" dirty="0" smtClean="0"/>
              <a:t>وجود دستورات پرش و دستوراتی که به هم وابستگی دارند مانعی بر سر راه موازی‌سازی بیشتر در سطح دستورالعمل است.</a:t>
            </a:r>
            <a:endParaRPr lang="en-US" sz="2400" dirty="0"/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itchFamily="34" charset="0"/>
              </a:rPr>
              <a:t>برنامه‌نویسی چند‌هسته‌ای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400" smtClean="0">
                <a:solidFill>
                  <a:schemeClr val="tx2"/>
                </a:solidFill>
                <a:latin typeface="Arial" pitchFamily="34" charset="0"/>
              </a:rPr>
              <a:t>1- مقدمه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04CA136-F9AB-4BDB-A491-C9FE88DE307D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hangingPunct="1"/>
            <a:r>
              <a:rPr lang="fa-IR" altLang="en-US" sz="4000" dirty="0" smtClean="0"/>
              <a:t>مشکلات موجود بر سر راه موازی‌سازی دستورالعمل</a:t>
            </a:r>
            <a:endParaRPr lang="en-US" alt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itchFamily="34" charset="0"/>
              </a:rPr>
              <a:t>برنامه‌نویسی چند‌هسته‌ای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400" smtClean="0">
                <a:solidFill>
                  <a:schemeClr val="tx2"/>
                </a:solidFill>
                <a:latin typeface="Arial" pitchFamily="34" charset="0"/>
              </a:rPr>
              <a:t>1- مقدمه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897F5E6-B852-472E-A29E-A4B5AFDD2F0B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pic>
        <p:nvPicPr>
          <p:cNvPr id="194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752600"/>
            <a:ext cx="69913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TextBox 7"/>
          <p:cNvSpPr txBox="1">
            <a:spLocks noChangeArrowheads="1"/>
          </p:cNvSpPr>
          <p:nvPr/>
        </p:nvSpPr>
        <p:spPr bwMode="auto">
          <a:xfrm>
            <a:off x="3429000" y="1143000"/>
            <a:ext cx="20097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 dirty="0">
                <a:solidFill>
                  <a:srgbClr val="FF0000"/>
                </a:solidFill>
                <a:latin typeface="Arial" pitchFamily="34" charset="0"/>
              </a:rPr>
              <a:t>Issue Waste</a:t>
            </a:r>
          </a:p>
        </p:txBody>
      </p:sp>
      <p:sp>
        <p:nvSpPr>
          <p:cNvPr id="9" name="Rectangle 8"/>
          <p:cNvSpPr/>
          <p:nvPr/>
        </p:nvSpPr>
        <p:spPr>
          <a:xfrm>
            <a:off x="1651000" y="2732088"/>
            <a:ext cx="242888" cy="23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19288" y="2732088"/>
            <a:ext cx="244475" cy="23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79638" y="2732088"/>
            <a:ext cx="244475" cy="23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95825" y="2119313"/>
            <a:ext cx="242888" cy="23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51000" y="4398963"/>
            <a:ext cx="242888" cy="23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19288" y="4398963"/>
            <a:ext cx="244475" cy="23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179638" y="4398963"/>
            <a:ext cx="244475" cy="23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51000" y="3055938"/>
            <a:ext cx="242888" cy="23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19288" y="3055938"/>
            <a:ext cx="244475" cy="23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24113" y="4402138"/>
            <a:ext cx="242887" cy="23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62113" y="4067175"/>
            <a:ext cx="242887" cy="236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36713" y="4737100"/>
            <a:ext cx="242887" cy="23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hangingPunct="1"/>
            <a:r>
              <a:rPr lang="fa-IR" altLang="en-US" dirty="0" smtClean="0"/>
              <a:t>عوامل هدررفت واحدهای عملیاتی</a:t>
            </a:r>
            <a:endParaRPr lang="en-US" alt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eaLnBrk="1" hangingPunct="1"/>
            <a:r>
              <a:rPr lang="fa-IR" altLang="en-US" dirty="0" smtClean="0"/>
              <a:t>فقدان در حافظه نهان </a:t>
            </a:r>
            <a:r>
              <a:rPr lang="en-US" altLang="en-US" dirty="0" smtClean="0"/>
              <a:t>TLB</a:t>
            </a:r>
            <a:endParaRPr lang="en-US" altLang="en-US" dirty="0"/>
          </a:p>
          <a:p>
            <a:pPr eaLnBrk="1" hangingPunct="1"/>
            <a:r>
              <a:rPr lang="fa-IR" altLang="en-US" dirty="0" smtClean="0"/>
              <a:t>فقدان در حافظه نهان دستورالعمل</a:t>
            </a:r>
            <a:endParaRPr lang="en-US" altLang="en-US" dirty="0"/>
          </a:p>
          <a:p>
            <a:pPr eaLnBrk="1" hangingPunct="1"/>
            <a:r>
              <a:rPr lang="fa-IR" altLang="en-US" dirty="0" smtClean="0"/>
              <a:t>فقدان در حافظه نهان داده</a:t>
            </a:r>
            <a:endParaRPr lang="en-US" altLang="en-US" dirty="0"/>
          </a:p>
          <a:p>
            <a:pPr eaLnBrk="1" hangingPunct="1"/>
            <a:r>
              <a:rPr lang="fa-IR" altLang="en-US" dirty="0" smtClean="0"/>
              <a:t>تأخیر دسترسی به حافظه نهان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fa-IR" altLang="en-US" dirty="0" smtClean="0"/>
              <a:t>خطای پیش‌بینی پرش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fa-IR" altLang="en-US" dirty="0" smtClean="0"/>
              <a:t>وابستگی دستورالعمل‌ها</a:t>
            </a:r>
            <a:endParaRPr lang="en-US" altLang="en-US" dirty="0"/>
          </a:p>
          <a:p>
            <a:pPr eaLnBrk="1" hangingPunct="1"/>
            <a:r>
              <a:rPr lang="fa-IR" altLang="en-US" dirty="0" smtClean="0"/>
              <a:t>کشمکش در دسترسی به بانک حافظه</a:t>
            </a:r>
            <a:endParaRPr lang="en-US" altLang="en-US" dirty="0"/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itchFamily="34" charset="0"/>
              </a:rPr>
              <a:t>برنامه‌نویسی چند‌هسته‌ای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400" smtClean="0">
                <a:solidFill>
                  <a:schemeClr val="tx2"/>
                </a:solidFill>
                <a:latin typeface="Arial" pitchFamily="34" charset="0"/>
              </a:rPr>
              <a:t>1- مقدمه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D59B7E6-F068-438F-A686-3353E7EEEDE1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8" name="Right Brace 7"/>
          <p:cNvSpPr/>
          <p:nvPr/>
        </p:nvSpPr>
        <p:spPr>
          <a:xfrm flipH="1">
            <a:off x="3200400" y="1371600"/>
            <a:ext cx="533400" cy="1905000"/>
          </a:xfrm>
          <a:prstGeom prst="rightBrace">
            <a:avLst>
              <a:gd name="adj1" fmla="val 45786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cs typeface="B Nazanin" panose="00000400000000000000" pitchFamily="2" charset="-78"/>
            </a:endParaRPr>
          </a:p>
        </p:txBody>
      </p:sp>
      <p:sp>
        <p:nvSpPr>
          <p:cNvPr id="9" name="Right Brace 8"/>
          <p:cNvSpPr/>
          <p:nvPr/>
        </p:nvSpPr>
        <p:spPr>
          <a:xfrm flipH="1">
            <a:off x="3245778" y="3810000"/>
            <a:ext cx="457200" cy="685800"/>
          </a:xfrm>
          <a:prstGeom prst="rightBrace">
            <a:avLst>
              <a:gd name="adj1" fmla="val 2500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cs typeface="B Nazanin" panose="00000400000000000000" pitchFamily="2" charset="-78"/>
            </a:endParaRPr>
          </a:p>
        </p:txBody>
      </p:sp>
      <p:sp>
        <p:nvSpPr>
          <p:cNvPr id="10" name="Right Brace 9"/>
          <p:cNvSpPr/>
          <p:nvPr/>
        </p:nvSpPr>
        <p:spPr>
          <a:xfrm flipH="1">
            <a:off x="3200400" y="4914900"/>
            <a:ext cx="533400" cy="1104900"/>
          </a:xfrm>
          <a:prstGeom prst="rightBrace">
            <a:avLst>
              <a:gd name="adj1" fmla="val 4027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cs typeface="B Nazanin" panose="00000400000000000000" pitchFamily="2" charset="-78"/>
            </a:endParaRPr>
          </a:p>
        </p:txBody>
      </p: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914400" y="2133600"/>
            <a:ext cx="217719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2200" b="1" dirty="0" smtClean="0">
                <a:solidFill>
                  <a:srgbClr val="FF0000"/>
                </a:solidFill>
                <a:latin typeface="Arial" pitchFamily="34" charset="0"/>
                <a:cs typeface="B Nazanin" panose="00000400000000000000" pitchFamily="2" charset="-78"/>
              </a:rPr>
              <a:t>سلسله مراتب حافظه</a:t>
            </a:r>
            <a:endParaRPr lang="en-US" altLang="en-US" sz="2200" dirty="0">
              <a:solidFill>
                <a:srgbClr val="FF0000"/>
              </a:solidFill>
              <a:latin typeface="Arial" pitchFamily="34" charset="0"/>
              <a:cs typeface="B Nazanin" panose="00000400000000000000" pitchFamily="2" charset="-78"/>
            </a:endParaRPr>
          </a:p>
        </p:txBody>
      </p:sp>
      <p:sp>
        <p:nvSpPr>
          <p:cNvPr id="20491" name="TextBox 12"/>
          <p:cNvSpPr txBox="1">
            <a:spLocks noChangeArrowheads="1"/>
          </p:cNvSpPr>
          <p:nvPr/>
        </p:nvSpPr>
        <p:spPr bwMode="auto">
          <a:xfrm>
            <a:off x="914400" y="3965575"/>
            <a:ext cx="213552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2200" b="1" dirty="0" smtClean="0">
                <a:solidFill>
                  <a:srgbClr val="FF0000"/>
                </a:solidFill>
                <a:latin typeface="Arial" pitchFamily="34" charset="0"/>
                <a:cs typeface="B Nazanin" panose="00000400000000000000" pitchFamily="2" charset="-78"/>
              </a:rPr>
              <a:t>جریان کنترلی برنامه</a:t>
            </a:r>
            <a:endParaRPr lang="en-US" altLang="en-US" sz="2200" dirty="0">
              <a:solidFill>
                <a:srgbClr val="FF0000"/>
              </a:solidFill>
              <a:latin typeface="Arial" pitchFamily="34" charset="0"/>
              <a:cs typeface="B Nazanin" panose="00000400000000000000" pitchFamily="2" charset="-78"/>
            </a:endParaRPr>
          </a:p>
        </p:txBody>
      </p: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1076271" y="5281612"/>
            <a:ext cx="152958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2200" b="1" dirty="0" smtClean="0">
                <a:solidFill>
                  <a:srgbClr val="FF0000"/>
                </a:solidFill>
                <a:latin typeface="Arial" pitchFamily="34" charset="0"/>
                <a:cs typeface="B Nazanin" panose="00000400000000000000" pitchFamily="2" charset="-78"/>
              </a:rPr>
              <a:t>دستورالعمل‌ها</a:t>
            </a:r>
            <a:endParaRPr lang="en-US" altLang="en-US" sz="2200" dirty="0">
              <a:solidFill>
                <a:srgbClr val="FF0000"/>
              </a:solidFill>
              <a:latin typeface="Arial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0490" grpId="0"/>
      <p:bldP spid="20491" grpId="0"/>
      <p:bldP spid="2049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22325"/>
          </a:xfrm>
        </p:spPr>
        <p:txBody>
          <a:bodyPr/>
          <a:lstStyle/>
          <a:p>
            <a:pPr eaLnBrk="1" hangingPunct="1"/>
            <a:r>
              <a:rPr lang="fa-IR" altLang="en-US" dirty="0" smtClean="0"/>
              <a:t>نتایج شبیه‌سازی یک پردازنده سوپراسکالر</a:t>
            </a:r>
            <a:endParaRPr lang="en-US" altLang="en-US" dirty="0"/>
          </a:p>
        </p:txBody>
      </p:sp>
      <p:sp>
        <p:nvSpPr>
          <p:cNvPr id="21507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400" smtClean="0">
                <a:solidFill>
                  <a:schemeClr val="tx2"/>
                </a:solidFill>
                <a:latin typeface="Arial" pitchFamily="34" charset="0"/>
              </a:rPr>
              <a:t>1- مقدمه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837442D-A7AC-4770-A01E-D4F6F8916EEB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2150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1510" name="Date Placeholder 6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itchFamily="34" charset="0"/>
              </a:rPr>
              <a:t>برنامه‌نویسی چند‌هسته‌ای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pic>
        <p:nvPicPr>
          <p:cNvPr id="2151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54113"/>
            <a:ext cx="5029200" cy="507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76288" y="5191125"/>
            <a:ext cx="119062" cy="322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63613" y="4867275"/>
            <a:ext cx="127000" cy="646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3000" y="4113213"/>
            <a:ext cx="125413" cy="140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25563" y="4352925"/>
            <a:ext cx="130175" cy="1160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97013" y="4481513"/>
            <a:ext cx="127000" cy="103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85925" y="4624388"/>
            <a:ext cx="120650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68488" y="4624388"/>
            <a:ext cx="120650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49463" y="4652963"/>
            <a:ext cx="120650" cy="860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22500" y="4703763"/>
            <a:ext cx="120650" cy="80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398713" y="4987925"/>
            <a:ext cx="120650" cy="52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90800" y="5068888"/>
            <a:ext cx="120650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784475" y="4541838"/>
            <a:ext cx="12065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959100" y="4494213"/>
            <a:ext cx="120650" cy="1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136900" y="4860925"/>
            <a:ext cx="120650" cy="652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505200" y="4692650"/>
            <a:ext cx="120650" cy="820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827463" y="4330700"/>
            <a:ext cx="146050" cy="146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28" name="TextBox 3"/>
          <p:cNvSpPr txBox="1">
            <a:spLocks noChangeArrowheads="1"/>
          </p:cNvSpPr>
          <p:nvPr/>
        </p:nvSpPr>
        <p:spPr bwMode="auto">
          <a:xfrm>
            <a:off x="3827463" y="5791200"/>
            <a:ext cx="46148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itchFamily="34" charset="0"/>
              </a:rPr>
              <a:t>Ref: Simultaneous multithreading: maximizing on-chip parallelism,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itchFamily="34" charset="0"/>
              </a:rPr>
              <a:t> Tullsen et. al. ISCA, 1995.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1676400"/>
            <a:ext cx="3602038" cy="2308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dirty="0">
                <a:latin typeface="Arial" charset="0"/>
              </a:rPr>
              <a:t>Applications: most of SPEC92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US" dirty="0">
              <a:latin typeface="Arial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dirty="0">
                <a:latin typeface="Arial" charset="0"/>
              </a:rPr>
              <a:t>On average  &lt; 1.5 IPC (19%)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US" dirty="0">
              <a:latin typeface="Arial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dirty="0">
                <a:latin typeface="Arial" charset="0"/>
              </a:rPr>
              <a:t>Dominant waste differs by </a:t>
            </a:r>
          </a:p>
          <a:p>
            <a:pPr>
              <a:defRPr/>
            </a:pPr>
            <a:r>
              <a:rPr lang="en-US" dirty="0">
                <a:latin typeface="Arial" charset="0"/>
              </a:rPr>
              <a:t>     application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US" dirty="0">
              <a:latin typeface="Arial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Summary: Highly underutilized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r>
              <a:rPr lang="fa-IR" altLang="en-US" dirty="0" smtClean="0"/>
              <a:t>دیوار آجری بر سر راه افزایش کارایی پردازنده‌ها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775" y="1219200"/>
                <a:ext cx="8153400" cy="4876800"/>
              </a:xfrm>
            </p:spPr>
            <p:txBody>
              <a:bodyPr/>
              <a:lstStyle/>
              <a:p>
                <a:r>
                  <a:rPr lang="fa-IR" altLang="en-US" dirty="0" smtClean="0"/>
                  <a:t>دیوار حافظه		             		     </a:t>
                </a:r>
                <a:r>
                  <a:rPr lang="en-US" altLang="en-US" dirty="0" smtClean="0"/>
                  <a:t>Memory Wall</a:t>
                </a:r>
                <a:r>
                  <a:rPr lang="fa-IR" altLang="en-US" dirty="0" smtClean="0"/>
                  <a:t> </a:t>
                </a:r>
                <a:endParaRPr lang="en-US" altLang="en-US" dirty="0"/>
              </a:p>
              <a:p>
                <a:pPr lvl="1"/>
                <a:r>
                  <a:rPr lang="fa-IR" altLang="en-US" dirty="0" smtClean="0"/>
                  <a:t>افزایش فاصله بین پهنای باند دسترسی به حافظه و پهنای باند مورد نیاز پردازنده</a:t>
                </a:r>
                <a:endParaRPr lang="en-US" altLang="en-US" dirty="0" smtClean="0"/>
              </a:p>
              <a:p>
                <a:r>
                  <a:rPr lang="fa-IR" altLang="en-US" dirty="0" smtClean="0"/>
                  <a:t>دیوار موازی‌سازی سطح دستورالعمل                           </a:t>
                </a:r>
                <a:r>
                  <a:rPr lang="en-US" altLang="en-US" dirty="0" smtClean="0"/>
                  <a:t>ILP Wall</a:t>
                </a:r>
                <a:endParaRPr lang="fa-IR" altLang="en-US" dirty="0" smtClean="0"/>
              </a:p>
              <a:p>
                <a:pPr lvl="1"/>
                <a:r>
                  <a:rPr lang="fa-IR" altLang="en-US" dirty="0" smtClean="0"/>
                  <a:t>پتانسیل محدود موازی‌سازی سطح دستورالعمل در کاربردها </a:t>
                </a:r>
                <a:r>
                  <a:rPr lang="en-US" altLang="en-US" dirty="0"/>
                  <a:t>	</a:t>
                </a:r>
              </a:p>
              <a:p>
                <a:r>
                  <a:rPr lang="fa-IR" altLang="en-US" dirty="0" smtClean="0"/>
                  <a:t>دیوار توان مصرفی				        </a:t>
                </a:r>
                <a:r>
                  <a:rPr lang="en-US" altLang="en-US" dirty="0" smtClean="0"/>
                  <a:t>Power Wall</a:t>
                </a:r>
                <a:r>
                  <a:rPr lang="fa-IR" altLang="en-US" dirty="0" smtClean="0"/>
                  <a:t> </a:t>
                </a:r>
                <a:endParaRPr lang="en-US" altLang="en-US" dirty="0"/>
              </a:p>
              <a:p>
                <a:pPr lvl="1"/>
                <a:r>
                  <a:rPr lang="fa-IR" altLang="en-US" dirty="0" smtClean="0"/>
                  <a:t>ترانزیستور بیشتر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a-IR" altLang="en-US" dirty="0" smtClean="0"/>
                  <a:t> پردازنده سریع‌تر </a:t>
                </a:r>
                <a:r>
                  <a:rPr lang="en-US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a-IR" altLang="en-US" dirty="0" smtClean="0"/>
                  <a:t> توان مصرفی بیشتر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a-IR" altLang="en-US" dirty="0" smtClean="0"/>
                  <a:t> حرارت بیشتر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fa-IR" altLang="en-US" dirty="0" smtClean="0"/>
                  <a:t> قابلیت اطمینان کمتر و نرخ خرابی بیشتر!</a:t>
                </a:r>
              </a:p>
              <a:p>
                <a:pPr lvl="1"/>
                <a:r>
                  <a:rPr lang="fa-IR" altLang="en-US" dirty="0" smtClean="0"/>
                  <a:t>در نتیجه، عدم امکان افزایش بیشتر فرکانس پردازنده‌ها 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2253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775" y="1219200"/>
                <a:ext cx="8153400" cy="4876800"/>
              </a:xfrm>
              <a:blipFill rotWithShape="0">
                <a:blip r:embed="rId2"/>
                <a:stretch>
                  <a:fillRect l="-2693" t="-2125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itchFamily="34" charset="0"/>
              </a:rPr>
              <a:t>برنامه‌نویسی چند‌هسته‌ای</a:t>
            </a:r>
            <a:endParaRPr lang="en-US" altLang="en-US" sz="1400" dirty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400" smtClean="0">
                <a:solidFill>
                  <a:schemeClr val="tx2"/>
                </a:solidFill>
                <a:latin typeface="Arial" pitchFamily="34" charset="0"/>
              </a:rPr>
              <a:t>1- مقدمه</a:t>
            </a:r>
            <a:endParaRPr lang="en-US" altLang="en-US" sz="1400" dirty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EF8BD9C-EBFC-4DE4-BABB-3F479E64F765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hangingPunct="1"/>
            <a:r>
              <a:rPr lang="fa-IR" altLang="en-US" sz="4000" dirty="0" smtClean="0"/>
              <a:t>راه حل: ظهور پردازنده‌های چندهسته‌ای</a:t>
            </a:r>
            <a:endParaRPr lang="en-US" altLang="en-US" sz="4000" dirty="0"/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itchFamily="34" charset="0"/>
              </a:rPr>
              <a:t>برنامه‌نویسی چند‌هسته‌ای</a:t>
            </a:r>
            <a:endParaRPr lang="en-US" altLang="en-US" sz="1400" dirty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400" smtClean="0">
                <a:solidFill>
                  <a:schemeClr val="tx2"/>
                </a:solidFill>
                <a:latin typeface="Arial" pitchFamily="34" charset="0"/>
              </a:rPr>
              <a:t>1- مقدمه</a:t>
            </a:r>
            <a:endParaRPr lang="en-US" altLang="en-US" sz="1400" dirty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91BFBF5-E17A-4F3C-8AF5-9E9322147030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pic>
        <p:nvPicPr>
          <p:cNvPr id="235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219200"/>
            <a:ext cx="8086725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0" name="Rectangle 6"/>
          <p:cNvSpPr>
            <a:spLocks noChangeArrowheads="1"/>
          </p:cNvSpPr>
          <p:nvPr/>
        </p:nvSpPr>
        <p:spPr bwMode="auto">
          <a:xfrm>
            <a:off x="533400" y="5867400"/>
            <a:ext cx="861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Arial" pitchFamily="34" charset="0"/>
              </a:rPr>
              <a:t>The Future of Computing Performance: Game Over or Next Level? The National Academies Press, Washington, DC, 2011.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hangingPunct="1"/>
            <a:r>
              <a:rPr lang="fa-IR" altLang="en-US" dirty="0" smtClean="0"/>
              <a:t>پردازنده‌های چند‌هسته‌ای</a:t>
            </a:r>
            <a:endParaRPr lang="en-US" alt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algn="l" rtl="0" eaLnBrk="1" hangingPunct="1">
              <a:spcBef>
                <a:spcPct val="0"/>
              </a:spcBef>
            </a:pPr>
            <a:r>
              <a:rPr lang="en-US" altLang="en-US" sz="2000" dirty="0"/>
              <a:t>2H 15: Intel Knight’s Landing</a:t>
            </a:r>
          </a:p>
          <a:p>
            <a:pPr lvl="1" algn="l" rtl="0" eaLnBrk="1" hangingPunct="1">
              <a:spcBef>
                <a:spcPct val="0"/>
              </a:spcBef>
            </a:pPr>
            <a:r>
              <a:rPr lang="en-US" altLang="en-US" sz="2000" dirty="0"/>
              <a:t>60+ cores; 4-way SMT; 16GB (on </a:t>
            </a:r>
            <a:r>
              <a:rPr lang="en-US" altLang="en-US" sz="2000" dirty="0" err="1"/>
              <a:t>pkg</a:t>
            </a:r>
            <a:r>
              <a:rPr lang="en-US" altLang="en-US" sz="2000" dirty="0"/>
              <a:t>)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altLang="en-US" sz="2000" dirty="0"/>
              <a:t>2015: Oracle SPARC M7</a:t>
            </a:r>
          </a:p>
          <a:p>
            <a:pPr lvl="1" algn="l" rtl="0" eaLnBrk="1" hangingPunct="1">
              <a:spcBef>
                <a:spcPct val="0"/>
              </a:spcBef>
            </a:pPr>
            <a:r>
              <a:rPr lang="en-US" altLang="en-US" sz="2000" dirty="0"/>
              <a:t>32 cores; 8-way fine-grain MT; 64MB cache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altLang="en-US" sz="2000" dirty="0"/>
              <a:t>Fall 14: Intel Haswell</a:t>
            </a:r>
          </a:p>
          <a:p>
            <a:pPr lvl="1" algn="l" rtl="0" eaLnBrk="1" hangingPunct="1">
              <a:spcBef>
                <a:spcPct val="0"/>
              </a:spcBef>
            </a:pPr>
            <a:r>
              <a:rPr lang="en-US" altLang="en-US" sz="2000" dirty="0"/>
              <a:t>18 cores; 2-way SMT; 45MB cache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altLang="en-US" sz="2000" dirty="0"/>
              <a:t>June 14: IBM Power8</a:t>
            </a:r>
          </a:p>
          <a:p>
            <a:pPr lvl="1" algn="l" rtl="0" eaLnBrk="1" hangingPunct="1">
              <a:spcBef>
                <a:spcPct val="0"/>
              </a:spcBef>
            </a:pPr>
            <a:r>
              <a:rPr lang="en-US" altLang="en-US" sz="2000" dirty="0"/>
              <a:t>12 cores; 8-way SMT; 96MB cache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altLang="en-US" sz="2000" dirty="0"/>
              <a:t>Sept 13: SPARC M6</a:t>
            </a:r>
          </a:p>
          <a:p>
            <a:pPr lvl="1" algn="l" rtl="0" eaLnBrk="1" hangingPunct="1">
              <a:spcBef>
                <a:spcPct val="0"/>
              </a:spcBef>
            </a:pPr>
            <a:r>
              <a:rPr lang="en-US" altLang="en-US" sz="2000" dirty="0"/>
              <a:t>12 cores; 8-way fine-grain MT; 48MB cache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altLang="en-US" sz="2000" dirty="0"/>
              <a:t>May 12: AMD Trinity</a:t>
            </a:r>
          </a:p>
          <a:p>
            <a:pPr lvl="1" algn="l" rtl="0" eaLnBrk="1" hangingPunct="1">
              <a:spcBef>
                <a:spcPct val="0"/>
              </a:spcBef>
            </a:pPr>
            <a:r>
              <a:rPr lang="fr-FR" altLang="en-US" sz="2000" dirty="0"/>
              <a:t>4 CPU </a:t>
            </a:r>
            <a:r>
              <a:rPr lang="fr-FR" altLang="en-US" sz="2000" dirty="0" err="1"/>
              <a:t>cores</a:t>
            </a:r>
            <a:r>
              <a:rPr lang="fr-FR" altLang="en-US" sz="2000" dirty="0"/>
              <a:t>; 384 </a:t>
            </a:r>
            <a:r>
              <a:rPr lang="fr-FR" altLang="en-US" sz="2000" dirty="0" err="1"/>
              <a:t>graphics</a:t>
            </a:r>
            <a:r>
              <a:rPr lang="fr-FR" altLang="en-US" sz="2000" dirty="0"/>
              <a:t> </a:t>
            </a:r>
            <a:r>
              <a:rPr lang="fr-FR" altLang="en-US" sz="2000" dirty="0" err="1"/>
              <a:t>cores</a:t>
            </a:r>
            <a:endParaRPr lang="fr-FR" altLang="en-US" sz="2000" dirty="0"/>
          </a:p>
          <a:p>
            <a:pPr algn="l" rtl="0" eaLnBrk="1" hangingPunct="1">
              <a:spcBef>
                <a:spcPct val="0"/>
              </a:spcBef>
            </a:pPr>
            <a:r>
              <a:rPr lang="en-US" altLang="en-US" sz="2000" dirty="0"/>
              <a:t>Q2 13: Intel Knight’s Corner (coprocessor)</a:t>
            </a:r>
          </a:p>
          <a:p>
            <a:pPr lvl="1" algn="l" rtl="0" eaLnBrk="1" hangingPunct="1">
              <a:spcBef>
                <a:spcPct val="0"/>
              </a:spcBef>
            </a:pPr>
            <a:r>
              <a:rPr lang="en-US" altLang="en-US" sz="2000" dirty="0"/>
              <a:t>61 cores; 2-way SMT; 16MB cache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altLang="en-US" sz="2000" dirty="0"/>
              <a:t>Feb 12: Blue Gene/Q</a:t>
            </a:r>
          </a:p>
          <a:p>
            <a:pPr lvl="1" algn="l" rtl="0" eaLnBrk="1" hangingPunct="1">
              <a:spcBef>
                <a:spcPct val="0"/>
              </a:spcBef>
            </a:pPr>
            <a:r>
              <a:rPr lang="en-US" altLang="en-US" sz="2000" dirty="0"/>
              <a:t>16+1+1 cores; 4-way SMT; 32MB cache</a:t>
            </a:r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itchFamily="34" charset="0"/>
              </a:rPr>
              <a:t>برنامه‌نویسی چند‌هسته‌ای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400" smtClean="0">
                <a:solidFill>
                  <a:schemeClr val="tx2"/>
                </a:solidFill>
                <a:latin typeface="Arial" pitchFamily="34" charset="0"/>
              </a:rPr>
              <a:t>1- مقدمه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74C3E64-8F11-489C-8DF6-F2E4560A4A6D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pic>
        <p:nvPicPr>
          <p:cNvPr id="2458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219200"/>
            <a:ext cx="32448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5759450" y="3733800"/>
            <a:ext cx="2743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itchFamily="34" charset="0"/>
              </a:rPr>
              <a:t>IBM Power8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itchFamily="34" charset="0"/>
              </a:rPr>
              <a:t>http://www.extremetech.com/wpcontent/uploads/2014/04/ibmpower8-die-shot-640x496.jpg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hangingPunct="1"/>
            <a:r>
              <a:rPr lang="fa-IR" altLang="en-US" dirty="0" smtClean="0"/>
              <a:t>نیازمندی‌های جدید در کاربردها</a:t>
            </a:r>
            <a:endParaRPr lang="en-US" alt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fa-IR" altLang="en-US" dirty="0" smtClean="0">
                <a:solidFill>
                  <a:srgbClr val="C00000"/>
                </a:solidFill>
              </a:rPr>
              <a:t>چرا به کارایی بیشتر نیاز داریم؟</a:t>
            </a:r>
          </a:p>
          <a:p>
            <a:pPr eaLnBrk="1" hangingPunct="1"/>
            <a:r>
              <a:rPr lang="fa-IR" altLang="en-US" dirty="0" smtClean="0"/>
              <a:t>ظهور صورت‌مسأله‌های پیچیده و نیاز به پردازش داده‌های حجیم</a:t>
            </a:r>
          </a:p>
          <a:p>
            <a:pPr lvl="1" eaLnBrk="1" hangingPunct="1"/>
            <a:r>
              <a:rPr lang="fa-IR" altLang="en-US" dirty="0" smtClean="0"/>
              <a:t>علوم</a:t>
            </a:r>
          </a:p>
          <a:p>
            <a:pPr lvl="2" eaLnBrk="1" hangingPunct="1"/>
            <a:r>
              <a:rPr lang="fa-IR" altLang="en-US" dirty="0" smtClean="0"/>
              <a:t>تحلیل و پیش‌بینی وضعیت آب و هوا، پیش‌بینی طوفان، ...</a:t>
            </a:r>
          </a:p>
          <a:p>
            <a:pPr lvl="2" eaLnBrk="1" hangingPunct="1"/>
            <a:r>
              <a:rPr lang="fa-IR" altLang="en-US" dirty="0" smtClean="0"/>
              <a:t>تحلیل فرآیندها و فعل و انفعالات بیوشیمیایی در موجودات زنده</a:t>
            </a:r>
          </a:p>
          <a:p>
            <a:pPr lvl="2" eaLnBrk="1" hangingPunct="1"/>
            <a:r>
              <a:rPr lang="fa-IR" altLang="en-US" dirty="0" smtClean="0"/>
              <a:t>رمزگشایی کروموزوم انسان </a:t>
            </a:r>
          </a:p>
          <a:p>
            <a:pPr lvl="1" eaLnBrk="1" hangingPunct="1"/>
            <a:r>
              <a:rPr lang="fa-IR" altLang="en-US" dirty="0" smtClean="0"/>
              <a:t>مهندسی</a:t>
            </a:r>
          </a:p>
          <a:p>
            <a:pPr lvl="2" eaLnBrk="1" hangingPunct="1"/>
            <a:r>
              <a:rPr lang="fa-IR" altLang="en-US" dirty="0" smtClean="0"/>
              <a:t>طراحی موتور و تحلیل احتراق</a:t>
            </a:r>
          </a:p>
          <a:p>
            <a:pPr lvl="2" eaLnBrk="1" hangingPunct="1"/>
            <a:r>
              <a:rPr lang="fa-IR" altLang="en-US" dirty="0" smtClean="0"/>
              <a:t>طراحی هواپیما و تحلیل آیرودینامیکی (دینامیک سیالات محاسباتی)</a:t>
            </a:r>
          </a:p>
          <a:p>
            <a:pPr lvl="2" eaLnBrk="1" hangingPunct="1"/>
            <a:r>
              <a:rPr lang="fa-IR" altLang="en-US" dirty="0" smtClean="0"/>
              <a:t>مدل‌سازی زمین لرزه</a:t>
            </a:r>
          </a:p>
          <a:p>
            <a:pPr lvl="2" eaLnBrk="1" hangingPunct="1"/>
            <a:r>
              <a:rPr lang="fa-IR" altLang="en-US" dirty="0" smtClean="0"/>
              <a:t>مدل‌سازی انتشار آلودگی</a:t>
            </a: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itchFamily="34" charset="0"/>
              </a:rPr>
              <a:t>برنامه‌نویسی چند‌هسته‌ای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400" smtClean="0">
                <a:solidFill>
                  <a:schemeClr val="tx2"/>
                </a:solidFill>
                <a:latin typeface="Arial" pitchFamily="34" charset="0"/>
              </a:rPr>
              <a:t>1- مقدمه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00AA74A-4644-4D52-B26B-6787019FD713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hangingPunct="1"/>
            <a:r>
              <a:rPr lang="fa-IR" altLang="en-US" dirty="0" smtClean="0"/>
              <a:t>نیازمندی‌های جدید در کاربردها</a:t>
            </a:r>
            <a:endParaRPr lang="en-US" alt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lvl="1" eaLnBrk="1" hangingPunct="1"/>
            <a:r>
              <a:rPr lang="fa-IR" altLang="en-US" dirty="0" smtClean="0"/>
              <a:t>تجارت</a:t>
            </a:r>
            <a:endParaRPr lang="en-US" altLang="en-US" dirty="0" smtClean="0"/>
          </a:p>
          <a:p>
            <a:pPr lvl="2" eaLnBrk="1" hangingPunct="1"/>
            <a:r>
              <a:rPr lang="fa-IR" altLang="en-US" dirty="0" smtClean="0"/>
              <a:t>داده‌کاوی در تراکنش‌های مالی، تحلیل و کشف الگوها و روابط ناشناخته بین داده‌ها و ...</a:t>
            </a:r>
          </a:p>
          <a:p>
            <a:pPr lvl="2" eaLnBrk="1" hangingPunct="1"/>
            <a:r>
              <a:rPr lang="fa-IR" altLang="en-US" dirty="0" smtClean="0"/>
              <a:t>داده‌کاوی در جهت تحلیل سود و زیان شرکت‌ها</a:t>
            </a:r>
          </a:p>
          <a:p>
            <a:pPr lvl="2" eaLnBrk="1" hangingPunct="1"/>
            <a:r>
              <a:rPr lang="fa-IR" altLang="en-US" dirty="0" smtClean="0"/>
              <a:t>داده‌کاوی در جهت پیش‌بینی رفتار مشتریان، کشف روابط بین علاقه‌مندی‌ها</a:t>
            </a:r>
          </a:p>
          <a:p>
            <a:pPr lvl="1" eaLnBrk="1" hangingPunct="1"/>
            <a:r>
              <a:rPr lang="fa-IR" altLang="en-US" dirty="0" smtClean="0"/>
              <a:t>صنایع دفاعی</a:t>
            </a:r>
          </a:p>
          <a:p>
            <a:pPr lvl="2" eaLnBrk="1" hangingPunct="1"/>
            <a:r>
              <a:rPr lang="fa-IR" altLang="en-US" dirty="0" smtClean="0"/>
              <a:t>رمزگشایی پیام‌های مخابره شده توسط دشمن</a:t>
            </a:r>
          </a:p>
          <a:p>
            <a:pPr lvl="2" eaLnBrk="1" hangingPunct="1"/>
            <a:r>
              <a:rPr lang="fa-IR" altLang="en-US" dirty="0" smtClean="0"/>
              <a:t>طراحی تسلیحات هسته‌ای</a:t>
            </a:r>
          </a:p>
          <a:p>
            <a:pPr lvl="1" eaLnBrk="1" hangingPunct="1"/>
            <a:r>
              <a:rPr lang="fa-IR" altLang="en-US" dirty="0" smtClean="0"/>
              <a:t>و ...</a:t>
            </a:r>
          </a:p>
          <a:p>
            <a:pPr lvl="2" eaLnBrk="1" hangingPunct="1"/>
            <a:endParaRPr lang="fa-IR" altLang="en-US" dirty="0" smtClean="0"/>
          </a:p>
          <a:p>
            <a:pPr lvl="1" eaLnBrk="1" hangingPunct="1"/>
            <a:endParaRPr lang="en-US" altLang="en-US" dirty="0"/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itchFamily="34" charset="0"/>
              </a:rPr>
              <a:t>برنامه‌نویسی چند‌هسته‌ای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400" smtClean="0">
                <a:solidFill>
                  <a:schemeClr val="tx2"/>
                </a:solidFill>
                <a:latin typeface="Arial" pitchFamily="34" charset="0"/>
              </a:rPr>
              <a:t>1- مقدمه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00AA74A-4644-4D52-B26B-6787019FD713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494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hangingPunct="1"/>
            <a:r>
              <a:rPr lang="fa-IR" altLang="en-US" dirty="0" smtClean="0"/>
              <a:t>شبیه‌سازی زمین‌لرزه در ژاپن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marL="0" indent="0" algn="l" rtl="0" eaLnBrk="1" hangingPunct="1">
              <a:buFont typeface="Wingdings" pitchFamily="2" charset="2"/>
              <a:buNone/>
              <a:defRPr/>
            </a:pPr>
            <a:r>
              <a:rPr lang="en-US" sz="1800" dirty="0"/>
              <a:t>Earthquake Research Institute, University of Tokyo</a:t>
            </a:r>
          </a:p>
          <a:p>
            <a:pPr marL="0" indent="0" algn="l" rtl="0" eaLnBrk="1" hangingPunct="1">
              <a:buFont typeface="Wingdings" pitchFamily="2" charset="2"/>
              <a:buNone/>
              <a:defRPr/>
            </a:pPr>
            <a:r>
              <a:rPr lang="en-US" sz="1800" dirty="0"/>
              <a:t>    </a:t>
            </a:r>
            <a:r>
              <a:rPr lang="en-US" sz="1800" dirty="0" err="1"/>
              <a:t>Tonankai</a:t>
            </a:r>
            <a:r>
              <a:rPr lang="en-US" sz="1800" dirty="0"/>
              <a:t>-Tokai Earthquake Scenario</a:t>
            </a:r>
          </a:p>
          <a:p>
            <a:pPr marL="0" indent="0" algn="l" rtl="0" eaLnBrk="1" hangingPunct="1">
              <a:buFont typeface="Wingdings" pitchFamily="2" charset="2"/>
              <a:buNone/>
              <a:defRPr/>
            </a:pPr>
            <a:r>
              <a:rPr lang="en-US" sz="1800" dirty="0"/>
              <a:t>    Video Credit: The Earth Simulator Art Gallery, CD-ROM, March 2004</a:t>
            </a: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itchFamily="34" charset="0"/>
              </a:rPr>
              <a:t>برنامه‌نویسی چند‌هسته‌ای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400" smtClean="0">
                <a:solidFill>
                  <a:schemeClr val="tx2"/>
                </a:solidFill>
                <a:latin typeface="Arial" pitchFamily="34" charset="0"/>
              </a:rPr>
              <a:t>1- مقدمه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93E422D-E599-4F80-9EB0-87DEB2717F06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pic>
        <p:nvPicPr>
          <p:cNvPr id="276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2" b="9023"/>
          <a:stretch>
            <a:fillRect/>
          </a:stretch>
        </p:blipFill>
        <p:spPr bwMode="auto">
          <a:xfrm>
            <a:off x="1143000" y="1295400"/>
            <a:ext cx="685800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822325"/>
          </a:xfrm>
          <a:noFill/>
        </p:spPr>
        <p:txBody>
          <a:bodyPr/>
          <a:lstStyle/>
          <a:p>
            <a:pPr eaLnBrk="1" hangingPunct="1"/>
            <a:r>
              <a:rPr lang="fa-IR" altLang="en-US" dirty="0" smtClean="0"/>
              <a:t>فهرست</a:t>
            </a:r>
            <a:endParaRPr lang="en-US" altLang="en-US" dirty="0"/>
          </a:p>
        </p:txBody>
      </p:sp>
      <p:sp>
        <p:nvSpPr>
          <p:cNvPr id="11267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400" smtClean="0">
                <a:solidFill>
                  <a:schemeClr val="tx2"/>
                </a:solidFill>
                <a:latin typeface="Arial" pitchFamily="34" charset="0"/>
              </a:rPr>
              <a:t>1- مقدمه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1A49216-A321-4EE8-B001-158F3BAA2239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126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eaLnBrk="1" hangingPunct="1"/>
            <a:r>
              <a:rPr lang="fa-IR" altLang="en-US" dirty="0" smtClean="0"/>
              <a:t>موازی‌سازی چیست؟</a:t>
            </a:r>
            <a:endParaRPr lang="en-US" altLang="en-US" dirty="0"/>
          </a:p>
          <a:p>
            <a:pPr eaLnBrk="1" hangingPunct="1"/>
            <a:r>
              <a:rPr lang="fa-IR" altLang="en-US" dirty="0" smtClean="0"/>
              <a:t>انگیزه موازی‌‌سازی</a:t>
            </a:r>
            <a:endParaRPr lang="en-US" altLang="en-US" dirty="0"/>
          </a:p>
          <a:p>
            <a:pPr eaLnBrk="1" hangingPunct="1"/>
            <a:r>
              <a:rPr lang="fa-IR" altLang="en-US" dirty="0" smtClean="0"/>
              <a:t>کاربردهای موازی‌سازی</a:t>
            </a:r>
          </a:p>
          <a:p>
            <a:pPr eaLnBrk="1" hangingPunct="1"/>
            <a:r>
              <a:rPr lang="fa-IR" altLang="en-US" dirty="0" smtClean="0"/>
              <a:t>برنامه‌نویسی موازی</a:t>
            </a:r>
            <a:endParaRPr lang="en-US" altLang="en-US" dirty="0"/>
          </a:p>
          <a:p>
            <a:pPr eaLnBrk="1" hangingPunct="1"/>
            <a:r>
              <a:rPr lang="fa-IR" altLang="en-US" dirty="0" smtClean="0"/>
              <a:t>اهداف درس</a:t>
            </a: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11270" name="TextBox 6"/>
          <p:cNvSpPr txBox="1">
            <a:spLocks noChangeArrowheads="1"/>
          </p:cNvSpPr>
          <p:nvPr/>
        </p:nvSpPr>
        <p:spPr bwMode="auto">
          <a:xfrm>
            <a:off x="-1752600" y="47244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11271" name="Date Placeholder 7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itchFamily="34" charset="0"/>
              </a:rPr>
              <a:t>برنامه‌نویسی چند‌هسته‌ای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hangingPunct="1"/>
            <a:r>
              <a:rPr lang="fa-IR" altLang="en-US" dirty="0" smtClean="0"/>
              <a:t>شبیه‌سازی گردش آب و هوا در اقیانوس‌ها</a:t>
            </a:r>
            <a:endParaRPr lang="en-US" alt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itchFamily="34" charset="0"/>
              </a:rPr>
              <a:t>برنامه‌نویسی چند‌هسته‌ای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400" smtClean="0">
                <a:solidFill>
                  <a:schemeClr val="tx2"/>
                </a:solidFill>
                <a:latin typeface="Arial" pitchFamily="34" charset="0"/>
              </a:rPr>
              <a:t>1- مقدمه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B15F04F-8553-44FD-BD76-57EC5314A549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pic>
        <p:nvPicPr>
          <p:cNvPr id="286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08"/>
          <a:stretch>
            <a:fillRect/>
          </a:stretch>
        </p:blipFill>
        <p:spPr bwMode="auto">
          <a:xfrm>
            <a:off x="1143000" y="1143000"/>
            <a:ext cx="6858000" cy="405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TextBox 7"/>
          <p:cNvSpPr txBox="1">
            <a:spLocks noChangeArrowheads="1"/>
          </p:cNvSpPr>
          <p:nvPr/>
        </p:nvSpPr>
        <p:spPr bwMode="auto">
          <a:xfrm>
            <a:off x="1066800" y="5257800"/>
            <a:ext cx="6116638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Clr>
                <a:srgbClr val="DD8047"/>
              </a:buClr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Ocean Global Circulation Model for the Earth Simulator</a:t>
            </a:r>
          </a:p>
          <a:p>
            <a:pPr eaLnBrk="1" hangingPunct="1">
              <a:buClr>
                <a:srgbClr val="DD8047"/>
              </a:buClr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    Seasonal Variation of Ocean Temperature</a:t>
            </a:r>
          </a:p>
          <a:p>
            <a:pPr eaLnBrk="1" hangingPunct="1">
              <a:buClr>
                <a:srgbClr val="DD8047"/>
              </a:buClr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    Video Credit: The Earth Simulator Art Gallery, CD-ROM, March 2004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برنامه‌نویسی موازی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a-IR" dirty="0" smtClean="0">
                <a:solidFill>
                  <a:srgbClr val="C00000"/>
                </a:solidFill>
              </a:rPr>
              <a:t>چرا باید برنامه موازی بنویسیم؟</a:t>
            </a:r>
          </a:p>
          <a:p>
            <a:r>
              <a:rPr lang="fa-IR" dirty="0" smtClean="0"/>
              <a:t>برنامه‌های سریال به خودی خود توانایی استفاده از چند هسته را ندارند.</a:t>
            </a:r>
          </a:p>
          <a:p>
            <a:r>
              <a:rPr lang="fa-IR" dirty="0" smtClean="0"/>
              <a:t>اجرای چند کپی از یک برنامه سریال در کنار هم معمولا مفید نیست.</a:t>
            </a:r>
          </a:p>
          <a:p>
            <a:pPr lvl="1"/>
            <a:r>
              <a:rPr lang="fa-IR" dirty="0" smtClean="0"/>
              <a:t>می‌خواهیم برنامه‌ای بنویسیم که بر روی چند‌ هسته سریعتر اجرا شود.</a:t>
            </a:r>
          </a:p>
          <a:p>
            <a:r>
              <a:rPr lang="fa-IR" dirty="0" smtClean="0"/>
              <a:t>راه حل‌ها:</a:t>
            </a:r>
          </a:p>
          <a:p>
            <a:pPr lvl="1"/>
            <a:r>
              <a:rPr lang="fa-IR" dirty="0" smtClean="0"/>
              <a:t>از ابتدا یک الگوریتم موازی بنویسیم.</a:t>
            </a:r>
          </a:p>
          <a:p>
            <a:pPr lvl="1"/>
            <a:r>
              <a:rPr lang="fa-IR" dirty="0" smtClean="0"/>
              <a:t>یک برنامه سریال را با افزودن قطعه کد‌هایی به برنامه موازی تبدیل کنیم.</a:t>
            </a:r>
          </a:p>
          <a:p>
            <a:pPr lvl="1"/>
            <a:r>
              <a:rPr lang="fa-IR" dirty="0" smtClean="0"/>
              <a:t>از یک مبدل برای تبدیل خودکار برنامه سریال به موازی استفاده کنیم.</a:t>
            </a:r>
          </a:p>
          <a:p>
            <a:pPr lvl="2"/>
            <a:r>
              <a:rPr lang="fa-IR" dirty="0" smtClean="0"/>
              <a:t>این روش هنوز موفقیت آمیز نبوده است. چرا؟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1- مقدمه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802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موازی‌سازی از دید کاربر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ضمنی، تلویحی، پنهان			               </a:t>
            </a:r>
            <a:r>
              <a:rPr lang="en-US" dirty="0" smtClean="0"/>
              <a:t>Implicit</a:t>
            </a:r>
            <a:endParaRPr lang="fa-IR" dirty="0" smtClean="0"/>
          </a:p>
          <a:p>
            <a:pPr lvl="1"/>
            <a:r>
              <a:rPr lang="fa-IR" dirty="0" smtClean="0"/>
              <a:t>تکنیک‌های موازی‌سازی که استفاده از آن‌ها از دید کاربر پنهان است:</a:t>
            </a:r>
          </a:p>
          <a:p>
            <a:pPr lvl="2"/>
            <a:r>
              <a:rPr lang="fa-IR" dirty="0" smtClean="0"/>
              <a:t>مانند خط لوله، اجرای دستورات به صورت همزمان در پردازنده‌های سوپراسکالر</a:t>
            </a:r>
            <a:endParaRPr lang="fa-IR" dirty="0"/>
          </a:p>
          <a:p>
            <a:pPr marL="685800" lvl="2" indent="0">
              <a:buNone/>
            </a:pPr>
            <a:endParaRPr lang="fa-IR" dirty="0" smtClean="0"/>
          </a:p>
          <a:p>
            <a:r>
              <a:rPr lang="fa-IR" dirty="0" smtClean="0"/>
              <a:t>روشن، صریح، آشکار</a:t>
            </a:r>
            <a:r>
              <a:rPr lang="fa-IR" dirty="0"/>
              <a:t>			               </a:t>
            </a:r>
            <a:r>
              <a:rPr lang="fa-IR" dirty="0" smtClean="0"/>
              <a:t>          </a:t>
            </a:r>
            <a:r>
              <a:rPr lang="en-US" dirty="0" smtClean="0"/>
              <a:t>Explicit</a:t>
            </a:r>
            <a:r>
              <a:rPr lang="fa-IR" dirty="0" smtClean="0"/>
              <a:t> </a:t>
            </a:r>
            <a:endParaRPr lang="en-US" dirty="0"/>
          </a:p>
          <a:p>
            <a:pPr lvl="1"/>
            <a:r>
              <a:rPr lang="fa-IR" dirty="0" smtClean="0"/>
              <a:t>تکنیک‌هایی که کاربر یا کامپایلر به طور مستقیم و آگاهانه در استفاده از آن‌ها نقش دارند:</a:t>
            </a:r>
          </a:p>
          <a:p>
            <a:pPr lvl="2"/>
            <a:r>
              <a:rPr lang="fa-IR" dirty="0" smtClean="0"/>
              <a:t>مانند دستورات برداری</a:t>
            </a:r>
            <a:r>
              <a:rPr lang="fa-IR" dirty="0"/>
              <a:t> </a:t>
            </a:r>
            <a:r>
              <a:rPr lang="fa-IR" dirty="0" smtClean="0"/>
              <a:t>گسترش داده شده در پردازنده‌های اینتل </a:t>
            </a:r>
            <a:r>
              <a:rPr lang="en-US" dirty="0" smtClean="0"/>
              <a:t>SSE</a:t>
            </a:r>
            <a:r>
              <a:rPr lang="fa-IR" dirty="0" smtClean="0"/>
              <a:t>، </a:t>
            </a:r>
            <a:r>
              <a:rPr lang="en-US" dirty="0" smtClean="0"/>
              <a:t>AVX</a:t>
            </a:r>
            <a:r>
              <a:rPr lang="fa-IR" dirty="0" smtClean="0"/>
              <a:t> و ...</a:t>
            </a:r>
          </a:p>
          <a:p>
            <a:pPr lvl="2"/>
            <a:r>
              <a:rPr lang="fa-IR" dirty="0" smtClean="0"/>
              <a:t>دستورات </a:t>
            </a:r>
            <a:r>
              <a:rPr lang="en-US" dirty="0" smtClean="0"/>
              <a:t>VLIW</a:t>
            </a:r>
            <a:r>
              <a:rPr lang="fa-IR" dirty="0" smtClean="0"/>
              <a:t> در پردازنده‌های خانواده ایتانیوم اینتل</a:t>
            </a:r>
          </a:p>
          <a:p>
            <a:pPr lvl="2"/>
            <a:r>
              <a:rPr lang="fa-IR" dirty="0" smtClean="0">
                <a:solidFill>
                  <a:srgbClr val="FF6600"/>
                </a:solidFill>
              </a:rPr>
              <a:t>برنامه‌نویسی چندنخی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fa-IR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FF6600"/>
                </a:solidFill>
              </a:rPr>
              <a:t>Multithread Programming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1- مقدمه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026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hangingPunct="1"/>
            <a:r>
              <a:rPr lang="fa-IR" altLang="en-US" dirty="0" smtClean="0"/>
              <a:t>چالش‌های موازی‌سازی صریح</a:t>
            </a:r>
            <a:endParaRPr lang="en-US" alt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fa-IR" altLang="en-US" dirty="0" smtClean="0"/>
              <a:t>توسعه الگوریتم‌های موازی سخت و پیچیده است.</a:t>
            </a:r>
            <a:endParaRPr lang="en-US" altLang="en-US" dirty="0" smtClean="0"/>
          </a:p>
          <a:p>
            <a:pPr lvl="1" eaLnBrk="1" hangingPunct="1">
              <a:spcBef>
                <a:spcPct val="0"/>
              </a:spcBef>
            </a:pPr>
            <a:r>
              <a:rPr lang="fa-IR" altLang="en-US" dirty="0" smtClean="0"/>
              <a:t>پیچیدگی مربوط به تعیین قسمت‌های موازی برنامه و ایجاد هماهنگی بین آن‌ها</a:t>
            </a:r>
            <a:endParaRPr lang="en-US" altLang="en-US" dirty="0" smtClean="0"/>
          </a:p>
          <a:p>
            <a:pPr eaLnBrk="1" hangingPunct="1">
              <a:spcBef>
                <a:spcPct val="0"/>
              </a:spcBef>
            </a:pPr>
            <a:r>
              <a:rPr lang="fa-IR" altLang="en-US" dirty="0" smtClean="0"/>
              <a:t>توسعه نرم‌افزار‌های موازی بسیار سخت و پیچیده است!</a:t>
            </a:r>
            <a:endParaRPr lang="en-US" altLang="en-US" dirty="0" smtClean="0"/>
          </a:p>
          <a:p>
            <a:pPr lvl="1" eaLnBrk="1" hangingPunct="1">
              <a:spcBef>
                <a:spcPct val="0"/>
              </a:spcBef>
            </a:pPr>
            <a:r>
              <a:rPr lang="fa-IR" altLang="en-US" dirty="0" smtClean="0"/>
              <a:t>ابزارهای توسعه و مدل‌های برنامه‌نویسی موازی که استاندارد و مؤثر باشند هنوز وجود ندارد</a:t>
            </a:r>
            <a:endParaRPr lang="en-US" altLang="en-US" dirty="0" smtClean="0"/>
          </a:p>
          <a:p>
            <a:pPr lvl="1" eaLnBrk="1" hangingPunct="1">
              <a:spcBef>
                <a:spcPct val="0"/>
              </a:spcBef>
            </a:pPr>
            <a:r>
              <a:rPr lang="fa-IR" altLang="en-US" dirty="0" smtClean="0"/>
              <a:t>ظهور خطاهای نامحسوس در برنامه‌نویسی موازی </a:t>
            </a:r>
          </a:p>
          <a:p>
            <a:pPr lvl="2" eaLnBrk="1" hangingPunct="1">
              <a:spcBef>
                <a:spcPct val="0"/>
              </a:spcBef>
            </a:pPr>
            <a:r>
              <a:rPr lang="fa-IR" altLang="en-US" dirty="0" smtClean="0">
                <a:solidFill>
                  <a:srgbClr val="FF6600"/>
                </a:solidFill>
              </a:rPr>
              <a:t>شرایط رقابت    </a:t>
            </a:r>
            <a:r>
              <a:rPr lang="en-US" altLang="en-US" dirty="0" smtClean="0">
                <a:solidFill>
                  <a:srgbClr val="FF6600"/>
                </a:solidFill>
              </a:rPr>
              <a:t> Race Condition</a:t>
            </a:r>
            <a:r>
              <a:rPr lang="fa-IR" altLang="en-US" dirty="0" smtClean="0">
                <a:solidFill>
                  <a:srgbClr val="FF6600"/>
                </a:solidFill>
              </a:rPr>
              <a:t> </a:t>
            </a:r>
            <a:endParaRPr lang="en-US" altLang="en-US" dirty="0">
              <a:solidFill>
                <a:srgbClr val="FF66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fa-IR" altLang="en-US" dirty="0" smtClean="0"/>
              <a:t>تغییرات سریع و تنوع زیاد در معماری سیستم‌های کامپیوتری</a:t>
            </a:r>
            <a:endParaRPr lang="en-US" altLang="en-US" dirty="0"/>
          </a:p>
          <a:p>
            <a:pPr lvl="1" eaLnBrk="1" hangingPunct="1">
              <a:spcBef>
                <a:spcPct val="0"/>
              </a:spcBef>
            </a:pPr>
            <a:r>
              <a:rPr lang="fa-IR" altLang="en-US" dirty="0" smtClean="0"/>
              <a:t>یک الگوریتم موازی خوب در یک سیستم ممکن است برای یک سیستم دیگر کارآمد نباشد</a:t>
            </a:r>
            <a:endParaRPr lang="en-US" altLang="en-US" dirty="0"/>
          </a:p>
          <a:p>
            <a:pPr lvl="2" eaLnBrk="1" hangingPunct="1">
              <a:spcBef>
                <a:spcPct val="0"/>
              </a:spcBef>
            </a:pPr>
            <a:r>
              <a:rPr lang="fa-IR" altLang="en-US" dirty="0" smtClean="0"/>
              <a:t>پردازنده‌های چندهسته‌ای همگن، در مقابل پردازنده‌های گرافیکی</a:t>
            </a:r>
            <a:endParaRPr lang="en-US" altLang="en-US" dirty="0"/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itchFamily="34" charset="0"/>
              </a:rPr>
              <a:t>برنامه‌نویسی چند‌هسته‌ای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400" smtClean="0">
                <a:solidFill>
                  <a:schemeClr val="tx2"/>
                </a:solidFill>
                <a:latin typeface="Arial" pitchFamily="34" charset="0"/>
              </a:rPr>
              <a:t>1- مقدمه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630A0E6-2534-4414-A1B3-EBA3A1FA2C75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hangingPunct="1"/>
            <a:r>
              <a:rPr lang="fa-IR" altLang="en-US" sz="4000" dirty="0" smtClean="0"/>
              <a:t>حرف آخر: معمولاً کارایی پردازنده گلوگاه نیست</a:t>
            </a:r>
            <a:endParaRPr lang="en-US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24399" y="1219200"/>
            <a:ext cx="4041775" cy="3810000"/>
          </a:xfrm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  <a:defRPr/>
            </a:pPr>
            <a:endParaRPr lang="fa-IR" sz="2400" b="1" dirty="0" smtClean="0">
              <a:solidFill>
                <a:srgbClr val="FF0000"/>
              </a:solidFill>
            </a:endParaRP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fa-IR" sz="2400" b="1" dirty="0" smtClean="0">
                <a:solidFill>
                  <a:srgbClr val="FF0000"/>
                </a:solidFill>
              </a:rPr>
              <a:t>واحد محاسباتی فقط یک قسمت از کل سیستم است!</a:t>
            </a:r>
            <a:endParaRPr lang="en-US" sz="2400" b="1" dirty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000" dirty="0"/>
          </a:p>
          <a:p>
            <a:pPr eaLnBrk="1" hangingPunct="1">
              <a:defRPr/>
            </a:pPr>
            <a:r>
              <a:rPr lang="fa-IR" sz="2000" dirty="0" smtClean="0"/>
              <a:t>تأخیر زیاد و پهنای باند کم حافظه در مقایسه با نیاز</a:t>
            </a:r>
            <a:r>
              <a:rPr lang="fa-IR" sz="2000" dirty="0"/>
              <a:t> </a:t>
            </a:r>
            <a:r>
              <a:rPr lang="fa-IR" sz="2000" dirty="0" smtClean="0"/>
              <a:t>پردازنده </a:t>
            </a:r>
          </a:p>
          <a:p>
            <a:pPr lvl="1" eaLnBrk="1" hangingPunct="1">
              <a:defRPr/>
            </a:pPr>
            <a:r>
              <a:rPr lang="fa-IR" sz="1700" dirty="0" smtClean="0"/>
              <a:t>سلسله مراتب حافظه و استفاده از حافظه نهان تا حدودی فاصله را جبران کرده است</a:t>
            </a:r>
            <a:endParaRPr lang="en-US" sz="1700" dirty="0"/>
          </a:p>
          <a:p>
            <a:pPr eaLnBrk="1" hangingPunct="1">
              <a:defRPr/>
            </a:pPr>
            <a:r>
              <a:rPr lang="fa-IR" sz="2000" dirty="0" smtClean="0"/>
              <a:t>ارتباط کند پردازنده‌ها با یکدیگر</a:t>
            </a:r>
            <a:endParaRPr lang="en-US" sz="2000" dirty="0"/>
          </a:p>
          <a:p>
            <a:pPr eaLnBrk="1" hangingPunct="1">
              <a:defRPr/>
            </a:pPr>
            <a:r>
              <a:rPr lang="fa-IR" sz="2000" dirty="0" smtClean="0"/>
              <a:t>ادوات ورودی-خروجی جانبی کند است!</a:t>
            </a:r>
          </a:p>
          <a:p>
            <a:pPr eaLnBrk="1" hangingPunct="1">
              <a:defRPr/>
            </a:pPr>
            <a:endParaRPr lang="fa-IR" sz="2000" dirty="0"/>
          </a:p>
          <a:p>
            <a:pPr eaLnBrk="1" hangingPunct="1">
              <a:defRPr/>
            </a:pPr>
            <a:endParaRPr lang="fa-IR" sz="2000" dirty="0" smtClean="0"/>
          </a:p>
          <a:p>
            <a:pPr eaLnBrk="1" hangingPunct="1">
              <a:defRPr/>
            </a:pPr>
            <a:endParaRPr lang="en-US" sz="2000" dirty="0"/>
          </a:p>
        </p:txBody>
      </p:sp>
      <p:sp>
        <p:nvSpPr>
          <p:cNvPr id="34820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itchFamily="34" charset="0"/>
              </a:rPr>
              <a:t>برنامه‌نویسی چند‌هسته‌ای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400" smtClean="0">
                <a:solidFill>
                  <a:schemeClr val="tx2"/>
                </a:solidFill>
                <a:latin typeface="Arial" pitchFamily="34" charset="0"/>
              </a:rPr>
              <a:t>1- مقدمه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38F0620-F306-43CB-8A0B-009BF896C02E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  <p:pic>
        <p:nvPicPr>
          <p:cNvPr id="348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01800"/>
            <a:ext cx="411480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2133600" y="1828800"/>
            <a:ext cx="981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Arial" pitchFamily="34" charset="0"/>
              </a:rPr>
              <a:t>system</a:t>
            </a:r>
            <a:endParaRPr lang="en-US" altLang="en-US" sz="180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34825" name="Rectangle 7"/>
          <p:cNvSpPr>
            <a:spLocks noChangeArrowheads="1"/>
          </p:cNvSpPr>
          <p:nvPr/>
        </p:nvSpPr>
        <p:spPr bwMode="auto">
          <a:xfrm>
            <a:off x="3443287" y="3273425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itchFamily="34" charset="0"/>
              </a:rPr>
              <a:t>CPU</a:t>
            </a:r>
            <a:endParaRPr lang="en-US" altLang="en-US" sz="180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41350" y="5080000"/>
            <a:ext cx="812165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r" rtl="1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 baseline="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defRPr>
            </a:lvl1pPr>
            <a:lvl2pPr marL="639763" indent="-273050" algn="r" rtl="1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 baseline="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defRPr>
            </a:lvl2pPr>
            <a:lvl3pPr marL="914400" indent="-228600" algn="r" rtl="1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 baseline="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defRPr>
            </a:lvl3pPr>
            <a:lvl4pPr marL="1371600" indent="-228600" algn="r" rtl="1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itchFamily="2" charset="2"/>
              <a:buChar char="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defRPr>
            </a:lvl4pPr>
            <a:lvl5pPr marL="1828800" indent="-228600" algn="r" rtl="1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fa-IR" sz="2000" dirty="0" smtClean="0"/>
              <a:t>اینکه کدام قسمت از سیستم تبدیل به گلوگاه می‌شود وابسته به نوع کاربرد هم هست. </a:t>
            </a:r>
          </a:p>
          <a:p>
            <a:pPr lvl="1" eaLnBrk="1" hangingPunct="1">
              <a:defRPr/>
            </a:pPr>
            <a:r>
              <a:rPr lang="fa-IR" sz="1700" dirty="0" smtClean="0"/>
              <a:t>کاربردی که ازای هر دسترسی به حافظه تعداد زیادی محاسبات انجام می‌دهد</a:t>
            </a:r>
          </a:p>
          <a:p>
            <a:pPr lvl="1" eaLnBrk="1" hangingPunct="1">
              <a:defRPr/>
            </a:pPr>
            <a:r>
              <a:rPr lang="fa-IR" sz="1700" dirty="0" smtClean="0"/>
              <a:t>کاربردی که به ازای هر محاسبه تعداد زیادی دسترسی به حافظه یا ادوات جانبی دارد.</a:t>
            </a:r>
          </a:p>
          <a:p>
            <a:pPr eaLnBrk="1" hangingPunct="1">
              <a:defRPr/>
            </a:pP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055949" y="1219200"/>
            <a:ext cx="30588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200" b="1" dirty="0" smtClean="0">
                <a:solidFill>
                  <a:srgbClr val="FF6600"/>
                </a:solidFill>
                <a:cs typeface="B Nazanin" panose="00000400000000000000" pitchFamily="2" charset="-78"/>
              </a:rPr>
              <a:t>قانون آمدال </a:t>
            </a:r>
            <a:r>
              <a:rPr lang="en-US" sz="2200" b="1" dirty="0" smtClean="0">
                <a:solidFill>
                  <a:srgbClr val="FF6600"/>
                </a:solidFill>
                <a:cs typeface="B Nazanin" panose="00000400000000000000" pitchFamily="2" charset="-78"/>
              </a:rPr>
              <a:t>Amdahl Law</a:t>
            </a:r>
            <a:endParaRPr lang="en-US" sz="2200" b="1" dirty="0">
              <a:solidFill>
                <a:srgbClr val="FF6600"/>
              </a:solidFill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hangingPunct="1"/>
            <a:r>
              <a:rPr lang="fa-IR" altLang="en-US" dirty="0" smtClean="0"/>
              <a:t>اهداف درس</a:t>
            </a:r>
            <a:endParaRPr lang="en-US" altLang="en-US" dirty="0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219200"/>
            <a:ext cx="7388225" cy="4876800"/>
          </a:xfrm>
        </p:spPr>
        <p:txBody>
          <a:bodyPr/>
          <a:lstStyle/>
          <a:p>
            <a:r>
              <a:rPr lang="ar-SA" sz="2300" dirty="0" smtClean="0"/>
              <a:t>آشنایی </a:t>
            </a:r>
            <a:r>
              <a:rPr lang="ar-SA" sz="2300" dirty="0"/>
              <a:t>با معماری سیستم‌های چند‌هسته‌ای </a:t>
            </a:r>
            <a:endParaRPr lang="en-US" sz="2300" dirty="0" smtClean="0"/>
          </a:p>
          <a:p>
            <a:r>
              <a:rPr lang="ar-SA" sz="2300" dirty="0" smtClean="0"/>
              <a:t>آشنایی </a:t>
            </a:r>
            <a:r>
              <a:rPr lang="ar-SA" sz="2300" dirty="0"/>
              <a:t>با برنامه‌نویسی چندنخی، </a:t>
            </a:r>
            <a:r>
              <a:rPr lang="ar-SA" sz="2300" dirty="0" smtClean="0"/>
              <a:t>مدل‌ها</a:t>
            </a:r>
            <a:r>
              <a:rPr lang="fa-IR" sz="2300" dirty="0" smtClean="0"/>
              <a:t> </a:t>
            </a:r>
            <a:r>
              <a:rPr lang="ar-SA" sz="2300" dirty="0" smtClean="0"/>
              <a:t>و </a:t>
            </a:r>
            <a:r>
              <a:rPr lang="ar-SA" sz="2300" dirty="0"/>
              <a:t>زبانهای برنامه‌نویسی مرتبط با آن</a:t>
            </a:r>
            <a:endParaRPr lang="en-US" sz="2300" dirty="0"/>
          </a:p>
          <a:p>
            <a:r>
              <a:rPr lang="ar-SA" sz="2300" dirty="0"/>
              <a:t>آشنایی با مفاهیم پردازش برداری، </a:t>
            </a:r>
            <a:r>
              <a:rPr lang="en-US" sz="2300" dirty="0"/>
              <a:t>SIMD</a:t>
            </a:r>
            <a:r>
              <a:rPr lang="fa-IR" sz="2300" dirty="0"/>
              <a:t>، </a:t>
            </a:r>
            <a:r>
              <a:rPr lang="en-US" sz="2300" dirty="0"/>
              <a:t>SSE</a:t>
            </a:r>
            <a:r>
              <a:rPr lang="fa-IR" sz="2300" dirty="0"/>
              <a:t>، </a:t>
            </a:r>
            <a:r>
              <a:rPr lang="en-US" sz="2300" dirty="0"/>
              <a:t>AVX</a:t>
            </a:r>
            <a:r>
              <a:rPr lang="fa-IR" sz="2300" dirty="0"/>
              <a:t> و نحوه استفاده از آن </a:t>
            </a:r>
            <a:endParaRPr lang="fa-IR" sz="2300" dirty="0" smtClean="0"/>
          </a:p>
          <a:p>
            <a:r>
              <a:rPr lang="ar-SA" sz="2300" dirty="0" smtClean="0"/>
              <a:t>پیاده‌سازی </a:t>
            </a:r>
            <a:r>
              <a:rPr lang="ar-SA" sz="2300" dirty="0"/>
              <a:t>الگوریتم‌ها به صورت چند‌نخی و برداری با استفاده از زبان‌های برنامه‌نویسی </a:t>
            </a:r>
            <a:r>
              <a:rPr lang="ar-SA" sz="2300" dirty="0" smtClean="0"/>
              <a:t>چند‌هسته‌ای</a:t>
            </a:r>
            <a:r>
              <a:rPr lang="fa-IR" sz="2300" dirty="0" smtClean="0"/>
              <a:t> </a:t>
            </a:r>
            <a:r>
              <a:rPr lang="ar-SA" sz="2300" dirty="0" smtClean="0"/>
              <a:t>(</a:t>
            </a:r>
            <a:r>
              <a:rPr lang="en-US" sz="2300" dirty="0" err="1"/>
              <a:t>OpenMP</a:t>
            </a:r>
            <a:r>
              <a:rPr lang="fa-IR" sz="2300" dirty="0"/>
              <a:t>)</a:t>
            </a:r>
            <a:endParaRPr lang="en-US" sz="2300" dirty="0"/>
          </a:p>
          <a:p>
            <a:r>
              <a:rPr lang="fa-IR" sz="2300" dirty="0"/>
              <a:t>آشنایی با روشهای متداول همگام‌سازی نخ، قفل، مانع و ...</a:t>
            </a:r>
            <a:endParaRPr lang="en-US" sz="2300" dirty="0"/>
          </a:p>
          <a:p>
            <a:r>
              <a:rPr lang="fa-IR" sz="2300" dirty="0"/>
              <a:t>ارائه مثال‌هایی از پیاده‌سازی کاربردهای معمول به صورت چند نخی </a:t>
            </a:r>
            <a:endParaRPr lang="fa-IR" sz="2300" dirty="0" smtClean="0"/>
          </a:p>
          <a:p>
            <a:endParaRPr lang="fa-IR" sz="1600" dirty="0"/>
          </a:p>
          <a:p>
            <a:r>
              <a:rPr lang="fa-IR" sz="2300" dirty="0" smtClean="0"/>
              <a:t>آشنایی </a:t>
            </a:r>
            <a:r>
              <a:rPr lang="fa-IR" sz="2300" dirty="0"/>
              <a:t>با معماری پردازنده‌های گرافیکی، سلسله مراتب حافظه در </a:t>
            </a:r>
            <a:r>
              <a:rPr lang="en-US" sz="2300" dirty="0"/>
              <a:t>GPU</a:t>
            </a:r>
          </a:p>
          <a:p>
            <a:r>
              <a:rPr lang="ar-SA" sz="2300" dirty="0" smtClean="0"/>
              <a:t>آشنایی </a:t>
            </a:r>
            <a:r>
              <a:rPr lang="ar-SA" sz="2300" dirty="0"/>
              <a:t>با برنامه‌نویسی </a:t>
            </a:r>
            <a:r>
              <a:rPr lang="en-US" sz="2300" dirty="0"/>
              <a:t>GPU</a:t>
            </a:r>
            <a:r>
              <a:rPr lang="fa-IR" sz="2300" dirty="0"/>
              <a:t> و زبان برنامه‌نویسی </a:t>
            </a:r>
            <a:r>
              <a:rPr lang="en-US" sz="2300" dirty="0"/>
              <a:t>CUDA</a:t>
            </a:r>
          </a:p>
          <a:p>
            <a:r>
              <a:rPr lang="fa-IR" sz="2300" dirty="0"/>
              <a:t>ارائه مثال‌هایی از پیاده‌سازی کاربردهای معمول در </a:t>
            </a:r>
            <a:r>
              <a:rPr lang="en-US" sz="2300" dirty="0" smtClean="0"/>
              <a:t>GPU</a:t>
            </a:r>
            <a:endParaRPr lang="en-US" sz="2300" dirty="0"/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itchFamily="34" charset="0"/>
              </a:rPr>
              <a:t>برنامه‌نویسی چند‌هسته‌ای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400" smtClean="0">
                <a:solidFill>
                  <a:schemeClr val="tx2"/>
                </a:solidFill>
                <a:latin typeface="Arial" pitchFamily="34" charset="0"/>
              </a:rPr>
              <a:t>1- مقدمه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1406B3C-396F-4283-B328-0E07CB7DE64E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3891"/>
              </p:ext>
            </p:extLst>
          </p:nvPr>
        </p:nvGraphicFramePr>
        <p:xfrm>
          <a:off x="8153400" y="1295400"/>
          <a:ext cx="5334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3105495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قسمت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اول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vert="vert270" anchor="ctr"/>
                </a:tc>
              </a:tr>
              <a:tr h="1695105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قسمت دوم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vert="vert27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کتاب مرجع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4" y="1333500"/>
            <a:ext cx="3857625" cy="47625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1- مقدمه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648200" y="1219200"/>
            <a:ext cx="38131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r" rtl="1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 baseline="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defRPr>
            </a:lvl1pPr>
            <a:lvl2pPr marL="639763" indent="-273050" algn="r" rtl="1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 baseline="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defRPr>
            </a:lvl2pPr>
            <a:lvl3pPr marL="914400" indent="-228600" algn="r" rtl="1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 baseline="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defRPr>
            </a:lvl3pPr>
            <a:lvl4pPr marL="1371600" indent="-228600" algn="r" rtl="1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itchFamily="2" charset="2"/>
              <a:buChar char="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defRPr>
            </a:lvl4pPr>
            <a:lvl5pPr marL="1828800" indent="-228600" algn="r" rtl="1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Wingdings" pitchFamily="2" charset="2"/>
              <a:buNone/>
            </a:pPr>
            <a:endParaRPr lang="en-US" altLang="en-US" sz="2800" b="1" dirty="0" smtClean="0"/>
          </a:p>
          <a:p>
            <a:pPr marL="0" indent="0" algn="ctr" eaLnBrk="1" hangingPunct="1">
              <a:buFont typeface="Wingdings" pitchFamily="2" charset="2"/>
              <a:buNone/>
            </a:pPr>
            <a:r>
              <a:rPr lang="en-US" altLang="en-US" sz="2800" dirty="0" smtClean="0"/>
              <a:t>An introduction to parallel programming </a:t>
            </a:r>
          </a:p>
          <a:p>
            <a:pPr marL="0" indent="0" algn="ctr" eaLnBrk="1" hangingPunct="1">
              <a:buFont typeface="Wingdings" pitchFamily="2" charset="2"/>
              <a:buNone/>
            </a:pPr>
            <a:r>
              <a:rPr lang="en-US" altLang="en-US" sz="2800" dirty="0" smtClean="0"/>
              <a:t>Peter Pacheco</a:t>
            </a:r>
          </a:p>
          <a:p>
            <a:pPr marL="0" indent="0" algn="ctr" eaLnBrk="1" hangingPunct="1">
              <a:buFont typeface="Wingdings" pitchFamily="2" charset="2"/>
              <a:buNone/>
            </a:pPr>
            <a:r>
              <a:rPr lang="en-US" altLang="en-US" sz="2800" dirty="0" smtClean="0"/>
              <a:t>Elsevier</a:t>
            </a:r>
          </a:p>
          <a:p>
            <a:pPr marL="0" indent="0" algn="ctr" eaLnBrk="1" hangingPunct="1">
              <a:buFont typeface="Wingdings" pitchFamily="2" charset="2"/>
              <a:buNone/>
            </a:pPr>
            <a:r>
              <a:rPr lang="en-US" altLang="en-US" sz="2800" dirty="0" smtClean="0"/>
              <a:t>2011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782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hangingPunct="1"/>
            <a:r>
              <a:rPr lang="fa-IR" altLang="en-US" dirty="0" smtClean="0"/>
              <a:t>کتاب مرجع</a:t>
            </a:r>
            <a:endParaRPr lang="en-US" alt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1"/>
          </p:nvPr>
        </p:nvSpPr>
        <p:spPr>
          <a:xfrm>
            <a:off x="4648200" y="1219200"/>
            <a:ext cx="3813175" cy="4876800"/>
          </a:xfrm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endParaRPr lang="en-US" altLang="en-US" sz="2800" b="1" dirty="0"/>
          </a:p>
          <a:p>
            <a:pPr marL="0" indent="0" algn="ctr" eaLnBrk="1" hangingPunct="1">
              <a:buNone/>
            </a:pPr>
            <a:r>
              <a:rPr lang="en-US" altLang="en-US" sz="2800" dirty="0" smtClean="0"/>
              <a:t>Parallel </a:t>
            </a:r>
            <a:r>
              <a:rPr lang="en-US" altLang="en-US" sz="2800" dirty="0"/>
              <a:t>programming for multicore and </a:t>
            </a:r>
            <a:r>
              <a:rPr lang="en-US" altLang="en-US" sz="2800" dirty="0" smtClean="0"/>
              <a:t>cluster systems, 2</a:t>
            </a:r>
            <a:r>
              <a:rPr lang="en-US" altLang="en-US" sz="2800" baseline="30000" dirty="0" smtClean="0"/>
              <a:t>nd</a:t>
            </a:r>
            <a:r>
              <a:rPr lang="en-US" altLang="en-US" sz="2800" dirty="0" smtClean="0"/>
              <a:t> Edition</a:t>
            </a:r>
            <a:endParaRPr lang="en-US" altLang="en-US" sz="2800" dirty="0"/>
          </a:p>
          <a:p>
            <a:pPr marL="0" indent="0" algn="ctr" eaLnBrk="1" hangingPunct="1">
              <a:buFont typeface="Wingdings" pitchFamily="2" charset="2"/>
              <a:buNone/>
            </a:pPr>
            <a:r>
              <a:rPr lang="en-US" altLang="en-US" sz="2800" dirty="0" smtClean="0"/>
              <a:t>Thomas </a:t>
            </a:r>
            <a:r>
              <a:rPr lang="en-US" altLang="en-US" sz="2800" dirty="0" err="1" smtClean="0"/>
              <a:t>Rauber</a:t>
            </a:r>
            <a:endParaRPr lang="en-US" altLang="en-US" sz="2800" dirty="0"/>
          </a:p>
          <a:p>
            <a:pPr marL="0" indent="0" algn="ctr" eaLnBrk="1" hangingPunct="1">
              <a:buFont typeface="Wingdings" pitchFamily="2" charset="2"/>
              <a:buNone/>
            </a:pPr>
            <a:r>
              <a:rPr lang="en-US" altLang="en-US" sz="2800" dirty="0" err="1" smtClean="0"/>
              <a:t>Gudula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Runger</a:t>
            </a:r>
            <a:r>
              <a:rPr lang="en-US" altLang="en-US" sz="2800" dirty="0" smtClean="0"/>
              <a:t>,</a:t>
            </a:r>
            <a:endParaRPr lang="en-US" altLang="en-US" sz="2800" dirty="0"/>
          </a:p>
          <a:p>
            <a:pPr marL="0" indent="0" algn="ctr" eaLnBrk="1" hangingPunct="1">
              <a:buFont typeface="Wingdings" pitchFamily="2" charset="2"/>
              <a:buNone/>
            </a:pPr>
            <a:r>
              <a:rPr lang="en-US" altLang="en-US" sz="2800" dirty="0" smtClean="0"/>
              <a:t>Springer</a:t>
            </a:r>
            <a:endParaRPr lang="en-US" altLang="en-US" sz="2800" dirty="0"/>
          </a:p>
          <a:p>
            <a:pPr marL="0" indent="0" algn="ctr" eaLnBrk="1" hangingPunct="1">
              <a:buFont typeface="Wingdings" pitchFamily="2" charset="2"/>
              <a:buNone/>
            </a:pPr>
            <a:r>
              <a:rPr lang="en-US" altLang="en-US" sz="2800" dirty="0" smtClean="0"/>
              <a:t>2013</a:t>
            </a:r>
            <a:endParaRPr lang="en-US" altLang="en-US" sz="2400" dirty="0"/>
          </a:p>
        </p:txBody>
      </p:sp>
      <p:sp>
        <p:nvSpPr>
          <p:cNvPr id="36868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itchFamily="34" charset="0"/>
              </a:rPr>
              <a:t>برنامه‌نویسی چند‌هسته‌ای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400" smtClean="0">
                <a:solidFill>
                  <a:schemeClr val="tx2"/>
                </a:solidFill>
                <a:latin typeface="Arial" pitchFamily="34" charset="0"/>
              </a:rPr>
              <a:t>1- مقدمه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E53408C-BA19-4D4D-B6CE-16AF997797A7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66825"/>
            <a:ext cx="3162300" cy="4752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hangingPunct="1"/>
            <a:r>
              <a:rPr lang="fa-IR" altLang="en-US" dirty="0" smtClean="0"/>
              <a:t>کتاب مرجع</a:t>
            </a:r>
            <a:endParaRPr lang="en-US" alt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1"/>
          </p:nvPr>
        </p:nvSpPr>
        <p:spPr>
          <a:xfrm>
            <a:off x="4648200" y="1219200"/>
            <a:ext cx="3813175" cy="4876800"/>
          </a:xfrm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endParaRPr lang="en-US" altLang="en-US" sz="2800" b="1" dirty="0"/>
          </a:p>
          <a:p>
            <a:pPr marL="0" lvl="0" indent="0" algn="ctr" eaLnBrk="1" hangingPunct="1">
              <a:buNone/>
            </a:pPr>
            <a:r>
              <a:rPr lang="en-US" sz="2800" dirty="0" smtClean="0"/>
              <a:t>Programming </a:t>
            </a:r>
            <a:r>
              <a:rPr lang="en-US" sz="2800" dirty="0"/>
              <a:t>Massively Parallel Processors: A Hands-on </a:t>
            </a:r>
            <a:r>
              <a:rPr lang="en-US" sz="2800" dirty="0" smtClean="0"/>
              <a:t>Approach</a:t>
            </a:r>
          </a:p>
          <a:p>
            <a:pPr marL="0" lvl="0" indent="0" algn="ctr" eaLnBrk="1" hangingPunct="1">
              <a:buNone/>
            </a:pPr>
            <a:r>
              <a:rPr lang="en-US" sz="2800" dirty="0" smtClean="0"/>
              <a:t>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Edition</a:t>
            </a:r>
          </a:p>
          <a:p>
            <a:pPr marL="0" lvl="0" indent="0" algn="ctr" eaLnBrk="1" hangingPunct="1">
              <a:buNone/>
            </a:pPr>
            <a:r>
              <a:rPr lang="en-US" sz="2800" dirty="0"/>
              <a:t>David </a:t>
            </a:r>
            <a:r>
              <a:rPr lang="en-US" sz="2800" dirty="0" smtClean="0"/>
              <a:t>Kirk</a:t>
            </a:r>
          </a:p>
          <a:p>
            <a:pPr marL="0" lvl="0" indent="0" algn="ctr" eaLnBrk="1" hangingPunct="1">
              <a:buNone/>
            </a:pPr>
            <a:r>
              <a:rPr lang="en-US" sz="2800" dirty="0" smtClean="0"/>
              <a:t> Elsevier</a:t>
            </a:r>
          </a:p>
          <a:p>
            <a:pPr marL="0" lvl="0" indent="0" algn="ctr" eaLnBrk="1" hangingPunct="1">
              <a:buNone/>
            </a:pPr>
            <a:r>
              <a:rPr lang="en-US" sz="2800" dirty="0" smtClean="0"/>
              <a:t>2017</a:t>
            </a:r>
            <a:endParaRPr lang="en-US" sz="2800" dirty="0"/>
          </a:p>
        </p:txBody>
      </p:sp>
      <p:sp>
        <p:nvSpPr>
          <p:cNvPr id="36868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itchFamily="34" charset="0"/>
              </a:rPr>
              <a:t>برنامه‌نویسی چند‌هسته‌ای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400" smtClean="0">
                <a:solidFill>
                  <a:schemeClr val="tx2"/>
                </a:solidFill>
                <a:latin typeface="Arial" pitchFamily="34" charset="0"/>
              </a:rPr>
              <a:t>1- مقدمه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E53408C-BA19-4D4D-B6CE-16AF997797A7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1889"/>
            <a:ext cx="3653028" cy="450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9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منابع دیگر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sz="2800" dirty="0" err="1" smtClean="0"/>
              <a:t>OpenMP</a:t>
            </a:r>
            <a:endParaRPr lang="en-US" sz="2800" dirty="0"/>
          </a:p>
          <a:p>
            <a:pPr lvl="1" algn="l" rtl="0"/>
            <a:r>
              <a:rPr lang="en-US" sz="2400" dirty="0" smtClean="0"/>
              <a:t>Parallel </a:t>
            </a:r>
            <a:r>
              <a:rPr lang="en-US" sz="2400" dirty="0"/>
              <a:t>Programming in </a:t>
            </a:r>
            <a:r>
              <a:rPr lang="en-US" sz="2400" dirty="0" err="1"/>
              <a:t>OpenMP</a:t>
            </a:r>
            <a:r>
              <a:rPr lang="en-US" sz="2400" dirty="0"/>
              <a:t> – by </a:t>
            </a:r>
            <a:r>
              <a:rPr lang="en-US" sz="2400" dirty="0" err="1"/>
              <a:t>Rohit</a:t>
            </a:r>
            <a:r>
              <a:rPr lang="en-US" sz="2400" dirty="0"/>
              <a:t> </a:t>
            </a:r>
            <a:r>
              <a:rPr lang="en-US" sz="2400" dirty="0" smtClean="0"/>
              <a:t>Chandra</a:t>
            </a:r>
            <a:endParaRPr lang="en-US" sz="2400" dirty="0"/>
          </a:p>
          <a:p>
            <a:pPr lvl="1" algn="l" rtl="0"/>
            <a:r>
              <a:rPr lang="en-US" sz="2400" dirty="0" smtClean="0"/>
              <a:t>Parallel </a:t>
            </a:r>
            <a:r>
              <a:rPr lang="en-US" sz="2400" dirty="0"/>
              <a:t>Programming in C with MPI and </a:t>
            </a:r>
            <a:r>
              <a:rPr lang="en-US" sz="2400" dirty="0" err="1"/>
              <a:t>OpenMP</a:t>
            </a:r>
            <a:r>
              <a:rPr lang="en-US" sz="2400" dirty="0"/>
              <a:t> – by Michael J. Quinn.</a:t>
            </a:r>
          </a:p>
          <a:p>
            <a:pPr lvl="1" algn="l" rtl="0"/>
            <a:r>
              <a:rPr lang="en-US" sz="2400" dirty="0" smtClean="0"/>
              <a:t>Parallel </a:t>
            </a:r>
            <a:r>
              <a:rPr lang="en-US" sz="2400" dirty="0"/>
              <a:t>Programming Patterns: Working with Concurrency in </a:t>
            </a:r>
            <a:r>
              <a:rPr lang="en-US" sz="2400" dirty="0" err="1"/>
              <a:t>OpenMP</a:t>
            </a:r>
            <a:r>
              <a:rPr lang="en-US" sz="2400" dirty="0"/>
              <a:t>, MPI, Java, and </a:t>
            </a:r>
            <a:r>
              <a:rPr lang="en-US" sz="2400" dirty="0" err="1"/>
              <a:t>OpenCL</a:t>
            </a:r>
            <a:r>
              <a:rPr lang="en-US" sz="2400" dirty="0"/>
              <a:t> – by Timothy G. </a:t>
            </a:r>
            <a:r>
              <a:rPr lang="en-US" sz="2400" dirty="0" smtClean="0"/>
              <a:t>Mattson</a:t>
            </a:r>
          </a:p>
          <a:p>
            <a:pPr lvl="1" algn="l" rtl="0"/>
            <a:r>
              <a:rPr lang="en-US" sz="2400" dirty="0" smtClean="0"/>
              <a:t>An </a:t>
            </a:r>
            <a:r>
              <a:rPr lang="en-US" sz="2400" dirty="0"/>
              <a:t>Introduction to Parallel Programming with </a:t>
            </a:r>
            <a:r>
              <a:rPr lang="en-US" sz="2400" dirty="0" err="1"/>
              <a:t>OpenMP</a:t>
            </a:r>
            <a:r>
              <a:rPr lang="en-US" sz="2400" dirty="0"/>
              <a:t>, </a:t>
            </a:r>
            <a:r>
              <a:rPr lang="en-US" sz="2400" dirty="0" err="1"/>
              <a:t>PThreads</a:t>
            </a:r>
            <a:r>
              <a:rPr lang="en-US" sz="2400" dirty="0"/>
              <a:t> and MPI – by Robert Cook</a:t>
            </a:r>
          </a:p>
          <a:p>
            <a:pPr lvl="1" algn="l" rtl="0"/>
            <a:r>
              <a:rPr lang="en-US" sz="2400" dirty="0" smtClean="0"/>
              <a:t>computing.llnl.gov/tutorials/</a:t>
            </a:r>
            <a:r>
              <a:rPr lang="en-US" sz="2400" dirty="0" err="1" smtClean="0"/>
              <a:t>openMP</a:t>
            </a:r>
            <a:endParaRPr lang="en-US" sz="2400" dirty="0" smtClean="0"/>
          </a:p>
          <a:p>
            <a:pPr lvl="1" algn="l" rtl="0"/>
            <a:r>
              <a:rPr lang="en-US" sz="2400" dirty="0" smtClean="0"/>
              <a:t>www.openmp.org/resources/tutorials-articles</a:t>
            </a:r>
          </a:p>
          <a:p>
            <a:pPr lvl="1" algn="l" rtl="0"/>
            <a:r>
              <a:rPr lang="en-US" sz="2400" dirty="0" smtClean="0"/>
              <a:t>Videos</a:t>
            </a:r>
            <a:r>
              <a:rPr lang="en-US" sz="2400" dirty="0"/>
              <a:t>: http://tinyurl.com/OpenMP-Tutorial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1- مقدمه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912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یک سؤال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a-IR" dirty="0" smtClean="0"/>
              <a:t>« اگر بخواهید زمینی را شخم بزنید، ترجیح شما چیست؟ استفاده از </a:t>
            </a:r>
          </a:p>
          <a:p>
            <a:pPr marL="0" indent="0" algn="ctr">
              <a:buNone/>
            </a:pPr>
            <a:r>
              <a:rPr lang="fa-IR" dirty="0" smtClean="0">
                <a:solidFill>
                  <a:srgbClr val="FF6600"/>
                </a:solidFill>
              </a:rPr>
              <a:t>دو گاو قوی</a:t>
            </a:r>
            <a:r>
              <a:rPr lang="fa-IR" dirty="0" smtClean="0"/>
              <a:t>، یا </a:t>
            </a:r>
            <a:r>
              <a:rPr lang="fa-IR" dirty="0" smtClean="0">
                <a:solidFill>
                  <a:srgbClr val="6128F0"/>
                </a:solidFill>
              </a:rPr>
              <a:t>1024 مرغ</a:t>
            </a:r>
            <a:r>
              <a:rPr lang="fa-IR" dirty="0" smtClean="0"/>
              <a:t>؟!      سِیمور کرِی، بنیان‌گذار مؤسسه کرِی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1- مقدمه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pic>
        <p:nvPicPr>
          <p:cNvPr id="1028" name="Picture 4" descr="Image result for two strong oxen 1024 chick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91" y="2895600"/>
            <a:ext cx="39433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wo strong oxen 1024 chick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998" y="3125932"/>
            <a:ext cx="4429932" cy="297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13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منابع دیگر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CUDA</a:t>
            </a:r>
          </a:p>
          <a:p>
            <a:pPr lvl="1" algn="l" rtl="0"/>
            <a:r>
              <a:rPr lang="en-US" dirty="0"/>
              <a:t>Jason Sanders, Edward </a:t>
            </a:r>
            <a:r>
              <a:rPr lang="en-US" dirty="0" err="1"/>
              <a:t>Kandrot</a:t>
            </a:r>
            <a:r>
              <a:rPr lang="en-US" dirty="0"/>
              <a:t>, CUDA by Example: An Introduction to General –Purpose GPU Programming, Addison-Wesley, </a:t>
            </a:r>
            <a:r>
              <a:rPr lang="en-US" dirty="0" smtClean="0"/>
              <a:t>2010</a:t>
            </a:r>
          </a:p>
          <a:p>
            <a:pPr lvl="1" algn="l" rtl="0"/>
            <a:r>
              <a:rPr lang="en-US" dirty="0"/>
              <a:t>Nicholas Wilt, The CUDA Handbook: A Comprehensive Guide to GPU Programming, Addison-Wesley, 2013</a:t>
            </a:r>
          </a:p>
          <a:p>
            <a:pPr lvl="1" algn="l" rtl="0"/>
            <a:r>
              <a:rPr lang="en-US" dirty="0" smtClean="0"/>
              <a:t>Videos: syllabus.gputeachingkit.com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1- مقدمه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56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hangingPunct="1"/>
            <a:r>
              <a:rPr lang="fa-IR" altLang="en-US" dirty="0" smtClean="0"/>
              <a:t>بارم بندی</a:t>
            </a:r>
            <a:endParaRPr lang="en-US" altLang="en-US" dirty="0"/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eaLnBrk="1" hangingPunct="1"/>
            <a:r>
              <a:rPr lang="fa-IR" altLang="en-US" dirty="0" smtClean="0"/>
              <a:t>میان‌ترم (از بخش </a:t>
            </a:r>
            <a:r>
              <a:rPr lang="en-US" altLang="en-US" dirty="0" err="1" smtClean="0"/>
              <a:t>OpenMP</a:t>
            </a:r>
            <a:r>
              <a:rPr lang="fa-IR" altLang="en-US" dirty="0" smtClean="0"/>
              <a:t>)</a:t>
            </a:r>
            <a:r>
              <a:rPr lang="en-US" altLang="en-US" dirty="0" smtClean="0"/>
              <a:t>		</a:t>
            </a:r>
            <a:r>
              <a:rPr lang="fa-IR" altLang="en-US" dirty="0" smtClean="0"/>
              <a:t>35%</a:t>
            </a:r>
            <a:endParaRPr lang="en-US" altLang="en-US" dirty="0" smtClean="0"/>
          </a:p>
          <a:p>
            <a:pPr eaLnBrk="1" hangingPunct="1"/>
            <a:r>
              <a:rPr lang="fa-IR" altLang="en-US" dirty="0" smtClean="0"/>
              <a:t>پایان‌ترم (از بخش </a:t>
            </a:r>
            <a:r>
              <a:rPr lang="en-US" altLang="en-US" dirty="0" smtClean="0"/>
              <a:t>CUDA</a:t>
            </a:r>
            <a:r>
              <a:rPr lang="fa-IR" altLang="en-US" dirty="0" smtClean="0"/>
              <a:t>)			35%</a:t>
            </a:r>
          </a:p>
          <a:p>
            <a:pPr eaLnBrk="1" hangingPunct="1"/>
            <a:r>
              <a:rPr lang="fa-IR" altLang="en-US" dirty="0" smtClean="0"/>
              <a:t>تمرین و کوییز				20%</a:t>
            </a:r>
            <a:endParaRPr lang="en-US" altLang="en-US" dirty="0"/>
          </a:p>
          <a:p>
            <a:pPr eaLnBrk="1" hangingPunct="1"/>
            <a:r>
              <a:rPr lang="fa-IR" altLang="en-US" dirty="0" smtClean="0"/>
              <a:t>پروژه نهایی					10%</a:t>
            </a:r>
          </a:p>
          <a:p>
            <a:pPr eaLnBrk="1" hangingPunct="1"/>
            <a:endParaRPr lang="fa-IR" altLang="en-US" dirty="0"/>
          </a:p>
          <a:p>
            <a:pPr eaLnBrk="1" hangingPunct="1"/>
            <a:r>
              <a:rPr lang="fa-IR" altLang="en-US" dirty="0" smtClean="0"/>
              <a:t>اخذ حداقل 7 نمره از مجموع امتحانات میان‌ترم و پایان‌ترم برای گذراندن درس ضروری است. </a:t>
            </a:r>
            <a:endParaRPr lang="en-US" altLang="en-US" dirty="0"/>
          </a:p>
        </p:txBody>
      </p:sp>
      <p:sp>
        <p:nvSpPr>
          <p:cNvPr id="39940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itchFamily="34" charset="0"/>
              </a:rPr>
              <a:t>برنامه‌نویسی چند‌هسته‌ای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400" smtClean="0">
                <a:solidFill>
                  <a:schemeClr val="tx2"/>
                </a:solidFill>
                <a:latin typeface="Arial" pitchFamily="34" charset="0"/>
              </a:rPr>
              <a:t>1- مقدمه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0E2D853-2A13-47E2-8BEF-4CA0E6A60D19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مراجع این اسلاید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An Introduction to Parallel Programming, by Peter Pacheco</a:t>
            </a:r>
          </a:p>
          <a:p>
            <a:pPr algn="l" rtl="0"/>
            <a:r>
              <a:rPr lang="en-US" dirty="0" smtClean="0"/>
              <a:t>Introduction to Parallel Computing, by </a:t>
            </a:r>
            <a:r>
              <a:rPr lang="en-US" dirty="0" err="1" smtClean="0"/>
              <a:t>Ananth</a:t>
            </a:r>
            <a:r>
              <a:rPr lang="en-US" dirty="0" smtClean="0"/>
              <a:t> </a:t>
            </a:r>
            <a:r>
              <a:rPr lang="en-US" dirty="0" err="1" smtClean="0"/>
              <a:t>Grama</a:t>
            </a:r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Course Enrolment Key: </a:t>
            </a:r>
            <a:r>
              <a:rPr lang="en-US" dirty="0" smtClean="0"/>
              <a:t>MP97982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1- مقدمه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804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Arrow 1"/>
          <p:cNvSpPr/>
          <p:nvPr/>
        </p:nvSpPr>
        <p:spPr>
          <a:xfrm>
            <a:off x="2362200" y="3733800"/>
            <a:ext cx="6019800" cy="2057399"/>
          </a:xfrm>
          <a:prstGeom prst="leftArrow">
            <a:avLst/>
          </a:prstGeom>
          <a:gradFill flip="none" rotWithShape="1">
            <a:gsLst>
              <a:gs pos="0">
                <a:srgbClr val="FF66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hangingPunct="1"/>
            <a:r>
              <a:rPr lang="fa-IR" altLang="en-US" dirty="0" smtClean="0"/>
              <a:t>موازی‌سازی چیست؟			</a:t>
            </a:r>
            <a:r>
              <a:rPr lang="en-US" altLang="en-US" dirty="0" smtClean="0"/>
              <a:t>Parallelism</a:t>
            </a:r>
            <a:endParaRPr lang="en-US" alt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eaLnBrk="1" hangingPunct="1"/>
            <a:r>
              <a:rPr lang="fa-IR" altLang="en-US" sz="2600" dirty="0" smtClean="0"/>
              <a:t>تعریف موازی‌سازی: قابلیت اجرای قسمت‌های یک برنامه به صورت همزمان</a:t>
            </a:r>
            <a:endParaRPr lang="en-US" altLang="en-US" sz="2600" dirty="0"/>
          </a:p>
          <a:p>
            <a:pPr eaLnBrk="1" hangingPunct="1"/>
            <a:r>
              <a:rPr lang="fa-IR" altLang="en-US" sz="2600" dirty="0" smtClean="0"/>
              <a:t>هدف موازی‌سازی:</a:t>
            </a:r>
          </a:p>
          <a:p>
            <a:pPr lvl="1" eaLnBrk="1" hangingPunct="1"/>
            <a:r>
              <a:rPr lang="fa-IR" altLang="en-US" sz="2300" dirty="0" smtClean="0"/>
              <a:t>اجرای سریع‌تر یک برنامه با اندازه ثابت</a:t>
            </a:r>
          </a:p>
          <a:p>
            <a:pPr lvl="1" eaLnBrk="1" hangingPunct="1"/>
            <a:r>
              <a:rPr lang="fa-IR" altLang="en-US" sz="2300" dirty="0" smtClean="0"/>
              <a:t>اجرای برنامه‌های بزرگتر در یک زمان ثابت</a:t>
            </a:r>
            <a:br>
              <a:rPr lang="fa-IR" altLang="en-US" sz="2300" dirty="0" smtClean="0"/>
            </a:br>
            <a:endParaRPr lang="fa-IR" altLang="en-US" sz="2300" dirty="0" smtClean="0"/>
          </a:p>
          <a:p>
            <a:pPr eaLnBrk="1" hangingPunct="1"/>
            <a:r>
              <a:rPr lang="fa-IR" altLang="en-US" sz="2600" dirty="0" smtClean="0"/>
              <a:t>تعریف دانه دانه بودن: اندازه واحدهای موازی شده		</a:t>
            </a:r>
            <a:r>
              <a:rPr lang="en-US" altLang="en-US" sz="2600" dirty="0" smtClean="0"/>
              <a:t>Granularity</a:t>
            </a:r>
            <a:endParaRPr lang="en-US" altLang="en-US" sz="2600" dirty="0"/>
          </a:p>
          <a:p>
            <a:pPr lvl="1" eaLnBrk="1" hangingPunct="1"/>
            <a:r>
              <a:rPr lang="fa-IR" altLang="en-US" sz="2400" dirty="0" smtClean="0"/>
              <a:t>بایت، دستورالعمل، بدنه حلقه، تابع، برنامه، ...</a:t>
            </a:r>
          </a:p>
          <a:p>
            <a:pPr marL="366713" lvl="1" indent="0" eaLnBrk="1" hangingPunct="1">
              <a:buNone/>
            </a:pPr>
            <a:r>
              <a:rPr lang="en-US" altLang="en-US" sz="2400" dirty="0" smtClean="0"/>
              <a:t>   </a:t>
            </a:r>
            <a:r>
              <a:rPr lang="fa-IR" altLang="en-US" sz="2400" dirty="0" smtClean="0"/>
              <a:t>ریزدانه -----------------------------درشت دانه</a:t>
            </a:r>
          </a:p>
          <a:p>
            <a:pPr marL="366713" lvl="1" indent="0" eaLnBrk="1" hangingPunct="1">
              <a:buNone/>
            </a:pPr>
            <a:r>
              <a:rPr lang="en-US" altLang="en-US" sz="2400" dirty="0" smtClean="0"/>
              <a:t>Fine Grain</a:t>
            </a:r>
            <a:r>
              <a:rPr lang="fa-IR" altLang="en-US" sz="2400" dirty="0" smtClean="0"/>
              <a:t>----------------------</a:t>
            </a:r>
            <a:r>
              <a:rPr lang="en-US" altLang="en-US" sz="2400" dirty="0" smtClean="0"/>
              <a:t>Course Grain</a:t>
            </a:r>
            <a:endParaRPr lang="en-US" altLang="en-US" sz="2400" dirty="0"/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itchFamily="34" charset="0"/>
              </a:rPr>
              <a:t>برنامه‌نویسی چند‌هسته‌ای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400" smtClean="0">
                <a:solidFill>
                  <a:schemeClr val="tx2"/>
                </a:solidFill>
                <a:latin typeface="Arial" pitchFamily="34" charset="0"/>
              </a:rPr>
              <a:t>1- مقدمه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4DFFCB5-02E4-4680-BD32-143C290095EA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سطوح موازی‌سازی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/>
              <a:t>سطح </a:t>
            </a:r>
            <a:r>
              <a:rPr lang="fa-IR" dirty="0" smtClean="0"/>
              <a:t>داده					   </a:t>
            </a:r>
            <a:r>
              <a:rPr lang="en-US" dirty="0" smtClean="0"/>
              <a:t> </a:t>
            </a:r>
            <a:r>
              <a:rPr lang="fa-IR" dirty="0" smtClean="0"/>
              <a:t> </a:t>
            </a:r>
            <a:r>
              <a:rPr lang="en-US" dirty="0" smtClean="0"/>
              <a:t> </a:t>
            </a:r>
            <a:r>
              <a:rPr lang="fa-IR" dirty="0" smtClean="0"/>
              <a:t>         </a:t>
            </a:r>
            <a:r>
              <a:rPr lang="en-US" dirty="0" smtClean="0"/>
              <a:t>Data</a:t>
            </a:r>
          </a:p>
          <a:p>
            <a:pPr lvl="1"/>
            <a:r>
              <a:rPr lang="fa-IR" dirty="0" smtClean="0"/>
              <a:t>اجرای یک دستور جمع برداری برای محاسبه مجموع درایه‌های متناظر دو بردار به صورت همزمان</a:t>
            </a:r>
            <a:endParaRPr lang="en-US" dirty="0" smtClean="0"/>
          </a:p>
          <a:p>
            <a:r>
              <a:rPr lang="fa-IR" dirty="0" smtClean="0"/>
              <a:t>سطح دستورالعمل</a:t>
            </a:r>
            <a:r>
              <a:rPr lang="en-US" dirty="0" smtClean="0"/>
              <a:t>	  		</a:t>
            </a:r>
            <a:r>
              <a:rPr lang="fa-IR" dirty="0" smtClean="0"/>
              <a:t>               </a:t>
            </a:r>
            <a:r>
              <a:rPr lang="en-US" dirty="0" smtClean="0"/>
              <a:t>Instruction</a:t>
            </a:r>
            <a:endParaRPr lang="fa-IR" dirty="0" smtClean="0"/>
          </a:p>
          <a:p>
            <a:pPr lvl="1"/>
            <a:r>
              <a:rPr lang="fa-IR" dirty="0" smtClean="0"/>
              <a:t>اجرای همزمان چند دستورالعمل با هم در یک پردازنده</a:t>
            </a:r>
          </a:p>
          <a:p>
            <a:r>
              <a:rPr lang="fa-IR" dirty="0" smtClean="0">
                <a:solidFill>
                  <a:srgbClr val="FF6600"/>
                </a:solidFill>
              </a:rPr>
              <a:t>سطح نخ </a:t>
            </a:r>
            <a:r>
              <a:rPr lang="en-US" dirty="0" smtClean="0">
                <a:solidFill>
                  <a:srgbClr val="FF6600"/>
                </a:solidFill>
              </a:rPr>
              <a:t>						</a:t>
            </a:r>
            <a:r>
              <a:rPr lang="fa-IR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FF6600"/>
                </a:solidFill>
              </a:rPr>
              <a:t>Thread</a:t>
            </a:r>
            <a:endParaRPr lang="fa-IR" dirty="0" smtClean="0">
              <a:solidFill>
                <a:srgbClr val="FF6600"/>
              </a:solidFill>
            </a:endParaRPr>
          </a:p>
          <a:p>
            <a:pPr lvl="1"/>
            <a:r>
              <a:rPr lang="fa-IR" dirty="0" smtClean="0">
                <a:solidFill>
                  <a:srgbClr val="FF6600"/>
                </a:solidFill>
              </a:rPr>
              <a:t>اجرای همزمان چند برنامه بر روی یک پردازنده یک یا چند هسته‌ای</a:t>
            </a:r>
          </a:p>
          <a:p>
            <a:r>
              <a:rPr lang="fa-IR" dirty="0" smtClean="0"/>
              <a:t>سطح درخواست				</a:t>
            </a:r>
            <a:r>
              <a:rPr lang="en-US" dirty="0" smtClean="0"/>
              <a:t>Request (Job)</a:t>
            </a:r>
            <a:endParaRPr lang="fa-IR" dirty="0" smtClean="0"/>
          </a:p>
          <a:p>
            <a:pPr lvl="1"/>
            <a:r>
              <a:rPr lang="fa-IR" dirty="0" smtClean="0"/>
              <a:t>اجرای همزمان چند کاربرد بر روی چند سرور در یک مرکز داده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1- مقدمه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584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22325"/>
          </a:xfrm>
          <a:noFill/>
        </p:spPr>
        <p:txBody>
          <a:bodyPr/>
          <a:lstStyle/>
          <a:p>
            <a:pPr eaLnBrk="1" hangingPunct="1"/>
            <a:r>
              <a:rPr lang="fa-IR" altLang="en-US" dirty="0" smtClean="0"/>
              <a:t>انگیزه موازی‌سازی در سطح نخ</a:t>
            </a:r>
            <a:endParaRPr lang="en-US" altLang="en-US" dirty="0"/>
          </a:p>
        </p:txBody>
      </p:sp>
      <p:sp>
        <p:nvSpPr>
          <p:cNvPr id="13315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400" smtClean="0">
                <a:solidFill>
                  <a:schemeClr val="tx2"/>
                </a:solidFill>
                <a:latin typeface="Arial" pitchFamily="34" charset="0"/>
              </a:rPr>
              <a:t>1- مقدمه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BBAD9A8-0676-46DE-B23B-6F2F5ADF710A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1331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 eaLnBrk="1" hangingPunct="1"/>
            <a:r>
              <a:rPr lang="fa-IR" altLang="en-US" sz="2800" dirty="0" smtClean="0"/>
              <a:t>چه انگیزه‌ای ما را وادار به حرکت به سمت موازی‌سازی در سطح نخ و استفاده از پردازنده‌های چندهسته‌ای کرده است؟ </a:t>
            </a:r>
            <a:endParaRPr lang="en-US" altLang="en-US" sz="2800" dirty="0" smtClean="0"/>
          </a:p>
          <a:p>
            <a:pPr lvl="1" eaLnBrk="1" hangingPunct="1"/>
            <a:r>
              <a:rPr lang="fa-IR" altLang="en-US" sz="2400" dirty="0" smtClean="0"/>
              <a:t>پیشرفت فناوری و محدودیت‌های جدید</a:t>
            </a:r>
          </a:p>
          <a:p>
            <a:pPr lvl="1" eaLnBrk="1" hangingPunct="1"/>
            <a:r>
              <a:rPr lang="fa-IR" altLang="en-US" sz="2400" dirty="0" smtClean="0"/>
              <a:t>نیازمندی‌های جدید در کاربردها</a:t>
            </a:r>
            <a:endParaRPr lang="en-US" altLang="en-US" sz="2400" dirty="0"/>
          </a:p>
        </p:txBody>
      </p:sp>
      <p:sp>
        <p:nvSpPr>
          <p:cNvPr id="13318" name="Date Placeholder 6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itchFamily="34" charset="0"/>
              </a:rPr>
              <a:t>برنامه‌نویسی چند‌هسته‌ای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87"/>
          <a:stretch>
            <a:fillRect/>
          </a:stretch>
        </p:blipFill>
        <p:spPr bwMode="auto">
          <a:xfrm>
            <a:off x="3581400" y="1143000"/>
            <a:ext cx="5181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hangingPunct="1"/>
            <a:r>
              <a:rPr lang="fa-IR" altLang="en-US" dirty="0" smtClean="0"/>
              <a:t>قانون مور			          </a:t>
            </a:r>
            <a:r>
              <a:rPr lang="en-US" altLang="en-US" dirty="0" smtClean="0"/>
              <a:t>Moore’s Law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219200"/>
            <a:ext cx="3044825" cy="48768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fa-IR" sz="2200" dirty="0" smtClean="0">
                <a:solidFill>
                  <a:srgbClr val="0070C0"/>
                </a:solidFill>
              </a:rPr>
              <a:t>گوردون مور، شیمی‌دان و بنیان‌گذار شرکت اینتل</a:t>
            </a:r>
            <a:endParaRPr lang="en-US" sz="2200" dirty="0">
              <a:solidFill>
                <a:srgbClr val="0070C0"/>
              </a:solidFill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fa-IR" sz="2200" dirty="0" smtClean="0"/>
              <a:t>1965: پیچیدگی مدارها و تعداد ترانزیستورها سالانه دو برابر می‌شود</a:t>
            </a:r>
            <a:endParaRPr lang="en-US" sz="2200" dirty="0"/>
          </a:p>
          <a:p>
            <a:pPr eaLnBrk="1" hangingPunct="1">
              <a:spcBef>
                <a:spcPts val="0"/>
              </a:spcBef>
              <a:defRPr/>
            </a:pPr>
            <a:r>
              <a:rPr lang="fa-IR" sz="2200" dirty="0" smtClean="0"/>
              <a:t>1975: (اصلاحیه) هر 1/5 سال دو برابر می‌شود</a:t>
            </a:r>
            <a:endParaRPr lang="en-US" sz="2200" dirty="0"/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itchFamily="34" charset="0"/>
              </a:rPr>
              <a:t>برنامه‌نویسی چند‌هسته‌ای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400" smtClean="0">
                <a:solidFill>
                  <a:schemeClr val="tx2"/>
                </a:solidFill>
                <a:latin typeface="Arial" pitchFamily="34" charset="0"/>
              </a:rPr>
              <a:t>1- مقدمه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A687A3B-601D-4353-9879-280CB3B84B88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14344" name="TextBox 6"/>
          <p:cNvSpPr txBox="1">
            <a:spLocks noChangeArrowheads="1"/>
          </p:cNvSpPr>
          <p:nvPr/>
        </p:nvSpPr>
        <p:spPr bwMode="auto">
          <a:xfrm rot="-5400000">
            <a:off x="6376194" y="3309144"/>
            <a:ext cx="4471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itchFamily="34" charset="0"/>
              </a:rPr>
              <a:t>By shigeru23 CC BY-SA 3.0, via Wikimedia Commons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hangingPunct="1"/>
            <a:r>
              <a:rPr lang="fa-IR" altLang="en-US" dirty="0" smtClean="0"/>
              <a:t>سیر تکاملی ریزپردازنده‌ها از 1971 تا 2015</a:t>
            </a:r>
            <a:endParaRPr lang="en-US" alt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sz="3200" dirty="0"/>
          </a:p>
          <a:p>
            <a:pPr algn="l" rtl="0" eaLnBrk="1" hangingPunct="1"/>
            <a:r>
              <a:rPr lang="en-US" altLang="en-US" sz="1600" dirty="0"/>
              <a:t>Ref:</a:t>
            </a:r>
          </a:p>
          <a:p>
            <a:pPr lvl="1" algn="l" rtl="0" eaLnBrk="1" hangingPunct="1"/>
            <a:r>
              <a:rPr lang="en-US" altLang="en-US" sz="1200" dirty="0"/>
              <a:t>Intel processors: </a:t>
            </a:r>
            <a:r>
              <a:rPr lang="en-US" altLang="en-US" sz="1200" dirty="0" err="1"/>
              <a:t>Shekhar</a:t>
            </a:r>
            <a:r>
              <a:rPr lang="en-US" altLang="en-US" sz="1200" dirty="0"/>
              <a:t> </a:t>
            </a:r>
            <a:r>
              <a:rPr lang="en-US" altLang="en-US" sz="1200" dirty="0" err="1"/>
              <a:t>Borkar</a:t>
            </a:r>
            <a:r>
              <a:rPr lang="en-US" altLang="en-US" sz="1200" dirty="0"/>
              <a:t>, Andrew A. </a:t>
            </a:r>
            <a:r>
              <a:rPr lang="en-US" altLang="en-US" sz="1200" dirty="0" err="1"/>
              <a:t>Chien</a:t>
            </a:r>
            <a:r>
              <a:rPr lang="en-US" altLang="en-US" sz="1200" dirty="0"/>
              <a:t>, The Future of Microprocessors. Communications of the ACM, Vol. 54 No. 5, Pages 67-77 10.1145/1941487.1941507.</a:t>
            </a:r>
          </a:p>
          <a:p>
            <a:pPr lvl="1" algn="l" rtl="0" eaLnBrk="1" hangingPunct="1"/>
            <a:r>
              <a:rPr lang="en-US" altLang="en-US" sz="1200" dirty="0"/>
              <a:t>Oracle M7: Timothy </a:t>
            </a:r>
            <a:r>
              <a:rPr lang="en-US" altLang="en-US" sz="1200" dirty="0" err="1"/>
              <a:t>Prickett</a:t>
            </a:r>
            <a:r>
              <a:rPr lang="en-US" altLang="en-US" sz="1200" dirty="0"/>
              <a:t> Morgan Oracle Cranks Up The Cores To 32 With </a:t>
            </a:r>
            <a:r>
              <a:rPr lang="en-US" altLang="en-US" sz="1200" dirty="0" err="1"/>
              <a:t>Sparc</a:t>
            </a:r>
            <a:r>
              <a:rPr lang="en-US" altLang="en-US" sz="1200" dirty="0"/>
              <a:t> M7 Chip, Enterprise Tech - Systems Edition, August 13, 2014.</a:t>
            </a: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itchFamily="34" charset="0"/>
              </a:rPr>
              <a:t>برنامه‌نویسی چند‌هسته‌ای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400" smtClean="0">
                <a:solidFill>
                  <a:schemeClr val="tx2"/>
                </a:solidFill>
                <a:latin typeface="Arial" pitchFamily="34" charset="0"/>
              </a:rPr>
              <a:t>1- مقدمه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D3B52D9-3EE0-4313-8F1F-E333CA64774D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pic>
        <p:nvPicPr>
          <p:cNvPr id="1536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567738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hangingPunct="1"/>
            <a:r>
              <a:rPr lang="fa-IR" altLang="en-US" dirty="0" smtClean="0"/>
              <a:t>افزایش تعداد ترانزیستورها و رابطه آن با کارایی 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fa-IR" sz="2400" dirty="0" smtClean="0"/>
              <a:t>پیشرفت فناوری: اجازه تجمیع </a:t>
            </a:r>
            <a:r>
              <a:rPr lang="fa-IR" sz="2400" dirty="0"/>
              <a:t>تعداد ترانزیستور بیشتر بر </a:t>
            </a:r>
            <a:r>
              <a:rPr lang="fa-IR" sz="2400" dirty="0" smtClean="0"/>
              <a:t>روی یک تراشه</a:t>
            </a:r>
          </a:p>
          <a:p>
            <a:pPr eaLnBrk="1" hangingPunct="1">
              <a:defRPr/>
            </a:pPr>
            <a:r>
              <a:rPr lang="fa-IR" sz="2400" dirty="0" smtClean="0"/>
              <a:t>تعداد ترانزیستور بیشتر </a:t>
            </a:r>
            <a:r>
              <a:rPr lang="fa-IR" sz="2400" dirty="0" smtClean="0">
                <a:sym typeface="Wingdings" panose="05000000000000000000" pitchFamily="2" charset="2"/>
              </a:rPr>
              <a:t> فرصت بیشتر برای موازی‌سازی</a:t>
            </a:r>
          </a:p>
          <a:p>
            <a:pPr lvl="1" eaLnBrk="1" hangingPunct="1">
              <a:defRPr/>
            </a:pPr>
            <a:r>
              <a:rPr lang="fa-IR" sz="2100" dirty="0" smtClean="0">
                <a:sym typeface="Wingdings" panose="05000000000000000000" pitchFamily="2" charset="2"/>
              </a:rPr>
              <a:t>خط لوله عمیق‌تر (برای همپوشانی بیشتر دستورالعمل‌ها)</a:t>
            </a:r>
          </a:p>
          <a:p>
            <a:pPr lvl="1" eaLnBrk="1" hangingPunct="1">
              <a:defRPr/>
            </a:pPr>
            <a:r>
              <a:rPr lang="fa-IR" sz="2100" dirty="0" smtClean="0">
                <a:sym typeface="Wingdings" panose="05000000000000000000" pitchFamily="2" charset="2"/>
              </a:rPr>
              <a:t>تعداد واحدهای عملیاتی بیشتر (برای اجرای همزمان چنددستورالعمل)</a:t>
            </a:r>
          </a:p>
          <a:p>
            <a:pPr lvl="1" eaLnBrk="1" hangingPunct="1">
              <a:defRPr/>
            </a:pPr>
            <a:r>
              <a:rPr lang="fa-IR" sz="2100" dirty="0" smtClean="0">
                <a:sym typeface="Wingdings" panose="05000000000000000000" pitchFamily="2" charset="2"/>
              </a:rPr>
              <a:t>واحد زمان‌بندی پویای پیچیده‌تر (برای تحلیل و تشخیص وابستگی‌های بین دستورالعمل‌ها و تعیین دستورالعمل‌هایی که پتانسیل اجرای همزمان دارند)</a:t>
            </a:r>
          </a:p>
          <a:p>
            <a:pPr lvl="1" eaLnBrk="1" hangingPunct="1">
              <a:defRPr/>
            </a:pPr>
            <a:r>
              <a:rPr lang="fa-IR" sz="2100" dirty="0" smtClean="0">
                <a:sym typeface="Wingdings" panose="05000000000000000000" pitchFamily="2" charset="2"/>
              </a:rPr>
              <a:t>واحد پیش‌بینی پیچیده‌تر (برای اجرای حدسی دستورالعمل‌ها و پر نگاه داشتن خط لوله در هنگام مواجهه با دستورالعمل پرش)</a:t>
            </a:r>
          </a:p>
          <a:p>
            <a:pPr lvl="1" eaLnBrk="1" hangingPunct="1">
              <a:defRPr/>
            </a:pPr>
            <a:r>
              <a:rPr lang="fa-IR" sz="2100" dirty="0" smtClean="0"/>
              <a:t>حافظه نهان پیچیده‌تر (برای اجرای همزمان چند دستور خواندن و نوشتن)</a:t>
            </a:r>
            <a:endParaRPr lang="en-US" sz="2100" dirty="0" smtClean="0"/>
          </a:p>
          <a:p>
            <a:pPr eaLnBrk="1" hangingPunct="1">
              <a:defRPr/>
            </a:pPr>
            <a:r>
              <a:rPr lang="fa-IR" sz="2400" dirty="0" smtClean="0"/>
              <a:t>از سال 1986 تا 2002 کارایی پردازنده‌ها سالانه تقریبا 1/5 برابر می‌شد.</a:t>
            </a:r>
          </a:p>
          <a:p>
            <a:pPr eaLnBrk="1" hangingPunct="1">
              <a:defRPr/>
            </a:pPr>
            <a:r>
              <a:rPr lang="fa-IR" sz="2400" dirty="0" smtClean="0"/>
              <a:t>ولی از آن موقع تا الان این افزایش کارایی به 1/2 برابر محدود شده است.</a:t>
            </a:r>
            <a:endParaRPr lang="en-US" sz="2400" dirty="0" smtClean="0"/>
          </a:p>
          <a:p>
            <a:pPr lvl="1" eaLnBrk="1" hangingPunct="1">
              <a:defRPr/>
            </a:pPr>
            <a:endParaRPr lang="en-US" sz="2100" dirty="0" smtClean="0"/>
          </a:p>
          <a:p>
            <a:pPr lvl="1" eaLnBrk="1" hangingPunct="1">
              <a:defRPr/>
            </a:pPr>
            <a:endParaRPr lang="en-US" sz="2100" dirty="0"/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Arial" pitchFamily="34" charset="0"/>
              </a:rPr>
              <a:t>برنامه‌نویسی چند‌هسته‌ای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400" smtClean="0">
                <a:solidFill>
                  <a:schemeClr val="tx2"/>
                </a:solidFill>
                <a:latin typeface="Arial" pitchFamily="34" charset="0"/>
              </a:rPr>
              <a:t>1- مقدمه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AA51EDF-8602-4CAC-95BB-7B3F3B1EA565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3978</TotalTime>
  <Words>1665</Words>
  <Application>Microsoft Office PowerPoint</Application>
  <PresentationFormat>On-screen Show (4:3)</PresentationFormat>
  <Paragraphs>377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B Nazanin</vt:lpstr>
      <vt:lpstr>Calibri</vt:lpstr>
      <vt:lpstr>Cambria Math</vt:lpstr>
      <vt:lpstr>Wingdings</vt:lpstr>
      <vt:lpstr>Wingdings 2</vt:lpstr>
      <vt:lpstr>Median</vt:lpstr>
      <vt:lpstr>برنامه‌نویسی چندهسته‌ای  1- مقدمه  محمود ممتازپور  </vt:lpstr>
      <vt:lpstr>فهرست</vt:lpstr>
      <vt:lpstr>یک سؤال</vt:lpstr>
      <vt:lpstr>موازی‌سازی چیست؟   Parallelism</vt:lpstr>
      <vt:lpstr>سطوح موازی‌سازی</vt:lpstr>
      <vt:lpstr>انگیزه موازی‌سازی در سطح نخ</vt:lpstr>
      <vt:lpstr>قانون مور             Moore’s Law</vt:lpstr>
      <vt:lpstr>سیر تکاملی ریزپردازنده‌ها از 1971 تا 2015</vt:lpstr>
      <vt:lpstr>افزایش تعداد ترانزیستورها و رابطه آن با کارایی </vt:lpstr>
      <vt:lpstr>ناهار مجانی تمام شد!</vt:lpstr>
      <vt:lpstr>مشکلات موجود بر سر راه موازی‌سازی دستورالعمل</vt:lpstr>
      <vt:lpstr>عوامل هدررفت واحدهای عملیاتی</vt:lpstr>
      <vt:lpstr>نتایج شبیه‌سازی یک پردازنده سوپراسکالر</vt:lpstr>
      <vt:lpstr>دیوار آجری بر سر راه افزایش کارایی پردازنده‌ها</vt:lpstr>
      <vt:lpstr>راه حل: ظهور پردازنده‌های چندهسته‌ای</vt:lpstr>
      <vt:lpstr>پردازنده‌های چند‌هسته‌ای</vt:lpstr>
      <vt:lpstr>نیازمندی‌های جدید در کاربردها</vt:lpstr>
      <vt:lpstr>نیازمندی‌های جدید در کاربردها</vt:lpstr>
      <vt:lpstr>شبیه‌سازی زمین‌لرزه در ژاپن</vt:lpstr>
      <vt:lpstr>شبیه‌سازی گردش آب و هوا در اقیانوس‌ها</vt:lpstr>
      <vt:lpstr>برنامه‌نویسی موازی</vt:lpstr>
      <vt:lpstr>انواع موازی‌سازی از دید کاربر</vt:lpstr>
      <vt:lpstr>چالش‌های موازی‌سازی صریح</vt:lpstr>
      <vt:lpstr>حرف آخر: معمولاً کارایی پردازنده گلوگاه نیست</vt:lpstr>
      <vt:lpstr>اهداف درس</vt:lpstr>
      <vt:lpstr>کتاب مرجع</vt:lpstr>
      <vt:lpstr>کتاب مرجع</vt:lpstr>
      <vt:lpstr>کتاب مرجع</vt:lpstr>
      <vt:lpstr>منابع دیگر</vt:lpstr>
      <vt:lpstr>منابع دیگر</vt:lpstr>
      <vt:lpstr>بارم بندی</vt:lpstr>
      <vt:lpstr>مراجع این اسلاید</vt:lpstr>
    </vt:vector>
  </TitlesOfParts>
  <Company>Purdue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Overview</dc:title>
  <dc:creator>rf</dc:creator>
  <cp:lastModifiedBy>Mahmoud</cp:lastModifiedBy>
  <cp:revision>189</cp:revision>
  <dcterms:created xsi:type="dcterms:W3CDTF">2005-06-03T08:24:32Z</dcterms:created>
  <dcterms:modified xsi:type="dcterms:W3CDTF">2019-02-02T07:11:54Z</dcterms:modified>
</cp:coreProperties>
</file>