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7"/>
  </p:notesMasterIdLst>
  <p:sldIdLst>
    <p:sldId id="271" r:id="rId2"/>
    <p:sldId id="270" r:id="rId3"/>
    <p:sldId id="272" r:id="rId4"/>
    <p:sldId id="273" r:id="rId5"/>
    <p:sldId id="278" r:id="rId6"/>
    <p:sldId id="280" r:id="rId7"/>
    <p:sldId id="281" r:id="rId8"/>
    <p:sldId id="282" r:id="rId9"/>
    <p:sldId id="283" r:id="rId10"/>
    <p:sldId id="284" r:id="rId11"/>
    <p:sldId id="285" r:id="rId12"/>
    <p:sldId id="286" r:id="rId13"/>
    <p:sldId id="288" r:id="rId14"/>
    <p:sldId id="287"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274" r:id="rId30"/>
    <p:sldId id="303" r:id="rId31"/>
    <p:sldId id="304" r:id="rId32"/>
    <p:sldId id="305" r:id="rId33"/>
    <p:sldId id="275" r:id="rId34"/>
    <p:sldId id="276" r:id="rId35"/>
    <p:sldId id="277"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1B46FD"/>
    <a:srgbClr val="6128F0"/>
    <a:srgbClr val="FF990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509" autoAdjust="0"/>
  </p:normalViewPr>
  <p:slideViewPr>
    <p:cSldViewPr>
      <p:cViewPr varScale="1">
        <p:scale>
          <a:sx n="65" d="100"/>
          <a:sy n="65" d="100"/>
        </p:scale>
        <p:origin x="134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Uniform</a:t>
            </a:r>
            <a:r>
              <a:rPr lang="en-US" baseline="0" dirty="0" smtClean="0"/>
              <a:t> memory access</a:t>
            </a:r>
          </a:p>
          <a:p>
            <a:r>
              <a:rPr lang="en-US" baseline="0" dirty="0" smtClean="0"/>
              <a:t>Non-uniform memory </a:t>
            </a:r>
            <a:r>
              <a:rPr lang="en-US" baseline="0" dirty="0" smtClean="0"/>
              <a:t>access</a:t>
            </a:r>
          </a:p>
          <a:p>
            <a:pPr algn="r" rtl="1"/>
            <a:r>
              <a:rPr lang="fa-IR" baseline="0" dirty="0" smtClean="0"/>
              <a:t>معماری </a:t>
            </a:r>
            <a:r>
              <a:rPr lang="en-US" baseline="0" dirty="0" smtClean="0"/>
              <a:t>UMA</a:t>
            </a:r>
            <a:r>
              <a:rPr lang="fa-IR" baseline="0" dirty="0" smtClean="0"/>
              <a:t> از این جهت که دسترسی به همه جای حافظه به یک اندازه زمان می برد دارای امتیاز است. با این وجود با افزایش تعداد هسته ها ساخت چنین معماری متقارنی با زمان دسترسی کوتاه به حافظه مشکل می شود. بنابراین برای معماری هایی با تعداد زیاد هسته، سازندگان اغلب به سراغ معماری </a:t>
            </a:r>
            <a:r>
              <a:rPr lang="en-US" baseline="0" dirty="0" smtClean="0"/>
              <a:t>NUMA</a:t>
            </a:r>
            <a:r>
              <a:rPr lang="fa-IR" baseline="0" dirty="0" smtClean="0"/>
              <a:t> می روند. در این معماری یک قسمت از فضای آدرس دهی در حافظه محلی نزدیک و مابقی در حافظه های دورتر قرار دارد. دسترسی به حافظه نزدیک سریعتر از معماری </a:t>
            </a:r>
            <a:r>
              <a:rPr lang="en-US" baseline="0" dirty="0" smtClean="0"/>
              <a:t>UMA</a:t>
            </a:r>
            <a:r>
              <a:rPr lang="fa-IR" baseline="0" dirty="0" smtClean="0"/>
              <a:t> و دسترسی به حافظه دور کندتر است. اگر سیستم عامل آگاه از معماری و محل قرار گیری هر قسمت از حافظه باشد، می تواند در تخصیص فضا به پروسس ها هوشمندانه تر عمل کند و بنابراین معماری </a:t>
            </a:r>
            <a:r>
              <a:rPr lang="en-US" baseline="0" dirty="0" smtClean="0"/>
              <a:t>NUMA</a:t>
            </a:r>
            <a:r>
              <a:rPr lang="fa-IR" baseline="0" dirty="0" smtClean="0"/>
              <a:t> نسبت به </a:t>
            </a:r>
            <a:r>
              <a:rPr lang="en-US" baseline="0" dirty="0" smtClean="0"/>
              <a:t>UMA</a:t>
            </a:r>
            <a:r>
              <a:rPr lang="fa-IR" baseline="0" dirty="0" smtClean="0"/>
              <a:t> دارای امتیاز خواهد بود (در لینوکس این آگاهی قرار داده شده است).</a:t>
            </a:r>
          </a:p>
          <a:p>
            <a:pPr algn="r" rtl="1"/>
            <a:r>
              <a:rPr lang="fa-IR" baseline="0" dirty="0" smtClean="0"/>
              <a:t>به هر حال چه معماری </a:t>
            </a:r>
            <a:r>
              <a:rPr lang="en-US" baseline="0" dirty="0" smtClean="0"/>
              <a:t>UMA</a:t>
            </a:r>
            <a:r>
              <a:rPr lang="fa-IR" baseline="0" dirty="0" smtClean="0"/>
              <a:t> باشد چه </a:t>
            </a:r>
            <a:r>
              <a:rPr lang="en-US" baseline="0" dirty="0" smtClean="0"/>
              <a:t>NUMA</a:t>
            </a:r>
            <a:r>
              <a:rPr lang="fa-IR" baseline="0" dirty="0" smtClean="0"/>
              <a:t>، از دید سیستم عامل کل فضای حافظه را به صورت واحد آدرس دهی می کند و محدودیت فضای آدرس دهی در هر دو حالت یکسان است.</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15</a:t>
            </a:fld>
            <a:endParaRPr lang="en-US"/>
          </a:p>
        </p:txBody>
      </p:sp>
    </p:spTree>
    <p:extLst>
      <p:ext uri="{BB962C8B-B14F-4D97-AF65-F5344CB8AC3E}">
        <p14:creationId xmlns:p14="http://schemas.microsoft.com/office/powerpoint/2010/main" val="1397526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شبکه های متداول روی</a:t>
            </a:r>
            <a:r>
              <a:rPr lang="fa-IR" baseline="0" dirty="0" smtClean="0"/>
              <a:t> تراشه در پردازنده های چند هسته ای باس مشترک، کراسبار، حلقه و مش دو بعدی هستند. در پردازنده های مدرن امروزی </a:t>
            </a:r>
            <a:r>
              <a:rPr lang="en-US" baseline="0" dirty="0" smtClean="0"/>
              <a:t>Intel</a:t>
            </a:r>
            <a:r>
              <a:rPr lang="fa-IR" baseline="0" dirty="0" smtClean="0"/>
              <a:t>یا </a:t>
            </a:r>
            <a:r>
              <a:rPr lang="en-US" baseline="0" dirty="0" smtClean="0"/>
              <a:t>AMD</a:t>
            </a:r>
            <a:r>
              <a:rPr lang="fa-IR" baseline="0" dirty="0" smtClean="0"/>
              <a:t>، هر لینک بین دو هسته یک ارتباط سریال بسته بندی شده (</a:t>
            </a:r>
            <a:r>
              <a:rPr lang="en-US" baseline="0" dirty="0" smtClean="0"/>
              <a:t>Packetized</a:t>
            </a:r>
            <a:r>
              <a:rPr lang="fa-IR" baseline="0" dirty="0" smtClean="0"/>
              <a:t>) است (مانند آنچه در </a:t>
            </a:r>
            <a:r>
              <a:rPr lang="en-US" baseline="0" dirty="0" smtClean="0"/>
              <a:t>PCI-e</a:t>
            </a:r>
            <a:r>
              <a:rPr lang="fa-IR" baseline="0" dirty="0" smtClean="0"/>
              <a:t> و </a:t>
            </a:r>
            <a:r>
              <a:rPr lang="en-US" baseline="0" dirty="0" smtClean="0"/>
              <a:t>USB</a:t>
            </a:r>
            <a:r>
              <a:rPr lang="fa-IR" baseline="0" dirty="0" smtClean="0"/>
              <a:t> و </a:t>
            </a:r>
            <a:r>
              <a:rPr lang="en-US" baseline="0" dirty="0" smtClean="0"/>
              <a:t>SATA</a:t>
            </a:r>
            <a:r>
              <a:rPr lang="fa-IR" baseline="0" dirty="0" smtClean="0"/>
              <a:t> هم اتفاق افتاده است) که جایگزین </a:t>
            </a:r>
            <a:r>
              <a:rPr lang="en-US" baseline="0" dirty="0" smtClean="0"/>
              <a:t>FSB</a:t>
            </a:r>
            <a:r>
              <a:rPr lang="fa-IR" baseline="0" dirty="0" smtClean="0"/>
              <a:t> شده است. این معماری معمولا دارای 5 لایه </a:t>
            </a:r>
            <a:r>
              <a:rPr lang="en-US" baseline="0" dirty="0" smtClean="0"/>
              <a:t>Physical</a:t>
            </a:r>
            <a:r>
              <a:rPr lang="fa-IR" baseline="0" dirty="0" smtClean="0"/>
              <a:t>، </a:t>
            </a:r>
            <a:r>
              <a:rPr lang="en-US" baseline="0" dirty="0" smtClean="0"/>
              <a:t>Data link</a:t>
            </a:r>
            <a:r>
              <a:rPr lang="fa-IR" baseline="0" dirty="0" smtClean="0"/>
              <a:t>، </a:t>
            </a:r>
            <a:r>
              <a:rPr lang="en-US" baseline="0" dirty="0" smtClean="0"/>
              <a:t>Routing</a:t>
            </a:r>
            <a:r>
              <a:rPr lang="fa-IR" baseline="0" dirty="0" smtClean="0"/>
              <a:t>، </a:t>
            </a:r>
            <a:r>
              <a:rPr lang="en-US" baseline="0" dirty="0" smtClean="0"/>
              <a:t>Transport </a:t>
            </a:r>
            <a:r>
              <a:rPr lang="fa-IR" baseline="0" dirty="0" smtClean="0"/>
              <a:t> و </a:t>
            </a:r>
            <a:r>
              <a:rPr lang="en-US" baseline="0" dirty="0" smtClean="0"/>
              <a:t>Protocol</a:t>
            </a:r>
            <a:r>
              <a:rPr lang="fa-IR" baseline="0" dirty="0" smtClean="0"/>
              <a:t> است. </a:t>
            </a:r>
            <a:endParaRPr lang="en-US" baseline="0" dirty="0" smtClean="0"/>
          </a:p>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19</a:t>
            </a:fld>
            <a:endParaRPr lang="en-US"/>
          </a:p>
        </p:txBody>
      </p:sp>
    </p:spTree>
    <p:extLst>
      <p:ext uri="{BB962C8B-B14F-4D97-AF65-F5344CB8AC3E}">
        <p14:creationId xmlns:p14="http://schemas.microsoft.com/office/powerpoint/2010/main" val="1155824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پردازنده</a:t>
            </a:r>
            <a:r>
              <a:rPr lang="fa-IR" baseline="0" dirty="0" smtClean="0"/>
              <a:t> ای که توسط شرکت </a:t>
            </a:r>
            <a:r>
              <a:rPr lang="en-US" baseline="0" dirty="0" smtClean="0"/>
              <a:t>Sun</a:t>
            </a:r>
            <a:r>
              <a:rPr lang="fa-IR" baseline="0" dirty="0" smtClean="0"/>
              <a:t> برای سرورهای با کارایی بالا طراحی شده است.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23</a:t>
            </a:fld>
            <a:endParaRPr lang="en-US"/>
          </a:p>
        </p:txBody>
      </p:sp>
    </p:spTree>
    <p:extLst>
      <p:ext uri="{BB962C8B-B14F-4D97-AF65-F5344CB8AC3E}">
        <p14:creationId xmlns:p14="http://schemas.microsoft.com/office/powerpoint/2010/main" val="2361567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25</a:t>
            </a:fld>
            <a:endParaRPr lang="en-US"/>
          </a:p>
        </p:txBody>
      </p:sp>
    </p:spTree>
    <p:extLst>
      <p:ext uri="{BB962C8B-B14F-4D97-AF65-F5344CB8AC3E}">
        <p14:creationId xmlns:p14="http://schemas.microsoft.com/office/powerpoint/2010/main" val="2070317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Gemini:</a:t>
            </a:r>
            <a:r>
              <a:rPr lang="en-US" baseline="0" dirty="0" smtClean="0"/>
              <a:t> </a:t>
            </a:r>
            <a:r>
              <a:rPr lang="fa-IR" baseline="0" dirty="0" smtClean="0"/>
              <a:t>صورت فلکی دوپیکر</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27</a:t>
            </a:fld>
            <a:endParaRPr lang="en-US"/>
          </a:p>
        </p:txBody>
      </p:sp>
    </p:spTree>
    <p:extLst>
      <p:ext uri="{BB962C8B-B14F-4D97-AF65-F5344CB8AC3E}">
        <p14:creationId xmlns:p14="http://schemas.microsoft.com/office/powerpoint/2010/main" val="324166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a:t>
            </a:fld>
            <a:endParaRPr lang="en-US"/>
          </a:p>
        </p:txBody>
      </p:sp>
    </p:spTree>
    <p:extLst>
      <p:ext uri="{BB962C8B-B14F-4D97-AF65-F5344CB8AC3E}">
        <p14:creationId xmlns:p14="http://schemas.microsoft.com/office/powerpoint/2010/main" val="390844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4</a:t>
            </a:fld>
            <a:endParaRPr lang="en-US"/>
          </a:p>
        </p:txBody>
      </p:sp>
    </p:spTree>
    <p:extLst>
      <p:ext uri="{BB962C8B-B14F-4D97-AF65-F5344CB8AC3E}">
        <p14:creationId xmlns:p14="http://schemas.microsoft.com/office/powerpoint/2010/main" val="49014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r>
              <a:rPr lang="fa-IR" dirty="0" smtClean="0"/>
              <a:t>مثال:</a:t>
            </a:r>
            <a:r>
              <a:rPr lang="fa-IR" baseline="0" dirty="0" smtClean="0"/>
              <a:t> مقایسه دو برنامه که یکی می خواهد به مقدار همه خانه های حافظه یکی اضافه کند و دیگری می خواهد فاکتوریل همه اعداد موجود در حافظه را محاسبه کند. اولی به ازاء هر خواندن و نوشتن از حافظه فقط یک دستور جمع اجرا می کند ولی دومی تعداد زیادی ضرب به ازای یک خواندن و نوشتن انجام می دهد. پس ضریب شدت حسابی برنامه دوم بیشتر است.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7</a:t>
            </a:fld>
            <a:endParaRPr lang="en-US"/>
          </a:p>
        </p:txBody>
      </p:sp>
    </p:spTree>
    <p:extLst>
      <p:ext uri="{BB962C8B-B14F-4D97-AF65-F5344CB8AC3E}">
        <p14:creationId xmlns:p14="http://schemas.microsoft.com/office/powerpoint/2010/main" val="327562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تمرکز این درس بر</a:t>
            </a:r>
            <a:r>
              <a:rPr lang="fa-IR" baseline="0" dirty="0" smtClean="0"/>
              <a:t> سیستم‌های حافظه مشترک است.</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11</a:t>
            </a:fld>
            <a:endParaRPr lang="en-US"/>
          </a:p>
        </p:txBody>
      </p:sp>
    </p:spTree>
    <p:extLst>
      <p:ext uri="{BB962C8B-B14F-4D97-AF65-F5344CB8AC3E}">
        <p14:creationId xmlns:p14="http://schemas.microsoft.com/office/powerpoint/2010/main" val="17691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12</a:t>
            </a:fld>
            <a:endParaRPr lang="en-US"/>
          </a:p>
        </p:txBody>
      </p:sp>
    </p:spTree>
    <p:extLst>
      <p:ext uri="{BB962C8B-B14F-4D97-AF65-F5344CB8AC3E}">
        <p14:creationId xmlns:p14="http://schemas.microsoft.com/office/powerpoint/2010/main" val="370614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13</a:t>
            </a:fld>
            <a:endParaRPr lang="en-US"/>
          </a:p>
        </p:txBody>
      </p:sp>
    </p:spTree>
    <p:extLst>
      <p:ext uri="{BB962C8B-B14F-4D97-AF65-F5344CB8AC3E}">
        <p14:creationId xmlns:p14="http://schemas.microsoft.com/office/powerpoint/2010/main" val="253617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14</a:t>
            </a:fld>
            <a:endParaRPr lang="en-US"/>
          </a:p>
        </p:txBody>
      </p:sp>
    </p:spTree>
    <p:extLst>
      <p:ext uri="{BB962C8B-B14F-4D97-AF65-F5344CB8AC3E}">
        <p14:creationId xmlns:p14="http://schemas.microsoft.com/office/powerpoint/2010/main" val="139676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en-US"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2- معماری سیستم‌های موازی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2- معماری سیستم‌های موازی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en-US"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2- معماری سیستم‌های موازی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baseline="0">
                <a:cs typeface="B Nazanin" panose="00000400000000000000" pitchFamily="2" charset="-78"/>
              </a:defRPr>
            </a:lvl1pPr>
            <a:lvl2pPr algn="r" rtl="1">
              <a:defRPr baseline="0">
                <a:cs typeface="B Nazanin" panose="00000400000000000000" pitchFamily="2" charset="-78"/>
              </a:defRPr>
            </a:lvl2pPr>
            <a:lvl3pPr algn="r" rtl="1">
              <a:defRPr baseline="0">
                <a:cs typeface="B Nazanin" panose="00000400000000000000" pitchFamily="2" charset="-78"/>
              </a:defRPr>
            </a:lvl3pPr>
            <a:lvl4pPr algn="r" rtl="1">
              <a:defRPr baseline="0">
                <a:cs typeface="B Nazanin" panose="00000400000000000000" pitchFamily="2" charset="-78"/>
              </a:defRPr>
            </a:lvl4pPr>
            <a:lvl5pPr algn="r" rtl="1">
              <a:defRPr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2- معماری سیستم‌های موازی</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2- معماری سیستم‌های موازی</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2- معماری سیستم‌های موازی</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2- معماری سیستم‌های موازی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2- معماری سیستم‌های موازی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2- معماری سیستم‌های موازی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en-US"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2- معماری سیستم‌های موازی</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en-US"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2- معماری سیستم‌های موازی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2- معماری سیستم‌های موازی</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en-US"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2- معماری سیستم‌های موازی</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3600" dirty="0" smtClean="0"/>
              <a:t>محدودیت معماری </a:t>
            </a:r>
            <a:r>
              <a:rPr lang="en-US" sz="3600" dirty="0" smtClean="0"/>
              <a:t>SIMD</a:t>
            </a:r>
            <a:r>
              <a:rPr lang="fa-IR" sz="3600" dirty="0" smtClean="0"/>
              <a:t> در مواجهه با دستورات شرطی</a:t>
            </a:r>
            <a:endParaRPr lang="en-US" sz="3600"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pic>
        <p:nvPicPr>
          <p:cNvPr id="7"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r="13158"/>
          <a:stretch/>
        </p:blipFill>
        <p:spPr bwMode="auto">
          <a:xfrm>
            <a:off x="646472" y="1383888"/>
            <a:ext cx="7543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
          </p:nvPr>
        </p:nvSpPr>
        <p:spPr>
          <a:xfrm>
            <a:off x="4572000" y="1219200"/>
            <a:ext cx="4194048" cy="4876800"/>
          </a:xfrm>
        </p:spPr>
        <p:txBody>
          <a:bodyPr/>
          <a:lstStyle/>
          <a:p>
            <a:r>
              <a:rPr lang="fa-IR" dirty="0" smtClean="0"/>
              <a:t>همه هسته‌ها باید در حال اجرای یک دستور باشند</a:t>
            </a:r>
            <a:endParaRPr lang="en-US" dirty="0"/>
          </a:p>
        </p:txBody>
      </p:sp>
    </p:spTree>
    <p:extLst>
      <p:ext uri="{BB962C8B-B14F-4D97-AF65-F5344CB8AC3E}">
        <p14:creationId xmlns:p14="http://schemas.microsoft.com/office/powerpoint/2010/main" val="3645122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69606"/>
            <a:ext cx="8153400" cy="685800"/>
          </a:xfrm>
        </p:spPr>
        <p:txBody>
          <a:bodyPr/>
          <a:lstStyle/>
          <a:p>
            <a:r>
              <a:rPr lang="fa-IR" dirty="0" smtClean="0"/>
              <a:t>انواع معماری‌های موازی بر اساس مدل ارتباطی</a:t>
            </a:r>
            <a:endParaRPr lang="en-US" dirty="0"/>
          </a:p>
        </p:txBody>
      </p:sp>
      <p:sp>
        <p:nvSpPr>
          <p:cNvPr id="3" name="Content Placeholder 2"/>
          <p:cNvSpPr>
            <a:spLocks noGrp="1"/>
          </p:cNvSpPr>
          <p:nvPr>
            <p:ph sz="quarter" idx="1"/>
          </p:nvPr>
        </p:nvSpPr>
        <p:spPr/>
        <p:txBody>
          <a:bodyPr/>
          <a:lstStyle/>
          <a:p>
            <a:r>
              <a:rPr lang="fa-IR" dirty="0" smtClean="0"/>
              <a:t>واحدهای پردازشی در یک سیستم موازی چگونه با یکدیگر به تبادل داده می‌پردازند؟</a:t>
            </a:r>
          </a:p>
          <a:p>
            <a:pPr lvl="1"/>
            <a:r>
              <a:rPr lang="fa-IR" dirty="0" smtClean="0"/>
              <a:t>مدل حافظه مشترک			            </a:t>
            </a:r>
            <a:r>
              <a:rPr lang="en-US" dirty="0" smtClean="0"/>
              <a:t>Shared Memory</a:t>
            </a:r>
            <a:endParaRPr lang="fa-IR" dirty="0" smtClean="0"/>
          </a:p>
          <a:p>
            <a:pPr lvl="2"/>
            <a:r>
              <a:rPr lang="fa-IR" dirty="0" smtClean="0"/>
              <a:t>یک پردازنده داده مورد نظر را در یک حافظه مشترک می‌نویسد، سپس پردازنده دیگر آن داده را از حافظه می‌خواند.</a:t>
            </a:r>
          </a:p>
          <a:p>
            <a:pPr lvl="2"/>
            <a:r>
              <a:rPr lang="fa-IR" dirty="0" smtClean="0"/>
              <a:t>مانند بیشتر پردازنده‌های چندهسته‌ای</a:t>
            </a:r>
            <a:endParaRPr lang="fa-IR" dirty="0"/>
          </a:p>
          <a:p>
            <a:pPr lvl="1"/>
            <a:endParaRPr lang="fa-IR" dirty="0" smtClean="0"/>
          </a:p>
          <a:p>
            <a:pPr lvl="1"/>
            <a:r>
              <a:rPr lang="fa-IR" dirty="0" smtClean="0"/>
              <a:t>مدل تبادل پیام		                      </a:t>
            </a:r>
            <a:r>
              <a:rPr lang="en-US" dirty="0" smtClean="0"/>
              <a:t>Message Passing</a:t>
            </a:r>
            <a:endParaRPr lang="fa-IR" dirty="0" smtClean="0"/>
          </a:p>
          <a:p>
            <a:pPr lvl="2"/>
            <a:r>
              <a:rPr lang="fa-IR" dirty="0" smtClean="0"/>
              <a:t>داده مورد نظر در قالب یک پیام از طریق شبکه ارتباطی برای پردازنده مقصد ارسال می‌شود.</a:t>
            </a:r>
          </a:p>
          <a:p>
            <a:pPr lvl="2"/>
            <a:r>
              <a:rPr lang="fa-IR" dirty="0" smtClean="0"/>
              <a:t>مانند بیشتر سیستم‌های موازی چندکامپیوتری (خوشه)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11</a:t>
            </a:fld>
            <a:endParaRPr lang="en-US" altLang="en-US" dirty="0"/>
          </a:p>
        </p:txBody>
      </p:sp>
    </p:spTree>
    <p:extLst>
      <p:ext uri="{BB962C8B-B14F-4D97-AF65-F5344CB8AC3E}">
        <p14:creationId xmlns:p14="http://schemas.microsoft.com/office/powerpoint/2010/main" val="224619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معماری حافظه مشترک متمرکز</a:t>
            </a:r>
            <a:endParaRPr lang="en-US" dirty="0"/>
          </a:p>
        </p:txBody>
      </p:sp>
      <p:sp>
        <p:nvSpPr>
          <p:cNvPr id="3" name="Content Placeholder 2"/>
          <p:cNvSpPr>
            <a:spLocks noGrp="1"/>
          </p:cNvSpPr>
          <p:nvPr>
            <p:ph sz="quarter" idx="1"/>
          </p:nvPr>
        </p:nvSpPr>
        <p:spPr/>
        <p:txBody>
          <a:bodyPr/>
          <a:lstStyle/>
          <a:p>
            <a:r>
              <a:rPr lang="fa-IR" dirty="0" smtClean="0"/>
              <a:t>همه هسته‌ها از طریق یک فضای </a:t>
            </a:r>
            <a:r>
              <a:rPr lang="fa-IR" dirty="0"/>
              <a:t>آدرس‌دهی </a:t>
            </a:r>
            <a:r>
              <a:rPr lang="fa-IR" dirty="0" smtClean="0"/>
              <a:t>یکسان به یک حافظه مشترک و متمرکز دسترسی دارند.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12</a:t>
            </a:fld>
            <a:endParaRPr lang="en-US"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38400"/>
            <a:ext cx="811371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447800" y="5407742"/>
            <a:ext cx="459658" cy="3072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a:t>
            </a:r>
          </a:p>
        </p:txBody>
      </p:sp>
      <p:grpSp>
        <p:nvGrpSpPr>
          <p:cNvPr id="16" name="Group 15"/>
          <p:cNvGrpSpPr/>
          <p:nvPr/>
        </p:nvGrpSpPr>
        <p:grpSpPr>
          <a:xfrm>
            <a:off x="228600" y="3276600"/>
            <a:ext cx="1219200" cy="1981200"/>
            <a:chOff x="228600" y="3276600"/>
            <a:chExt cx="1219200" cy="1981200"/>
          </a:xfrm>
        </p:grpSpPr>
        <p:cxnSp>
          <p:nvCxnSpPr>
            <p:cNvPr id="10" name="Curved Connector 9"/>
            <p:cNvCxnSpPr/>
            <p:nvPr/>
          </p:nvCxnSpPr>
          <p:spPr>
            <a:xfrm rot="16200000" flipH="1">
              <a:off x="228600" y="4038600"/>
              <a:ext cx="1981200" cy="457200"/>
            </a:xfrm>
            <a:prstGeom prst="curvedConnector3">
              <a:avLst>
                <a:gd name="adj1" fmla="val 69355"/>
              </a:avLst>
            </a:prstGeom>
            <a:ln w="19050">
              <a:solidFill>
                <a:srgbClr val="FF6600"/>
              </a:solidFill>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28600" y="4419600"/>
              <a:ext cx="1038777" cy="369332"/>
            </a:xfrm>
            <a:prstGeom prst="rect">
              <a:avLst/>
            </a:prstGeom>
            <a:noFill/>
          </p:spPr>
          <p:txBody>
            <a:bodyPr wrap="square" rtlCol="0">
              <a:spAutoFit/>
            </a:bodyPr>
            <a:lstStyle/>
            <a:p>
              <a:pPr algn="ctr"/>
              <a:r>
                <a:rPr lang="en-US" dirty="0">
                  <a:solidFill>
                    <a:srgbClr val="FF6600"/>
                  </a:solidFill>
                </a:rPr>
                <a:t>w</a:t>
              </a:r>
              <a:r>
                <a:rPr lang="en-US" dirty="0" smtClean="0">
                  <a:solidFill>
                    <a:srgbClr val="FF6600"/>
                  </a:solidFill>
                </a:rPr>
                <a:t>rite x</a:t>
              </a:r>
              <a:endParaRPr lang="en-US" dirty="0">
                <a:solidFill>
                  <a:srgbClr val="FF6600"/>
                </a:solidFill>
              </a:endParaRPr>
            </a:p>
          </p:txBody>
        </p:sp>
      </p:grpSp>
      <p:grpSp>
        <p:nvGrpSpPr>
          <p:cNvPr id="17" name="Group 16"/>
          <p:cNvGrpSpPr/>
          <p:nvPr/>
        </p:nvGrpSpPr>
        <p:grpSpPr>
          <a:xfrm>
            <a:off x="1752600" y="3276600"/>
            <a:ext cx="1143000" cy="1981200"/>
            <a:chOff x="1752600" y="3276600"/>
            <a:chExt cx="1143000" cy="1981200"/>
          </a:xfrm>
        </p:grpSpPr>
        <p:cxnSp>
          <p:nvCxnSpPr>
            <p:cNvPr id="14" name="Curved Connector 13"/>
            <p:cNvCxnSpPr/>
            <p:nvPr/>
          </p:nvCxnSpPr>
          <p:spPr>
            <a:xfrm rot="5400000" flipH="1" flipV="1">
              <a:off x="1257300" y="3771900"/>
              <a:ext cx="1981200" cy="990600"/>
            </a:xfrm>
            <a:prstGeom prst="curvedConnector3">
              <a:avLst/>
            </a:prstGeom>
            <a:ln w="19050">
              <a:solidFill>
                <a:srgbClr val="FF6600"/>
              </a:solidFill>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856823" y="4419600"/>
              <a:ext cx="1038777" cy="369332"/>
            </a:xfrm>
            <a:prstGeom prst="rect">
              <a:avLst/>
            </a:prstGeom>
            <a:noFill/>
          </p:spPr>
          <p:txBody>
            <a:bodyPr wrap="square" rtlCol="0">
              <a:spAutoFit/>
            </a:bodyPr>
            <a:lstStyle/>
            <a:p>
              <a:pPr algn="ctr"/>
              <a:r>
                <a:rPr lang="en-US" dirty="0" smtClean="0">
                  <a:solidFill>
                    <a:srgbClr val="FF6600"/>
                  </a:solidFill>
                </a:rPr>
                <a:t>read x</a:t>
              </a:r>
              <a:endParaRPr lang="en-US" dirty="0">
                <a:solidFill>
                  <a:srgbClr val="FF6600"/>
                </a:solidFill>
              </a:endParaRPr>
            </a:p>
          </p:txBody>
        </p:sp>
      </p:grpSp>
    </p:spTree>
    <p:extLst>
      <p:ext uri="{BB962C8B-B14F-4D97-AF65-F5344CB8AC3E}">
        <p14:creationId xmlns:p14="http://schemas.microsoft.com/office/powerpoint/2010/main" val="26069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معماری حافظه </a:t>
            </a:r>
            <a:r>
              <a:rPr lang="fa-IR" dirty="0"/>
              <a:t>مشترک </a:t>
            </a:r>
            <a:r>
              <a:rPr lang="fa-IR" dirty="0" smtClean="0"/>
              <a:t>توزیعی</a:t>
            </a:r>
            <a:endParaRPr lang="en-US" dirty="0"/>
          </a:p>
        </p:txBody>
      </p:sp>
      <p:sp>
        <p:nvSpPr>
          <p:cNvPr id="3" name="Content Placeholder 2"/>
          <p:cNvSpPr>
            <a:spLocks noGrp="1"/>
          </p:cNvSpPr>
          <p:nvPr>
            <p:ph sz="quarter" idx="1"/>
          </p:nvPr>
        </p:nvSpPr>
        <p:spPr/>
        <p:txBody>
          <a:bodyPr/>
          <a:lstStyle/>
          <a:p>
            <a:r>
              <a:rPr lang="fa-IR" dirty="0"/>
              <a:t>همه هسته‌ها از طریق یک فضای آدرس‌دهی یکسان به یک حافظه مشترک </a:t>
            </a:r>
            <a:r>
              <a:rPr lang="fa-IR" dirty="0" smtClean="0"/>
              <a:t>ولی توزیع‌شده </a:t>
            </a:r>
            <a:r>
              <a:rPr lang="fa-IR" dirty="0"/>
              <a:t>دسترسی دارند.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13</a:t>
            </a:fld>
            <a:endParaRPr lang="en-US" alt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552700"/>
            <a:ext cx="83613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829391" y="4267200"/>
            <a:ext cx="228009"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x</a:t>
            </a:r>
          </a:p>
        </p:txBody>
      </p:sp>
      <p:sp>
        <p:nvSpPr>
          <p:cNvPr id="12" name="TextBox 11"/>
          <p:cNvSpPr txBox="1"/>
          <p:nvPr/>
        </p:nvSpPr>
        <p:spPr>
          <a:xfrm>
            <a:off x="866223" y="2297668"/>
            <a:ext cx="1038777" cy="369332"/>
          </a:xfrm>
          <a:prstGeom prst="rect">
            <a:avLst/>
          </a:prstGeom>
          <a:noFill/>
        </p:spPr>
        <p:txBody>
          <a:bodyPr wrap="square" rtlCol="0">
            <a:spAutoFit/>
          </a:bodyPr>
          <a:lstStyle/>
          <a:p>
            <a:pPr algn="ctr"/>
            <a:r>
              <a:rPr lang="en-US" dirty="0" smtClean="0">
                <a:solidFill>
                  <a:srgbClr val="FF6600"/>
                </a:solidFill>
              </a:rPr>
              <a:t>write x</a:t>
            </a:r>
            <a:endParaRPr lang="en-US" dirty="0">
              <a:solidFill>
                <a:srgbClr val="FF6600"/>
              </a:solidFill>
            </a:endParaRPr>
          </a:p>
        </p:txBody>
      </p:sp>
      <p:sp>
        <p:nvSpPr>
          <p:cNvPr id="18" name="TextBox 17"/>
          <p:cNvSpPr txBox="1"/>
          <p:nvPr/>
        </p:nvSpPr>
        <p:spPr>
          <a:xfrm>
            <a:off x="5791200" y="4812268"/>
            <a:ext cx="1143000" cy="369332"/>
          </a:xfrm>
          <a:prstGeom prst="rect">
            <a:avLst/>
          </a:prstGeom>
          <a:noFill/>
        </p:spPr>
        <p:txBody>
          <a:bodyPr wrap="square" rtlCol="0">
            <a:spAutoFit/>
          </a:bodyPr>
          <a:lstStyle/>
          <a:p>
            <a:pPr algn="ctr"/>
            <a:r>
              <a:rPr lang="en-US" dirty="0" smtClean="0">
                <a:solidFill>
                  <a:srgbClr val="FF6600"/>
                </a:solidFill>
              </a:rPr>
              <a:t>read x</a:t>
            </a:r>
            <a:endParaRPr lang="en-US" dirty="0">
              <a:solidFill>
                <a:srgbClr val="FF6600"/>
              </a:solidFill>
            </a:endParaRPr>
          </a:p>
        </p:txBody>
      </p:sp>
      <p:sp>
        <p:nvSpPr>
          <p:cNvPr id="26" name="Freeform 25"/>
          <p:cNvSpPr/>
          <p:nvPr/>
        </p:nvSpPr>
        <p:spPr>
          <a:xfrm>
            <a:off x="2045110" y="3451124"/>
            <a:ext cx="5545393" cy="2170428"/>
          </a:xfrm>
          <a:custGeom>
            <a:avLst/>
            <a:gdLst>
              <a:gd name="connsiteX0" fmla="*/ 0 w 5742039"/>
              <a:gd name="connsiteY0" fmla="*/ 1091381 h 2397765"/>
              <a:gd name="connsiteX1" fmla="*/ 3313471 w 5742039"/>
              <a:gd name="connsiteY1" fmla="*/ 2369575 h 2397765"/>
              <a:gd name="connsiteX2" fmla="*/ 5742039 w 5742039"/>
              <a:gd name="connsiteY2" fmla="*/ 0 h 2397765"/>
              <a:gd name="connsiteX0" fmla="*/ 0 w 5742039"/>
              <a:gd name="connsiteY0" fmla="*/ 1091381 h 2180767"/>
              <a:gd name="connsiteX1" fmla="*/ 4208207 w 5742039"/>
              <a:gd name="connsiteY1" fmla="*/ 2143433 h 2180767"/>
              <a:gd name="connsiteX2" fmla="*/ 5742039 w 5742039"/>
              <a:gd name="connsiteY2" fmla="*/ 0 h 2180767"/>
              <a:gd name="connsiteX0" fmla="*/ 0 w 5633884"/>
              <a:gd name="connsiteY0" fmla="*/ 1091381 h 2180767"/>
              <a:gd name="connsiteX1" fmla="*/ 4100052 w 5633884"/>
              <a:gd name="connsiteY1" fmla="*/ 2143433 h 2180767"/>
              <a:gd name="connsiteX2" fmla="*/ 5633884 w 5633884"/>
              <a:gd name="connsiteY2" fmla="*/ 0 h 2180767"/>
              <a:gd name="connsiteX0" fmla="*/ 0 w 5545393"/>
              <a:gd name="connsiteY0" fmla="*/ 1081548 h 2170428"/>
              <a:gd name="connsiteX1" fmla="*/ 4100052 w 5545393"/>
              <a:gd name="connsiteY1" fmla="*/ 2133600 h 2170428"/>
              <a:gd name="connsiteX2" fmla="*/ 5545393 w 5545393"/>
              <a:gd name="connsiteY2" fmla="*/ 0 h 2170428"/>
            </a:gdLst>
            <a:ahLst/>
            <a:cxnLst>
              <a:cxn ang="0">
                <a:pos x="connsiteX0" y="connsiteY0"/>
              </a:cxn>
              <a:cxn ang="0">
                <a:pos x="connsiteX1" y="connsiteY1"/>
              </a:cxn>
              <a:cxn ang="0">
                <a:pos x="connsiteX2" y="connsiteY2"/>
              </a:cxn>
            </a:cxnLst>
            <a:rect l="l" t="t" r="r" b="b"/>
            <a:pathLst>
              <a:path w="5545393" h="2170428">
                <a:moveTo>
                  <a:pt x="0" y="1081548"/>
                </a:moveTo>
                <a:cubicBezTo>
                  <a:pt x="1178232" y="1811593"/>
                  <a:pt x="3175820" y="2313858"/>
                  <a:pt x="4100052" y="2133600"/>
                </a:cubicBezTo>
                <a:cubicBezTo>
                  <a:pt x="5024284" y="1953342"/>
                  <a:pt x="4809612" y="1093839"/>
                  <a:pt x="5545393" y="0"/>
                </a:cubicBezTo>
              </a:path>
            </a:pathLst>
          </a:custGeom>
          <a:noFill/>
          <a:ln w="19050">
            <a:solidFill>
              <a:srgbClr val="FF66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p:nvPr/>
        </p:nvCxnSpPr>
        <p:spPr>
          <a:xfrm rot="16200000" flipH="1">
            <a:off x="1289255" y="3587545"/>
            <a:ext cx="838200" cy="368710"/>
          </a:xfrm>
          <a:prstGeom prst="curvedConnector3">
            <a:avLst/>
          </a:prstGeom>
          <a:ln w="19050">
            <a:solidFill>
              <a:srgbClr val="FF66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75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8" grpId="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معماری حافظه توزیعی (با مکانیزم تبادل پیام)</a:t>
            </a:r>
            <a:endParaRPr lang="en-US" dirty="0"/>
          </a:p>
        </p:txBody>
      </p:sp>
      <p:sp>
        <p:nvSpPr>
          <p:cNvPr id="3" name="Content Placeholder 2"/>
          <p:cNvSpPr>
            <a:spLocks noGrp="1"/>
          </p:cNvSpPr>
          <p:nvPr>
            <p:ph sz="quarter" idx="1"/>
          </p:nvPr>
        </p:nvSpPr>
        <p:spPr/>
        <p:txBody>
          <a:bodyPr/>
          <a:lstStyle/>
          <a:p>
            <a:r>
              <a:rPr lang="fa-IR" dirty="0" smtClean="0"/>
              <a:t>هر هسته یک فضای آدرس‌دهی مجزا و یک حافظه مجزا در اختیار دارد. ارتباط هسته‌ها با یکدیگر از طریق تبادل پیام است.</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14</a:t>
            </a:fld>
            <a:endParaRPr lang="en-US" alt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552700"/>
            <a:ext cx="83613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829391" y="4267200"/>
            <a:ext cx="228009"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x</a:t>
            </a:r>
          </a:p>
        </p:txBody>
      </p:sp>
      <p:sp>
        <p:nvSpPr>
          <p:cNvPr id="12" name="TextBox 11"/>
          <p:cNvSpPr txBox="1"/>
          <p:nvPr/>
        </p:nvSpPr>
        <p:spPr>
          <a:xfrm>
            <a:off x="876300" y="2364954"/>
            <a:ext cx="1038777" cy="369332"/>
          </a:xfrm>
          <a:prstGeom prst="rect">
            <a:avLst/>
          </a:prstGeom>
          <a:noFill/>
        </p:spPr>
        <p:txBody>
          <a:bodyPr wrap="square" rtlCol="0">
            <a:spAutoFit/>
          </a:bodyPr>
          <a:lstStyle/>
          <a:p>
            <a:pPr algn="ctr"/>
            <a:r>
              <a:rPr lang="en-US" dirty="0" smtClean="0">
                <a:solidFill>
                  <a:srgbClr val="FF6600"/>
                </a:solidFill>
              </a:rPr>
              <a:t>send x</a:t>
            </a:r>
            <a:endParaRPr lang="en-US" dirty="0">
              <a:solidFill>
                <a:srgbClr val="FF6600"/>
              </a:solidFill>
            </a:endParaRPr>
          </a:p>
        </p:txBody>
      </p:sp>
      <p:sp>
        <p:nvSpPr>
          <p:cNvPr id="17" name="Arc 16"/>
          <p:cNvSpPr/>
          <p:nvPr/>
        </p:nvSpPr>
        <p:spPr>
          <a:xfrm flipV="1">
            <a:off x="1447800" y="2971800"/>
            <a:ext cx="6324600" cy="2895600"/>
          </a:xfrm>
          <a:prstGeom prst="arc">
            <a:avLst>
              <a:gd name="adj1" fmla="val 10731281"/>
              <a:gd name="adj2" fmla="val 35900"/>
            </a:avLst>
          </a:prstGeom>
          <a:ln w="19050">
            <a:tailEnd type="stealth" w="lg" len="lg"/>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extBox 17"/>
          <p:cNvSpPr txBox="1"/>
          <p:nvPr/>
        </p:nvSpPr>
        <p:spPr>
          <a:xfrm>
            <a:off x="7162800" y="2362200"/>
            <a:ext cx="1143000" cy="369332"/>
          </a:xfrm>
          <a:prstGeom prst="rect">
            <a:avLst/>
          </a:prstGeom>
          <a:noFill/>
        </p:spPr>
        <p:txBody>
          <a:bodyPr wrap="square" rtlCol="0">
            <a:spAutoFit/>
          </a:bodyPr>
          <a:lstStyle/>
          <a:p>
            <a:pPr algn="ctr"/>
            <a:r>
              <a:rPr lang="en-US" dirty="0" smtClean="0">
                <a:solidFill>
                  <a:srgbClr val="FF6600"/>
                </a:solidFill>
              </a:rPr>
              <a:t>receive x</a:t>
            </a:r>
            <a:endParaRPr lang="en-US" dirty="0">
              <a:solidFill>
                <a:srgbClr val="FF6600"/>
              </a:solidFill>
            </a:endParaRPr>
          </a:p>
        </p:txBody>
      </p:sp>
      <p:sp>
        <p:nvSpPr>
          <p:cNvPr id="19" name="Rectangle 18"/>
          <p:cNvSpPr/>
          <p:nvPr/>
        </p:nvSpPr>
        <p:spPr>
          <a:xfrm>
            <a:off x="8153400" y="4267200"/>
            <a:ext cx="228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x</a:t>
            </a:r>
          </a:p>
        </p:txBody>
      </p:sp>
    </p:spTree>
    <p:extLst>
      <p:ext uri="{BB962C8B-B14F-4D97-AF65-F5344CB8AC3E}">
        <p14:creationId xmlns:p14="http://schemas.microsoft.com/office/powerpoint/2010/main" val="18251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7" grpId="0" animBg="1"/>
      <p:bldP spid="18"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حافظه مشترک بر اساس زمان دسترسی</a:t>
            </a:r>
            <a:endParaRPr lang="en-US" dirty="0"/>
          </a:p>
        </p:txBody>
      </p:sp>
      <p:sp>
        <p:nvSpPr>
          <p:cNvPr id="3" name="Content Placeholder 2"/>
          <p:cNvSpPr>
            <a:spLocks noGrp="1"/>
          </p:cNvSpPr>
          <p:nvPr>
            <p:ph sz="quarter" idx="1"/>
          </p:nvPr>
        </p:nvSpPr>
        <p:spPr/>
        <p:txBody>
          <a:bodyPr/>
          <a:lstStyle/>
          <a:p>
            <a:r>
              <a:rPr lang="fa-IR" dirty="0" smtClean="0"/>
              <a:t>در اسلایدهای 12 و 13 دو روش پیاده‌سازی سیستم حافظه مشترک را دیدید: متمرکز و توزیعی</a:t>
            </a:r>
          </a:p>
          <a:p>
            <a:r>
              <a:rPr lang="fa-IR" dirty="0" smtClean="0"/>
              <a:t>از دید پردازنده‌ها و از نظر زمان دسترسی به حافظه با دو نوع حافظه مشترک روبرو هستیم:</a:t>
            </a:r>
          </a:p>
          <a:p>
            <a:pPr lvl="1"/>
            <a:r>
              <a:rPr lang="fa-IR" dirty="0" smtClean="0"/>
              <a:t>حافظه مشترک با دسترسی حافظه یکنواخت		   </a:t>
            </a:r>
            <a:r>
              <a:rPr lang="en-US" dirty="0" smtClean="0"/>
              <a:t>UMA</a:t>
            </a:r>
            <a:r>
              <a:rPr lang="fa-IR" dirty="0" smtClean="0"/>
              <a:t> </a:t>
            </a:r>
          </a:p>
          <a:p>
            <a:pPr lvl="2"/>
            <a:r>
              <a:rPr lang="fa-IR" dirty="0" smtClean="0"/>
              <a:t>زمان دسترسی همه پردازنده‌ها به همه بلوک‌های حافظه یکسان است.</a:t>
            </a:r>
          </a:p>
          <a:p>
            <a:pPr lvl="2"/>
            <a:endParaRPr lang="en-US" dirty="0" smtClean="0"/>
          </a:p>
          <a:p>
            <a:pPr lvl="1"/>
            <a:r>
              <a:rPr lang="fa-IR" dirty="0" smtClean="0"/>
              <a:t>حافظه مشترک با دسترسی حافظه غیریکنواخت		</a:t>
            </a:r>
            <a:r>
              <a:rPr lang="en-US" dirty="0" smtClean="0"/>
              <a:t>NUMA</a:t>
            </a:r>
            <a:r>
              <a:rPr lang="fa-IR" dirty="0" smtClean="0"/>
              <a:t>	</a:t>
            </a:r>
          </a:p>
          <a:p>
            <a:pPr lvl="2"/>
            <a:r>
              <a:rPr lang="fa-IR" dirty="0" smtClean="0"/>
              <a:t>زمان دسترسی پردازنده‌ها به بلوک‌های مختلف حافظه متفاوت است.</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15</a:t>
            </a:fld>
            <a:endParaRPr lang="en-US" altLang="en-US" dirty="0"/>
          </a:p>
        </p:txBody>
      </p:sp>
    </p:spTree>
    <p:extLst>
      <p:ext uri="{BB962C8B-B14F-4D97-AF65-F5344CB8AC3E}">
        <p14:creationId xmlns:p14="http://schemas.microsoft.com/office/powerpoint/2010/main" val="706198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حافظه مشترک با دسترسی حافظه یکنواخت</a:t>
            </a:r>
            <a:endParaRPr lang="en-US" sz="4000" dirty="0"/>
          </a:p>
        </p:txBody>
      </p:sp>
      <p:sp>
        <p:nvSpPr>
          <p:cNvPr id="3" name="Content Placeholder 2"/>
          <p:cNvSpPr>
            <a:spLocks noGrp="1"/>
          </p:cNvSpPr>
          <p:nvPr>
            <p:ph sz="quarter" idx="1"/>
          </p:nvPr>
        </p:nvSpPr>
        <p:spPr/>
        <p:txBody>
          <a:bodyPr/>
          <a:lstStyle/>
          <a:p>
            <a:r>
              <a:rPr lang="en-US" dirty="0" smtClean="0"/>
              <a:t>UMA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fa-IR" dirty="0" smtClean="0"/>
              <a:t>مانند </a:t>
            </a:r>
            <a:r>
              <a:rPr lang="en-US" dirty="0" smtClean="0"/>
              <a:t>Intel Xeon/Core 2</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16</a:t>
            </a:fld>
            <a:endParaRPr lang="en-US"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023" y="1898650"/>
            <a:ext cx="62166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92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حافظه مشترک با دسترسی حافظه غیریکنواخت</a:t>
            </a:r>
            <a:endParaRPr lang="en-US" sz="4000" dirty="0"/>
          </a:p>
        </p:txBody>
      </p:sp>
      <p:sp>
        <p:nvSpPr>
          <p:cNvPr id="3" name="Content Placeholder 2"/>
          <p:cNvSpPr>
            <a:spLocks noGrp="1"/>
          </p:cNvSpPr>
          <p:nvPr>
            <p:ph sz="quarter" idx="1"/>
          </p:nvPr>
        </p:nvSpPr>
        <p:spPr/>
        <p:txBody>
          <a:bodyPr/>
          <a:lstStyle/>
          <a:p>
            <a:r>
              <a:rPr lang="en-US" dirty="0" smtClean="0"/>
              <a:t>NUMA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fa-IR" dirty="0" smtClean="0"/>
              <a:t>مانند </a:t>
            </a:r>
            <a:r>
              <a:rPr lang="en-US" dirty="0" smtClean="0"/>
              <a:t>AMD Opteron</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6310312"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p:nvGrpSpPr>
        <p:grpSpPr>
          <a:xfrm>
            <a:off x="1706881" y="2819400"/>
            <a:ext cx="1112519" cy="1828800"/>
            <a:chOff x="1706881" y="2819400"/>
            <a:chExt cx="1112519" cy="1828800"/>
          </a:xfrm>
        </p:grpSpPr>
        <p:cxnSp>
          <p:nvCxnSpPr>
            <p:cNvPr id="9" name="Straight Arrow Connector 8"/>
            <p:cNvCxnSpPr/>
            <p:nvPr/>
          </p:nvCxnSpPr>
          <p:spPr>
            <a:xfrm>
              <a:off x="2438400" y="2819400"/>
              <a:ext cx="0" cy="1828800"/>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706881" y="3048000"/>
              <a:ext cx="1112519" cy="369332"/>
            </a:xfrm>
            <a:prstGeom prst="rect">
              <a:avLst/>
            </a:prstGeom>
            <a:noFill/>
          </p:spPr>
          <p:txBody>
            <a:bodyPr wrap="square" rtlCol="0">
              <a:spAutoFit/>
            </a:bodyPr>
            <a:lstStyle/>
            <a:p>
              <a:r>
                <a:rPr lang="fa-IR" dirty="0" smtClean="0">
                  <a:solidFill>
                    <a:srgbClr val="FF6600"/>
                  </a:solidFill>
                  <a:cs typeface="B Nazanin" panose="00000400000000000000" pitchFamily="2" charset="-78"/>
                </a:rPr>
                <a:t>سریع‌تر</a:t>
              </a:r>
              <a:endParaRPr lang="en-US" dirty="0">
                <a:solidFill>
                  <a:srgbClr val="FF6600"/>
                </a:solidFill>
                <a:cs typeface="B Nazanin" panose="00000400000000000000" pitchFamily="2" charset="-78"/>
              </a:endParaRPr>
            </a:p>
          </p:txBody>
        </p:sp>
      </p:grpSp>
      <p:grpSp>
        <p:nvGrpSpPr>
          <p:cNvPr id="23" name="Group 22"/>
          <p:cNvGrpSpPr/>
          <p:nvPr/>
        </p:nvGrpSpPr>
        <p:grpSpPr>
          <a:xfrm>
            <a:off x="2438400" y="2895600"/>
            <a:ext cx="3703319" cy="1752600"/>
            <a:chOff x="2438400" y="2895600"/>
            <a:chExt cx="3703319" cy="1752600"/>
          </a:xfrm>
        </p:grpSpPr>
        <p:sp>
          <p:nvSpPr>
            <p:cNvPr id="12" name="TextBox 11"/>
            <p:cNvSpPr txBox="1"/>
            <p:nvPr/>
          </p:nvSpPr>
          <p:spPr>
            <a:xfrm>
              <a:off x="5029200" y="3048000"/>
              <a:ext cx="1112519" cy="369332"/>
            </a:xfrm>
            <a:prstGeom prst="rect">
              <a:avLst/>
            </a:prstGeom>
            <a:noFill/>
          </p:spPr>
          <p:txBody>
            <a:bodyPr wrap="square" rtlCol="0">
              <a:spAutoFit/>
            </a:bodyPr>
            <a:lstStyle/>
            <a:p>
              <a:r>
                <a:rPr lang="fa-IR" dirty="0" smtClean="0">
                  <a:solidFill>
                    <a:srgbClr val="FF6600"/>
                  </a:solidFill>
                  <a:cs typeface="B Nazanin" panose="00000400000000000000" pitchFamily="2" charset="-78"/>
                </a:rPr>
                <a:t>کندتر</a:t>
              </a:r>
              <a:endParaRPr lang="en-US" dirty="0">
                <a:solidFill>
                  <a:srgbClr val="FF6600"/>
                </a:solidFill>
                <a:cs typeface="B Nazanin" panose="00000400000000000000" pitchFamily="2" charset="-78"/>
              </a:endParaRPr>
            </a:p>
          </p:txBody>
        </p:sp>
        <p:cxnSp>
          <p:nvCxnSpPr>
            <p:cNvPr id="14" name="Straight Connector 13"/>
            <p:cNvCxnSpPr/>
            <p:nvPr/>
          </p:nvCxnSpPr>
          <p:spPr>
            <a:xfrm>
              <a:off x="2438400" y="2895600"/>
              <a:ext cx="3200400" cy="0"/>
            </a:xfrm>
            <a:prstGeom prst="line">
              <a:avLst/>
            </a:prstGeom>
            <a:ln w="190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38800" y="2895600"/>
              <a:ext cx="0" cy="1752600"/>
            </a:xfrm>
            <a:prstGeom prst="line">
              <a:avLst/>
            </a:prstGeom>
            <a:ln w="19050">
              <a:solidFill>
                <a:srgbClr val="FF6600"/>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41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معماری شبکه‌های میان‌ارتباطی</a:t>
            </a:r>
            <a:endParaRPr lang="en-US" dirty="0"/>
          </a:p>
        </p:txBody>
      </p:sp>
      <p:sp>
        <p:nvSpPr>
          <p:cNvPr id="3" name="Content Placeholder 2"/>
          <p:cNvSpPr>
            <a:spLocks noGrp="1"/>
          </p:cNvSpPr>
          <p:nvPr>
            <p:ph sz="quarter" idx="1"/>
          </p:nvPr>
        </p:nvSpPr>
        <p:spPr/>
        <p:txBody>
          <a:bodyPr/>
          <a:lstStyle/>
          <a:p>
            <a:r>
              <a:rPr lang="fa-IR" dirty="0" smtClean="0"/>
              <a:t>معماری شبکه میان‌ارتباطی یا </a:t>
            </a:r>
            <a:r>
              <a:rPr lang="en-US" dirty="0" smtClean="0"/>
              <a:t>Interconnection Network</a:t>
            </a:r>
            <a:r>
              <a:rPr lang="fa-IR" dirty="0" smtClean="0"/>
              <a:t> تأثیر بسیاری بر تأخیر دسترسی به حافظه و بنابراین کارایی سیستم موازی دارد.</a:t>
            </a:r>
          </a:p>
          <a:p>
            <a:r>
              <a:rPr lang="fa-IR" dirty="0" smtClean="0"/>
              <a:t>معمولاً وقتی تعداد واحدهای پردازشی بیشتر می‌شود، شبکه میان‌ارتباطی نیز باید پیچیده‌تر شود.</a:t>
            </a:r>
          </a:p>
          <a:p>
            <a:r>
              <a:rPr lang="fa-IR" dirty="0" smtClean="0"/>
              <a:t>در غیر این‌صورت، ممکن است شبکه میان‌ارتباطی خود به گلوگاه سیستم تبدیل شود.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spTree>
    <p:extLst>
      <p:ext uri="{BB962C8B-B14F-4D97-AF65-F5344CB8AC3E}">
        <p14:creationId xmlns:p14="http://schemas.microsoft.com/office/powerpoint/2010/main" val="30741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شبکه‌های میان‌ارتباطی</a:t>
            </a:r>
            <a:endParaRPr lang="en-US" dirty="0"/>
          </a:p>
        </p:txBody>
      </p:sp>
      <p:sp>
        <p:nvSpPr>
          <p:cNvPr id="3" name="Content Placeholder 2"/>
          <p:cNvSpPr>
            <a:spLocks noGrp="1"/>
          </p:cNvSpPr>
          <p:nvPr>
            <p:ph sz="quarter" idx="1"/>
          </p:nvPr>
        </p:nvSpPr>
        <p:spPr/>
        <p:txBody>
          <a:bodyPr/>
          <a:lstStyle/>
          <a:p>
            <a:r>
              <a:rPr lang="fa-IR" dirty="0" smtClean="0"/>
              <a:t>شبکه‌های متداول در سیستم‌های موازی</a:t>
            </a:r>
            <a:endParaRPr lang="fa-IR" dirty="0"/>
          </a:p>
          <a:p>
            <a:pPr lvl="1"/>
            <a:r>
              <a:rPr lang="fa-IR" dirty="0" smtClean="0"/>
              <a:t>گذرگاه مشترک</a:t>
            </a:r>
            <a:r>
              <a:rPr lang="en-US" dirty="0" smtClean="0"/>
              <a:t>			</a:t>
            </a:r>
            <a:r>
              <a:rPr lang="fa-IR" dirty="0" smtClean="0"/>
              <a:t>             </a:t>
            </a:r>
            <a:r>
              <a:rPr lang="en-US" dirty="0" smtClean="0"/>
              <a:t>Shared Bus</a:t>
            </a:r>
            <a:endParaRPr lang="fa-IR" dirty="0" smtClean="0"/>
          </a:p>
          <a:p>
            <a:pPr lvl="1"/>
            <a:r>
              <a:rPr lang="fa-IR" dirty="0"/>
              <a:t>کراس بار				                 </a:t>
            </a:r>
            <a:r>
              <a:rPr lang="en-US" dirty="0"/>
              <a:t>Crossbar</a:t>
            </a:r>
            <a:endParaRPr lang="fa-IR" dirty="0"/>
          </a:p>
          <a:p>
            <a:pPr lvl="1"/>
            <a:r>
              <a:rPr lang="fa-IR" dirty="0" smtClean="0"/>
              <a:t>حلقه</a:t>
            </a:r>
            <a:r>
              <a:rPr lang="en-US" dirty="0" smtClean="0"/>
              <a:t>					</a:t>
            </a:r>
            <a:r>
              <a:rPr lang="fa-IR" dirty="0" smtClean="0"/>
              <a:t>             </a:t>
            </a:r>
            <a:r>
              <a:rPr lang="en-US" dirty="0" smtClean="0"/>
              <a:t>Ring</a:t>
            </a:r>
            <a:endParaRPr lang="fa-IR" dirty="0" smtClean="0"/>
          </a:p>
          <a:p>
            <a:pPr lvl="1"/>
            <a:r>
              <a:rPr lang="fa-IR" dirty="0" smtClean="0"/>
              <a:t>مش</a:t>
            </a:r>
            <a:r>
              <a:rPr lang="en-US" dirty="0" smtClean="0"/>
              <a:t>					</a:t>
            </a:r>
            <a:r>
              <a:rPr lang="fa-IR" dirty="0" smtClean="0"/>
              <a:t>           </a:t>
            </a:r>
            <a:r>
              <a:rPr lang="en-US" dirty="0" smtClean="0"/>
              <a:t>Mesh</a:t>
            </a:r>
            <a:endParaRPr lang="fa-IR" dirty="0" smtClean="0"/>
          </a:p>
          <a:p>
            <a:pPr lvl="1"/>
            <a:r>
              <a:rPr lang="fa-IR" dirty="0" smtClean="0"/>
              <a:t>توری</a:t>
            </a:r>
            <a:r>
              <a:rPr lang="en-US" dirty="0" smtClean="0"/>
              <a:t>					</a:t>
            </a:r>
            <a:r>
              <a:rPr lang="fa-IR" dirty="0" smtClean="0"/>
              <a:t>           </a:t>
            </a:r>
            <a:r>
              <a:rPr lang="en-US" dirty="0" smtClean="0"/>
              <a:t>Torus</a:t>
            </a:r>
          </a:p>
          <a:p>
            <a:pPr lvl="1"/>
            <a:endParaRPr lang="fa-IR" dirty="0" smtClean="0"/>
          </a:p>
          <a:p>
            <a:pPr lvl="1"/>
            <a:endParaRPr lang="fa-IR" dirty="0" smtClean="0"/>
          </a:p>
          <a:p>
            <a:pPr lvl="1"/>
            <a:endParaRPr lang="fa-IR" dirty="0" smtClean="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spTree>
    <p:extLst>
      <p:ext uri="{BB962C8B-B14F-4D97-AF65-F5344CB8AC3E}">
        <p14:creationId xmlns:p14="http://schemas.microsoft.com/office/powerpoint/2010/main" val="411226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2- معماری سیستم‌های موازی</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کارایی حافظه و مدل کارایی</a:t>
            </a:r>
          </a:p>
          <a:p>
            <a:pPr eaLnBrk="1" hangingPunct="1"/>
            <a:r>
              <a:rPr lang="fa-IR" altLang="en-US" dirty="0" smtClean="0"/>
              <a:t>معماری سیستم‌های موازی</a:t>
            </a:r>
          </a:p>
          <a:p>
            <a:pPr eaLnBrk="1" hangingPunct="1"/>
            <a:r>
              <a:rPr lang="fa-IR" altLang="en-US" dirty="0" smtClean="0"/>
              <a:t>معماری شبکه میان‌ارتباطی</a:t>
            </a:r>
            <a:endParaRPr lang="en-US" altLang="en-US" dirty="0" smtClean="0"/>
          </a:p>
          <a:p>
            <a:pPr eaLnBrk="1" hangingPunct="1"/>
            <a:r>
              <a:rPr lang="fa-IR" altLang="en-US" dirty="0" smtClean="0"/>
              <a:t>سیستم‌های موازی</a:t>
            </a:r>
            <a:r>
              <a:rPr lang="fa-IR" altLang="en-US" dirty="0"/>
              <a:t> </a:t>
            </a:r>
            <a:r>
              <a:rPr lang="fa-IR" altLang="en-US" dirty="0" smtClean="0"/>
              <a:t>بزرگ</a:t>
            </a:r>
            <a:endParaRPr lang="fa-IR" altLang="en-US" dirty="0"/>
          </a:p>
          <a:p>
            <a:pPr eaLnBrk="1" hangingPunct="1"/>
            <a:endParaRPr lang="en-US" altLang="en-US" dirty="0"/>
          </a:p>
          <a:p>
            <a:pPr eaLnBrk="1" hangingPunct="1"/>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گذرگاه مشترک</a:t>
            </a:r>
            <a:endParaRPr lang="en-US" dirty="0"/>
          </a:p>
        </p:txBody>
      </p:sp>
      <p:sp>
        <p:nvSpPr>
          <p:cNvPr id="3" name="Content Placeholder 2"/>
          <p:cNvSpPr>
            <a:spLocks noGrp="1"/>
          </p:cNvSpPr>
          <p:nvPr>
            <p:ph sz="quarter" idx="1"/>
          </p:nvPr>
        </p:nvSpPr>
        <p:spPr>
          <a:xfrm>
            <a:off x="4722556" y="1219200"/>
            <a:ext cx="4043492" cy="4876800"/>
          </a:xfrm>
        </p:spPr>
        <p:txBody>
          <a:bodyPr/>
          <a:lstStyle/>
          <a:p>
            <a:r>
              <a:rPr lang="fa-IR" dirty="0" smtClean="0"/>
              <a:t>ساده و ارزان</a:t>
            </a:r>
          </a:p>
          <a:p>
            <a:r>
              <a:rPr lang="fa-IR" dirty="0" smtClean="0"/>
              <a:t>اجازه دسترسی به گذرگاه از طریق داور (</a:t>
            </a:r>
            <a:r>
              <a:rPr lang="en-US" dirty="0" smtClean="0"/>
              <a:t>Bus Arbiter</a:t>
            </a:r>
            <a:r>
              <a:rPr lang="fa-IR" dirty="0" smtClean="0"/>
              <a:t>) داده می‌شود.</a:t>
            </a:r>
            <a:endParaRPr lang="en-US" dirty="0" smtClean="0"/>
          </a:p>
          <a:p>
            <a:r>
              <a:rPr lang="fa-IR" dirty="0" smtClean="0"/>
              <a:t>مقیاس‌پذیری کارایی کم</a:t>
            </a:r>
          </a:p>
          <a:p>
            <a:pPr lvl="1"/>
            <a:r>
              <a:rPr lang="fa-IR" dirty="0" smtClean="0"/>
              <a:t>با افزایش تعداد پردازنده‌ها، پهنای باند دسترسی به حافظه تبدیل به گلوگاه می‌شود.</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6" y="1241323"/>
            <a:ext cx="4095750" cy="4902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86860" y="5879068"/>
            <a:ext cx="1303081"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با حافظه نهان</a:t>
            </a:r>
            <a:endParaRPr lang="en-US" dirty="0">
              <a:cs typeface="B Nazanin" panose="00000400000000000000" pitchFamily="2" charset="-78"/>
            </a:endParaRPr>
          </a:p>
        </p:txBody>
      </p:sp>
      <p:sp>
        <p:nvSpPr>
          <p:cNvPr id="9" name="TextBox 8"/>
          <p:cNvSpPr txBox="1"/>
          <p:nvPr/>
        </p:nvSpPr>
        <p:spPr>
          <a:xfrm>
            <a:off x="1714500" y="3288268"/>
            <a:ext cx="1447800"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بدون حافظه نهان</a:t>
            </a:r>
            <a:endParaRPr lang="en-US" dirty="0">
              <a:cs typeface="B Nazanin" panose="00000400000000000000" pitchFamily="2" charset="-78"/>
            </a:endParaRPr>
          </a:p>
        </p:txBody>
      </p:sp>
    </p:spTree>
    <p:extLst>
      <p:ext uri="{BB962C8B-B14F-4D97-AF65-F5344CB8AC3E}">
        <p14:creationId xmlns:p14="http://schemas.microsoft.com/office/powerpoint/2010/main" val="3697365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گذرگاه مشترک</a:t>
            </a:r>
            <a:endParaRPr lang="en-US" dirty="0"/>
          </a:p>
        </p:txBody>
      </p:sp>
      <p:sp>
        <p:nvSpPr>
          <p:cNvPr id="3" name="Content Placeholder 2"/>
          <p:cNvSpPr>
            <a:spLocks noGrp="1"/>
          </p:cNvSpPr>
          <p:nvPr>
            <p:ph sz="quarter" idx="1"/>
          </p:nvPr>
        </p:nvSpPr>
        <p:spPr/>
        <p:txBody>
          <a:bodyPr/>
          <a:lstStyle/>
          <a:p>
            <a:r>
              <a:rPr lang="fa-IR" dirty="0" smtClean="0"/>
              <a:t>مثال: </a:t>
            </a:r>
            <a:r>
              <a:rPr lang="en-US" dirty="0" smtClean="0"/>
              <a:t>Intel Pentium Pro 4-processor quad-pack</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21</a:t>
            </a:fld>
            <a:endParaRPr lang="en-US" altLang="en-US" dirty="0"/>
          </a:p>
        </p:txBody>
      </p:sp>
      <p:pic>
        <p:nvPicPr>
          <p:cNvPr id="7" name="Picture 2" descr="http://people.engr.ncsu.edu/efg/506/s04/lectures/notes/lec2_files/image0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5037604" cy="411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5715000" y="1912577"/>
            <a:ext cx="3034061" cy="4205546"/>
          </a:xfrm>
          <a:prstGeom prst="rect">
            <a:avLst/>
          </a:prstGeom>
        </p:spPr>
      </p:pic>
    </p:spTree>
    <p:extLst>
      <p:ext uri="{BB962C8B-B14F-4D97-AF65-F5344CB8AC3E}">
        <p14:creationId xmlns:p14="http://schemas.microsoft.com/office/powerpoint/2010/main" val="3608594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کراس‌بار</a:t>
            </a:r>
            <a:endParaRPr lang="en-US" dirty="0"/>
          </a:p>
        </p:txBody>
      </p:sp>
      <p:sp>
        <p:nvSpPr>
          <p:cNvPr id="3" name="Content Placeholder 2"/>
          <p:cNvSpPr>
            <a:spLocks noGrp="1"/>
          </p:cNvSpPr>
          <p:nvPr>
            <p:ph sz="quarter" idx="1"/>
          </p:nvPr>
        </p:nvSpPr>
        <p:spPr>
          <a:xfrm>
            <a:off x="4038600" y="1219200"/>
            <a:ext cx="4727448" cy="4876800"/>
          </a:xfrm>
        </p:spPr>
        <p:txBody>
          <a:bodyPr/>
          <a:lstStyle/>
          <a:p>
            <a:r>
              <a:rPr lang="fa-IR" dirty="0" smtClean="0"/>
              <a:t>یک شبکه مبتنی بر سوئیچ</a:t>
            </a:r>
          </a:p>
          <a:p>
            <a:r>
              <a:rPr lang="fa-IR" dirty="0" smtClean="0"/>
              <a:t>اجازه دسترسی همزمان به چند پردازنده</a:t>
            </a:r>
          </a:p>
          <a:p>
            <a:pPr algn="r"/>
            <a:r>
              <a:rPr lang="fa-IR" dirty="0" smtClean="0"/>
              <a:t>هزینه پیاده‌سازی زیاد</a:t>
            </a:r>
          </a:p>
          <a:p>
            <a:pPr algn="r"/>
            <a:r>
              <a:rPr lang="fa-IR" dirty="0" smtClean="0"/>
              <a:t>مقیاس‌پذیری هزینه کم</a:t>
            </a:r>
          </a:p>
          <a:p>
            <a:pPr lvl="1"/>
            <a:r>
              <a:rPr lang="fa-IR" dirty="0" smtClean="0"/>
              <a:t>با افزایش تعداد پردازنده‌ها، هزینه پیاده‌سازی شبکه افزایش می‌یابد.</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22</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247775"/>
            <a:ext cx="325755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85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کراس‌بار</a:t>
            </a:r>
            <a:endParaRPr lang="en-US" dirty="0"/>
          </a:p>
        </p:txBody>
      </p:sp>
      <p:sp>
        <p:nvSpPr>
          <p:cNvPr id="3" name="Content Placeholder 2"/>
          <p:cNvSpPr>
            <a:spLocks noGrp="1"/>
          </p:cNvSpPr>
          <p:nvPr>
            <p:ph sz="quarter" idx="1"/>
          </p:nvPr>
        </p:nvSpPr>
        <p:spPr/>
        <p:txBody>
          <a:bodyPr/>
          <a:lstStyle/>
          <a:p>
            <a:r>
              <a:rPr lang="fa-IR" dirty="0" smtClean="0"/>
              <a:t>مثال: </a:t>
            </a:r>
            <a:r>
              <a:rPr lang="en-US" altLang="en-US" dirty="0" err="1"/>
              <a:t>UltraSPARC</a:t>
            </a:r>
            <a:r>
              <a:rPr lang="en-US" altLang="en-US" dirty="0"/>
              <a:t> T2</a:t>
            </a:r>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23</a:t>
            </a:fld>
            <a:endParaRPr lang="en-US" altLang="en-US" dirty="0"/>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9263" t="9437" r="6762"/>
          <a:stretch/>
        </p:blipFill>
        <p:spPr bwMode="auto">
          <a:xfrm>
            <a:off x="643759" y="1203798"/>
            <a:ext cx="4156841" cy="501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57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حلقه، مش، توری</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24</a:t>
            </a:fld>
            <a:endParaRPr lang="en-US" altLang="en-US" dirty="0"/>
          </a:p>
        </p:txBody>
      </p:sp>
      <p:pic>
        <p:nvPicPr>
          <p:cNvPr id="9" name="Picture 5" descr="la"/>
          <p:cNvPicPr>
            <a:picLocks noChangeAspect="1" noChangeArrowheads="1"/>
          </p:cNvPicPr>
          <p:nvPr/>
        </p:nvPicPr>
        <p:blipFill rotWithShape="1">
          <a:blip r:embed="rId2">
            <a:extLst>
              <a:ext uri="{28A0092B-C50C-407E-A947-70E740481C1C}">
                <a14:useLocalDpi xmlns:a14="http://schemas.microsoft.com/office/drawing/2010/main" val="0"/>
              </a:ext>
            </a:extLst>
          </a:blip>
          <a:srcRect l="54625" t="-10747" r="-1497" b="35988"/>
          <a:stretch/>
        </p:blipFill>
        <p:spPr bwMode="auto">
          <a:xfrm>
            <a:off x="1905000" y="2057400"/>
            <a:ext cx="2362199" cy="5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5" descr="meshes"/>
          <p:cNvPicPr>
            <a:picLocks noChangeAspect="1" noChangeArrowheads="1"/>
          </p:cNvPicPr>
          <p:nvPr/>
        </p:nvPicPr>
        <p:blipFill rotWithShape="1">
          <a:blip r:embed="rId3">
            <a:extLst>
              <a:ext uri="{28A0092B-C50C-407E-A947-70E740481C1C}">
                <a14:useLocalDpi xmlns:a14="http://schemas.microsoft.com/office/drawing/2010/main" val="0"/>
              </a:ext>
            </a:extLst>
          </a:blip>
          <a:srcRect l="73312" t="-3999" r="-1255" b="11511"/>
          <a:stretch/>
        </p:blipFill>
        <p:spPr bwMode="auto">
          <a:xfrm>
            <a:off x="4990178" y="3682181"/>
            <a:ext cx="2033844" cy="21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5" descr="meshes"/>
          <p:cNvPicPr>
            <a:picLocks noChangeAspect="1" noChangeArrowheads="1"/>
          </p:cNvPicPr>
          <p:nvPr/>
        </p:nvPicPr>
        <p:blipFill rotWithShape="1">
          <a:blip r:embed="rId3">
            <a:extLst>
              <a:ext uri="{28A0092B-C50C-407E-A947-70E740481C1C}">
                <a14:useLocalDpi xmlns:a14="http://schemas.microsoft.com/office/drawing/2010/main" val="0"/>
              </a:ext>
            </a:extLst>
          </a:blip>
          <a:srcRect l="35387" t="-3999" r="32158" b="11511"/>
          <a:stretch/>
        </p:blipFill>
        <p:spPr bwMode="auto">
          <a:xfrm>
            <a:off x="1939412" y="3682181"/>
            <a:ext cx="2362200" cy="21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5" descr="meshes"/>
          <p:cNvPicPr>
            <a:picLocks noChangeAspect="1" noChangeArrowheads="1"/>
          </p:cNvPicPr>
          <p:nvPr/>
        </p:nvPicPr>
        <p:blipFill rotWithShape="1">
          <a:blip r:embed="rId3">
            <a:extLst>
              <a:ext uri="{28A0092B-C50C-407E-A947-70E740481C1C}">
                <a14:useLocalDpi xmlns:a14="http://schemas.microsoft.com/office/drawing/2010/main" val="0"/>
              </a:ext>
            </a:extLst>
          </a:blip>
          <a:srcRect l="-1256" t="-3999" r="65660" b="11511"/>
          <a:stretch/>
        </p:blipFill>
        <p:spPr bwMode="auto">
          <a:xfrm>
            <a:off x="4711700" y="1161197"/>
            <a:ext cx="2590800" cy="21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Box 12"/>
          <p:cNvSpPr txBox="1"/>
          <p:nvPr/>
        </p:nvSpPr>
        <p:spPr>
          <a:xfrm>
            <a:off x="2362199" y="3288268"/>
            <a:ext cx="1447800"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حلقه</a:t>
            </a:r>
            <a:endParaRPr lang="en-US" dirty="0">
              <a:cs typeface="B Nazanin" panose="00000400000000000000" pitchFamily="2" charset="-78"/>
            </a:endParaRPr>
          </a:p>
        </p:txBody>
      </p:sp>
      <p:sp>
        <p:nvSpPr>
          <p:cNvPr id="14" name="TextBox 13"/>
          <p:cNvSpPr txBox="1"/>
          <p:nvPr/>
        </p:nvSpPr>
        <p:spPr>
          <a:xfrm>
            <a:off x="5268451" y="3288268"/>
            <a:ext cx="1447800"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مش دو بعدی</a:t>
            </a:r>
            <a:endParaRPr lang="en-US" dirty="0">
              <a:cs typeface="B Nazanin" panose="00000400000000000000" pitchFamily="2" charset="-78"/>
            </a:endParaRPr>
          </a:p>
        </p:txBody>
      </p:sp>
      <p:sp>
        <p:nvSpPr>
          <p:cNvPr id="15" name="TextBox 14"/>
          <p:cNvSpPr txBox="1"/>
          <p:nvPr/>
        </p:nvSpPr>
        <p:spPr>
          <a:xfrm>
            <a:off x="5268451" y="5802868"/>
            <a:ext cx="1447800"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مش سه بعدی</a:t>
            </a:r>
            <a:endParaRPr lang="en-US" dirty="0">
              <a:cs typeface="B Nazanin" panose="00000400000000000000" pitchFamily="2" charset="-78"/>
            </a:endParaRPr>
          </a:p>
        </p:txBody>
      </p:sp>
      <p:sp>
        <p:nvSpPr>
          <p:cNvPr id="16" name="TextBox 15"/>
          <p:cNvSpPr txBox="1"/>
          <p:nvPr/>
        </p:nvSpPr>
        <p:spPr>
          <a:xfrm>
            <a:off x="2362199" y="5802868"/>
            <a:ext cx="1447800" cy="369332"/>
          </a:xfrm>
          <a:prstGeom prst="rect">
            <a:avLst/>
          </a:prstGeom>
          <a:solidFill>
            <a:schemeClr val="bg1"/>
          </a:solidFill>
        </p:spPr>
        <p:txBody>
          <a:bodyPr wrap="square" rtlCol="0">
            <a:spAutoFit/>
          </a:bodyPr>
          <a:lstStyle/>
          <a:p>
            <a:pPr algn="ctr"/>
            <a:r>
              <a:rPr lang="fa-IR" dirty="0" smtClean="0">
                <a:cs typeface="B Nazanin" panose="00000400000000000000" pitchFamily="2" charset="-78"/>
              </a:rPr>
              <a:t>توری دو بعدی</a:t>
            </a:r>
            <a:endParaRPr lang="en-US" dirty="0">
              <a:cs typeface="B Nazanin" panose="00000400000000000000" pitchFamily="2" charset="-78"/>
            </a:endParaRPr>
          </a:p>
        </p:txBody>
      </p:sp>
    </p:spTree>
    <p:extLst>
      <p:ext uri="{BB962C8B-B14F-4D97-AF65-F5344CB8AC3E}">
        <p14:creationId xmlns:p14="http://schemas.microsoft.com/office/powerpoint/2010/main" val="1134430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حلقه</a:t>
            </a:r>
            <a:endParaRPr lang="en-US" dirty="0"/>
          </a:p>
        </p:txBody>
      </p:sp>
      <p:sp>
        <p:nvSpPr>
          <p:cNvPr id="3" name="Content Placeholder 2"/>
          <p:cNvSpPr>
            <a:spLocks noGrp="1"/>
          </p:cNvSpPr>
          <p:nvPr>
            <p:ph sz="quarter" idx="1"/>
          </p:nvPr>
        </p:nvSpPr>
        <p:spPr/>
        <p:txBody>
          <a:bodyPr/>
          <a:lstStyle/>
          <a:p>
            <a:r>
              <a:rPr lang="fa-IR" dirty="0" smtClean="0"/>
              <a:t>مثال: </a:t>
            </a:r>
            <a:r>
              <a:rPr lang="en-US" dirty="0" smtClean="0"/>
              <a:t>Intel Xeon-Phi </a:t>
            </a:r>
            <a:r>
              <a:rPr lang="en-US" dirty="0" err="1" smtClean="0"/>
              <a:t>Manycore</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25</a:t>
            </a:fld>
            <a:endParaRPr lang="en-US" altLang="en-US" dirty="0"/>
          </a:p>
        </p:txBody>
      </p: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400" y="2362200"/>
            <a:ext cx="6600825" cy="3352800"/>
          </a:xfrm>
          <a:prstGeom prst="rect">
            <a:avLst/>
          </a:prstGeom>
        </p:spPr>
      </p:pic>
    </p:spTree>
    <p:extLst>
      <p:ext uri="{BB962C8B-B14F-4D97-AF65-F5344CB8AC3E}">
        <p14:creationId xmlns:p14="http://schemas.microsoft.com/office/powerpoint/2010/main" val="1313161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a:t>
            </a:r>
            <a:endParaRPr lang="en-US" dirty="0"/>
          </a:p>
        </p:txBody>
      </p:sp>
      <p:sp>
        <p:nvSpPr>
          <p:cNvPr id="3" name="Content Placeholder 2"/>
          <p:cNvSpPr>
            <a:spLocks noGrp="1"/>
          </p:cNvSpPr>
          <p:nvPr>
            <p:ph sz="quarter" idx="1"/>
          </p:nvPr>
        </p:nvSpPr>
        <p:spPr/>
        <p:txBody>
          <a:bodyPr/>
          <a:lstStyle/>
          <a:p>
            <a:r>
              <a:rPr lang="fa-IR" dirty="0" smtClean="0"/>
              <a:t>مثال:</a:t>
            </a:r>
            <a:r>
              <a:rPr lang="fa-IR" dirty="0"/>
              <a:t> </a:t>
            </a:r>
            <a:r>
              <a:rPr lang="en-US" dirty="0" smtClean="0"/>
              <a:t>Intel Xeon Scalable Processor</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26</a:t>
            </a:fld>
            <a:endParaRPr lang="en-US" altLang="en-US" dirty="0"/>
          </a:p>
        </p:txBody>
      </p:sp>
      <p:pic>
        <p:nvPicPr>
          <p:cNvPr id="7" name="Picture 6"/>
          <p:cNvPicPr>
            <a:picLocks noChangeAspect="1"/>
          </p:cNvPicPr>
          <p:nvPr/>
        </p:nvPicPr>
        <p:blipFill>
          <a:blip r:embed="rId2"/>
          <a:stretch>
            <a:fillRect/>
          </a:stretch>
        </p:blipFill>
        <p:spPr>
          <a:xfrm>
            <a:off x="498348" y="1710754"/>
            <a:ext cx="8382000" cy="4385246"/>
          </a:xfrm>
          <a:prstGeom prst="rect">
            <a:avLst/>
          </a:prstGeom>
        </p:spPr>
      </p:pic>
    </p:spTree>
    <p:extLst>
      <p:ext uri="{BB962C8B-B14F-4D97-AF65-F5344CB8AC3E}">
        <p14:creationId xmlns:p14="http://schemas.microsoft.com/office/powerpoint/2010/main" val="1697067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r" rtl="1"/>
            <a:r>
              <a:rPr lang="fa-IR" dirty="0" smtClean="0">
                <a:cs typeface="B Nazanin" panose="00000400000000000000" pitchFamily="2" charset="-78"/>
              </a:rPr>
              <a:t>مثال:</a:t>
            </a:r>
            <a:r>
              <a:rPr lang="en-US" dirty="0" smtClean="0">
                <a:cs typeface="B Nazanin" panose="00000400000000000000" pitchFamily="2" charset="-78"/>
              </a:rPr>
              <a:t>Cray Gemini </a:t>
            </a:r>
          </a:p>
          <a:p>
            <a:pPr marL="0" indent="0" algn="r" rtl="1">
              <a:buNone/>
            </a:pPr>
            <a:r>
              <a:rPr lang="en-US" dirty="0">
                <a:cs typeface="B Nazanin" panose="00000400000000000000" pitchFamily="2" charset="-78"/>
              </a:rPr>
              <a:t> </a:t>
            </a:r>
            <a:r>
              <a:rPr lang="en-US" dirty="0" smtClean="0">
                <a:cs typeface="B Nazanin" panose="00000400000000000000" pitchFamily="2" charset="-78"/>
              </a:rPr>
              <a:t>   Interconnect</a:t>
            </a:r>
          </a:p>
        </p:txBody>
      </p:sp>
      <p:sp>
        <p:nvSpPr>
          <p:cNvPr id="72706" name="Rectangle 2"/>
          <p:cNvSpPr>
            <a:spLocks noGrp="1" noChangeArrowheads="1"/>
          </p:cNvSpPr>
          <p:nvPr>
            <p:ph type="title"/>
          </p:nvPr>
        </p:nvSpPr>
        <p:spPr>
          <a:xfrm>
            <a:off x="612775" y="228600"/>
            <a:ext cx="8153400" cy="685800"/>
          </a:xfrm>
        </p:spPr>
        <p:txBody>
          <a:bodyPr/>
          <a:lstStyle/>
          <a:p>
            <a:r>
              <a:rPr lang="fa-IR" altLang="en-US" sz="3600" dirty="0" smtClean="0"/>
              <a:t>توری سه بعدی</a:t>
            </a:r>
            <a:endParaRPr lang="en-US" altLang="en-US" sz="3600" dirty="0" smtClean="0"/>
          </a:p>
        </p:txBody>
      </p:sp>
      <p:sp>
        <p:nvSpPr>
          <p:cNvPr id="72709" name="Date Placeholder 1"/>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Parallel Processing</a:t>
            </a:r>
          </a:p>
        </p:txBody>
      </p:sp>
      <p:sp>
        <p:nvSpPr>
          <p:cNvPr id="72710" name="Footer Placeholder 2"/>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3. Parallel Platforms (2)</a:t>
            </a:r>
          </a:p>
        </p:txBody>
      </p:sp>
      <p:sp>
        <p:nvSpPr>
          <p:cNvPr id="4" name="Slide Number Placeholder 3"/>
          <p:cNvSpPr>
            <a:spLocks noGrp="1"/>
          </p:cNvSpPr>
          <p:nvPr>
            <p:ph type="sldNum" sz="quarter" idx="12"/>
          </p:nvPr>
        </p:nvSpPr>
        <p:spPr/>
        <p:txBody>
          <a:bodyPr>
            <a:normAutofit fontScale="85000" lnSpcReduction="20000"/>
          </a:bodyPr>
          <a:lstStyle/>
          <a:p>
            <a:pPr>
              <a:defRPr/>
            </a:pPr>
            <a:fld id="{095C1132-3DF8-4151-9229-D990AAB84E21}" type="slidenum">
              <a:rPr lang="en-US" altLang="en-US" smtClean="0"/>
              <a:pPr>
                <a:defRPr/>
              </a:pPr>
              <a:t>27</a:t>
            </a:fld>
            <a:endParaRPr lang="en-US" altLang="en-US" dirty="0"/>
          </a:p>
        </p:txBody>
      </p:sp>
      <p:pic>
        <p:nvPicPr>
          <p:cNvPr id="115714" name="Picture 2" descr="https://www.nersc.gov/assets/Documentation/Misc/GeminiSchemati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78486"/>
            <a:ext cx="4279347" cy="502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033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bwMode="auto">
          <a:xfrm>
            <a:off x="612648" y="1219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r" rtl="1"/>
            <a:r>
              <a:rPr lang="fa-IR" dirty="0" smtClean="0">
                <a:cs typeface="B Nazanin" panose="00000400000000000000" pitchFamily="2" charset="-78"/>
              </a:rPr>
              <a:t>نمایی از اتصالات ابررایانه </a:t>
            </a:r>
            <a:r>
              <a:rPr lang="en-US" dirty="0" smtClean="0">
                <a:cs typeface="B Nazanin" panose="00000400000000000000" pitchFamily="2" charset="-78"/>
              </a:rPr>
              <a:t>Cray XE6</a:t>
            </a:r>
            <a:r>
              <a:rPr lang="fa-IR" dirty="0" smtClean="0">
                <a:cs typeface="B Nazanin" panose="00000400000000000000" pitchFamily="2" charset="-78"/>
              </a:rPr>
              <a:t> که از توری سه‌بعدی </a:t>
            </a:r>
            <a:r>
              <a:rPr lang="en-US" dirty="0" smtClean="0">
                <a:cs typeface="B Nazanin" panose="00000400000000000000" pitchFamily="2" charset="-78"/>
              </a:rPr>
              <a:t>Gemini</a:t>
            </a:r>
            <a:r>
              <a:rPr lang="fa-IR" dirty="0" smtClean="0">
                <a:cs typeface="B Nazanin" panose="00000400000000000000" pitchFamily="2" charset="-78"/>
              </a:rPr>
              <a:t> استفاده کرده است.</a:t>
            </a:r>
            <a:endParaRPr lang="en-US" dirty="0" smtClean="0">
              <a:cs typeface="B Nazanin" panose="00000400000000000000" pitchFamily="2" charset="-78"/>
            </a:endParaRPr>
          </a:p>
        </p:txBody>
      </p:sp>
      <p:sp>
        <p:nvSpPr>
          <p:cNvPr id="72706" name="Rectangle 2"/>
          <p:cNvSpPr>
            <a:spLocks noGrp="1" noChangeArrowheads="1"/>
          </p:cNvSpPr>
          <p:nvPr>
            <p:ph type="title"/>
          </p:nvPr>
        </p:nvSpPr>
        <p:spPr>
          <a:xfrm>
            <a:off x="612775" y="228600"/>
            <a:ext cx="8153400" cy="685800"/>
          </a:xfrm>
        </p:spPr>
        <p:txBody>
          <a:bodyPr/>
          <a:lstStyle/>
          <a:p>
            <a:r>
              <a:rPr lang="fa-IR" altLang="en-US" sz="3600" dirty="0" smtClean="0"/>
              <a:t>توری سه بعدی</a:t>
            </a:r>
            <a:endParaRPr lang="en-US" altLang="en-US" sz="3600" dirty="0" smtClean="0"/>
          </a:p>
        </p:txBody>
      </p:sp>
      <p:sp>
        <p:nvSpPr>
          <p:cNvPr id="72709" name="Date Placeholder 1"/>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Parallel Processing</a:t>
            </a:r>
          </a:p>
        </p:txBody>
      </p:sp>
      <p:sp>
        <p:nvSpPr>
          <p:cNvPr id="72710" name="Footer Placeholder 2"/>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3. Parallel Platforms (2)</a:t>
            </a:r>
          </a:p>
        </p:txBody>
      </p:sp>
      <p:sp>
        <p:nvSpPr>
          <p:cNvPr id="4" name="Slide Number Placeholder 3"/>
          <p:cNvSpPr>
            <a:spLocks noGrp="1"/>
          </p:cNvSpPr>
          <p:nvPr>
            <p:ph type="sldNum" sz="quarter" idx="12"/>
          </p:nvPr>
        </p:nvSpPr>
        <p:spPr/>
        <p:txBody>
          <a:bodyPr>
            <a:normAutofit fontScale="85000" lnSpcReduction="20000"/>
          </a:bodyPr>
          <a:lstStyle/>
          <a:p>
            <a:pPr>
              <a:defRPr/>
            </a:pPr>
            <a:fld id="{095C1132-3DF8-4151-9229-D990AAB84E21}" type="slidenum">
              <a:rPr lang="en-US" altLang="en-US" smtClean="0"/>
              <a:pPr>
                <a:defRPr/>
              </a:pPr>
              <a:t>28</a:t>
            </a:fld>
            <a:endParaRPr lang="en-US" altLang="en-US" dirty="0"/>
          </a:p>
        </p:txBody>
      </p:sp>
      <p:pic>
        <p:nvPicPr>
          <p:cNvPr id="117762" name="Picture 2" descr="WI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486400"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68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685800"/>
          </a:xfrm>
        </p:spPr>
        <p:txBody>
          <a:bodyPr/>
          <a:lstStyle/>
          <a:p>
            <a:pPr eaLnBrk="1" hangingPunct="1"/>
            <a:r>
              <a:rPr lang="fa-IR" altLang="en-US" dirty="0" smtClean="0"/>
              <a:t>سیستم‌های موازی بزرگ</a:t>
            </a:r>
            <a:endParaRPr lang="en-US" altLang="en-US" dirty="0"/>
          </a:p>
        </p:txBody>
      </p:sp>
      <p:sp>
        <p:nvSpPr>
          <p:cNvPr id="30723" name="Content Placeholder 2"/>
          <p:cNvSpPr>
            <a:spLocks noGrp="1"/>
          </p:cNvSpPr>
          <p:nvPr>
            <p:ph sz="quarter" idx="1"/>
          </p:nvPr>
        </p:nvSpPr>
        <p:spPr>
          <a:xfrm>
            <a:off x="612775" y="1219200"/>
            <a:ext cx="8153400" cy="4876800"/>
          </a:xfrm>
        </p:spPr>
        <p:txBody>
          <a:bodyPr/>
          <a:lstStyle/>
          <a:p>
            <a:pPr eaLnBrk="1" hangingPunct="1"/>
            <a:r>
              <a:rPr lang="fa-IR" altLang="en-US" dirty="0" smtClean="0"/>
              <a:t>خوشه‌					 	    </a:t>
            </a:r>
            <a:r>
              <a:rPr lang="en-US" altLang="en-US" dirty="0" smtClean="0"/>
              <a:t>Cluster</a:t>
            </a:r>
            <a:endParaRPr lang="fa-IR" altLang="en-US" dirty="0" smtClean="0"/>
          </a:p>
          <a:p>
            <a:pPr eaLnBrk="1" hangingPunct="1"/>
            <a:r>
              <a:rPr lang="fa-IR" altLang="en-US" dirty="0" smtClean="0"/>
              <a:t>تور</a:t>
            </a:r>
            <a:r>
              <a:rPr lang="fa-IR" altLang="en-US" dirty="0"/>
              <a:t>‌					 	 </a:t>
            </a:r>
            <a:r>
              <a:rPr lang="fa-IR" altLang="en-US" dirty="0" smtClean="0"/>
              <a:t>	        </a:t>
            </a:r>
            <a:r>
              <a:rPr lang="en-US" altLang="en-US" dirty="0" smtClean="0"/>
              <a:t>Grid</a:t>
            </a:r>
            <a:endParaRPr lang="en-US" altLang="en-US" dirty="0"/>
          </a:p>
          <a:p>
            <a:pPr eaLnBrk="1" hangingPunct="1"/>
            <a:r>
              <a:rPr lang="fa-IR" altLang="en-US" dirty="0" smtClean="0"/>
              <a:t>ابر							      </a:t>
            </a:r>
            <a:r>
              <a:rPr lang="en-US" altLang="en-US" dirty="0" smtClean="0"/>
              <a:t>Cloud</a:t>
            </a:r>
            <a:endParaRPr lang="en-US" altLang="en-US" dirty="0"/>
          </a:p>
          <a:p>
            <a:pPr eaLnBrk="1" hangingPunct="1"/>
            <a:r>
              <a:rPr lang="fa-IR" altLang="en-US" dirty="0" smtClean="0"/>
              <a:t>ابررایانه				          </a:t>
            </a:r>
            <a:r>
              <a:rPr lang="en-US" altLang="en-US" dirty="0" smtClean="0"/>
              <a:t>Supercomputer</a:t>
            </a:r>
            <a:endParaRPr lang="en-US" altLang="en-US" dirty="0"/>
          </a:p>
        </p:txBody>
      </p:sp>
      <p:sp>
        <p:nvSpPr>
          <p:cNvPr id="30724"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
        <p:nvSpPr>
          <p:cNvPr id="3072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2- معماری سیستم‌های موازی</a:t>
            </a:r>
            <a:endParaRPr lang="en-US" altLang="en-US" sz="1400">
              <a:solidFill>
                <a:schemeClr val="tx2"/>
              </a:solidFill>
              <a:latin typeface="Arial"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pPr>
              <a:defRPr/>
            </a:pPr>
            <a:fld id="{A45FFA4C-FE42-4992-B973-39B6C24A4F47}" type="slidenum">
              <a:rPr lang="en-US" altLang="en-US" smtClean="0"/>
              <a:pPr>
                <a:defRPr/>
              </a:pPr>
              <a:t>29</a:t>
            </a:fld>
            <a:endParaRPr lang="en-US" altLang="en-US" dirty="0"/>
          </a:p>
        </p:txBody>
      </p:sp>
    </p:spTree>
    <p:extLst>
      <p:ext uri="{BB962C8B-B14F-4D97-AF65-F5344CB8AC3E}">
        <p14:creationId xmlns:p14="http://schemas.microsoft.com/office/powerpoint/2010/main" val="314220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محدودیت کارایی حافظه</a:t>
            </a:r>
            <a:endParaRPr lang="en-US" dirty="0"/>
          </a:p>
        </p:txBody>
      </p:sp>
      <p:sp>
        <p:nvSpPr>
          <p:cNvPr id="3" name="Content Placeholder 2"/>
          <p:cNvSpPr>
            <a:spLocks noGrp="1"/>
          </p:cNvSpPr>
          <p:nvPr>
            <p:ph sz="quarter" idx="1"/>
          </p:nvPr>
        </p:nvSpPr>
        <p:spPr/>
        <p:txBody>
          <a:bodyPr/>
          <a:lstStyle/>
          <a:p>
            <a:r>
              <a:rPr lang="fa-IR" dirty="0" smtClean="0"/>
              <a:t>در سیستم‌های موازی، معمولاً کارایی حافظه تبدیل به گلوگاه می‌شود</a:t>
            </a:r>
          </a:p>
          <a:p>
            <a:pPr lvl="1"/>
            <a:r>
              <a:rPr lang="fa-IR" dirty="0" smtClean="0"/>
              <a:t>البته این که کدام قسمت از سیستم گلوگاه می‌شود به کاربرد هم وابسته است</a:t>
            </a:r>
          </a:p>
          <a:p>
            <a:r>
              <a:rPr lang="fa-IR" dirty="0" smtClean="0"/>
              <a:t>پارامترهای مهم در اندازه‌گیری کارایی حافظه</a:t>
            </a:r>
          </a:p>
          <a:p>
            <a:pPr lvl="1"/>
            <a:r>
              <a:rPr lang="fa-IR" dirty="0" smtClean="0">
                <a:solidFill>
                  <a:srgbClr val="1B46FD"/>
                </a:solidFill>
              </a:rPr>
              <a:t>تأخیر 					             </a:t>
            </a:r>
            <a:r>
              <a:rPr lang="en-US" dirty="0" smtClean="0">
                <a:solidFill>
                  <a:srgbClr val="1B46FD"/>
                </a:solidFill>
              </a:rPr>
              <a:t>Latency</a:t>
            </a:r>
            <a:endParaRPr lang="fa-IR" dirty="0" smtClean="0">
              <a:solidFill>
                <a:srgbClr val="1B46FD"/>
              </a:solidFill>
            </a:endParaRPr>
          </a:p>
          <a:p>
            <a:pPr lvl="2"/>
            <a:r>
              <a:rPr lang="fa-IR" dirty="0" smtClean="0"/>
              <a:t>فاصله زمانی بین ارسال درخواست دسترسی به حافظه تا دریافت داده توسط پردازنده</a:t>
            </a:r>
            <a:endParaRPr lang="fa-IR" dirty="0"/>
          </a:p>
          <a:p>
            <a:pPr lvl="2"/>
            <a:r>
              <a:rPr lang="fa-IR" dirty="0" smtClean="0"/>
              <a:t>واحد اندازه‌گیری: ثانیه</a:t>
            </a:r>
          </a:p>
          <a:p>
            <a:pPr lvl="1"/>
            <a:r>
              <a:rPr lang="fa-IR" dirty="0" smtClean="0">
                <a:solidFill>
                  <a:srgbClr val="1B46FD"/>
                </a:solidFill>
              </a:rPr>
              <a:t>پهنای باند </a:t>
            </a:r>
            <a:r>
              <a:rPr lang="en-US" dirty="0" smtClean="0">
                <a:solidFill>
                  <a:srgbClr val="1B46FD"/>
                </a:solidFill>
              </a:rPr>
              <a:t>				</a:t>
            </a:r>
            <a:r>
              <a:rPr lang="fa-IR" dirty="0" smtClean="0">
                <a:solidFill>
                  <a:srgbClr val="1B46FD"/>
                </a:solidFill>
              </a:rPr>
              <a:t>      </a:t>
            </a:r>
            <a:r>
              <a:rPr lang="en-US" dirty="0" smtClean="0">
                <a:solidFill>
                  <a:srgbClr val="1B46FD"/>
                </a:solidFill>
              </a:rPr>
              <a:t>	</a:t>
            </a:r>
            <a:r>
              <a:rPr lang="fa-IR" dirty="0" smtClean="0">
                <a:solidFill>
                  <a:srgbClr val="1B46FD"/>
                </a:solidFill>
              </a:rPr>
              <a:t>        </a:t>
            </a:r>
            <a:r>
              <a:rPr lang="en-US" dirty="0" smtClean="0">
                <a:solidFill>
                  <a:srgbClr val="1B46FD"/>
                </a:solidFill>
              </a:rPr>
              <a:t>Bandwidth</a:t>
            </a:r>
            <a:endParaRPr lang="fa-IR" dirty="0" smtClean="0">
              <a:solidFill>
                <a:srgbClr val="1B46FD"/>
              </a:solidFill>
            </a:endParaRPr>
          </a:p>
          <a:p>
            <a:pPr lvl="2"/>
            <a:r>
              <a:rPr lang="fa-IR" dirty="0" smtClean="0"/>
              <a:t>نرخ دریافت داده توسط پردازنده </a:t>
            </a:r>
          </a:p>
          <a:p>
            <a:pPr lvl="2"/>
            <a:r>
              <a:rPr lang="fa-IR" dirty="0" smtClean="0"/>
              <a:t>واحد اندازه‌گیری: بایت بر ثانیه</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spTree>
    <p:extLst>
      <p:ext uri="{BB962C8B-B14F-4D97-AF65-F5344CB8AC3E}">
        <p14:creationId xmlns:p14="http://schemas.microsoft.com/office/powerpoint/2010/main" val="310536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خوشه</a:t>
            </a:r>
            <a:endParaRPr lang="en-US" dirty="0"/>
          </a:p>
        </p:txBody>
      </p:sp>
      <p:sp>
        <p:nvSpPr>
          <p:cNvPr id="3" name="Content Placeholder 2"/>
          <p:cNvSpPr>
            <a:spLocks noGrp="1"/>
          </p:cNvSpPr>
          <p:nvPr>
            <p:ph sz="quarter" idx="1"/>
          </p:nvPr>
        </p:nvSpPr>
        <p:spPr/>
        <p:txBody>
          <a:bodyPr/>
          <a:lstStyle/>
          <a:p>
            <a:r>
              <a:rPr lang="fa-IR" dirty="0" smtClean="0"/>
              <a:t>اتصال چند کامپیوتر (عموماً با سخت‌افزار و سیستم‌عامل یکسان) از طریق شبکه </a:t>
            </a:r>
            <a:r>
              <a:rPr lang="en-US" dirty="0" smtClean="0"/>
              <a:t>LAN</a:t>
            </a:r>
            <a:r>
              <a:rPr lang="fa-IR" dirty="0" smtClean="0"/>
              <a:t> به منظور حل سریع‌تر مسائل</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30</a:t>
            </a:fld>
            <a:endParaRPr lang="en-US" altLang="en-US" dirty="0"/>
          </a:p>
        </p:txBody>
      </p:sp>
      <p:pic>
        <p:nvPicPr>
          <p:cNvPr id="8" name="Picture 7"/>
          <p:cNvPicPr>
            <a:picLocks noChangeAspect="1"/>
          </p:cNvPicPr>
          <p:nvPr/>
        </p:nvPicPr>
        <p:blipFill>
          <a:blip r:embed="rId2"/>
          <a:stretch>
            <a:fillRect/>
          </a:stretch>
        </p:blipFill>
        <p:spPr>
          <a:xfrm>
            <a:off x="1089263" y="2120890"/>
            <a:ext cx="6835537" cy="4091791"/>
          </a:xfrm>
          <a:prstGeom prst="rect">
            <a:avLst/>
          </a:prstGeom>
        </p:spPr>
      </p:pic>
    </p:spTree>
    <p:extLst>
      <p:ext uri="{BB962C8B-B14F-4D97-AF65-F5344CB8AC3E}">
        <p14:creationId xmlns:p14="http://schemas.microsoft.com/office/powerpoint/2010/main" val="4121679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تور</a:t>
            </a:r>
            <a:endParaRPr lang="en-US" dirty="0"/>
          </a:p>
        </p:txBody>
      </p:sp>
      <p:sp>
        <p:nvSpPr>
          <p:cNvPr id="3" name="Content Placeholder 2"/>
          <p:cNvSpPr>
            <a:spLocks noGrp="1"/>
          </p:cNvSpPr>
          <p:nvPr>
            <p:ph sz="quarter" idx="1"/>
          </p:nvPr>
        </p:nvSpPr>
        <p:spPr/>
        <p:txBody>
          <a:bodyPr/>
          <a:lstStyle/>
          <a:p>
            <a:r>
              <a:rPr lang="fa-IR" dirty="0"/>
              <a:t>اتصال چند کامپیوتر </a:t>
            </a:r>
            <a:r>
              <a:rPr lang="fa-IR" dirty="0" smtClean="0"/>
              <a:t>(با </a:t>
            </a:r>
            <a:r>
              <a:rPr lang="fa-IR" dirty="0"/>
              <a:t>سخت‌افزار و سیستم‌عامل </a:t>
            </a:r>
            <a:r>
              <a:rPr lang="fa-IR" dirty="0" smtClean="0"/>
              <a:t>متفاوت) </a:t>
            </a:r>
            <a:r>
              <a:rPr lang="fa-IR" dirty="0"/>
              <a:t>از طریق شبکه </a:t>
            </a:r>
            <a:r>
              <a:rPr lang="en-US" dirty="0" smtClean="0"/>
              <a:t>WAN</a:t>
            </a:r>
            <a:r>
              <a:rPr lang="fa-IR" dirty="0" smtClean="0"/>
              <a:t> به </a:t>
            </a:r>
            <a:r>
              <a:rPr lang="fa-IR" dirty="0"/>
              <a:t>منظور حل سریع‌تر </a:t>
            </a:r>
            <a:r>
              <a:rPr lang="fa-IR" dirty="0" smtClean="0"/>
              <a:t>مسائل</a:t>
            </a:r>
            <a:endParaRPr lang="en-US" dirty="0" smtClean="0"/>
          </a:p>
          <a:p>
            <a:r>
              <a:rPr lang="fa-IR" dirty="0" smtClean="0"/>
              <a:t>ویژگی‌های متمایز تور در مقایسه با خوشه:</a:t>
            </a:r>
          </a:p>
          <a:p>
            <a:pPr lvl="1"/>
            <a:r>
              <a:rPr lang="fa-IR" dirty="0" smtClean="0"/>
              <a:t>اندازه بزرگتر</a:t>
            </a:r>
          </a:p>
          <a:p>
            <a:pPr lvl="1"/>
            <a:r>
              <a:rPr lang="fa-IR" dirty="0" smtClean="0"/>
              <a:t>ناهمگن</a:t>
            </a:r>
          </a:p>
          <a:p>
            <a:pPr lvl="1"/>
            <a:r>
              <a:rPr lang="fa-IR" dirty="0" smtClean="0"/>
              <a:t>تخصیص و مدیریت منابع به صورت توزیع‌شده</a:t>
            </a:r>
          </a:p>
          <a:p>
            <a:pPr lvl="1"/>
            <a:r>
              <a:rPr lang="fa-IR" dirty="0" smtClean="0"/>
              <a:t>توزیع‌شده در مکان‌های جغرافیایی مختلف</a:t>
            </a:r>
          </a:p>
          <a:p>
            <a:pPr lvl="1"/>
            <a:r>
              <a:rPr lang="fa-IR" dirty="0" smtClean="0"/>
              <a:t>استفاده از منابع به صورت همزمان توسط چند سازمان مختلف</a:t>
            </a:r>
          </a:p>
          <a:p>
            <a:pPr lvl="1"/>
            <a:r>
              <a:rPr lang="fa-IR" dirty="0" smtClean="0"/>
              <a:t>ممکن است از اتصال چند خوشه به یکدیگر ایجاد شود.</a:t>
            </a:r>
            <a:endParaRPr lang="en-US" dirty="0"/>
          </a:p>
          <a:p>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dirty="0"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31</a:t>
            </a:fld>
            <a:endParaRPr lang="en-US" altLang="en-US" dirty="0"/>
          </a:p>
        </p:txBody>
      </p:sp>
    </p:spTree>
    <p:extLst>
      <p:ext uri="{BB962C8B-B14F-4D97-AF65-F5344CB8AC3E}">
        <p14:creationId xmlns:p14="http://schemas.microsoft.com/office/powerpoint/2010/main" val="4055802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ابر و رایانش ابری</a:t>
            </a:r>
            <a:endParaRPr lang="en-US" dirty="0"/>
          </a:p>
        </p:txBody>
      </p:sp>
      <p:sp>
        <p:nvSpPr>
          <p:cNvPr id="3" name="Content Placeholder 2"/>
          <p:cNvSpPr>
            <a:spLocks noGrp="1"/>
          </p:cNvSpPr>
          <p:nvPr>
            <p:ph sz="quarter" idx="1"/>
          </p:nvPr>
        </p:nvSpPr>
        <p:spPr/>
        <p:txBody>
          <a:bodyPr/>
          <a:lstStyle/>
          <a:p>
            <a:r>
              <a:rPr lang="fa-IR" dirty="0" smtClean="0"/>
              <a:t>یک سیستم موازی و توزیع‌شده، شامل کامپیوترهای مجازی متصل به هم، که به صورت پویا بسته به نیاز و سطح توقع کاربر برای ارائه سرویس به کاربر در اختیار قرار داده می‌شود.</a:t>
            </a:r>
          </a:p>
          <a:p>
            <a:r>
              <a:rPr lang="fa-IR" dirty="0" smtClean="0"/>
              <a:t>سرویس‌های ابری:</a:t>
            </a:r>
          </a:p>
          <a:p>
            <a:pPr lvl="1"/>
            <a:r>
              <a:rPr lang="fa-IR" dirty="0" smtClean="0"/>
              <a:t>تجهیزات به عنوان سرویس					 </a:t>
            </a:r>
            <a:r>
              <a:rPr lang="en-US" dirty="0" err="1" smtClean="0"/>
              <a:t>IaaS</a:t>
            </a:r>
            <a:endParaRPr lang="fa-IR" dirty="0" smtClean="0"/>
          </a:p>
          <a:p>
            <a:pPr lvl="2"/>
            <a:r>
              <a:rPr lang="fa-IR" dirty="0" smtClean="0"/>
              <a:t>مانند درخواست یک ماشین مجازی با تعدادی هسته و حافظه مشخص از سرویس رایانش ابری دانشکده، مثل سرویس </a:t>
            </a:r>
            <a:r>
              <a:rPr lang="en-US" dirty="0" smtClean="0"/>
              <a:t>Amazon EC2</a:t>
            </a:r>
            <a:endParaRPr lang="fa-IR" dirty="0" smtClean="0"/>
          </a:p>
          <a:p>
            <a:pPr lvl="1"/>
            <a:r>
              <a:rPr lang="fa-IR" dirty="0" smtClean="0"/>
              <a:t>پلتفرم به عنوان سرویس		</a:t>
            </a:r>
            <a:r>
              <a:rPr lang="en-US" dirty="0" smtClean="0"/>
              <a:t>			</a:t>
            </a:r>
            <a:r>
              <a:rPr lang="en-US" dirty="0" err="1" smtClean="0"/>
              <a:t>PaaS</a:t>
            </a:r>
            <a:endParaRPr lang="fa-IR" dirty="0" smtClean="0"/>
          </a:p>
          <a:p>
            <a:pPr lvl="2"/>
            <a:r>
              <a:rPr lang="fa-IR" dirty="0" smtClean="0"/>
              <a:t>مثل </a:t>
            </a:r>
            <a:r>
              <a:rPr lang="en-US" dirty="0" smtClean="0"/>
              <a:t> Google App Engine</a:t>
            </a:r>
            <a:r>
              <a:rPr lang="fa-IR" dirty="0" smtClean="0"/>
              <a:t>برای توسعه کاربردهای تحت وب</a:t>
            </a:r>
          </a:p>
          <a:p>
            <a:pPr lvl="1"/>
            <a:r>
              <a:rPr lang="fa-IR" dirty="0" smtClean="0"/>
              <a:t>نرم‌افزار به عنوان سرویس		</a:t>
            </a:r>
            <a:r>
              <a:rPr lang="en-US" dirty="0" smtClean="0"/>
              <a:t>			SaaS</a:t>
            </a:r>
            <a:endParaRPr lang="fa-IR" dirty="0" smtClean="0"/>
          </a:p>
          <a:p>
            <a:pPr lvl="2"/>
            <a:r>
              <a:rPr lang="fa-IR" dirty="0" smtClean="0"/>
              <a:t>مانند </a:t>
            </a:r>
            <a:r>
              <a:rPr lang="en-US" dirty="0" smtClean="0"/>
              <a:t>Google Docs</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32</a:t>
            </a:fld>
            <a:endParaRPr lang="en-US" altLang="en-US" dirty="0"/>
          </a:p>
        </p:txBody>
      </p:sp>
    </p:spTree>
    <p:extLst>
      <p:ext uri="{BB962C8B-B14F-4D97-AF65-F5344CB8AC3E}">
        <p14:creationId xmlns:p14="http://schemas.microsoft.com/office/powerpoint/2010/main" val="1576098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685800"/>
          </a:xfrm>
        </p:spPr>
        <p:txBody>
          <a:bodyPr/>
          <a:lstStyle/>
          <a:p>
            <a:pPr eaLnBrk="1" hangingPunct="1"/>
            <a:r>
              <a:rPr lang="fa-IR" altLang="en-US" dirty="0" smtClean="0"/>
              <a:t>ابررایانه </a:t>
            </a:r>
            <a:r>
              <a:rPr lang="en-US" altLang="en-US" dirty="0" smtClean="0"/>
              <a:t>IBM Blue </a:t>
            </a:r>
            <a:r>
              <a:rPr lang="en-US" altLang="en-US" dirty="0"/>
              <a:t>Gene/Q </a:t>
            </a:r>
          </a:p>
        </p:txBody>
      </p:sp>
      <p:sp>
        <p:nvSpPr>
          <p:cNvPr id="31747"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
        <p:nvSpPr>
          <p:cNvPr id="31748"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2- معماری سیستم‌های موازی</a:t>
            </a:r>
            <a:endParaRPr lang="en-US" altLang="en-US" sz="1400">
              <a:solidFill>
                <a:schemeClr val="tx2"/>
              </a:solidFill>
              <a:latin typeface="Arial"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pPr>
              <a:defRPr/>
            </a:pPr>
            <a:fld id="{3AC00050-29A9-4ABA-B1CB-529737B30DB5}" type="slidenum">
              <a:rPr lang="en-US" altLang="en-US" smtClean="0"/>
              <a:pPr>
                <a:defRPr/>
              </a:pPr>
              <a:t>33</a:t>
            </a:fld>
            <a:endParaRPr lang="en-US" altLang="en-US" dirty="0"/>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515225" cy="503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51" name="TextBox 6"/>
          <p:cNvSpPr txBox="1">
            <a:spLocks noChangeArrowheads="1"/>
          </p:cNvSpPr>
          <p:nvPr/>
        </p:nvSpPr>
        <p:spPr bwMode="auto">
          <a:xfrm>
            <a:off x="6019800" y="5486400"/>
            <a:ext cx="2813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a:latin typeface="Arial" pitchFamily="34" charset="0"/>
              </a:rPr>
              <a:t>Figure credit: Ruud Haring, Blue</a:t>
            </a:r>
          </a:p>
          <a:p>
            <a:pPr eaLnBrk="1" hangingPunct="1">
              <a:spcBef>
                <a:spcPct val="0"/>
              </a:spcBef>
              <a:buClrTx/>
              <a:buSzTx/>
              <a:buFontTx/>
              <a:buNone/>
            </a:pPr>
            <a:r>
              <a:rPr lang="en-US" altLang="en-US" sz="1400">
                <a:latin typeface="Arial" pitchFamily="34" charset="0"/>
              </a:rPr>
              <a:t>Gene/Q compute chip, Hot Chips</a:t>
            </a:r>
          </a:p>
          <a:p>
            <a:pPr eaLnBrk="1" hangingPunct="1">
              <a:spcBef>
                <a:spcPct val="0"/>
              </a:spcBef>
              <a:buClrTx/>
              <a:buSzTx/>
              <a:buFontTx/>
              <a:buNone/>
            </a:pPr>
            <a:r>
              <a:rPr lang="en-US" altLang="en-US" sz="1400">
                <a:latin typeface="Arial" pitchFamily="34" charset="0"/>
              </a:rPr>
              <a:t>23, August, 2011.</a:t>
            </a:r>
          </a:p>
        </p:txBody>
      </p:sp>
      <p:sp>
        <p:nvSpPr>
          <p:cNvPr id="8" name="Rectangle 7"/>
          <p:cNvSpPr/>
          <p:nvPr/>
        </p:nvSpPr>
        <p:spPr>
          <a:xfrm>
            <a:off x="838200" y="1206500"/>
            <a:ext cx="5472113"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53" name="Content Placeholder 2"/>
          <p:cNvSpPr>
            <a:spLocks noGrp="1"/>
          </p:cNvSpPr>
          <p:nvPr>
            <p:ph sz="quarter" idx="1"/>
          </p:nvPr>
        </p:nvSpPr>
        <p:spPr>
          <a:xfrm>
            <a:off x="612775" y="1219200"/>
            <a:ext cx="8153400" cy="4876800"/>
          </a:xfrm>
        </p:spPr>
        <p:txBody>
          <a:bodyPr/>
          <a:lstStyle/>
          <a:p>
            <a:pPr algn="l" rtl="0" eaLnBrk="1" hangingPunct="1">
              <a:spcBef>
                <a:spcPct val="0"/>
              </a:spcBef>
            </a:pPr>
            <a:endParaRPr lang="en-US" altLang="en-US" sz="1800" dirty="0"/>
          </a:p>
        </p:txBody>
      </p:sp>
    </p:spTree>
    <p:extLst>
      <p:ext uri="{BB962C8B-B14F-4D97-AF65-F5344CB8AC3E}">
        <p14:creationId xmlns:p14="http://schemas.microsoft.com/office/powerpoint/2010/main" val="460198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685800"/>
          </a:xfrm>
        </p:spPr>
        <p:txBody>
          <a:bodyPr/>
          <a:lstStyle/>
          <a:p>
            <a:pPr eaLnBrk="1" hangingPunct="1"/>
            <a:r>
              <a:rPr lang="fa-IR" altLang="en-US" dirty="0" smtClean="0"/>
              <a:t>لیست 500 ابررایانه برتر	      </a:t>
            </a:r>
            <a:r>
              <a:rPr lang="en-US" altLang="en-US" dirty="0" smtClean="0"/>
              <a:t>top500.org</a:t>
            </a:r>
            <a:endParaRPr lang="en-US" altLang="en-US" dirty="0"/>
          </a:p>
        </p:txBody>
      </p:sp>
      <p:sp>
        <p:nvSpPr>
          <p:cNvPr id="3" name="Content Placeholder 2"/>
          <p:cNvSpPr>
            <a:spLocks noGrp="1"/>
          </p:cNvSpPr>
          <p:nvPr>
            <p:ph sz="quarter" idx="1"/>
          </p:nvPr>
        </p:nvSpPr>
        <p:spPr>
          <a:xfrm>
            <a:off x="612775" y="1066800"/>
            <a:ext cx="8153400" cy="5029200"/>
          </a:xfrm>
        </p:spPr>
        <p:txBody>
          <a:bodyPr/>
          <a:lstStyle/>
          <a:p>
            <a:pPr marL="457200" indent="-457200" algn="just">
              <a:spcBef>
                <a:spcPts val="0"/>
              </a:spcBef>
              <a:buFont typeface="Wingdings" pitchFamily="2" charset="2"/>
              <a:buChar char="q"/>
              <a:defRPr/>
            </a:pPr>
            <a:r>
              <a:rPr lang="fa-IR" sz="2800" kern="0" dirty="0" smtClean="0"/>
              <a:t>پردازنده‌های متداول در ابررایانه‌ها:</a:t>
            </a:r>
            <a:endParaRPr lang="en-US" sz="2800" kern="0" dirty="0"/>
          </a:p>
          <a:p>
            <a:pPr marL="914400" lvl="1" indent="-457200" algn="just" rtl="0">
              <a:spcBef>
                <a:spcPts val="0"/>
              </a:spcBef>
              <a:buFont typeface="Wingdings" panose="05000000000000000000" pitchFamily="2" charset="2"/>
              <a:buChar char="q"/>
              <a:defRPr/>
            </a:pPr>
            <a:r>
              <a:rPr lang="en-US" sz="2000" kern="0" dirty="0"/>
              <a:t>early 2000: RISC-based (SPARC, MIPS, Alpha, Power, …)</a:t>
            </a:r>
          </a:p>
          <a:p>
            <a:pPr marL="914400" lvl="1" indent="-457200" algn="just" rtl="0">
              <a:spcBef>
                <a:spcPts val="0"/>
              </a:spcBef>
              <a:buFont typeface="Wingdings" panose="05000000000000000000" pitchFamily="2" charset="2"/>
              <a:buChar char="q"/>
              <a:defRPr/>
            </a:pPr>
            <a:r>
              <a:rPr lang="en-US" sz="2000" kern="0" dirty="0"/>
              <a:t>recently: Intel/AMD 64bit technologies (</a:t>
            </a:r>
            <a:r>
              <a:rPr lang="en-US" sz="2000" kern="0" dirty="0" err="1"/>
              <a:t>e.g</a:t>
            </a:r>
            <a:r>
              <a:rPr lang="en-US" sz="2000" kern="0" dirty="0"/>
              <a:t> Xeon, Opteron)</a:t>
            </a:r>
          </a:p>
          <a:p>
            <a:pPr eaLnBrk="1" hangingPunct="1">
              <a:spcBef>
                <a:spcPts val="0"/>
              </a:spcBef>
              <a:defRPr/>
            </a:pPr>
            <a:endParaRPr lang="en-US" dirty="0"/>
          </a:p>
        </p:txBody>
      </p:sp>
      <p:sp>
        <p:nvSpPr>
          <p:cNvPr id="32772"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
        <p:nvSpPr>
          <p:cNvPr id="32773"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2- معماری سیستم‌های موازی</a:t>
            </a:r>
            <a:endParaRPr lang="en-US" altLang="en-US" sz="1400">
              <a:solidFill>
                <a:schemeClr val="tx2"/>
              </a:solidFill>
              <a:latin typeface="Arial"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pPr>
              <a:defRPr/>
            </a:pPr>
            <a:fld id="{6E0473C5-E4DC-40EB-9FCE-FFD2EA4AE820}" type="slidenum">
              <a:rPr lang="en-US" altLang="en-US" smtClean="0"/>
              <a:pPr>
                <a:defRPr/>
              </a:pPr>
              <a:t>34</a:t>
            </a:fld>
            <a:endParaRPr lang="en-US" altLang="en-US" dirty="0"/>
          </a:p>
        </p:txBody>
      </p:sp>
      <p:pic>
        <p:nvPicPr>
          <p:cNvPr id="32775" name="Picture 5"/>
          <p:cNvPicPr>
            <a:picLocks noChangeAspect="1" noChangeArrowheads="1"/>
          </p:cNvPicPr>
          <p:nvPr/>
        </p:nvPicPr>
        <p:blipFill>
          <a:blip r:embed="rId2">
            <a:extLst>
              <a:ext uri="{28A0092B-C50C-407E-A947-70E740481C1C}">
                <a14:useLocalDpi xmlns:a14="http://schemas.microsoft.com/office/drawing/2010/main" val="0"/>
              </a:ext>
            </a:extLst>
          </a:blip>
          <a:srcRect l="5136" t="4219" r="7700" b="2583"/>
          <a:stretch>
            <a:fillRect/>
          </a:stretch>
        </p:blipFill>
        <p:spPr bwMode="auto">
          <a:xfrm>
            <a:off x="1447800" y="2200275"/>
            <a:ext cx="635317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819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685800"/>
          </a:xfrm>
        </p:spPr>
        <p:txBody>
          <a:bodyPr/>
          <a:lstStyle/>
          <a:p>
            <a:pPr eaLnBrk="1" hangingPunct="1"/>
            <a:r>
              <a:rPr lang="fa-IR" altLang="en-US" dirty="0" smtClean="0"/>
              <a:t>لیست 500 ابررایانه برتر و تعداد پردازنده‌ها</a:t>
            </a:r>
            <a:endParaRPr lang="en-US" altLang="en-US" dirty="0"/>
          </a:p>
        </p:txBody>
      </p:sp>
      <p:sp>
        <p:nvSpPr>
          <p:cNvPr id="33795" name="Content Placeholder 2"/>
          <p:cNvSpPr>
            <a:spLocks noGrp="1"/>
          </p:cNvSpPr>
          <p:nvPr>
            <p:ph sz="quarter" idx="1"/>
          </p:nvPr>
        </p:nvSpPr>
        <p:spPr>
          <a:xfrm>
            <a:off x="612775" y="1219200"/>
            <a:ext cx="8153400" cy="4876800"/>
          </a:xfrm>
        </p:spPr>
        <p:txBody>
          <a:bodyPr/>
          <a:lstStyle/>
          <a:p>
            <a:pPr eaLnBrk="1" hangingPunct="1"/>
            <a:endParaRPr lang="en-US" altLang="en-US"/>
          </a:p>
        </p:txBody>
      </p:sp>
      <p:sp>
        <p:nvSpPr>
          <p:cNvPr id="33796"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
        <p:nvSpPr>
          <p:cNvPr id="33797"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2- معماری سیستم‌های موازی</a:t>
            </a:r>
            <a:endParaRPr lang="en-US" altLang="en-US" sz="1400">
              <a:solidFill>
                <a:schemeClr val="tx2"/>
              </a:solidFill>
              <a:latin typeface="Arial" pitchFamily="34" charset="0"/>
            </a:endParaRPr>
          </a:p>
        </p:txBody>
      </p:sp>
      <p:sp>
        <p:nvSpPr>
          <p:cNvPr id="6" name="Slide Number Placeholder 5"/>
          <p:cNvSpPr>
            <a:spLocks noGrp="1"/>
          </p:cNvSpPr>
          <p:nvPr>
            <p:ph type="sldNum" sz="quarter" idx="12"/>
          </p:nvPr>
        </p:nvSpPr>
        <p:spPr/>
        <p:txBody>
          <a:bodyPr>
            <a:normAutofit fontScale="85000" lnSpcReduction="20000"/>
          </a:bodyPr>
          <a:lstStyle/>
          <a:p>
            <a:pPr>
              <a:defRPr/>
            </a:pPr>
            <a:fld id="{D93F0CAC-95AD-47F0-9349-1575A1362C1D}" type="slidenum">
              <a:rPr lang="en-US" altLang="en-US" smtClean="0"/>
              <a:pPr>
                <a:defRPr/>
              </a:pPr>
              <a:t>35</a:t>
            </a:fld>
            <a:endParaRPr lang="en-US" altLang="en-US" dirty="0"/>
          </a:p>
        </p:txBody>
      </p:sp>
      <p:pic>
        <p:nvPicPr>
          <p:cNvPr id="337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160463"/>
            <a:ext cx="7358062" cy="508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68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راهکارهای پنهان کردن تأخیر حافظه </a:t>
            </a:r>
            <a:endParaRPr lang="en-US" dirty="0"/>
          </a:p>
        </p:txBody>
      </p:sp>
      <p:sp>
        <p:nvSpPr>
          <p:cNvPr id="3" name="Content Placeholder 2"/>
          <p:cNvSpPr>
            <a:spLocks noGrp="1"/>
          </p:cNvSpPr>
          <p:nvPr>
            <p:ph sz="quarter" idx="1"/>
          </p:nvPr>
        </p:nvSpPr>
        <p:spPr/>
        <p:txBody>
          <a:bodyPr/>
          <a:lstStyle/>
          <a:p>
            <a:r>
              <a:rPr lang="fa-IR" dirty="0" smtClean="0"/>
              <a:t>تأخیر حافظه را می‌توان با استفاده از راهکارهای زیر از دید پردازنده پنهان کرد!</a:t>
            </a:r>
            <a:endParaRPr lang="en-US" dirty="0" smtClean="0"/>
          </a:p>
          <a:p>
            <a:pPr lvl="1"/>
            <a:r>
              <a:rPr lang="fa-IR" dirty="0"/>
              <a:t>محلی بودن رجوع 			</a:t>
            </a:r>
            <a:r>
              <a:rPr lang="en-US" dirty="0"/>
              <a:t>Locality of </a:t>
            </a:r>
            <a:r>
              <a:rPr lang="en-US" dirty="0" smtClean="0"/>
              <a:t>reference</a:t>
            </a:r>
            <a:endParaRPr lang="fa-IR" dirty="0" smtClean="0"/>
          </a:p>
          <a:p>
            <a:pPr lvl="1"/>
            <a:r>
              <a:rPr lang="fa-IR" dirty="0" smtClean="0"/>
              <a:t>پیش‌واکشی					    </a:t>
            </a:r>
            <a:r>
              <a:rPr lang="en-US" dirty="0" smtClean="0"/>
              <a:t>Prefetching</a:t>
            </a:r>
            <a:endParaRPr lang="fa-IR" dirty="0" smtClean="0"/>
          </a:p>
          <a:p>
            <a:pPr lvl="1"/>
            <a:r>
              <a:rPr lang="fa-IR" dirty="0" smtClean="0"/>
              <a:t>اجرای چندنخی</a:t>
            </a:r>
            <a:r>
              <a:rPr lang="en-US" dirty="0" smtClean="0"/>
              <a:t>			</a:t>
            </a:r>
            <a:r>
              <a:rPr lang="fa-IR" dirty="0" smtClean="0"/>
              <a:t>         </a:t>
            </a:r>
            <a:r>
              <a:rPr lang="en-US" dirty="0" smtClean="0"/>
              <a:t>Multithreading</a:t>
            </a:r>
            <a:endParaRPr lang="fa-IR" dirty="0" smtClean="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spTree>
    <p:extLst>
      <p:ext uri="{BB962C8B-B14F-4D97-AF65-F5344CB8AC3E}">
        <p14:creationId xmlns:p14="http://schemas.microsoft.com/office/powerpoint/2010/main" val="233329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مکانیزم‌های مختلف چندنخی</a:t>
            </a:r>
            <a:endParaRPr lang="en-US" dirty="0"/>
          </a:p>
        </p:txBody>
      </p:sp>
      <p:sp>
        <p:nvSpPr>
          <p:cNvPr id="3" name="Content Placeholder 2"/>
          <p:cNvSpPr>
            <a:spLocks noGrp="1"/>
          </p:cNvSpPr>
          <p:nvPr>
            <p:ph sz="quarter" idx="1"/>
          </p:nvPr>
        </p:nvSpPr>
        <p:spPr/>
        <p:txBody>
          <a:bodyPr/>
          <a:lstStyle/>
          <a:p>
            <a:endParaRPr lang="fa-IR" dirty="0" smtClean="0"/>
          </a:p>
          <a:p>
            <a:r>
              <a:rPr lang="fa-IR" dirty="0"/>
              <a:t> </a:t>
            </a:r>
            <a:r>
              <a:rPr lang="fa-IR" dirty="0" smtClean="0"/>
              <a:t>چندنخی درشت دانه</a:t>
            </a:r>
          </a:p>
          <a:p>
            <a:pPr marL="0" indent="0">
              <a:buNone/>
            </a:pPr>
            <a:r>
              <a:rPr lang="fa-IR" dirty="0"/>
              <a:t> </a:t>
            </a:r>
            <a:r>
              <a:rPr lang="fa-IR" dirty="0" smtClean="0"/>
              <a:t>   (</a:t>
            </a:r>
            <a:r>
              <a:rPr lang="en-US" dirty="0" smtClean="0"/>
              <a:t>Course Grain</a:t>
            </a:r>
            <a:r>
              <a:rPr lang="fa-IR" dirty="0" smtClean="0"/>
              <a:t>)</a:t>
            </a:r>
            <a:endParaRPr lang="fa-IR" dirty="0"/>
          </a:p>
          <a:p>
            <a:endParaRPr lang="fa-IR" dirty="0" smtClean="0"/>
          </a:p>
          <a:p>
            <a:r>
              <a:rPr lang="fa-IR" dirty="0" smtClean="0"/>
              <a:t>چندنخی ریزدانه</a:t>
            </a:r>
          </a:p>
          <a:p>
            <a:pPr marL="0" indent="0">
              <a:buNone/>
            </a:pPr>
            <a:r>
              <a:rPr lang="fa-IR" dirty="0" smtClean="0"/>
              <a:t>    (</a:t>
            </a:r>
            <a:r>
              <a:rPr lang="en-US" dirty="0" smtClean="0"/>
              <a:t>Fine Grain</a:t>
            </a:r>
            <a:r>
              <a:rPr lang="fa-IR" dirty="0"/>
              <a:t>)</a:t>
            </a:r>
          </a:p>
          <a:p>
            <a:endParaRPr lang="fa-IR" dirty="0" smtClean="0"/>
          </a:p>
          <a:p>
            <a:r>
              <a:rPr lang="fa-IR" dirty="0" smtClean="0"/>
              <a:t>چندنخی همزمان</a:t>
            </a:r>
          </a:p>
          <a:p>
            <a:pPr marL="0" indent="0">
              <a:buNone/>
            </a:pPr>
            <a:r>
              <a:rPr lang="fa-IR" dirty="0" smtClean="0"/>
              <a:t>(</a:t>
            </a:r>
            <a:r>
              <a:rPr lang="en-US" dirty="0" smtClean="0"/>
              <a:t>SMT</a:t>
            </a:r>
            <a:r>
              <a:rPr lang="fa-IR" dirty="0" smtClean="0"/>
              <a:t> یا </a:t>
            </a:r>
            <a:r>
              <a:rPr lang="en-US" dirty="0" err="1" smtClean="0"/>
              <a:t>Hyperthreading</a:t>
            </a:r>
            <a:r>
              <a:rPr lang="fa-IR" dirty="0" smtClean="0"/>
              <a:t>)</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pic>
        <p:nvPicPr>
          <p:cNvPr id="7" name="Picture 2" descr="http://www.slcentral.com/articles/01/6/multithreading/i/7.gif"/>
          <p:cNvPicPr>
            <a:picLocks noChangeAspect="1" noChangeArrowheads="1"/>
          </p:cNvPicPr>
          <p:nvPr/>
        </p:nvPicPr>
        <p:blipFill>
          <a:blip r:embed="rId2">
            <a:extLst>
              <a:ext uri="{28A0092B-C50C-407E-A947-70E740481C1C}">
                <a14:useLocalDpi xmlns:a14="http://schemas.microsoft.com/office/drawing/2010/main" val="0"/>
              </a:ext>
            </a:extLst>
          </a:blip>
          <a:srcRect l="4575" t="62836" r="7526" b="5710"/>
          <a:stretch>
            <a:fillRect/>
          </a:stretch>
        </p:blipFill>
        <p:spPr bwMode="auto">
          <a:xfrm>
            <a:off x="609600" y="1277938"/>
            <a:ext cx="447307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slcentral.com/articles/01/6/multithreading/i/7.gif"/>
          <p:cNvPicPr>
            <a:picLocks noChangeAspect="1" noChangeArrowheads="1"/>
          </p:cNvPicPr>
          <p:nvPr/>
        </p:nvPicPr>
        <p:blipFill>
          <a:blip r:embed="rId2">
            <a:extLst>
              <a:ext uri="{28A0092B-C50C-407E-A947-70E740481C1C}">
                <a14:useLocalDpi xmlns:a14="http://schemas.microsoft.com/office/drawing/2010/main" val="0"/>
              </a:ext>
            </a:extLst>
          </a:blip>
          <a:srcRect l="4292" r="7526" b="67973"/>
          <a:stretch>
            <a:fillRect/>
          </a:stretch>
        </p:blipFill>
        <p:spPr bwMode="auto">
          <a:xfrm>
            <a:off x="617539" y="4384675"/>
            <a:ext cx="4487862"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www.slcentral.com/articles/01/6/multithreading/i/7.gif"/>
          <p:cNvPicPr>
            <a:picLocks noChangeAspect="1" noChangeArrowheads="1"/>
          </p:cNvPicPr>
          <p:nvPr/>
        </p:nvPicPr>
        <p:blipFill>
          <a:blip r:embed="rId2">
            <a:extLst>
              <a:ext uri="{28A0092B-C50C-407E-A947-70E740481C1C}">
                <a14:useLocalDpi xmlns:a14="http://schemas.microsoft.com/office/drawing/2010/main" val="0"/>
              </a:ext>
            </a:extLst>
          </a:blip>
          <a:srcRect l="4370" t="32027" r="7526" b="36829"/>
          <a:stretch>
            <a:fillRect/>
          </a:stretch>
        </p:blipFill>
        <p:spPr bwMode="auto">
          <a:xfrm>
            <a:off x="609600" y="2871788"/>
            <a:ext cx="448342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7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کارایی پشت‌بام 	      </a:t>
            </a:r>
            <a:r>
              <a:rPr lang="en-US" dirty="0" smtClean="0"/>
              <a:t>Roofline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09600" y="1219200"/>
                <a:ext cx="8156448" cy="4876800"/>
              </a:xfrm>
            </p:spPr>
            <p:txBody>
              <a:bodyPr/>
              <a:lstStyle/>
              <a:p>
                <a:r>
                  <a:rPr lang="fa-IR" dirty="0" smtClean="0"/>
                  <a:t>یک مدل بصری برای تخمین کارایی اجرای یک برنامه بر روی یک سیستم چند‌هسته‌ای بر اساس:</a:t>
                </a:r>
              </a:p>
              <a:p>
                <a:pPr lvl="1"/>
                <a:r>
                  <a:rPr lang="fa-IR" dirty="0" smtClean="0"/>
                  <a:t>بیشینه کارایی پردازشی هسته‌ها (</a:t>
                </a:r>
                <a:r>
                  <a:rPr lang="el-GR" dirty="0" smtClean="0">
                    <a:latin typeface="Times New Roman" panose="02020603050405020304" pitchFamily="18" charset="0"/>
                    <a:cs typeface="Times New Roman" panose="02020603050405020304" pitchFamily="18" charset="0"/>
                  </a:rPr>
                  <a:t>π</a:t>
                </a:r>
                <a:r>
                  <a:rPr lang="fa-IR" dirty="0" smtClean="0"/>
                  <a:t>)</a:t>
                </a:r>
              </a:p>
              <a:p>
                <a:pPr lvl="2"/>
                <a:r>
                  <a:rPr lang="fa-IR" dirty="0" smtClean="0"/>
                  <a:t>واحد اندازه‌گیری: تعداد عملیات ممیز شناور در ثانیه (</a:t>
                </a:r>
                <a:r>
                  <a:rPr lang="en-US" dirty="0" smtClean="0">
                    <a:latin typeface="Times New Roman" panose="02020603050405020304" pitchFamily="18" charset="0"/>
                    <a:cs typeface="Times New Roman" panose="02020603050405020304" pitchFamily="18" charset="0"/>
                  </a:rPr>
                  <a:t>GFLOP/s</a:t>
                </a:r>
                <a:r>
                  <a:rPr lang="fa-IR" dirty="0" smtClean="0"/>
                  <a:t>)</a:t>
                </a:r>
              </a:p>
              <a:p>
                <a:pPr lvl="1"/>
                <a:r>
                  <a:rPr lang="fa-IR" dirty="0" smtClean="0"/>
                  <a:t>بیشینه پهنای باند حافظه (</a:t>
                </a:r>
                <a:r>
                  <a:rPr lang="el-GR" dirty="0" smtClean="0">
                    <a:latin typeface="Times New Roman" panose="02020603050405020304" pitchFamily="18" charset="0"/>
                    <a:cs typeface="Times New Roman" panose="02020603050405020304" pitchFamily="18" charset="0"/>
                  </a:rPr>
                  <a:t>β</a:t>
                </a:r>
                <a:r>
                  <a:rPr lang="fa-IR" dirty="0" smtClean="0"/>
                  <a:t>)</a:t>
                </a:r>
                <a:endParaRPr lang="en-US" dirty="0" smtClean="0"/>
              </a:p>
              <a:p>
                <a:pPr lvl="2"/>
                <a:r>
                  <a:rPr lang="fa-IR" dirty="0" smtClean="0"/>
                  <a:t>واحد اندازه‌گیری: بایت بر ثانیه (</a:t>
                </a:r>
                <a:r>
                  <a:rPr lang="en-US" dirty="0" smtClean="0">
                    <a:latin typeface="Times New Roman" panose="02020603050405020304" pitchFamily="18" charset="0"/>
                    <a:cs typeface="Times New Roman" panose="02020603050405020304" pitchFamily="18" charset="0"/>
                  </a:rPr>
                  <a:t>B/s</a:t>
                </a:r>
                <a:r>
                  <a:rPr lang="fa-IR" dirty="0" smtClean="0"/>
                  <a:t>)</a:t>
                </a:r>
              </a:p>
              <a:p>
                <a:pPr lvl="1"/>
                <a:r>
                  <a:rPr lang="fa-IR" dirty="0" smtClean="0"/>
                  <a:t>ضریب «شدت حسابی» برنامه (</a:t>
                </a:r>
                <a:r>
                  <a:rPr lang="en-US" dirty="0" smtClean="0">
                    <a:latin typeface="Times New Roman" panose="02020603050405020304" pitchFamily="18" charset="0"/>
                    <a:cs typeface="Times New Roman" panose="02020603050405020304" pitchFamily="18" charset="0"/>
                  </a:rPr>
                  <a:t>I</a:t>
                </a:r>
                <a:r>
                  <a:rPr lang="fa-IR" dirty="0" smtClean="0"/>
                  <a:t>)</a:t>
                </a:r>
              </a:p>
              <a:p>
                <a:pPr lvl="2"/>
                <a:r>
                  <a:rPr lang="fa-IR" dirty="0" smtClean="0"/>
                  <a:t>شدت حسابی= تعداد عملیات ممیز شناور به ازای هر بایت خوانده شده</a:t>
                </a:r>
              </a:p>
              <a:p>
                <a:pPr lvl="2"/>
                <a:r>
                  <a:rPr lang="fa-IR" dirty="0" smtClean="0"/>
                  <a:t>واحد اندازه‌گیری: تعداد عملیات ممیز شناور بر بایت (</a:t>
                </a:r>
                <a:r>
                  <a:rPr lang="en-US" dirty="0" smtClean="0">
                    <a:latin typeface="Times New Roman" panose="02020603050405020304" pitchFamily="18" charset="0"/>
                    <a:cs typeface="Times New Roman" panose="02020603050405020304" pitchFamily="18" charset="0"/>
                  </a:rPr>
                  <a:t>GFLOP/B</a:t>
                </a:r>
                <a:r>
                  <a:rPr lang="fa-IR" dirty="0" smtClean="0"/>
                  <a:t>)</a:t>
                </a:r>
                <a:endParaRPr lang="en-US" dirty="0" smtClean="0"/>
              </a:p>
              <a:p>
                <a:pPr marL="366713" lvl="1" indent="0" algn="l" rtl="0">
                  <a:buNone/>
                </a:pPr>
                <a:endParaRPr lang="en-US" i="1" dirty="0" smtClean="0">
                  <a:latin typeface="Cambria Math" panose="02040503050406030204" pitchFamily="18" charset="0"/>
                </a:endParaRPr>
              </a:p>
              <a:p>
                <a:pPr marL="366713" lvl="1" indent="0" algn="l" rtl="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𝑃𝑒𝑟𝑓𝑜𝑟𝑚𝑎𝑛𝑐𝑒</m:t>
                      </m:r>
                      <m:r>
                        <a:rPr lang="en-US" i="1" dirty="0" smtClean="0">
                          <a:latin typeface="Cambria Math" panose="02040503050406030204" pitchFamily="18" charset="0"/>
                        </a:rPr>
                        <m:t> = </m:t>
                      </m:r>
                      <m:r>
                        <m:rPr>
                          <m:sty m:val="p"/>
                        </m:rPr>
                        <a:rPr lang="en-US" i="1" dirty="0" smtClean="0">
                          <a:latin typeface="Cambria Math" panose="02040503050406030204" pitchFamily="18" charset="0"/>
                        </a:rPr>
                        <m:t>min</m:t>
                      </m:r>
                      <m:r>
                        <a:rPr lang="en-US" i="1" dirty="0" smtClean="0">
                          <a:latin typeface="Cambria Math" panose="02040503050406030204" pitchFamily="18" charset="0"/>
                        </a:rPr>
                        <m:t>⁡(</m:t>
                      </m:r>
                      <m:r>
                        <a:rPr lang="el-GR" i="1" dirty="0" smtClean="0">
                          <a:latin typeface="Cambria Math" panose="02040503050406030204" pitchFamily="18" charset="0"/>
                        </a:rPr>
                        <m:t>𝜋</m:t>
                      </m:r>
                      <m:r>
                        <a:rPr lang="en-US" i="1" dirty="0" smtClean="0">
                          <a:latin typeface="Cambria Math" panose="02040503050406030204" pitchFamily="18" charset="0"/>
                        </a:rPr>
                        <m:t>,</m:t>
                      </m:r>
                      <m:r>
                        <a:rPr lang="el-GR" i="1" dirty="0" smtClean="0">
                          <a:latin typeface="Cambria Math" panose="02040503050406030204" pitchFamily="18" charset="0"/>
                        </a:rPr>
                        <m:t>𝛽</m:t>
                      </m:r>
                      <m:r>
                        <a:rPr lang="en-US" b="0" i="1" dirty="0" smtClean="0">
                          <a:latin typeface="Cambria Math" panose="02040503050406030204" pitchFamily="18" charset="0"/>
                        </a:rPr>
                        <m:t>×</m:t>
                      </m:r>
                      <m:r>
                        <a:rPr lang="en-US" i="1" dirty="0" smtClean="0">
                          <a:latin typeface="Cambria Math" panose="02040503050406030204" pitchFamily="18" charset="0"/>
                        </a:rPr>
                        <m:t>𝐼</m:t>
                      </m:r>
                      <m:r>
                        <a:rPr lang="en-US" i="1" dirty="0"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09600" y="1219200"/>
                <a:ext cx="8156448" cy="4876800"/>
              </a:xfrm>
              <a:blipFill rotWithShape="0">
                <a:blip r:embed="rId2"/>
                <a:stretch>
                  <a:fillRect t="-1250" r="-4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spTree>
    <p:extLst>
      <p:ext uri="{BB962C8B-B14F-4D97-AF65-F5344CB8AC3E}">
        <p14:creationId xmlns:p14="http://schemas.microsoft.com/office/powerpoint/2010/main" val="19528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کارایی پشت‌بام 	      </a:t>
            </a:r>
            <a:r>
              <a:rPr lang="en-US" dirty="0" smtClean="0"/>
              <a:t>Roofline Model</a:t>
            </a:r>
            <a:endParaRPr lang="en-US" dirty="0"/>
          </a:p>
        </p:txBody>
      </p:sp>
      <p:sp>
        <p:nvSpPr>
          <p:cNvPr id="3" name="Content Placeholder 2"/>
          <p:cNvSpPr>
            <a:spLocks noGrp="1"/>
          </p:cNvSpPr>
          <p:nvPr>
            <p:ph sz="quarter" idx="1"/>
          </p:nvPr>
        </p:nvSpPr>
        <p:spPr>
          <a:xfrm>
            <a:off x="609600" y="1219200"/>
            <a:ext cx="8156448" cy="4876800"/>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fa-IR" dirty="0" smtClean="0"/>
              <a:t>این مدل می‌تواند راهنمای ما برای بهینه‌سازی باشد. </a:t>
            </a:r>
            <a:endParaRPr lang="en-US"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066800"/>
            <a:ext cx="7493115" cy="4343400"/>
          </a:xfrm>
          <a:prstGeom prst="rect">
            <a:avLst/>
          </a:prstGeom>
        </p:spPr>
      </p:pic>
      <p:sp>
        <p:nvSpPr>
          <p:cNvPr id="8" name="Rectangle 7"/>
          <p:cNvSpPr/>
          <p:nvPr/>
        </p:nvSpPr>
        <p:spPr>
          <a:xfrm>
            <a:off x="6236318" y="1576428"/>
            <a:ext cx="2217021" cy="646331"/>
          </a:xfrm>
          <a:prstGeom prst="rect">
            <a:avLst/>
          </a:prstGeom>
        </p:spPr>
        <p:txBody>
          <a:bodyPr wrap="square">
            <a:spAutoFit/>
          </a:bodyPr>
          <a:lstStyle/>
          <a:p>
            <a:pPr algn="ctr"/>
            <a:r>
              <a:rPr lang="fa-IR" b="1" dirty="0">
                <a:cs typeface="B Nazanin" panose="00000400000000000000" pitchFamily="2" charset="-78"/>
              </a:rPr>
              <a:t>بیشینه کارایی </a:t>
            </a:r>
            <a:endParaRPr lang="fa-IR" b="1" dirty="0" smtClean="0">
              <a:cs typeface="B Nazanin" panose="00000400000000000000" pitchFamily="2" charset="-78"/>
            </a:endParaRPr>
          </a:p>
          <a:p>
            <a:pPr algn="ctr"/>
            <a:r>
              <a:rPr lang="fa-IR" b="1" dirty="0" smtClean="0">
                <a:cs typeface="B Nazanin" panose="00000400000000000000" pitchFamily="2" charset="-78"/>
              </a:rPr>
              <a:t>پردازشی </a:t>
            </a:r>
            <a:r>
              <a:rPr lang="fa-IR" b="1" dirty="0">
                <a:cs typeface="B Nazanin" panose="00000400000000000000" pitchFamily="2" charset="-78"/>
              </a:rPr>
              <a:t>هسته‌ها </a:t>
            </a:r>
            <a:endParaRPr lang="en-US" b="1" dirty="0">
              <a:cs typeface="B Nazanin" panose="00000400000000000000" pitchFamily="2" charset="-78"/>
            </a:endParaRPr>
          </a:p>
        </p:txBody>
      </p:sp>
      <p:sp>
        <p:nvSpPr>
          <p:cNvPr id="9" name="Rectangle 8"/>
          <p:cNvSpPr/>
          <p:nvPr/>
        </p:nvSpPr>
        <p:spPr>
          <a:xfrm>
            <a:off x="1905000" y="1231677"/>
            <a:ext cx="2518052" cy="369332"/>
          </a:xfrm>
          <a:prstGeom prst="rect">
            <a:avLst/>
          </a:prstGeom>
        </p:spPr>
        <p:txBody>
          <a:bodyPr wrap="square">
            <a:spAutoFit/>
          </a:bodyPr>
          <a:lstStyle/>
          <a:p>
            <a:pPr algn="r" rtl="1"/>
            <a:r>
              <a:rPr lang="fa-IR" b="1" dirty="0">
                <a:cs typeface="B Nazanin" panose="00000400000000000000" pitchFamily="2" charset="-78"/>
              </a:rPr>
              <a:t>بیشینه پهنای باند </a:t>
            </a:r>
            <a:r>
              <a:rPr lang="fa-IR" b="1" dirty="0" smtClean="0">
                <a:cs typeface="B Nazanin" panose="00000400000000000000" pitchFamily="2" charset="-78"/>
              </a:rPr>
              <a:t>حافظه (</a:t>
            </a:r>
            <a:r>
              <a:rPr lang="el-GR" b="1" dirty="0" smtClean="0">
                <a:latin typeface="Times New Roman" panose="02020603050405020304" pitchFamily="18" charset="0"/>
                <a:cs typeface="Times New Roman" panose="02020603050405020304" pitchFamily="18" charset="0"/>
              </a:rPr>
              <a:t>β</a:t>
            </a:r>
            <a:r>
              <a:rPr lang="fa-IR" b="1" dirty="0" smtClean="0">
                <a:cs typeface="B Nazanin" panose="00000400000000000000" pitchFamily="2" charset="-78"/>
              </a:rPr>
              <a:t>)</a:t>
            </a:r>
            <a:endParaRPr lang="en-US" b="1" dirty="0">
              <a:cs typeface="B Nazanin" panose="00000400000000000000" pitchFamily="2" charset="-78"/>
            </a:endParaRPr>
          </a:p>
        </p:txBody>
      </p:sp>
      <p:sp>
        <p:nvSpPr>
          <p:cNvPr id="10" name="Rectangle 9"/>
          <p:cNvSpPr/>
          <p:nvPr/>
        </p:nvSpPr>
        <p:spPr>
          <a:xfrm>
            <a:off x="7162800" y="4776828"/>
            <a:ext cx="1578067" cy="369332"/>
          </a:xfrm>
          <a:prstGeom prst="rect">
            <a:avLst/>
          </a:prstGeom>
        </p:spPr>
        <p:txBody>
          <a:bodyPr wrap="square">
            <a:spAutoFit/>
          </a:bodyPr>
          <a:lstStyle/>
          <a:p>
            <a:pPr algn="r" rtl="1"/>
            <a:r>
              <a:rPr lang="fa-IR" b="1" dirty="0" smtClean="0">
                <a:cs typeface="B Nazanin" panose="00000400000000000000" pitchFamily="2" charset="-78"/>
              </a:rPr>
              <a:t>شدت حسابی (</a:t>
            </a:r>
            <a:r>
              <a:rPr lang="en-US" b="1" dirty="0" smtClean="0">
                <a:latin typeface="Times New Roman" panose="02020603050405020304" pitchFamily="18" charset="0"/>
                <a:cs typeface="Times New Roman" panose="02020603050405020304" pitchFamily="18" charset="0"/>
              </a:rPr>
              <a:t>I</a:t>
            </a:r>
            <a:r>
              <a:rPr lang="fa-IR" b="1" dirty="0" smtClean="0">
                <a:cs typeface="B Nazanin" panose="00000400000000000000" pitchFamily="2" charset="-78"/>
              </a:rPr>
              <a:t>)</a:t>
            </a:r>
            <a:endParaRPr lang="en-US" b="1" dirty="0">
              <a:cs typeface="B Nazanin" panose="00000400000000000000" pitchFamily="2" charset="-78"/>
            </a:endParaRPr>
          </a:p>
        </p:txBody>
      </p:sp>
      <p:cxnSp>
        <p:nvCxnSpPr>
          <p:cNvPr id="12" name="Straight Arrow Connector 11"/>
          <p:cNvCxnSpPr/>
          <p:nvPr/>
        </p:nvCxnSpPr>
        <p:spPr>
          <a:xfrm flipV="1">
            <a:off x="2819400" y="1677217"/>
            <a:ext cx="228600" cy="1347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515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طبقه‌بندی فلین</a:t>
            </a:r>
            <a:r>
              <a:rPr lang="en-US" dirty="0" smtClean="0"/>
              <a:t>		</a:t>
            </a:r>
            <a:r>
              <a:rPr lang="fa-IR" dirty="0" smtClean="0"/>
              <a:t>  </a:t>
            </a:r>
            <a:r>
              <a:rPr lang="en-US" dirty="0" smtClean="0"/>
              <a:t>Flynn’s Taxonomy</a:t>
            </a:r>
            <a:endParaRPr lang="en-US" dirty="0"/>
          </a:p>
        </p:txBody>
      </p:sp>
      <p:sp>
        <p:nvSpPr>
          <p:cNvPr id="3" name="Content Placeholder 2"/>
          <p:cNvSpPr>
            <a:spLocks noGrp="1"/>
          </p:cNvSpPr>
          <p:nvPr>
            <p:ph sz="quarter" idx="1"/>
          </p:nvPr>
        </p:nvSpPr>
        <p:spPr/>
        <p:txBody>
          <a:bodyPr/>
          <a:lstStyle/>
          <a:p>
            <a:r>
              <a:rPr lang="fa-IR" sz="2400" dirty="0" smtClean="0"/>
              <a:t>طبقه‌بندی معماری سیستم‌ها از این نظر که همزمان چند دستور بر روی چند داده در حال انجام است.</a:t>
            </a:r>
            <a:endParaRPr lang="en-US" sz="2400" dirty="0"/>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grpSp>
        <p:nvGrpSpPr>
          <p:cNvPr id="7" name="Group 18"/>
          <p:cNvGrpSpPr>
            <a:grpSpLocks/>
          </p:cNvGrpSpPr>
          <p:nvPr/>
        </p:nvGrpSpPr>
        <p:grpSpPr bwMode="auto">
          <a:xfrm>
            <a:off x="1187450" y="2026450"/>
            <a:ext cx="7129463" cy="4032250"/>
            <a:chOff x="1331640" y="1124744"/>
            <a:chExt cx="7128792" cy="4032448"/>
          </a:xfrm>
        </p:grpSpPr>
        <p:sp>
          <p:nvSpPr>
            <p:cNvPr id="8" name="TextBox 7"/>
            <p:cNvSpPr txBox="1"/>
            <p:nvPr/>
          </p:nvSpPr>
          <p:spPr>
            <a:xfrm>
              <a:off x="1734827" y="1485125"/>
              <a:ext cx="2990569" cy="1138293"/>
            </a:xfrm>
            <a:prstGeom prst="rect">
              <a:avLst/>
            </a:prstGeom>
            <a:noFill/>
          </p:spPr>
          <p:txBody>
            <a:bodyPr wrap="none">
              <a:spAutoFit/>
            </a:bodyPr>
            <a:lstStyle/>
            <a:p>
              <a:pPr algn="ctr">
                <a:spcBef>
                  <a:spcPct val="20000"/>
                </a:spcBef>
                <a:buClr>
                  <a:srgbClr val="000000"/>
                </a:buClr>
                <a:buSzPct val="60000"/>
                <a:buFont typeface="Wingdings" pitchFamily="2" charset="2"/>
                <a:buNone/>
                <a:defRPr/>
              </a:pPr>
              <a:r>
                <a:rPr lang="en-US" sz="2000" dirty="0">
                  <a:solidFill>
                    <a:srgbClr val="000000"/>
                  </a:solidFill>
                  <a:latin typeface="Arial"/>
                </a:rPr>
                <a:t>SISD</a:t>
              </a:r>
            </a:p>
            <a:p>
              <a:pPr algn="ctr">
                <a:spcBef>
                  <a:spcPct val="20000"/>
                </a:spcBef>
                <a:buClr>
                  <a:schemeClr val="tx1"/>
                </a:buClr>
                <a:buSzPct val="60000"/>
                <a:buFont typeface="Wingdings" pitchFamily="2" charset="2"/>
                <a:buNone/>
                <a:defRPr/>
              </a:pPr>
              <a:r>
                <a:rPr lang="en-US" sz="2000" dirty="0">
                  <a:latin typeface="+mj-lt"/>
                </a:rPr>
                <a:t>Single instruction stream</a:t>
              </a:r>
            </a:p>
            <a:p>
              <a:pPr algn="ctr">
                <a:spcBef>
                  <a:spcPct val="20000"/>
                </a:spcBef>
                <a:buClr>
                  <a:schemeClr val="tx1"/>
                </a:buClr>
                <a:buSzPct val="60000"/>
                <a:buFont typeface="Wingdings" pitchFamily="2" charset="2"/>
                <a:buNone/>
                <a:defRPr/>
              </a:pPr>
              <a:r>
                <a:rPr lang="en-US" sz="2000" dirty="0">
                  <a:latin typeface="+mj-lt"/>
                </a:rPr>
                <a:t>Single data stream</a:t>
              </a:r>
            </a:p>
          </p:txBody>
        </p:sp>
        <p:sp>
          <p:nvSpPr>
            <p:cNvPr id="9" name="TextBox 8"/>
            <p:cNvSpPr txBox="1"/>
            <p:nvPr/>
          </p:nvSpPr>
          <p:spPr>
            <a:xfrm>
              <a:off x="4974610" y="1485125"/>
              <a:ext cx="2992155" cy="1138293"/>
            </a:xfrm>
            <a:prstGeom prst="rect">
              <a:avLst/>
            </a:prstGeom>
            <a:noFill/>
          </p:spPr>
          <p:txBody>
            <a:bodyPr wrap="none">
              <a:spAutoFit/>
            </a:bodyPr>
            <a:lstStyle/>
            <a:p>
              <a:pPr algn="ctr">
                <a:spcBef>
                  <a:spcPct val="20000"/>
                </a:spcBef>
                <a:buClr>
                  <a:srgbClr val="000000"/>
                </a:buClr>
                <a:buSzPct val="60000"/>
                <a:buFont typeface="Wingdings" pitchFamily="2" charset="2"/>
                <a:buNone/>
                <a:defRPr/>
              </a:pPr>
              <a:r>
                <a:rPr lang="en-US" sz="2000" dirty="0">
                  <a:solidFill>
                    <a:srgbClr val="000000"/>
                  </a:solidFill>
                  <a:latin typeface="Arial"/>
                </a:rPr>
                <a:t>(SIMD)</a:t>
              </a:r>
            </a:p>
            <a:p>
              <a:pPr algn="ctr">
                <a:spcBef>
                  <a:spcPct val="20000"/>
                </a:spcBef>
                <a:buClr>
                  <a:schemeClr val="tx1"/>
                </a:buClr>
                <a:buSzPct val="60000"/>
                <a:buFont typeface="Wingdings" pitchFamily="2" charset="2"/>
                <a:buNone/>
                <a:defRPr/>
              </a:pPr>
              <a:r>
                <a:rPr lang="en-US" sz="2000" dirty="0">
                  <a:latin typeface="+mj-lt"/>
                </a:rPr>
                <a:t>Single instruction stream</a:t>
              </a:r>
            </a:p>
            <a:p>
              <a:pPr algn="ctr">
                <a:spcBef>
                  <a:spcPct val="20000"/>
                </a:spcBef>
                <a:buClr>
                  <a:schemeClr val="tx1"/>
                </a:buClr>
                <a:buSzPct val="60000"/>
                <a:buFont typeface="Wingdings" pitchFamily="2" charset="2"/>
                <a:buNone/>
                <a:defRPr/>
              </a:pPr>
              <a:r>
                <a:rPr lang="en-US" sz="2000" dirty="0">
                  <a:latin typeface="+mj-lt"/>
                </a:rPr>
                <a:t>Multiple data stream</a:t>
              </a:r>
            </a:p>
          </p:txBody>
        </p:sp>
        <p:sp>
          <p:nvSpPr>
            <p:cNvPr id="10" name="TextBox 9"/>
            <p:cNvSpPr txBox="1"/>
            <p:nvPr/>
          </p:nvSpPr>
          <p:spPr>
            <a:xfrm>
              <a:off x="1649110" y="3285438"/>
              <a:ext cx="3162002" cy="1138293"/>
            </a:xfrm>
            <a:prstGeom prst="rect">
              <a:avLst/>
            </a:prstGeom>
            <a:noFill/>
          </p:spPr>
          <p:txBody>
            <a:bodyPr wrap="none">
              <a:spAutoFit/>
            </a:bodyPr>
            <a:lstStyle/>
            <a:p>
              <a:pPr algn="ctr">
                <a:spcBef>
                  <a:spcPct val="20000"/>
                </a:spcBef>
                <a:buClr>
                  <a:srgbClr val="000000"/>
                </a:buClr>
                <a:buSzPct val="60000"/>
                <a:buFont typeface="Wingdings" pitchFamily="2" charset="2"/>
                <a:buNone/>
                <a:defRPr/>
              </a:pPr>
              <a:r>
                <a:rPr lang="en-US" sz="2000" dirty="0">
                  <a:solidFill>
                    <a:srgbClr val="000000"/>
                  </a:solidFill>
                  <a:latin typeface="Arial"/>
                </a:rPr>
                <a:t>MISD</a:t>
              </a:r>
            </a:p>
            <a:p>
              <a:pPr algn="ctr">
                <a:spcBef>
                  <a:spcPct val="20000"/>
                </a:spcBef>
                <a:buClr>
                  <a:schemeClr val="tx1"/>
                </a:buClr>
                <a:buSzPct val="60000"/>
                <a:buFont typeface="Wingdings" pitchFamily="2" charset="2"/>
                <a:buNone/>
                <a:defRPr/>
              </a:pPr>
              <a:r>
                <a:rPr lang="en-US" sz="2000" dirty="0">
                  <a:solidFill>
                    <a:srgbClr val="000000"/>
                  </a:solidFill>
                  <a:latin typeface="Arial"/>
                </a:rPr>
                <a:t>Multiple </a:t>
              </a:r>
              <a:r>
                <a:rPr lang="en-US" sz="2000" dirty="0">
                  <a:latin typeface="+mj-lt"/>
                </a:rPr>
                <a:t>instruction stream</a:t>
              </a:r>
            </a:p>
            <a:p>
              <a:pPr algn="ctr">
                <a:spcBef>
                  <a:spcPct val="20000"/>
                </a:spcBef>
                <a:buClr>
                  <a:schemeClr val="tx1"/>
                </a:buClr>
                <a:buSzPct val="60000"/>
                <a:buFont typeface="Wingdings" pitchFamily="2" charset="2"/>
                <a:buNone/>
                <a:defRPr/>
              </a:pPr>
              <a:r>
                <a:rPr lang="en-US" sz="2000" dirty="0">
                  <a:latin typeface="+mj-lt"/>
                </a:rPr>
                <a:t>Single data stream</a:t>
              </a:r>
            </a:p>
          </p:txBody>
        </p:sp>
        <p:sp>
          <p:nvSpPr>
            <p:cNvPr id="11" name="TextBox 10"/>
            <p:cNvSpPr txBox="1"/>
            <p:nvPr/>
          </p:nvSpPr>
          <p:spPr>
            <a:xfrm>
              <a:off x="4888893" y="3285438"/>
              <a:ext cx="3162002" cy="1138293"/>
            </a:xfrm>
            <a:prstGeom prst="rect">
              <a:avLst/>
            </a:prstGeom>
            <a:noFill/>
          </p:spPr>
          <p:txBody>
            <a:bodyPr wrap="none">
              <a:spAutoFit/>
            </a:bodyPr>
            <a:lstStyle/>
            <a:p>
              <a:pPr algn="ctr">
                <a:spcBef>
                  <a:spcPct val="20000"/>
                </a:spcBef>
                <a:buClr>
                  <a:srgbClr val="000000"/>
                </a:buClr>
                <a:buSzPct val="60000"/>
                <a:buFont typeface="Wingdings" pitchFamily="2" charset="2"/>
                <a:buNone/>
                <a:defRPr/>
              </a:pPr>
              <a:r>
                <a:rPr lang="en-US" sz="2000" dirty="0">
                  <a:solidFill>
                    <a:srgbClr val="000000"/>
                  </a:solidFill>
                  <a:latin typeface="Arial"/>
                </a:rPr>
                <a:t>(MIMD)</a:t>
              </a:r>
            </a:p>
            <a:p>
              <a:pPr algn="ctr">
                <a:spcBef>
                  <a:spcPct val="20000"/>
                </a:spcBef>
                <a:buClr>
                  <a:schemeClr val="tx1"/>
                </a:buClr>
                <a:buSzPct val="60000"/>
                <a:buFont typeface="Wingdings" pitchFamily="2" charset="2"/>
                <a:buNone/>
                <a:defRPr/>
              </a:pPr>
              <a:r>
                <a:rPr lang="en-US" sz="2000" dirty="0">
                  <a:solidFill>
                    <a:srgbClr val="000000"/>
                  </a:solidFill>
                  <a:latin typeface="Arial"/>
                </a:rPr>
                <a:t>Multiple </a:t>
              </a:r>
              <a:r>
                <a:rPr lang="en-US" sz="2000" dirty="0">
                  <a:latin typeface="+mj-lt"/>
                </a:rPr>
                <a:t>instruction stream</a:t>
              </a:r>
            </a:p>
            <a:p>
              <a:pPr algn="ctr">
                <a:spcBef>
                  <a:spcPct val="20000"/>
                </a:spcBef>
                <a:buClr>
                  <a:schemeClr val="tx1"/>
                </a:buClr>
                <a:buSzPct val="60000"/>
                <a:buFont typeface="Wingdings" pitchFamily="2" charset="2"/>
                <a:buNone/>
                <a:defRPr/>
              </a:pPr>
              <a:r>
                <a:rPr lang="en-US" sz="2000" dirty="0">
                  <a:latin typeface="+mj-lt"/>
                </a:rPr>
                <a:t>Multiple data stream</a:t>
              </a:r>
            </a:p>
          </p:txBody>
        </p:sp>
        <p:sp>
          <p:nvSpPr>
            <p:cNvPr id="12" name="Rectangle 13"/>
            <p:cNvSpPr>
              <a:spLocks noChangeArrowheads="1"/>
            </p:cNvSpPr>
            <p:nvPr/>
          </p:nvSpPr>
          <p:spPr bwMode="auto">
            <a:xfrm>
              <a:off x="1331640" y="1124744"/>
              <a:ext cx="7128792" cy="403244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20000"/>
                </a:spcBef>
                <a:buClr>
                  <a:schemeClr val="tx1"/>
                </a:buClr>
                <a:buFont typeface="Wingdings" pitchFamily="2" charset="2"/>
                <a:buNone/>
              </a:pPr>
              <a:endParaRPr lang="en-GB" altLang="en-US" sz="3200">
                <a:latin typeface="Arial Black" pitchFamily="34" charset="0"/>
              </a:endParaRPr>
            </a:p>
          </p:txBody>
        </p:sp>
        <p:cxnSp>
          <p:nvCxnSpPr>
            <p:cNvPr id="13" name="Straight Connector 15"/>
            <p:cNvCxnSpPr>
              <a:cxnSpLocks noChangeShapeType="1"/>
              <a:stCxn id="12" idx="0"/>
              <a:endCxn id="12" idx="2"/>
            </p:cNvCxnSpPr>
            <p:nvPr/>
          </p:nvCxnSpPr>
          <p:spPr bwMode="auto">
            <a:xfrm rot="16200000" flipH="1">
              <a:off x="2879812" y="3140968"/>
              <a:ext cx="403244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7"/>
            <p:cNvCxnSpPr>
              <a:cxnSpLocks noChangeShapeType="1"/>
              <a:stCxn id="12" idx="1"/>
              <a:endCxn id="12" idx="3"/>
            </p:cNvCxnSpPr>
            <p:nvPr/>
          </p:nvCxnSpPr>
          <p:spPr bwMode="auto">
            <a:xfrm rot="10800000" flipH="1">
              <a:off x="1331640" y="3140968"/>
              <a:ext cx="712879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5" name="Rectangle 19"/>
          <p:cNvSpPr>
            <a:spLocks noChangeArrowheads="1"/>
          </p:cNvSpPr>
          <p:nvPr/>
        </p:nvSpPr>
        <p:spPr bwMode="auto">
          <a:xfrm rot="-1261456">
            <a:off x="587375" y="2169325"/>
            <a:ext cx="28797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20000"/>
              </a:spcBef>
              <a:buClr>
                <a:srgbClr val="000000"/>
              </a:buClr>
              <a:buFont typeface="Wingdings" pitchFamily="2" charset="2"/>
              <a:buNone/>
            </a:pPr>
            <a:r>
              <a:rPr lang="en-US" altLang="en-US" sz="2000">
                <a:solidFill>
                  <a:srgbClr val="0066FF"/>
                </a:solidFill>
                <a:latin typeface="Arial" pitchFamily="34" charset="0"/>
              </a:rPr>
              <a:t>classic von Neumann</a:t>
            </a:r>
          </a:p>
        </p:txBody>
      </p:sp>
      <p:sp>
        <p:nvSpPr>
          <p:cNvPr id="17" name="TextBox 16"/>
          <p:cNvSpPr txBox="1">
            <a:spLocks noChangeArrowheads="1"/>
          </p:cNvSpPr>
          <p:nvPr/>
        </p:nvSpPr>
        <p:spPr bwMode="auto">
          <a:xfrm rot="19996338">
            <a:off x="6855475" y="5218010"/>
            <a:ext cx="220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800" dirty="0">
                <a:solidFill>
                  <a:srgbClr val="0066FF"/>
                </a:solidFill>
                <a:latin typeface="Arial" pitchFamily="34" charset="0"/>
              </a:rPr>
              <a:t>A variant of this is </a:t>
            </a:r>
            <a:r>
              <a:rPr lang="en-US" altLang="en-US" sz="1800" dirty="0" smtClean="0">
                <a:solidFill>
                  <a:srgbClr val="0066FF"/>
                </a:solidFill>
                <a:latin typeface="Arial" pitchFamily="34" charset="0"/>
              </a:rPr>
              <a:t>called SPMD</a:t>
            </a:r>
            <a:r>
              <a:rPr lang="en-US" altLang="en-US" sz="1800" dirty="0">
                <a:solidFill>
                  <a:srgbClr val="0066FF"/>
                </a:solidFill>
                <a:latin typeface="Arial" pitchFamily="34" charset="0"/>
              </a:rPr>
              <a:t>!</a:t>
            </a:r>
          </a:p>
        </p:txBody>
      </p:sp>
      <p:sp>
        <p:nvSpPr>
          <p:cNvPr id="18" name="TextBox 17"/>
          <p:cNvSpPr txBox="1">
            <a:spLocks noChangeArrowheads="1"/>
          </p:cNvSpPr>
          <p:nvPr/>
        </p:nvSpPr>
        <p:spPr bwMode="auto">
          <a:xfrm rot="1447551">
            <a:off x="6563970" y="2377323"/>
            <a:ext cx="2386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800" dirty="0">
                <a:solidFill>
                  <a:srgbClr val="0066FF"/>
                </a:solidFill>
                <a:latin typeface="Arial" pitchFamily="34" charset="0"/>
              </a:rPr>
              <a:t>called SIMT in GPUs!</a:t>
            </a:r>
          </a:p>
        </p:txBody>
      </p:sp>
    </p:spTree>
    <p:extLst>
      <p:ext uri="{BB962C8B-B14F-4D97-AF65-F5344CB8AC3E}">
        <p14:creationId xmlns:p14="http://schemas.microsoft.com/office/powerpoint/2010/main" val="853026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تفاوت معماری </a:t>
            </a:r>
            <a:r>
              <a:rPr lang="en-US" dirty="0" smtClean="0"/>
              <a:t>SIMD</a:t>
            </a:r>
            <a:r>
              <a:rPr lang="fa-IR" dirty="0" smtClean="0"/>
              <a:t> و </a:t>
            </a:r>
            <a:r>
              <a:rPr lang="en-US" dirty="0" smtClean="0"/>
              <a:t>MIMD</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2- معماری سیستم‌های موازی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124700" cy="4379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91200" y="5449669"/>
            <a:ext cx="2382774" cy="646331"/>
          </a:xfrm>
          <a:prstGeom prst="rect">
            <a:avLst/>
          </a:prstGeom>
          <a:solidFill>
            <a:schemeClr val="accent1">
              <a:lumMod val="20000"/>
              <a:lumOff val="80000"/>
            </a:schemeClr>
          </a:solidFill>
          <a:ln>
            <a:solidFill>
              <a:schemeClr val="tx1"/>
            </a:solidFill>
          </a:ln>
        </p:spPr>
        <p:txBody>
          <a:bodyPr wrap="square" rtlCol="0">
            <a:spAutoFit/>
          </a:bodyPr>
          <a:lstStyle/>
          <a:p>
            <a:pPr algn="ctr" rtl="1"/>
            <a:r>
              <a:rPr lang="fa-IR" dirty="0" smtClean="0">
                <a:cs typeface="B Nazanin" panose="00000400000000000000" pitchFamily="2" charset="-78"/>
              </a:rPr>
              <a:t>مانند پردازنده‌های چند‌هسته‌ای، خوشه‌ها و ابررایانه‌ها </a:t>
            </a:r>
            <a:endParaRPr lang="en-US" dirty="0">
              <a:cs typeface="B Nazanin" panose="00000400000000000000" pitchFamily="2" charset="-78"/>
            </a:endParaRPr>
          </a:p>
        </p:txBody>
      </p:sp>
      <p:sp>
        <p:nvSpPr>
          <p:cNvPr id="10" name="TextBox 9"/>
          <p:cNvSpPr txBox="1"/>
          <p:nvPr/>
        </p:nvSpPr>
        <p:spPr>
          <a:xfrm>
            <a:off x="1524000" y="5449669"/>
            <a:ext cx="3678174" cy="646331"/>
          </a:xfrm>
          <a:prstGeom prst="rect">
            <a:avLst/>
          </a:prstGeom>
          <a:solidFill>
            <a:schemeClr val="accent1">
              <a:lumMod val="20000"/>
              <a:lumOff val="80000"/>
            </a:schemeClr>
          </a:solidFill>
          <a:ln>
            <a:solidFill>
              <a:schemeClr val="tx1"/>
            </a:solidFill>
          </a:ln>
        </p:spPr>
        <p:txBody>
          <a:bodyPr wrap="square" rtlCol="0">
            <a:spAutoFit/>
          </a:bodyPr>
          <a:lstStyle/>
          <a:p>
            <a:pPr algn="ctr" rtl="1"/>
            <a:r>
              <a:rPr lang="fa-IR" dirty="0" smtClean="0">
                <a:cs typeface="B Nazanin" panose="00000400000000000000" pitchFamily="2" charset="-78"/>
              </a:rPr>
              <a:t>مانند واحدهای </a:t>
            </a:r>
            <a:r>
              <a:rPr lang="en-US" dirty="0" smtClean="0">
                <a:cs typeface="B Nazanin" panose="00000400000000000000" pitchFamily="2" charset="-78"/>
              </a:rPr>
              <a:t>SSE</a:t>
            </a:r>
            <a:r>
              <a:rPr lang="fa-IR" dirty="0">
                <a:cs typeface="B Nazanin" panose="00000400000000000000" pitchFamily="2" charset="-78"/>
              </a:rPr>
              <a:t> </a:t>
            </a:r>
            <a:r>
              <a:rPr lang="fa-IR" dirty="0" smtClean="0">
                <a:cs typeface="B Nazanin" panose="00000400000000000000" pitchFamily="2" charset="-78"/>
              </a:rPr>
              <a:t>و </a:t>
            </a:r>
            <a:r>
              <a:rPr lang="en-US" dirty="0" smtClean="0">
                <a:cs typeface="B Nazanin" panose="00000400000000000000" pitchFamily="2" charset="-78"/>
              </a:rPr>
              <a:t>AVX</a:t>
            </a:r>
            <a:r>
              <a:rPr lang="fa-IR" dirty="0" smtClean="0">
                <a:cs typeface="B Nazanin" panose="00000400000000000000" pitchFamily="2" charset="-78"/>
              </a:rPr>
              <a:t> در پردازنده‌های اینتل، پردازنده‌های برداری و پردازنده‌های گرافیکی</a:t>
            </a:r>
            <a:endParaRPr lang="en-US" dirty="0">
              <a:cs typeface="B Nazanin" panose="00000400000000000000" pitchFamily="2" charset="-78"/>
            </a:endParaRPr>
          </a:p>
        </p:txBody>
      </p:sp>
    </p:spTree>
    <p:extLst>
      <p:ext uri="{BB962C8B-B14F-4D97-AF65-F5344CB8AC3E}">
        <p14:creationId xmlns:p14="http://schemas.microsoft.com/office/powerpoint/2010/main" val="278751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4694</TotalTime>
  <Words>1574</Words>
  <Application>Microsoft Office PowerPoint</Application>
  <PresentationFormat>On-screen Show (4:3)</PresentationFormat>
  <Paragraphs>340</Paragraphs>
  <Slides>35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Black</vt:lpstr>
      <vt:lpstr>B Nazanin</vt:lpstr>
      <vt:lpstr>Calibri</vt:lpstr>
      <vt:lpstr>Cambria Math</vt:lpstr>
      <vt:lpstr>Times New Roman</vt:lpstr>
      <vt:lpstr>Wingdings</vt:lpstr>
      <vt:lpstr>Wingdings 2</vt:lpstr>
      <vt:lpstr>Median</vt:lpstr>
      <vt:lpstr>برنامه‌نویسی چندهسته‌ای  2- معماری سیستم‌های موازی  محمود ممتازپور  </vt:lpstr>
      <vt:lpstr>فهرست</vt:lpstr>
      <vt:lpstr>محدودیت کارایی حافظه</vt:lpstr>
      <vt:lpstr>راهکارهای پنهان کردن تأخیر حافظه </vt:lpstr>
      <vt:lpstr>مکانیزم‌های مختلف چندنخی</vt:lpstr>
      <vt:lpstr>مدل کارایی پشت‌بام        Roofline Model</vt:lpstr>
      <vt:lpstr>مدل کارایی پشت‌بام        Roofline Model</vt:lpstr>
      <vt:lpstr>طبقه‌بندی فلین    Flynn’s Taxonomy</vt:lpstr>
      <vt:lpstr>تفاوت معماری SIMD و MIMD</vt:lpstr>
      <vt:lpstr>محدودیت معماری SIMD در مواجهه با دستورات شرطی</vt:lpstr>
      <vt:lpstr>انواع معماری‌های موازی بر اساس مدل ارتباطی</vt:lpstr>
      <vt:lpstr>معماری حافظه مشترک متمرکز</vt:lpstr>
      <vt:lpstr>معماری حافظه مشترک توزیعی</vt:lpstr>
      <vt:lpstr>معماری حافظه توزیعی (با مکانیزم تبادل پیام)</vt:lpstr>
      <vt:lpstr>انواع حافظه مشترک بر اساس زمان دسترسی</vt:lpstr>
      <vt:lpstr>حافظه مشترک با دسترسی حافظه یکنواخت</vt:lpstr>
      <vt:lpstr>حافظه مشترک با دسترسی حافظه غیریکنواخت</vt:lpstr>
      <vt:lpstr>معماری شبکه‌های میان‌ارتباطی</vt:lpstr>
      <vt:lpstr>انواع شبکه‌های میان‌ارتباطی</vt:lpstr>
      <vt:lpstr>گذرگاه مشترک</vt:lpstr>
      <vt:lpstr>گذرگاه مشترک</vt:lpstr>
      <vt:lpstr>کراس‌بار</vt:lpstr>
      <vt:lpstr>کراس‌بار</vt:lpstr>
      <vt:lpstr>حلقه، مش، توری</vt:lpstr>
      <vt:lpstr>حلقه</vt:lpstr>
      <vt:lpstr>مش</vt:lpstr>
      <vt:lpstr>توری سه بعدی</vt:lpstr>
      <vt:lpstr>توری سه بعدی</vt:lpstr>
      <vt:lpstr>سیستم‌های موازی بزرگ</vt:lpstr>
      <vt:lpstr>خوشه</vt:lpstr>
      <vt:lpstr>تور</vt:lpstr>
      <vt:lpstr>ابر و رایانش ابری</vt:lpstr>
      <vt:lpstr>ابررایانه IBM Blue Gene/Q </vt:lpstr>
      <vt:lpstr>لیست 500 ابررایانه برتر       top500.org</vt:lpstr>
      <vt:lpstr>لیست 500 ابررایانه برتر و تعداد پردازنده‌ها</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290</cp:revision>
  <dcterms:created xsi:type="dcterms:W3CDTF">2005-06-03T08:24:32Z</dcterms:created>
  <dcterms:modified xsi:type="dcterms:W3CDTF">2018-02-11T20:41:01Z</dcterms:modified>
</cp:coreProperties>
</file>