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71" r:id="rId2"/>
    <p:sldId id="27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95" r:id="rId18"/>
    <p:sldId id="286" r:id="rId19"/>
    <p:sldId id="287" r:id="rId20"/>
    <p:sldId id="288" r:id="rId21"/>
    <p:sldId id="289" r:id="rId22"/>
    <p:sldId id="291" r:id="rId23"/>
    <p:sldId id="292" r:id="rId24"/>
    <p:sldId id="293" r:id="rId25"/>
    <p:sldId id="29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B46FD"/>
    <a:srgbClr val="CC0099"/>
    <a:srgbClr val="008000"/>
    <a:srgbClr val="FF0000"/>
    <a:srgbClr val="0066FF"/>
    <a:srgbClr val="6128F0"/>
    <a:srgbClr val="FF99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0509" autoAdjust="0"/>
  </p:normalViewPr>
  <p:slideViewPr>
    <p:cSldViewPr>
      <p:cViewPr varScale="1">
        <p:scale>
          <a:sx n="115" d="100"/>
          <a:sy n="115" d="100"/>
        </p:scale>
        <p:origin x="1416"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4/2/2019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تقسیم بندی وظایف</a:t>
            </a:r>
            <a:r>
              <a:rPr lang="fa-IR" baseline="0" dirty="0" smtClean="0"/>
              <a:t> به صورت برخط و در زمان اجرا مشخص می‌شود</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16</a:t>
            </a:fld>
            <a:endParaRPr lang="en-US"/>
          </a:p>
        </p:txBody>
      </p:sp>
    </p:spTree>
    <p:extLst>
      <p:ext uri="{BB962C8B-B14F-4D97-AF65-F5344CB8AC3E}">
        <p14:creationId xmlns:p14="http://schemas.microsoft.com/office/powerpoint/2010/main" val="336402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از لحاظ زمان اجرا؟ از لحاظ</a:t>
            </a:r>
            <a:r>
              <a:rPr lang="fa-IR" baseline="0" dirty="0" smtClean="0"/>
              <a:t> مقیاس‌پذیری؟</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22</a:t>
            </a:fld>
            <a:endParaRPr lang="en-US"/>
          </a:p>
        </p:txBody>
      </p:sp>
    </p:spTree>
    <p:extLst>
      <p:ext uri="{BB962C8B-B14F-4D97-AF65-F5344CB8AC3E}">
        <p14:creationId xmlns:p14="http://schemas.microsoft.com/office/powerpoint/2010/main" val="225318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23</a:t>
            </a:fld>
            <a:endParaRPr lang="en-US"/>
          </a:p>
        </p:txBody>
      </p:sp>
    </p:spTree>
    <p:extLst>
      <p:ext uri="{BB962C8B-B14F-4D97-AF65-F5344CB8AC3E}">
        <p14:creationId xmlns:p14="http://schemas.microsoft.com/office/powerpoint/2010/main" val="155478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24</a:t>
            </a:fld>
            <a:endParaRPr lang="en-US"/>
          </a:p>
        </p:txBody>
      </p:sp>
    </p:spTree>
    <p:extLst>
      <p:ext uri="{BB962C8B-B14F-4D97-AF65-F5344CB8AC3E}">
        <p14:creationId xmlns:p14="http://schemas.microsoft.com/office/powerpoint/2010/main" val="3288461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25</a:t>
            </a:fld>
            <a:endParaRPr lang="en-US"/>
          </a:p>
        </p:txBody>
      </p:sp>
    </p:spTree>
    <p:extLst>
      <p:ext uri="{BB962C8B-B14F-4D97-AF65-F5344CB8AC3E}">
        <p14:creationId xmlns:p14="http://schemas.microsoft.com/office/powerpoint/2010/main" val="58242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روشگان</a:t>
            </a:r>
            <a:r>
              <a:rPr lang="fa-IR" baseline="0" dirty="0" smtClean="0"/>
              <a:t> واژه مصوب فرهنگستان و معادل </a:t>
            </a:r>
            <a:r>
              <a:rPr lang="en-US" baseline="0" dirty="0" smtClean="0"/>
              <a:t>methodology</a:t>
            </a:r>
            <a:r>
              <a:rPr lang="fa-IR" baseline="0" dirty="0" smtClean="0"/>
              <a:t> است که به معنی مجموعه‌ای از روش‌ها است که برای تولید نرم‌افزار به کار می‌رود.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این</a:t>
            </a:r>
            <a:r>
              <a:rPr lang="fa-IR" baseline="0" dirty="0" smtClean="0"/>
              <a:t> روش اولین بار توسط آقای فاستر (</a:t>
            </a:r>
            <a:r>
              <a:rPr lang="en-US" baseline="0" dirty="0" smtClean="0"/>
              <a:t>Foster</a:t>
            </a:r>
            <a:r>
              <a:rPr lang="fa-IR" baseline="0" dirty="0" smtClean="0"/>
              <a:t>) در کتاب </a:t>
            </a:r>
            <a:r>
              <a:rPr lang="en-US" baseline="0" dirty="0" smtClean="0"/>
              <a:t>Designing and Building Parallel Programs</a:t>
            </a:r>
            <a:r>
              <a:rPr lang="fa-IR" baseline="0" dirty="0" smtClean="0"/>
              <a:t> در سال 1995 معرفی شده است و به الگوی فاستر نیز مشهور است.</a:t>
            </a:r>
          </a:p>
          <a:p>
            <a:pPr algn="r" rtl="1"/>
            <a:r>
              <a:rPr lang="en-US" baseline="0" dirty="0" smtClean="0"/>
              <a:t>http://www.mcs.anl.gov/~itf/dbpp/text/book.html</a:t>
            </a:r>
            <a:r>
              <a:rPr lang="fa-IR" baseline="0" dirty="0" smtClean="0"/>
              <a:t>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a:t>
            </a:fld>
            <a:endParaRPr lang="en-US"/>
          </a:p>
        </p:txBody>
      </p:sp>
    </p:spTree>
    <p:extLst>
      <p:ext uri="{BB962C8B-B14F-4D97-AF65-F5344CB8AC3E}">
        <p14:creationId xmlns:p14="http://schemas.microsoft.com/office/powerpoint/2010/main" val="3543472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دقت کنید این روش طراحی اینگونه</a:t>
            </a:r>
            <a:r>
              <a:rPr lang="fa-IR" baseline="0" dirty="0" smtClean="0"/>
              <a:t> نیست که چهار مرحله ذکر شده فقط یکبار و به صورت سریال طی شود. ممکن است نیاز باشد که چندین بار به مراحل قبلی بازگردیم تا به یک طرح خوب برسیم.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4</a:t>
            </a:fld>
            <a:endParaRPr lang="en-US"/>
          </a:p>
        </p:txBody>
      </p:sp>
    </p:spTree>
    <p:extLst>
      <p:ext uri="{BB962C8B-B14F-4D97-AF65-F5344CB8AC3E}">
        <p14:creationId xmlns:p14="http://schemas.microsoft.com/office/powerpoint/2010/main" val="75913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انواع</a:t>
            </a:r>
            <a:r>
              <a:rPr lang="fa-IR" baseline="0" dirty="0" smtClean="0"/>
              <a:t> کاربردها و فیلترها را می‌توان با تغییر </a:t>
            </a:r>
            <a:r>
              <a:rPr lang="fa-IR" dirty="0" smtClean="0"/>
              <a:t>ماتریس ضرایب</a:t>
            </a:r>
            <a:r>
              <a:rPr lang="fa-IR" baseline="0" dirty="0" smtClean="0"/>
              <a:t> به‌دست آورد. به ماتریس ضرایب، استنسیل (</a:t>
            </a:r>
            <a:r>
              <a:rPr lang="en-US" baseline="0" dirty="0" smtClean="0"/>
              <a:t>stencil</a:t>
            </a:r>
            <a:r>
              <a:rPr lang="fa-IR" baseline="0" dirty="0" smtClean="0"/>
              <a:t>) یا کرنل (</a:t>
            </a:r>
            <a:r>
              <a:rPr lang="en-US" baseline="0" dirty="0" smtClean="0"/>
              <a:t>kernel</a:t>
            </a:r>
            <a:r>
              <a:rPr lang="fa-IR" baseline="0" dirty="0" smtClean="0"/>
              <a:t>) یا ماسک (</a:t>
            </a:r>
            <a:r>
              <a:rPr lang="en-US" baseline="0" dirty="0" smtClean="0"/>
              <a:t>mask</a:t>
            </a:r>
            <a:r>
              <a:rPr lang="fa-IR" baseline="0" dirty="0" smtClean="0"/>
              <a:t>) گویند.</a:t>
            </a:r>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5</a:t>
            </a:fld>
            <a:endParaRPr lang="en-US"/>
          </a:p>
        </p:txBody>
      </p:sp>
    </p:spTree>
    <p:extLst>
      <p:ext uri="{BB962C8B-B14F-4D97-AF65-F5344CB8AC3E}">
        <p14:creationId xmlns:p14="http://schemas.microsoft.com/office/powerpoint/2010/main" val="214605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تعداد ارتباطات</a:t>
            </a:r>
            <a:r>
              <a:rPr lang="fa-IR" baseline="0" dirty="0" smtClean="0"/>
              <a:t> کل چقدر کاهش یافت؟</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10</a:t>
            </a:fld>
            <a:endParaRPr lang="en-US"/>
          </a:p>
        </p:txBody>
      </p:sp>
    </p:spTree>
    <p:extLst>
      <p:ext uri="{BB962C8B-B14F-4D97-AF65-F5344CB8AC3E}">
        <p14:creationId xmlns:p14="http://schemas.microsoft.com/office/powerpoint/2010/main" val="314179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هدف اصلی کاهش زمان اجراست.</a:t>
            </a:r>
            <a:r>
              <a:rPr lang="fa-IR" baseline="0" dirty="0" smtClean="0"/>
              <a:t> معمولا بالانس کردن حجم کاری نخ‌ها به کاهش زمان اجرا می‌انجامد. ولی نه همیشه!</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11</a:t>
            </a:fld>
            <a:endParaRPr lang="en-US"/>
          </a:p>
        </p:txBody>
      </p:sp>
    </p:spTree>
    <p:extLst>
      <p:ext uri="{BB962C8B-B14F-4D97-AF65-F5344CB8AC3E}">
        <p14:creationId xmlns:p14="http://schemas.microsoft.com/office/powerpoint/2010/main" val="271959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a:t>
            </a:r>
            <a:r>
              <a:rPr lang="fa-IR" baseline="0" dirty="0" smtClean="0"/>
              <a:t> به نحوه اجرای چندنخی حلقه بازی علاقمندید لینک‎های زیر را مطالعه کنید.</a:t>
            </a:r>
          </a:p>
          <a:p>
            <a:pPr algn="l" rtl="0"/>
            <a:r>
              <a:rPr lang="en-US" dirty="0" smtClean="0"/>
              <a:t>http://jahej.com/alt/2011_07_03_threading-and-your-game-loop.html</a:t>
            </a:r>
            <a:endParaRPr lang="fa-IR" dirty="0" smtClean="0"/>
          </a:p>
          <a:p>
            <a:pPr algn="l" rtl="0"/>
            <a:r>
              <a:rPr lang="en-US" dirty="0" smtClean="0"/>
              <a:t>https://software.intel.com/en-us/articles/threading-basics-for-games</a:t>
            </a:r>
            <a:endParaRPr lang="fa-IR" dirty="0" smtClean="0"/>
          </a:p>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14</a:t>
            </a:fld>
            <a:endParaRPr lang="en-US"/>
          </a:p>
        </p:txBody>
      </p:sp>
    </p:spTree>
    <p:extLst>
      <p:ext uri="{BB962C8B-B14F-4D97-AF65-F5344CB8AC3E}">
        <p14:creationId xmlns:p14="http://schemas.microsoft.com/office/powerpoint/2010/main" val="145254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15</a:t>
            </a:fld>
            <a:endParaRPr lang="en-US"/>
          </a:p>
        </p:txBody>
      </p:sp>
    </p:spTree>
    <p:extLst>
      <p:ext uri="{BB962C8B-B14F-4D97-AF65-F5344CB8AC3E}">
        <p14:creationId xmlns:p14="http://schemas.microsoft.com/office/powerpoint/2010/main" val="308887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en-US"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4- طراحی برنامه موازی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en-US"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4- طراحی برنامه موازی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baseline="0">
                <a:cs typeface="B Nazanin" panose="00000400000000000000" pitchFamily="2" charset="-78"/>
              </a:defRPr>
            </a:lvl1pPr>
            <a:lvl2pPr algn="r" rtl="1">
              <a:defRPr baseline="0">
                <a:cs typeface="B Nazanin" panose="00000400000000000000" pitchFamily="2" charset="-78"/>
              </a:defRPr>
            </a:lvl2pPr>
            <a:lvl3pPr algn="r" rtl="1">
              <a:defRPr baseline="0">
                <a:cs typeface="B Nazanin" panose="00000400000000000000" pitchFamily="2" charset="-78"/>
              </a:defRPr>
            </a:lvl3pPr>
            <a:lvl4pPr algn="r" rtl="1">
              <a:defRPr baseline="0">
                <a:cs typeface="B Nazanin" panose="00000400000000000000" pitchFamily="2" charset="-78"/>
              </a:defRPr>
            </a:lvl4pPr>
            <a:lvl5pPr algn="r" rtl="1">
              <a:defRPr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4- طراحی برنامه موازی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en-US"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4- طراحی برنامه موازی</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en-US"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4- طراحی برنامه موازی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3.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4- طراحی </a:t>
            </a:r>
            <a:r>
              <a:rPr lang="fa-IR" cap="none" smtClean="0">
                <a:cs typeface="B Nazanin" panose="00000400000000000000" pitchFamily="2" charset="-78"/>
              </a:rPr>
              <a:t>برنامه موازی (بخش اول)</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en-US"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4- طراحی برنامه موازی</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انباشت</a:t>
            </a:r>
            <a:endParaRPr lang="en-US" dirty="0"/>
          </a:p>
        </p:txBody>
      </p:sp>
      <p:sp>
        <p:nvSpPr>
          <p:cNvPr id="3" name="Content Placeholder 2"/>
          <p:cNvSpPr>
            <a:spLocks noGrp="1"/>
          </p:cNvSpPr>
          <p:nvPr>
            <p:ph sz="quarter" idx="1"/>
          </p:nvPr>
        </p:nvSpPr>
        <p:spPr/>
        <p:txBody>
          <a:bodyPr/>
          <a:lstStyle/>
          <a:p>
            <a:r>
              <a:rPr lang="fa-IR" dirty="0" smtClean="0"/>
              <a:t>انباشت (گروه‌بندی) وظایف به‌صورت‌ یک‌بعدی یا دوبعدی</a:t>
            </a:r>
          </a:p>
          <a:p>
            <a:pPr lvl="1"/>
            <a:r>
              <a:rPr lang="fa-IR" dirty="0" smtClean="0"/>
              <a:t>مثلاً پیکسل‌ها را در </a:t>
            </a:r>
            <a:r>
              <a:rPr lang="en-US" dirty="0" smtClean="0"/>
              <a:t>M</a:t>
            </a:r>
            <a:r>
              <a:rPr lang="fa-IR" dirty="0" smtClean="0"/>
              <a:t> ستون گروه‌بندی کنیم (یک بعدی)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53456"/>
            <a:ext cx="6048375" cy="395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42841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نگاشت</a:t>
            </a:r>
            <a:endParaRPr lang="en-US" dirty="0"/>
          </a:p>
        </p:txBody>
      </p:sp>
      <p:sp>
        <p:nvSpPr>
          <p:cNvPr id="3" name="Content Placeholder 2"/>
          <p:cNvSpPr>
            <a:spLocks noGrp="1"/>
          </p:cNvSpPr>
          <p:nvPr>
            <p:ph sz="quarter" idx="1"/>
          </p:nvPr>
        </p:nvSpPr>
        <p:spPr/>
        <p:txBody>
          <a:bodyPr/>
          <a:lstStyle/>
          <a:p>
            <a:r>
              <a:rPr lang="fa-IR" dirty="0" smtClean="0"/>
              <a:t>بسته به تعداد نخ‌های موجود</a:t>
            </a:r>
          </a:p>
          <a:p>
            <a:pPr lvl="1"/>
            <a:r>
              <a:rPr lang="fa-IR" dirty="0" smtClean="0"/>
              <a:t>هر گروه به یک نخ</a:t>
            </a:r>
          </a:p>
          <a:p>
            <a:pPr lvl="1"/>
            <a:r>
              <a:rPr lang="fa-IR" dirty="0" smtClean="0"/>
              <a:t>هر چند گروه به یک نخ</a:t>
            </a:r>
          </a:p>
          <a:p>
            <a:r>
              <a:rPr lang="fa-IR" dirty="0" smtClean="0"/>
              <a:t>هدف: </a:t>
            </a:r>
          </a:p>
          <a:p>
            <a:pPr lvl="1"/>
            <a:r>
              <a:rPr lang="fa-IR" dirty="0" smtClean="0"/>
              <a:t>بالانس کردن حجم کاری نخ‌ها</a:t>
            </a:r>
          </a:p>
          <a:p>
            <a:pPr lvl="1"/>
            <a:r>
              <a:rPr lang="fa-IR" dirty="0" smtClean="0"/>
              <a:t>کاهش زمان اجرای موازی</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11</a:t>
            </a:fld>
            <a:endParaRPr lang="en-US" altLang="en-US" dirty="0"/>
          </a:p>
        </p:txBody>
      </p:sp>
    </p:spTree>
    <p:extLst>
      <p:ext uri="{BB962C8B-B14F-4D97-AF65-F5344CB8AC3E}">
        <p14:creationId xmlns:p14="http://schemas.microsoft.com/office/powerpoint/2010/main" val="3220643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الگوهای تجزیه</a:t>
            </a:r>
            <a:endParaRPr lang="en-US" dirty="0"/>
          </a:p>
        </p:txBody>
      </p:sp>
      <p:sp>
        <p:nvSpPr>
          <p:cNvPr id="3" name="Content Placeholder 2"/>
          <p:cNvSpPr>
            <a:spLocks noGrp="1"/>
          </p:cNvSpPr>
          <p:nvPr>
            <p:ph sz="quarter" idx="1"/>
          </p:nvPr>
        </p:nvSpPr>
        <p:spPr/>
        <p:txBody>
          <a:bodyPr/>
          <a:lstStyle/>
          <a:p>
            <a:r>
              <a:rPr lang="fa-IR" dirty="0" smtClean="0"/>
              <a:t>معمولاً برای ساده کردن عملیات تجزیه، از یکی از الگوهای شناخته‌شده زیر استفاده می‌کنیم.</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12</a:t>
            </a:fld>
            <a:endParaRPr lang="en-US" alt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32" y="2514600"/>
            <a:ext cx="8153400" cy="287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6479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Task Parallelism</a:t>
            </a:r>
            <a:endParaRPr lang="en-US" dirty="0"/>
          </a:p>
        </p:txBody>
      </p:sp>
      <p:sp>
        <p:nvSpPr>
          <p:cNvPr id="3" name="Content Placeholder 2"/>
          <p:cNvSpPr>
            <a:spLocks noGrp="1"/>
          </p:cNvSpPr>
          <p:nvPr>
            <p:ph sz="quarter" idx="1"/>
          </p:nvPr>
        </p:nvSpPr>
        <p:spPr/>
        <p:txBody>
          <a:bodyPr/>
          <a:lstStyle/>
          <a:p>
            <a:r>
              <a:rPr lang="fa-IR" dirty="0" smtClean="0"/>
              <a:t>کل برنامه را به وظایف کوچک‌تر تقسیم کن </a:t>
            </a:r>
          </a:p>
          <a:p>
            <a:pPr lvl="1"/>
            <a:r>
              <a:rPr lang="fa-IR" dirty="0" smtClean="0"/>
              <a:t>تقسیم‌بندی برون‌خط بوده و از قبل از اجرا مشخص است.</a:t>
            </a:r>
          </a:p>
          <a:p>
            <a:r>
              <a:rPr lang="fa-IR" dirty="0" smtClean="0"/>
              <a:t>مثال: حلقه بازی</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13</a:t>
            </a:fld>
            <a:endParaRPr lang="en-US" altLang="en-US" dirty="0"/>
          </a:p>
        </p:txBody>
      </p:sp>
      <p:sp>
        <p:nvSpPr>
          <p:cNvPr id="8" name="Rectangle 1"/>
          <p:cNvSpPr>
            <a:spLocks noChangeArrowheads="1"/>
          </p:cNvSpPr>
          <p:nvPr/>
        </p:nvSpPr>
        <p:spPr bwMode="auto">
          <a:xfrm>
            <a:off x="1284767" y="3157433"/>
            <a:ext cx="33634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4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processInput</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render();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p:txBody>
      </p:sp>
    </p:spTree>
    <p:extLst>
      <p:ext uri="{BB962C8B-B14F-4D97-AF65-F5344CB8AC3E}">
        <p14:creationId xmlns:p14="http://schemas.microsoft.com/office/powerpoint/2010/main" val="3381003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Task Parallelism</a:t>
            </a:r>
            <a:endParaRPr lang="en-US" dirty="0"/>
          </a:p>
        </p:txBody>
      </p:sp>
      <p:sp>
        <p:nvSpPr>
          <p:cNvPr id="3" name="Content Placeholder 2"/>
          <p:cNvSpPr>
            <a:spLocks noGrp="1"/>
          </p:cNvSpPr>
          <p:nvPr>
            <p:ph sz="quarter" idx="1"/>
          </p:nvPr>
        </p:nvSpPr>
        <p:spPr/>
        <p:txBody>
          <a:bodyPr/>
          <a:lstStyle/>
          <a:p>
            <a:r>
              <a:rPr lang="fa-IR" dirty="0" smtClean="0"/>
              <a:t>هر تابع را به یک وظیفه تبدیل کن</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14</a:t>
            </a:fld>
            <a:endParaRPr lang="en-US" altLang="en-US" dirty="0"/>
          </a:p>
        </p:txBody>
      </p:sp>
      <p:sp>
        <p:nvSpPr>
          <p:cNvPr id="9" name="Rectangle 1"/>
          <p:cNvSpPr>
            <a:spLocks noChangeArrowheads="1"/>
          </p:cNvSpPr>
          <p:nvPr/>
        </p:nvSpPr>
        <p:spPr bwMode="auto">
          <a:xfrm>
            <a:off x="762000" y="4495800"/>
            <a:ext cx="336343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render();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barrier();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p:txBody>
      </p:sp>
      <p:sp>
        <p:nvSpPr>
          <p:cNvPr id="10" name="Rectangle 1"/>
          <p:cNvSpPr>
            <a:spLocks noChangeArrowheads="1"/>
          </p:cNvSpPr>
          <p:nvPr/>
        </p:nvSpPr>
        <p:spPr bwMode="auto">
          <a:xfrm>
            <a:off x="762000" y="2919518"/>
            <a:ext cx="336343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barrier();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p:txBody>
      </p:sp>
      <p:sp>
        <p:nvSpPr>
          <p:cNvPr id="11" name="Rectangle 1"/>
          <p:cNvSpPr>
            <a:spLocks noChangeArrowheads="1"/>
          </p:cNvSpPr>
          <p:nvPr/>
        </p:nvSpPr>
        <p:spPr bwMode="auto">
          <a:xfrm>
            <a:off x="762000" y="1295400"/>
            <a:ext cx="336343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while</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processInput</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barrier</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p:txBody>
      </p:sp>
    </p:spTree>
    <p:extLst>
      <p:ext uri="{BB962C8B-B14F-4D97-AF65-F5344CB8AC3E}">
        <p14:creationId xmlns:p14="http://schemas.microsoft.com/office/powerpoint/2010/main" val="95032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Divide-n-Conquer</a:t>
            </a:r>
          </a:p>
        </p:txBody>
      </p:sp>
      <p:sp>
        <p:nvSpPr>
          <p:cNvPr id="3" name="Content Placeholder 2"/>
          <p:cNvSpPr>
            <a:spLocks noGrp="1"/>
          </p:cNvSpPr>
          <p:nvPr>
            <p:ph sz="quarter" idx="1"/>
          </p:nvPr>
        </p:nvSpPr>
        <p:spPr/>
        <p:txBody>
          <a:bodyPr/>
          <a:lstStyle/>
          <a:p>
            <a:r>
              <a:rPr lang="fa-IR" dirty="0" smtClean="0"/>
              <a:t>شبه‌کد روش تقسیم و غلبه سریال</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15</a:t>
            </a:fld>
            <a:endParaRPr lang="en-US" altLang="en-US" dirty="0"/>
          </a:p>
        </p:txBody>
      </p:sp>
      <p:sp>
        <p:nvSpPr>
          <p:cNvPr id="8" name="Rectangle 1"/>
          <p:cNvSpPr>
            <a:spLocks noChangeArrowheads="1"/>
          </p:cNvSpPr>
          <p:nvPr/>
        </p:nvSpPr>
        <p:spPr bwMode="auto">
          <a:xfrm>
            <a:off x="762000" y="1496054"/>
            <a:ext cx="708660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DnC</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 {</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lang="en-US" sz="24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if</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 is small enough)</a:t>
            </a:r>
          </a:p>
          <a:p>
            <a:pPr marL="0" marR="0" lvl="0" indent="0" algn="l" defTabSz="914400" rtl="0" eaLnBrk="0" fontAlgn="base" latinLnBrk="0" hangingPunct="0">
              <a:lnSpc>
                <a:spcPct val="100000"/>
              </a:lnSpc>
              <a:spcBef>
                <a:spcPts val="600"/>
              </a:spcBef>
              <a:spcAft>
                <a:spcPct val="0"/>
              </a:spcAft>
              <a:buClrTx/>
              <a:buSzTx/>
              <a:buFontTx/>
              <a:buNone/>
              <a:tabLst/>
            </a:pP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return</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solution(A);</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else </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split A into N </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subproblems</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B[N]</a:t>
            </a: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for </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=0;i&lt;</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N;i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lvl="0" eaLnBrk="0" hangingPunct="0">
              <a:spcBef>
                <a:spcPts val="600"/>
              </a:spcBef>
            </a:pPr>
            <a:r>
              <a:rPr kumimoji="0" lang="en-US" sz="2400" b="0" i="0" u="none" strike="noStrike" cap="none" normalizeH="0" dirty="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4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sol[</a:t>
            </a:r>
            <a:r>
              <a:rPr kumimoji="0" lang="en-US" sz="24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a:t>
            </a:r>
            <a:r>
              <a:rPr kumimoji="0" lang="en-US" sz="24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 </a:t>
            </a:r>
            <a:r>
              <a:rPr kumimoji="0" lang="en-US" sz="24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DnC</a:t>
            </a:r>
            <a:r>
              <a:rPr kumimoji="0" lang="en-US" sz="24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(B[</a:t>
            </a:r>
            <a:r>
              <a:rPr kumimoji="0" lang="en-US" sz="24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a:t>
            </a:r>
            <a:r>
              <a:rPr kumimoji="0" lang="en-US" sz="24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a:t>
            </a:r>
          </a:p>
          <a:p>
            <a:pPr lvl="0" eaLnBrk="0" hangingPunct="0">
              <a:spcBef>
                <a:spcPts val="600"/>
              </a:spcBef>
            </a:pPr>
            <a:r>
              <a:rPr lang="en-US" sz="2400" baseline="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baseline="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return </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mergeSolution</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(sol);</a:t>
            </a:r>
            <a:endParaRPr kumimoji="0" lang="en-US" sz="2400" b="0" i="0" u="none" strike="noStrike" cap="none" normalizeH="0" baseline="0" dirty="0" smtClean="0">
              <a:ln>
                <a:noFill/>
              </a:ln>
              <a:effectLst/>
              <a:latin typeface="Droid Sans Mono" panose="020B0609030804020204" pitchFamily="49" charset="0"/>
              <a:ea typeface="Droid Sans Mono" panose="020B0609030804020204" pitchFamily="49" charset="0"/>
              <a:cs typeface="Droid Sans Mono" panose="020B060903080402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 </a:t>
            </a:r>
          </a:p>
          <a:p>
            <a:pPr marL="0" marR="0" lvl="0" indent="0" algn="l" defTabSz="914400" rtl="0" eaLnBrk="0" fontAlgn="base" latinLnBrk="0" hangingPunct="0">
              <a:lnSpc>
                <a:spcPct val="100000"/>
              </a:lnSpc>
              <a:spcBef>
                <a:spcPts val="600"/>
              </a:spcBef>
              <a:spcAft>
                <a:spcPct val="0"/>
              </a:spcAft>
              <a:buClrTx/>
              <a:buSzTx/>
              <a:buFontTx/>
              <a:buNone/>
              <a:tabLst/>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a:t>
            </a:r>
            <a:endParaRPr kumimoji="0" lang="en-US" sz="24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278127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Divide-n-Conquer</a:t>
            </a:r>
          </a:p>
        </p:txBody>
      </p:sp>
      <p:sp>
        <p:nvSpPr>
          <p:cNvPr id="3" name="Content Placeholder 2"/>
          <p:cNvSpPr>
            <a:spLocks noGrp="1"/>
          </p:cNvSpPr>
          <p:nvPr>
            <p:ph sz="quarter" idx="1"/>
          </p:nvPr>
        </p:nvSpPr>
        <p:spPr/>
        <p:txBody>
          <a:bodyPr/>
          <a:lstStyle/>
          <a:p>
            <a:r>
              <a:rPr lang="fa-IR" dirty="0" smtClean="0"/>
              <a:t>شبه‌کد روش تقسیم و غلبه موازی</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16</a:t>
            </a:fld>
            <a:endParaRPr lang="en-US" altLang="en-US" dirty="0"/>
          </a:p>
        </p:txBody>
      </p:sp>
      <p:sp>
        <p:nvSpPr>
          <p:cNvPr id="8" name="Rectangle 1"/>
          <p:cNvSpPr>
            <a:spLocks noChangeArrowheads="1"/>
          </p:cNvSpPr>
          <p:nvPr/>
        </p:nvSpPr>
        <p:spPr bwMode="auto">
          <a:xfrm>
            <a:off x="533400" y="1219055"/>
            <a:ext cx="89916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DnC</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(A) {</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lang="en-US" sz="22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if</a:t>
            </a: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 is small enough)</a:t>
            </a:r>
          </a:p>
          <a:p>
            <a:pPr marL="0" marR="0" lvl="0" indent="0" algn="l" defTabSz="914400" rtl="0" eaLnBrk="0" fontAlgn="base" latinLnBrk="0" hangingPunct="0">
              <a:lnSpc>
                <a:spcPct val="100000"/>
              </a:lnSpc>
              <a:spcBef>
                <a:spcPts val="600"/>
              </a:spcBef>
              <a:spcAft>
                <a:spcPct val="0"/>
              </a:spcAft>
              <a:buClrTx/>
              <a:buSzTx/>
              <a:buFontTx/>
              <a:buNone/>
              <a:tabLst/>
            </a:pP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return</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solution(A);</a:t>
            </a: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else </a:t>
            </a: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split A into N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subproblems</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B[N]</a:t>
            </a: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for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2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=0;i&lt;</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N;i</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lvl="0" eaLnBrk="0" hangingPunct="0">
              <a:spcBef>
                <a:spcPts val="600"/>
              </a:spcBef>
            </a:pPr>
            <a:r>
              <a:rPr kumimoji="0" lang="en-US" sz="2200" b="0" i="0" u="none" strike="noStrike" cap="none" normalizeH="0" dirty="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2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task[</a:t>
            </a:r>
            <a:r>
              <a:rPr kumimoji="0" lang="en-US" sz="22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a:t>
            </a:r>
            <a:r>
              <a:rPr kumimoji="0" lang="en-US" sz="22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 </a:t>
            </a:r>
            <a:r>
              <a:rPr kumimoji="0" lang="en-US" sz="22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newTask</a:t>
            </a:r>
            <a:r>
              <a:rPr kumimoji="0" lang="en-US" sz="22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2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DnC</a:t>
            </a:r>
            <a:r>
              <a:rPr kumimoji="0" lang="en-US" sz="22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(B[</a:t>
            </a:r>
            <a:r>
              <a:rPr kumimoji="0" lang="en-US" sz="22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a:t>
            </a:r>
            <a:r>
              <a:rPr kumimoji="0" lang="en-US" sz="22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dirty="0" smtClean="0">
                <a:ln>
                  <a:noFill/>
                </a:ln>
                <a:solidFill>
                  <a:srgbClr val="FF6600"/>
                </a:solidFill>
                <a:effectLst/>
                <a:latin typeface="Droid Sans Mono" panose="020B0609030804020204" pitchFamily="49" charset="0"/>
                <a:ea typeface="Droid Sans Mono" panose="020B0609030804020204" pitchFamily="49" charset="0"/>
                <a:cs typeface="Droid Sans Mono" panose="020B0609030804020204" pitchFamily="49" charset="0"/>
              </a:rPr>
              <a:t>//</a:t>
            </a:r>
            <a:r>
              <a:rPr kumimoji="0" lang="en-US" sz="2000" b="0" i="0" u="none" strike="noStrike" cap="none" normalizeH="0" dirty="0" err="1" smtClean="0">
                <a:ln>
                  <a:noFill/>
                </a:ln>
                <a:solidFill>
                  <a:srgbClr val="FF6600"/>
                </a:solidFill>
                <a:effectLst/>
                <a:latin typeface="Droid Sans Mono" panose="020B0609030804020204" pitchFamily="49" charset="0"/>
                <a:ea typeface="Droid Sans Mono" panose="020B0609030804020204" pitchFamily="49" charset="0"/>
                <a:cs typeface="Droid Sans Mono" panose="020B0609030804020204" pitchFamily="49" charset="0"/>
              </a:rPr>
              <a:t>nonblocking</a:t>
            </a:r>
            <a:endParaRPr kumimoji="0" lang="fa-IR" sz="2000" b="0" i="0" u="none" strike="noStrike" cap="none" normalizeH="0" dirty="0" smtClean="0">
              <a:ln>
                <a:noFill/>
              </a:ln>
              <a:solidFill>
                <a:srgbClr val="FF6600"/>
              </a:solidFill>
              <a:effectLst/>
              <a:latin typeface="Droid Sans Mono" panose="020B0609030804020204" pitchFamily="49" charset="0"/>
              <a:ea typeface="Droid Sans Mono" panose="020B0609030804020204" pitchFamily="49" charset="0"/>
              <a:cs typeface="Droid Sans Mono" panose="020B0609030804020204" pitchFamily="49" charset="0"/>
            </a:endParaRPr>
          </a:p>
          <a:p>
            <a:pPr lvl="0" eaLnBrk="0" hangingPunct="0">
              <a:spcBef>
                <a:spcPts val="600"/>
              </a:spcBef>
            </a:pP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for </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200" dirty="0" err="1">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2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=0;i&lt;</a:t>
            </a:r>
            <a:r>
              <a:rPr lang="en-US" sz="2200" dirty="0" err="1">
                <a:latin typeface="Droid Sans Mono" panose="020B0609030804020204" pitchFamily="49" charset="0"/>
                <a:ea typeface="Droid Sans Mono" panose="020B0609030804020204" pitchFamily="49" charset="0"/>
                <a:cs typeface="Droid Sans Mono" panose="020B0609030804020204" pitchFamily="49" charset="0"/>
              </a:rPr>
              <a:t>N;i</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sol[</a:t>
            </a:r>
            <a:r>
              <a:rPr lang="en-US" sz="2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getTaskResult</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(task[</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F6600"/>
                </a:solidFill>
                <a:latin typeface="Droid Sans Mono" panose="020B0609030804020204" pitchFamily="49" charset="0"/>
                <a:ea typeface="Droid Sans Mono" panose="020B0609030804020204" pitchFamily="49" charset="0"/>
                <a:cs typeface="Droid Sans Mono" panose="020B0609030804020204" pitchFamily="49" charset="0"/>
              </a:rPr>
              <a:t>//blocking</a:t>
            </a:r>
            <a:endParaRPr kumimoji="0" lang="en-US" sz="20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endParaRPr>
          </a:p>
          <a:p>
            <a:pPr lvl="0" eaLnBrk="0" hangingPunct="0">
              <a:spcBef>
                <a:spcPts val="600"/>
              </a:spcBef>
            </a:pPr>
            <a:r>
              <a:rPr lang="en-US" sz="2200" baseline="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baseline="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return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mergeSolution</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(sol);</a:t>
            </a:r>
            <a:endParaRPr kumimoji="0" lang="en-US" sz="2200" b="0" i="0" u="none" strike="noStrike" cap="none" normalizeH="0" baseline="0" dirty="0" smtClean="0">
              <a:ln>
                <a:noFill/>
              </a:ln>
              <a:effectLst/>
              <a:latin typeface="Droid Sans Mono" panose="020B0609030804020204" pitchFamily="49" charset="0"/>
              <a:ea typeface="Droid Sans Mono" panose="020B0609030804020204" pitchFamily="49" charset="0"/>
              <a:cs typeface="Droid Sans Mono" panose="020B060903080402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 </a:t>
            </a:r>
          </a:p>
          <a:p>
            <a:pPr marL="0" marR="0" lvl="0" indent="0" algn="l" defTabSz="914400" rtl="0" eaLnBrk="0" fontAlgn="base" latinLnBrk="0" hangingPunct="0">
              <a:lnSpc>
                <a:spcPct val="100000"/>
              </a:lnSpc>
              <a:spcBef>
                <a:spcPts val="600"/>
              </a:spcBef>
              <a:spcAft>
                <a:spcPct val="0"/>
              </a:spcAft>
              <a:buClrTx/>
              <a:buSzTx/>
              <a:buFontTx/>
              <a:buNone/>
              <a:tabLst/>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a:t>
            </a:r>
            <a:endParaRPr kumimoji="0" lang="en-US" sz="22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1442120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fa-IR" dirty="0" smtClean="0"/>
              <a:t>باید حواسمون به تعداد نخ هایی که تسک های ریز تر رو انجام میدن باشه. باید تا جایی که نخ داریم تقسیم کنیم. از اون بیشتر باید هر نخ کل کار رو انجام بده. </a:t>
            </a:r>
          </a:p>
          <a:p>
            <a:r>
              <a:rPr lang="fa-IR" dirty="0" smtClean="0"/>
              <a:t>نکته مهم تر </a:t>
            </a:r>
            <a:r>
              <a:rPr lang="en-US" dirty="0" smtClean="0"/>
              <a:t>balance</a:t>
            </a:r>
            <a:r>
              <a:rPr lang="fa-IR" dirty="0" smtClean="0"/>
              <a:t> بودن کارهاس. باید کارهای تقسیم شده بین نخ ها </a:t>
            </a:r>
            <a:r>
              <a:rPr lang="en-US" dirty="0" smtClean="0"/>
              <a:t>balanced</a:t>
            </a:r>
            <a:r>
              <a:rPr lang="fa-IR" dirty="0" smtClean="0"/>
              <a:t> شده باشه.</a:t>
            </a:r>
          </a:p>
          <a:p>
            <a:r>
              <a:rPr lang="fa-IR" dirty="0" smtClean="0"/>
              <a:t>ارتباط بین کارها در فاز </a:t>
            </a:r>
            <a:r>
              <a:rPr lang="en-US" dirty="0" smtClean="0"/>
              <a:t>communication</a:t>
            </a:r>
            <a:r>
              <a:rPr lang="fa-IR" smtClean="0"/>
              <a:t> هم خیلی مهمه.</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spTree>
    <p:extLst>
      <p:ext uri="{BB962C8B-B14F-4D97-AF65-F5344CB8AC3E}">
        <p14:creationId xmlns:p14="http://schemas.microsoft.com/office/powerpoint/2010/main" val="364646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Divide-n-Conquer</a:t>
            </a:r>
            <a:endParaRPr lang="en-US" dirty="0"/>
          </a:p>
        </p:txBody>
      </p:sp>
      <p:sp>
        <p:nvSpPr>
          <p:cNvPr id="3" name="Content Placeholder 2"/>
          <p:cNvSpPr>
            <a:spLocks noGrp="1"/>
          </p:cNvSpPr>
          <p:nvPr>
            <p:ph sz="quarter" idx="1"/>
          </p:nvPr>
        </p:nvSpPr>
        <p:spPr/>
        <p:txBody>
          <a:bodyPr/>
          <a:lstStyle/>
          <a:p>
            <a:r>
              <a:rPr lang="fa-IR" dirty="0" smtClean="0"/>
              <a:t>مثال: </a:t>
            </a:r>
            <a:r>
              <a:rPr lang="en-US" dirty="0" err="1" smtClean="0"/>
              <a:t>Mergesort</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sp>
        <p:nvSpPr>
          <p:cNvPr id="8" name="Rectangle 7"/>
          <p:cNvSpPr/>
          <p:nvPr/>
        </p:nvSpPr>
        <p:spPr>
          <a:xfrm>
            <a:off x="863009" y="2209800"/>
            <a:ext cx="8128591" cy="3693319"/>
          </a:xfrm>
          <a:prstGeom prst="rect">
            <a:avLst/>
          </a:prstGeom>
        </p:spPr>
        <p:txBody>
          <a:bodyPr wrap="square">
            <a:spAutoFit/>
          </a:bodyPr>
          <a:lstStyle/>
          <a:p>
            <a:pPr lvl="0" eaLnBrk="0" hangingPunct="0">
              <a:spcBef>
                <a:spcPts val="600"/>
              </a:spcBef>
            </a:pP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mergeSort</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 start, end) </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2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lang="en-US" sz="22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if</a:t>
            </a: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(end &gt; start) {</a:t>
            </a:r>
            <a:endParaRPr lang="en-US" sz="2200" dirty="0">
              <a:latin typeface="Droid Sans Mono" panose="020B0609030804020204" pitchFamily="49" charset="0"/>
              <a:ea typeface="Droid Sans Mono" panose="020B0609030804020204" pitchFamily="49" charset="0"/>
              <a:cs typeface="Droid Sans Mono" panose="020B0609030804020204" pitchFamily="49" charset="0"/>
            </a:endParaRP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middle =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start+end</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)/2;</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mergeSort</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 start, middle);</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mergeSort</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 middle+1, end);</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err="1" smtClean="0">
                <a:latin typeface="Droid Sans Mono" panose="020B0609030804020204" pitchFamily="49" charset="0"/>
                <a:ea typeface="Droid Sans Mono" panose="020B0609030804020204" pitchFamily="49" charset="0"/>
                <a:cs typeface="Droid Sans Mono" panose="020B0609030804020204" pitchFamily="49" charset="0"/>
              </a:rPr>
              <a:t>mergeLists</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 start, middle, end);</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spcBef>
                <a:spcPts val="600"/>
              </a:spcBef>
            </a:pPr>
            <a:r>
              <a:rPr lang="en-US" sz="22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2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sz="2200" dirty="0">
              <a:latin typeface="Droid Sans Mono" panose="020B0609030804020204" pitchFamily="49" charset="0"/>
              <a:ea typeface="Droid Sans Mono" panose="020B0609030804020204" pitchFamily="49" charset="0"/>
              <a:cs typeface="Droid Sans Mono" panose="020B0609030804020204" pitchFamily="49" charset="0"/>
            </a:endParaRPr>
          </a:p>
          <a:p>
            <a:pPr lvl="0" eaLnBrk="0" hangingPunct="0">
              <a:spcBef>
                <a:spcPts val="600"/>
              </a:spcBef>
            </a:pPr>
            <a:r>
              <a:rPr lang="en-US"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endParaRPr lang="en-US"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1881470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Divide-n-Conquer</a:t>
            </a:r>
          </a:p>
        </p:txBody>
      </p:sp>
      <p:sp>
        <p:nvSpPr>
          <p:cNvPr id="3" name="Content Placeholder 2"/>
          <p:cNvSpPr>
            <a:spLocks noGrp="1"/>
          </p:cNvSpPr>
          <p:nvPr>
            <p:ph sz="quarter" idx="1"/>
          </p:nvPr>
        </p:nvSpPr>
        <p:spPr/>
        <p:txBody>
          <a:bodyPr/>
          <a:lstStyle/>
          <a:p>
            <a:r>
              <a:rPr lang="fa-IR" dirty="0" smtClean="0"/>
              <a:t>گراف فراخوانی </a:t>
            </a:r>
            <a:r>
              <a:rPr lang="en-US" dirty="0" err="1" smtClean="0"/>
              <a:t>Mergesort</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42" y="2220913"/>
            <a:ext cx="8405812" cy="3265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909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4- طراحی برنامه موازی</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معرفی روشگان </a:t>
            </a:r>
            <a:r>
              <a:rPr lang="en-US" altLang="en-US" dirty="0" smtClean="0"/>
              <a:t>PCAM</a:t>
            </a:r>
            <a:r>
              <a:rPr lang="fa-IR" altLang="en-US" dirty="0" smtClean="0"/>
              <a:t> برای طراحی برنامه‌های موازی</a:t>
            </a:r>
          </a:p>
          <a:p>
            <a:pPr eaLnBrk="1" hangingPunct="1"/>
            <a:r>
              <a:rPr lang="fa-IR" altLang="en-US" dirty="0" smtClean="0"/>
              <a:t>گراف وظایف و گراف وابستگی داده</a:t>
            </a:r>
          </a:p>
          <a:p>
            <a:pPr eaLnBrk="1" hangingPunct="1"/>
            <a:r>
              <a:rPr lang="fa-IR" altLang="en-US" dirty="0" smtClean="0"/>
              <a:t>الگوهای تجزیه مسئله</a:t>
            </a:r>
          </a:p>
          <a:p>
            <a:pPr eaLnBrk="1" hangingPunct="1"/>
            <a:r>
              <a:rPr lang="fa-IR" altLang="en-US" dirty="0" smtClean="0"/>
              <a:t>الگوهای برنامه موازی</a:t>
            </a:r>
          </a:p>
          <a:p>
            <a:pPr eaLnBrk="1" hangingPunct="1"/>
            <a:endParaRPr lang="fa-IR" altLang="en-US" dirty="0"/>
          </a:p>
          <a:p>
            <a:pPr eaLnBrk="1" hangingPunct="1"/>
            <a:endParaRPr lang="en-US" altLang="en-US" dirty="0"/>
          </a:p>
          <a:p>
            <a:pPr eaLnBrk="1" hangingPunct="1"/>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Divide-n-Conquer</a:t>
            </a:r>
          </a:p>
        </p:txBody>
      </p:sp>
      <p:sp>
        <p:nvSpPr>
          <p:cNvPr id="3" name="Content Placeholder 2"/>
          <p:cNvSpPr>
            <a:spLocks noGrp="1"/>
          </p:cNvSpPr>
          <p:nvPr>
            <p:ph sz="quarter" idx="1"/>
          </p:nvPr>
        </p:nvSpPr>
        <p:spPr/>
        <p:txBody>
          <a:bodyPr/>
          <a:lstStyle/>
          <a:p>
            <a:r>
              <a:rPr lang="fa-IR" dirty="0" smtClean="0"/>
              <a:t>گراف وابستگی وظایف </a:t>
            </a:r>
            <a:r>
              <a:rPr lang="en-US" dirty="0" err="1" smtClean="0"/>
              <a:t>Mergesort</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98" y="1843882"/>
            <a:ext cx="8258302" cy="436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9968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Geometric Decomposition</a:t>
            </a:r>
          </a:p>
        </p:txBody>
      </p:sp>
      <p:sp>
        <p:nvSpPr>
          <p:cNvPr id="3" name="Content Placeholder 2"/>
          <p:cNvSpPr>
            <a:spLocks noGrp="1"/>
          </p:cNvSpPr>
          <p:nvPr>
            <p:ph sz="quarter" idx="1"/>
          </p:nvPr>
        </p:nvSpPr>
        <p:spPr/>
        <p:txBody>
          <a:bodyPr/>
          <a:lstStyle/>
          <a:p>
            <a:r>
              <a:rPr lang="fa-IR" dirty="0" smtClean="0"/>
              <a:t>اگر داده مسأله دارای ساختار خطی مانند آرایه، ماتریس دوبعدی و ... باشد، می‌توان مجموعه داده‌ها را در امتداد یک یا چند بعد تجزیه کرده و هر مجموعه داده را به یک وظیفه اختصاص داد.</a:t>
            </a:r>
          </a:p>
          <a:p>
            <a:r>
              <a:rPr lang="fa-IR" dirty="0" smtClean="0"/>
              <a:t>مثال: عملیات ماتریسی، فیلتر تصویر و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21</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78135"/>
            <a:ext cx="4592209" cy="291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417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Geometric Decomposition</a:t>
            </a:r>
          </a:p>
        </p:txBody>
      </p:sp>
      <p:sp>
        <p:nvSpPr>
          <p:cNvPr id="3" name="Content Placeholder 2"/>
          <p:cNvSpPr>
            <a:spLocks noGrp="1"/>
          </p:cNvSpPr>
          <p:nvPr>
            <p:ph sz="quarter" idx="1"/>
          </p:nvPr>
        </p:nvSpPr>
        <p:spPr/>
        <p:txBody>
          <a:bodyPr/>
          <a:lstStyle/>
          <a:p>
            <a:r>
              <a:rPr lang="fa-IR" dirty="0" smtClean="0"/>
              <a:t>مثال: فیلتر تصویر -  تجزیه یک‌بعدی و دو بعدی تصویر ورودی</a:t>
            </a:r>
          </a:p>
          <a:p>
            <a:endParaRPr lang="fa-IR" sz="3600" dirty="0"/>
          </a:p>
          <a:p>
            <a:endParaRPr lang="fa-IR" dirty="0" smtClean="0"/>
          </a:p>
          <a:p>
            <a:endParaRPr lang="fa-IR" dirty="0"/>
          </a:p>
          <a:p>
            <a:endParaRPr lang="fa-IR" dirty="0" smtClean="0"/>
          </a:p>
          <a:p>
            <a:endParaRPr lang="fa-IR" dirty="0"/>
          </a:p>
          <a:p>
            <a:endParaRPr lang="fa-IR" dirty="0" smtClean="0"/>
          </a:p>
          <a:p>
            <a:endParaRPr lang="fa-IR" dirty="0"/>
          </a:p>
          <a:p>
            <a:r>
              <a:rPr lang="fa-IR" dirty="0" smtClean="0"/>
              <a:t>کدام را ترجیح می‌دهید؟</a:t>
            </a:r>
            <a:endParaRPr lang="fa-IR"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22</a:t>
            </a:fld>
            <a:endParaRPr lang="en-US" altLang="en-US" dirty="0"/>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6718301" cy="36443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5014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Geometric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مقایسه زمان اجرا:</a:t>
                </a:r>
              </a:p>
              <a:p>
                <a:pPr lvl="1"/>
                <a14:m>
                  <m:oMath xmlns:m="http://schemas.openxmlformats.org/officeDocument/2006/math">
                    <m:r>
                      <a:rPr lang="en-US" i="1" dirty="0" smtClean="0">
                        <a:latin typeface="Cambria Math" panose="02040503050406030204" pitchFamily="18" charset="0"/>
                      </a:rPr>
                      <m:t>𝑁</m:t>
                    </m:r>
                  </m:oMath>
                </a14:m>
                <a:r>
                  <a:rPr lang="fa-IR" dirty="0" smtClean="0"/>
                  <a:t> تعداد المان‌های داده در هر بعد</a:t>
                </a:r>
              </a:p>
              <a:p>
                <a:pPr lvl="1"/>
                <a14:m>
                  <m:oMath xmlns:m="http://schemas.openxmlformats.org/officeDocument/2006/math">
                    <m:r>
                      <a:rPr lang="en-US" i="1" dirty="0" smtClean="0">
                        <a:latin typeface="Cambria Math" panose="02040503050406030204" pitchFamily="18" charset="0"/>
                      </a:rPr>
                      <m:t>𝑘</m:t>
                    </m:r>
                  </m:oMath>
                </a14:m>
                <a:r>
                  <a:rPr lang="fa-IR" dirty="0" smtClean="0"/>
                  <a:t> تعداد المان‌های داده در هر واحد تجزیه شده در هر بعد</a:t>
                </a:r>
              </a:p>
              <a:p>
                <a:pPr lvl="1"/>
                <a14:m>
                  <m:oMath xmlns:m="http://schemas.openxmlformats.org/officeDocument/2006/math">
                    <m:r>
                      <a:rPr lang="en-US" i="1" dirty="0" smtClean="0">
                        <a:latin typeface="Cambria Math" panose="02040503050406030204" pitchFamily="18" charset="0"/>
                      </a:rPr>
                      <m:t>𝑃</m:t>
                    </m:r>
                  </m:oMath>
                </a14:m>
                <a:r>
                  <a:rPr lang="fa-IR" dirty="0" smtClean="0"/>
                  <a:t> تعداد واحدهای پردازشی</a:t>
                </a:r>
              </a:p>
              <a:p>
                <a:pPr lvl="1"/>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i="1" dirty="0" smtClean="0">
                            <a:latin typeface="Cambria Math" panose="02040503050406030204" pitchFamily="18" charset="0"/>
                          </a:rPr>
                          <m:t>𝑐𝑜𝑚𝑝</m:t>
                        </m:r>
                      </m:sub>
                    </m:sSub>
                  </m:oMath>
                </a14:m>
                <a:r>
                  <a:rPr lang="fa-IR" dirty="0" smtClean="0"/>
                  <a:t> زمان پردازش هر المان</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i="1" dirty="0" smtClean="0">
                            <a:latin typeface="Cambria Math" panose="02040503050406030204" pitchFamily="18" charset="0"/>
                          </a:rPr>
                          <m:t>𝑐𝑜𝑚𝑚</m:t>
                        </m:r>
                      </m:sub>
                    </m:sSub>
                  </m:oMath>
                </a14:m>
                <a:r>
                  <a:rPr lang="fa-IR" dirty="0" smtClean="0"/>
                  <a:t> زمان انتقال هر المان داده بین دو واحد پردازشی</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i="1" dirty="0" smtClean="0">
                            <a:latin typeface="Cambria Math" panose="02040503050406030204" pitchFamily="18" charset="0"/>
                          </a:rPr>
                          <m:t>𝑠𝑡𝑎𝑟𝑡</m:t>
                        </m:r>
                      </m:sub>
                    </m:sSub>
                  </m:oMath>
                </a14:m>
                <a:r>
                  <a:rPr lang="fa-IR" dirty="0" smtClean="0"/>
                  <a:t> زمان تأخیر شروع عملیات انتقال داده</a:t>
                </a:r>
              </a:p>
              <a:p>
                <a:pPr lvl="1"/>
                <a:r>
                  <a:rPr lang="fa-IR" dirty="0" smtClean="0"/>
                  <a:t>فرض ارتباطات دوطرفه بین واحدهای پردازشی</a:t>
                </a:r>
              </a:p>
              <a:p>
                <a:pPr lvl="1"/>
                <a:endParaRPr lang="fa-IR" dirty="0" smtClean="0"/>
              </a:p>
              <a:p>
                <a:endParaRPr lang="fa-IR" sz="3600" dirty="0"/>
              </a:p>
              <a:p>
                <a:endParaRPr lang="fa-IR" dirty="0" smtClean="0"/>
              </a:p>
              <a:p>
                <a:endParaRPr lang="fa-IR" dirty="0"/>
              </a:p>
              <a:p>
                <a:endParaRPr lang="fa-IR" dirty="0" smtClean="0"/>
              </a:p>
              <a:p>
                <a:endParaRPr lang="fa-IR" dirty="0"/>
              </a:p>
              <a:p>
                <a:endParaRPr lang="fa-IR" dirty="0" smtClean="0"/>
              </a:p>
              <a:p>
                <a:endParaRPr lang="fa-IR" dirty="0"/>
              </a:p>
              <a:p>
                <a:r>
                  <a:rPr lang="fa-IR" dirty="0" smtClean="0"/>
                  <a:t>کدام را ترجیح می‌دهید؟</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449" b="-8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23</a:t>
            </a:fld>
            <a:endParaRPr lang="en-US" altLang="en-US" dirty="0"/>
          </a:p>
        </p:txBody>
      </p:sp>
    </p:spTree>
    <p:extLst>
      <p:ext uri="{BB962C8B-B14F-4D97-AF65-F5344CB8AC3E}">
        <p14:creationId xmlns:p14="http://schemas.microsoft.com/office/powerpoint/2010/main" val="882321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Geometric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تجزیه یک‌بعدی:</a:t>
                </a:r>
              </a:p>
              <a:p>
                <a:pPr algn="l" rtl="0"/>
                <a14:m>
                  <m:oMath xmlns:m="http://schemas.openxmlformats.org/officeDocument/2006/math">
                    <m:r>
                      <a:rPr lang="en-US" b="0" i="1" smtClean="0">
                        <a:latin typeface="Cambria Math" panose="02040503050406030204" pitchFamily="18" charset="0"/>
                      </a:rPr>
                      <m:t>𝑐𝑜𝑚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𝑐𝑜𝑚𝑝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𝑃</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𝑐𝑜𝑚𝑝</m:t>
                        </m:r>
                      </m:sub>
                    </m:sSub>
                  </m:oMath>
                </a14:m>
                <a:endParaRPr lang="fa-IR" dirty="0" smtClean="0"/>
              </a:p>
              <a:p>
                <a:pPr algn="l" rtl="0"/>
                <a14:m>
                  <m:oMath xmlns:m="http://schemas.openxmlformats.org/officeDocument/2006/math">
                    <m:r>
                      <a:rPr lang="en-US" i="1">
                        <a:latin typeface="Cambria Math" panose="02040503050406030204" pitchFamily="18" charset="0"/>
                      </a:rPr>
                      <m:t>𝑐𝑜𝑚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i="1">
                            <a:latin typeface="Cambria Math" panose="02040503050406030204" pitchFamily="18" charset="0"/>
                          </a:rPr>
                          <m:t>1</m:t>
                        </m:r>
                        <m:r>
                          <a:rPr lang="en-US" i="1">
                            <a:latin typeface="Cambria Math" panose="02040503050406030204" pitchFamily="18" charset="0"/>
                          </a:rPr>
                          <m:t>𝐷</m:t>
                        </m:r>
                      </m:sub>
                    </m:sSub>
                    <m:r>
                      <a:rPr lang="en-US" i="1">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𝑠𝑡𝑎𝑟𝑡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𝑐𝑜𝑚𝑚</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fa-IR" dirty="0"/>
              </a:p>
              <a:p>
                <a:endParaRPr lang="fa-IR" sz="1600" dirty="0"/>
              </a:p>
              <a:p>
                <a:r>
                  <a:rPr lang="fa-IR" dirty="0" smtClean="0"/>
                  <a:t>تجزیه دوبعدی:</a:t>
                </a:r>
                <a:endParaRPr lang="en-US" dirty="0" smtClean="0"/>
              </a:p>
              <a:p>
                <a:pPr algn="l" rtl="0"/>
                <a14:m>
                  <m:oMath xmlns:m="http://schemas.openxmlformats.org/officeDocument/2006/math">
                    <m:r>
                      <a:rPr lang="en-US" i="1">
                        <a:latin typeface="Cambria Math" panose="02040503050406030204" pitchFamily="18" charset="0"/>
                      </a:rPr>
                      <m:t>𝑐𝑜𝑚</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r>
                          <a:rPr lang="en-US" i="1">
                            <a:latin typeface="Cambria Math" panose="02040503050406030204" pitchFamily="18" charset="0"/>
                          </a:rPr>
                          <m:t>𝐷</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𝑐𝑜𝑚𝑝</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num>
                      <m:den>
                        <m:r>
                          <a:rPr lang="en-US" i="1">
                            <a:latin typeface="Cambria Math" panose="02040503050406030204" pitchFamily="18" charset="0"/>
                          </a:rPr>
                          <m:t>𝑃</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𝑐𝑜𝑚𝑝</m:t>
                        </m:r>
                      </m:sub>
                    </m:sSub>
                  </m:oMath>
                </a14:m>
                <a:endParaRPr lang="fa-IR" dirty="0"/>
              </a:p>
              <a:p>
                <a:pPr algn="l" rtl="0"/>
                <a14:m>
                  <m:oMath xmlns:m="http://schemas.openxmlformats.org/officeDocument/2006/math">
                    <m:r>
                      <a:rPr lang="en-US" i="1">
                        <a:latin typeface="Cambria Math" panose="02040503050406030204" pitchFamily="18" charset="0"/>
                      </a:rPr>
                      <m:t>𝑐𝑜𝑚</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r>
                          <a:rPr lang="en-US" i="1">
                            <a:latin typeface="Cambria Math" panose="02040503050406030204" pitchFamily="18" charset="0"/>
                          </a:rPr>
                          <m:t>𝐷</m:t>
                        </m:r>
                      </m:sub>
                    </m:sSub>
                    <m:r>
                      <a:rPr lang="en-US" i="1">
                        <a:latin typeface="Cambria Math" panose="02040503050406030204" pitchFamily="18" charset="0"/>
                      </a:rPr>
                      <m:t>=</m:t>
                    </m:r>
                    <m:r>
                      <a:rPr lang="en-US" b="0" i="1" smtClean="0">
                        <a:latin typeface="Cambria Math" panose="02040503050406030204" pitchFamily="18" charset="0"/>
                      </a:rPr>
                      <m:t>4</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𝑠𝑡𝑎𝑟𝑡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𝑐𝑜𝑚𝑚</m:t>
                            </m:r>
                          </m:sub>
                        </m:sSub>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4</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𝑠𝑡𝑎𝑟𝑡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𝑐𝑜𝑚𝑚</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𝑃</m:t>
                                </m:r>
                              </m:e>
                            </m:rad>
                          </m:den>
                        </m:f>
                      </m:e>
                    </m:d>
                  </m:oMath>
                </a14:m>
                <a:endParaRPr lang="fa-IR" dirty="0"/>
              </a:p>
              <a:p>
                <a:pPr algn="l" rtl="0"/>
                <a:endParaRPr lang="fa-IR" dirty="0" smtClean="0"/>
              </a:p>
              <a:p>
                <a:endParaRPr lang="fa-IR" dirty="0" smtClean="0"/>
              </a:p>
              <a:p>
                <a:pPr lvl="1"/>
                <a:endParaRPr lang="fa-IR" dirty="0" smtClean="0"/>
              </a:p>
              <a:p>
                <a:endParaRPr lang="fa-IR" sz="3600" dirty="0"/>
              </a:p>
              <a:p>
                <a:endParaRPr lang="fa-IR" dirty="0" smtClean="0"/>
              </a:p>
              <a:p>
                <a:endParaRPr lang="fa-IR" dirty="0"/>
              </a:p>
              <a:p>
                <a:endParaRPr lang="fa-IR" dirty="0" smtClean="0"/>
              </a:p>
              <a:p>
                <a:endParaRPr lang="fa-IR" dirty="0"/>
              </a:p>
              <a:p>
                <a:endParaRPr lang="fa-IR" dirty="0" smtClean="0"/>
              </a:p>
              <a:p>
                <a:endParaRPr lang="fa-IR" dirty="0"/>
              </a:p>
              <a:p>
                <a:r>
                  <a:rPr lang="fa-IR" dirty="0" smtClean="0"/>
                  <a:t>کدام را ترجیح می‌دهید؟</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449" t="-1250" r="-449" b="-1245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24</a:t>
            </a:fld>
            <a:endParaRPr lang="en-US" altLang="en-US" dirty="0"/>
          </a:p>
        </p:txBody>
      </p:sp>
    </p:spTree>
    <p:extLst>
      <p:ext uri="{BB962C8B-B14F-4D97-AF65-F5344CB8AC3E}">
        <p14:creationId xmlns:p14="http://schemas.microsoft.com/office/powerpoint/2010/main" val="3030011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Geometric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زمان اجرای یک‌بعدی از دوبعدی بهتر است اگر:</a:t>
                </a:r>
              </a:p>
              <a:p>
                <a:pPr algn="l" rtl="0"/>
                <a14:m>
                  <m:oMath xmlns:m="http://schemas.openxmlformats.org/officeDocument/2006/math">
                    <m:r>
                      <a:rPr lang="en-US" b="0" i="1" smtClean="0">
                        <a:latin typeface="Cambria Math" panose="02040503050406030204" pitchFamily="18" charset="0"/>
                      </a:rPr>
                      <m:t>𝑐𝑜𝑚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𝑐𝑜𝑚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r>
                          <a:rPr lang="en-US" b="0" i="1" smtClean="0">
                            <a:latin typeface="Cambria Math" panose="02040503050406030204" pitchFamily="18" charset="0"/>
                          </a:rPr>
                          <m:t>𝐷</m:t>
                        </m:r>
                      </m:sub>
                    </m:sSub>
                    <m:r>
                      <a:rPr lang="en-US" b="0" i="1" smtClean="0">
                        <a:latin typeface="Cambria Math" panose="02040503050406030204" pitchFamily="18" charset="0"/>
                      </a:rPr>
                      <m:t>&lt;=</m:t>
                    </m:r>
                    <m:r>
                      <a:rPr lang="en-US" i="1">
                        <a:latin typeface="Cambria Math" panose="02040503050406030204" pitchFamily="18" charset="0"/>
                      </a:rPr>
                      <m:t>𝑐𝑜𝑚</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r>
                          <a:rPr lang="en-US" i="1">
                            <a:latin typeface="Cambria Math" panose="02040503050406030204" pitchFamily="18" charset="0"/>
                          </a:rPr>
                          <m:t>𝐷</m:t>
                        </m:r>
                      </m:sub>
                    </m:sSub>
                    <m:r>
                      <a:rPr lang="en-US" i="1">
                        <a:latin typeface="Cambria Math" panose="02040503050406030204" pitchFamily="18" charset="0"/>
                      </a:rPr>
                      <m:t>+</m:t>
                    </m:r>
                    <m:r>
                      <a:rPr lang="en-US" i="1">
                        <a:latin typeface="Cambria Math" panose="02040503050406030204" pitchFamily="18" charset="0"/>
                      </a:rPr>
                      <m:t>𝑐𝑜𝑚</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r>
                          <a:rPr lang="en-US" i="1">
                            <a:latin typeface="Cambria Math" panose="02040503050406030204" pitchFamily="18" charset="0"/>
                          </a:rPr>
                          <m:t>𝐷</m:t>
                        </m:r>
                      </m:sub>
                    </m:sSub>
                  </m:oMath>
                </a14:m>
                <a:endParaRPr lang="fa-IR" dirty="0" smtClean="0"/>
              </a:p>
              <a:p>
                <a:endParaRPr lang="fa-IR" sz="1600" dirty="0"/>
              </a:p>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𝑐𝑜𝑚𝑚</m:t>
                        </m:r>
                      </m:sub>
                    </m:sSub>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𝑃</m:t>
                            </m:r>
                          </m:e>
                        </m:rad>
                      </m:den>
                    </m:f>
                    <m:r>
                      <a:rPr lang="en-US" b="0" i="1" smtClean="0">
                        <a:latin typeface="Cambria Math" panose="02040503050406030204" pitchFamily="18" charset="0"/>
                      </a:rPr>
                      <m:t>)</m:t>
                    </m:r>
                  </m:oMath>
                </a14:m>
                <a:endParaRPr lang="fa-IR" dirty="0"/>
              </a:p>
              <a:p>
                <a:pPr algn="l" rtl="0"/>
                <a:endParaRPr lang="fa-IR" dirty="0" smtClean="0"/>
              </a:p>
              <a:p>
                <a:endParaRPr lang="fa-IR" dirty="0" smtClean="0"/>
              </a:p>
              <a:p>
                <a:pPr lvl="1"/>
                <a:endParaRPr lang="fa-IR" dirty="0" smtClean="0"/>
              </a:p>
              <a:p>
                <a:endParaRPr lang="fa-IR" sz="3600" dirty="0"/>
              </a:p>
              <a:p>
                <a:endParaRPr lang="fa-IR" dirty="0" smtClean="0"/>
              </a:p>
              <a:p>
                <a:endParaRPr lang="fa-IR" dirty="0"/>
              </a:p>
              <a:p>
                <a:endParaRPr lang="fa-IR" dirty="0" smtClean="0"/>
              </a:p>
              <a:p>
                <a:endParaRPr lang="fa-IR" dirty="0"/>
              </a:p>
              <a:p>
                <a:endParaRPr lang="fa-IR" dirty="0" smtClean="0"/>
              </a:p>
              <a:p>
                <a:endParaRPr lang="fa-IR" dirty="0"/>
              </a:p>
              <a:p>
                <a:r>
                  <a:rPr lang="fa-IR" dirty="0" smtClean="0"/>
                  <a:t>کدام را ترجیح می‌دهید؟</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449" t="-1250" r="-449" b="-682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25</a:t>
            </a:fld>
            <a:endParaRPr lang="en-US" altLang="en-US" dirty="0"/>
          </a:p>
        </p:txBody>
      </p:sp>
    </p:spTree>
    <p:extLst>
      <p:ext uri="{BB962C8B-B14F-4D97-AF65-F5344CB8AC3E}">
        <p14:creationId xmlns:p14="http://schemas.microsoft.com/office/powerpoint/2010/main" val="1295442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روشگان </a:t>
            </a:r>
            <a:r>
              <a:rPr lang="en-US" dirty="0" smtClean="0"/>
              <a:t>PCAM</a:t>
            </a:r>
            <a:endParaRPr lang="en-US" dirty="0"/>
          </a:p>
        </p:txBody>
      </p:sp>
      <p:sp>
        <p:nvSpPr>
          <p:cNvPr id="3" name="Content Placeholder 2"/>
          <p:cNvSpPr>
            <a:spLocks noGrp="1"/>
          </p:cNvSpPr>
          <p:nvPr>
            <p:ph sz="quarter" idx="1"/>
          </p:nvPr>
        </p:nvSpPr>
        <p:spPr/>
        <p:txBody>
          <a:bodyPr/>
          <a:lstStyle/>
          <a:p>
            <a:pPr algn="r">
              <a:spcBef>
                <a:spcPts val="800"/>
              </a:spcBef>
              <a:spcAft>
                <a:spcPts val="20"/>
              </a:spcAft>
            </a:pPr>
            <a:r>
              <a:rPr lang="fa-IR" dirty="0" smtClean="0"/>
              <a:t>روشگان </a:t>
            </a:r>
            <a:r>
              <a:rPr lang="en-US" dirty="0" smtClean="0"/>
              <a:t>PCAM</a:t>
            </a:r>
            <a:r>
              <a:rPr lang="fa-IR" dirty="0" smtClean="0"/>
              <a:t> از چهار روش تشکیل شده است:</a:t>
            </a:r>
          </a:p>
          <a:p>
            <a:pPr lvl="1">
              <a:spcBef>
                <a:spcPts val="800"/>
              </a:spcBef>
              <a:spcAft>
                <a:spcPts val="20"/>
              </a:spcAft>
            </a:pPr>
            <a:r>
              <a:rPr lang="fa-IR" dirty="0" smtClean="0"/>
              <a:t>تجزیه					 </a:t>
            </a:r>
            <a:r>
              <a:rPr lang="en-US" b="1" dirty="0" smtClean="0"/>
              <a:t>P</a:t>
            </a:r>
            <a:r>
              <a:rPr lang="en-US" dirty="0" smtClean="0"/>
              <a:t>artitioning</a:t>
            </a:r>
          </a:p>
          <a:p>
            <a:pPr lvl="2">
              <a:spcBef>
                <a:spcPts val="800"/>
              </a:spcBef>
              <a:spcAft>
                <a:spcPts val="20"/>
              </a:spcAft>
            </a:pPr>
            <a:r>
              <a:rPr lang="fa-IR" dirty="0" smtClean="0"/>
              <a:t>شکستن مسأله به واحدهای کوچک تا حد ممکن (وظیفه یا </a:t>
            </a:r>
            <a:r>
              <a:rPr lang="en-US" dirty="0" smtClean="0"/>
              <a:t>task</a:t>
            </a:r>
            <a:r>
              <a:rPr lang="fa-IR" dirty="0" smtClean="0"/>
              <a:t>)</a:t>
            </a:r>
            <a:endParaRPr lang="fa-IR" dirty="0"/>
          </a:p>
          <a:p>
            <a:pPr lvl="1">
              <a:spcBef>
                <a:spcPts val="800"/>
              </a:spcBef>
              <a:spcAft>
                <a:spcPts val="20"/>
              </a:spcAft>
            </a:pPr>
            <a:r>
              <a:rPr lang="fa-IR" dirty="0" smtClean="0"/>
              <a:t>ارتباط 				    </a:t>
            </a:r>
            <a:r>
              <a:rPr lang="en-US" dirty="0" smtClean="0"/>
              <a:t> </a:t>
            </a:r>
            <a:r>
              <a:rPr lang="fa-IR" dirty="0" smtClean="0"/>
              <a:t> </a:t>
            </a:r>
            <a:r>
              <a:rPr lang="en-US" b="1" dirty="0" smtClean="0"/>
              <a:t>C</a:t>
            </a:r>
            <a:r>
              <a:rPr lang="en-US" dirty="0" smtClean="0"/>
              <a:t>ommunication</a:t>
            </a:r>
          </a:p>
          <a:p>
            <a:pPr lvl="2">
              <a:spcBef>
                <a:spcPts val="800"/>
              </a:spcBef>
              <a:spcAft>
                <a:spcPts val="20"/>
              </a:spcAft>
            </a:pPr>
            <a:r>
              <a:rPr lang="fa-IR" dirty="0" smtClean="0"/>
              <a:t>شناسایی ارتباط داده‌ای بین واحدها و تشکیل گراف وابستگی وظایف</a:t>
            </a:r>
            <a:endParaRPr lang="fa-IR" dirty="0"/>
          </a:p>
          <a:p>
            <a:pPr lvl="1">
              <a:spcBef>
                <a:spcPts val="800"/>
              </a:spcBef>
              <a:spcAft>
                <a:spcPts val="20"/>
              </a:spcAft>
            </a:pPr>
            <a:r>
              <a:rPr lang="fa-IR" dirty="0" smtClean="0"/>
              <a:t>انباشت				        </a:t>
            </a:r>
            <a:r>
              <a:rPr lang="en-US" b="1" dirty="0" smtClean="0"/>
              <a:t>A</a:t>
            </a:r>
            <a:r>
              <a:rPr lang="en-US" dirty="0" smtClean="0"/>
              <a:t>gglomeration</a:t>
            </a:r>
          </a:p>
          <a:p>
            <a:pPr lvl="2">
              <a:spcBef>
                <a:spcPts val="800"/>
              </a:spcBef>
              <a:spcAft>
                <a:spcPts val="20"/>
              </a:spcAft>
            </a:pPr>
            <a:r>
              <a:rPr lang="fa-IR" dirty="0" smtClean="0"/>
              <a:t>گروه‌بندی وظایفی که ارتباطات زیادی دارند یا وظایفی که سریال هستند.</a:t>
            </a:r>
            <a:endParaRPr lang="fa-IR" dirty="0"/>
          </a:p>
          <a:p>
            <a:pPr lvl="1">
              <a:spcBef>
                <a:spcPts val="800"/>
              </a:spcBef>
              <a:spcAft>
                <a:spcPts val="20"/>
              </a:spcAft>
            </a:pPr>
            <a:r>
              <a:rPr lang="fa-IR" dirty="0" smtClean="0"/>
              <a:t>نگاشت					      </a:t>
            </a:r>
            <a:r>
              <a:rPr lang="en-US" b="1" dirty="0" smtClean="0"/>
              <a:t>M</a:t>
            </a:r>
            <a:r>
              <a:rPr lang="en-US" dirty="0" smtClean="0"/>
              <a:t>apping</a:t>
            </a:r>
          </a:p>
          <a:p>
            <a:pPr lvl="2">
              <a:spcBef>
                <a:spcPts val="800"/>
              </a:spcBef>
              <a:spcAft>
                <a:spcPts val="20"/>
              </a:spcAft>
            </a:pPr>
            <a:r>
              <a:rPr lang="fa-IR" dirty="0" smtClean="0"/>
              <a:t>تخصیص نخ به گروه‌ها با هدف یکنواخت بودن حجم کاری هر نخ</a:t>
            </a:r>
            <a:endParaRPr lang="en-US" dirty="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grpSp>
        <p:nvGrpSpPr>
          <p:cNvPr id="17" name="Group 16"/>
          <p:cNvGrpSpPr/>
          <p:nvPr/>
        </p:nvGrpSpPr>
        <p:grpSpPr>
          <a:xfrm>
            <a:off x="8305800" y="3365074"/>
            <a:ext cx="527879" cy="2016704"/>
            <a:chOff x="8305800" y="3200399"/>
            <a:chExt cx="527879" cy="2016704"/>
          </a:xfrm>
        </p:grpSpPr>
        <p:sp>
          <p:nvSpPr>
            <p:cNvPr id="11" name="TextBox 10"/>
            <p:cNvSpPr txBox="1"/>
            <p:nvPr/>
          </p:nvSpPr>
          <p:spPr>
            <a:xfrm rot="16200000">
              <a:off x="7640661" y="4024085"/>
              <a:ext cx="2016704" cy="369332"/>
            </a:xfrm>
            <a:prstGeom prst="rect">
              <a:avLst/>
            </a:prstGeom>
            <a:noFill/>
          </p:spPr>
          <p:txBody>
            <a:bodyPr wrap="square" rtlCol="0">
              <a:spAutoFit/>
            </a:bodyPr>
            <a:lstStyle/>
            <a:p>
              <a:pPr algn="ctr"/>
              <a:r>
                <a:rPr lang="fa-IR" dirty="0" smtClean="0">
                  <a:cs typeface="B Nazanin" panose="00000400000000000000" pitchFamily="2" charset="-78"/>
                </a:rPr>
                <a:t>مربوط به پلتفرم</a:t>
              </a:r>
              <a:endParaRPr lang="en-US" dirty="0">
                <a:cs typeface="B Nazanin" panose="00000400000000000000" pitchFamily="2" charset="-78"/>
              </a:endParaRPr>
            </a:p>
          </p:txBody>
        </p:sp>
        <p:sp>
          <p:nvSpPr>
            <p:cNvPr id="14" name="Right Brace 13"/>
            <p:cNvSpPr/>
            <p:nvPr/>
          </p:nvSpPr>
          <p:spPr>
            <a:xfrm>
              <a:off x="8305800" y="3596301"/>
              <a:ext cx="228600" cy="1204299"/>
            </a:xfrm>
            <a:prstGeom prst="rightBrace">
              <a:avLst>
                <a:gd name="adj1" fmla="val 46991"/>
                <a:gd name="adj2" fmla="val 50000"/>
              </a:avLst>
            </a:prstGeom>
            <a:ln w="190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8305800" y="1683013"/>
            <a:ext cx="505760" cy="1570549"/>
            <a:chOff x="8305800" y="1640485"/>
            <a:chExt cx="505760" cy="1570549"/>
          </a:xfrm>
        </p:grpSpPr>
        <p:sp>
          <p:nvSpPr>
            <p:cNvPr id="10" name="TextBox 9"/>
            <p:cNvSpPr txBox="1"/>
            <p:nvPr/>
          </p:nvSpPr>
          <p:spPr>
            <a:xfrm rot="16200000">
              <a:off x="7836315" y="2235789"/>
              <a:ext cx="1570549" cy="379941"/>
            </a:xfrm>
            <a:prstGeom prst="rect">
              <a:avLst/>
            </a:prstGeom>
            <a:noFill/>
          </p:spPr>
          <p:txBody>
            <a:bodyPr wrap="square" rtlCol="0">
              <a:spAutoFit/>
            </a:bodyPr>
            <a:lstStyle/>
            <a:p>
              <a:pPr algn="ctr"/>
              <a:r>
                <a:rPr lang="fa-IR" dirty="0" smtClean="0">
                  <a:cs typeface="B Nazanin" panose="00000400000000000000" pitchFamily="2" charset="-78"/>
                </a:rPr>
                <a:t>مربوط به الگوریتم</a:t>
              </a:r>
              <a:endParaRPr lang="en-US" dirty="0">
                <a:cs typeface="B Nazanin" panose="00000400000000000000" pitchFamily="2" charset="-78"/>
              </a:endParaRPr>
            </a:p>
          </p:txBody>
        </p:sp>
        <p:sp>
          <p:nvSpPr>
            <p:cNvPr id="15" name="Right Brace 14"/>
            <p:cNvSpPr/>
            <p:nvPr/>
          </p:nvSpPr>
          <p:spPr>
            <a:xfrm>
              <a:off x="8305800" y="1825290"/>
              <a:ext cx="228600" cy="1204299"/>
            </a:xfrm>
            <a:prstGeom prst="rightBrace">
              <a:avLst>
                <a:gd name="adj1" fmla="val 46991"/>
                <a:gd name="adj2" fmla="val 50000"/>
              </a:avLst>
            </a:prstGeom>
            <a:ln w="19050">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23995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sp>
        <p:nvSpPr>
          <p:cNvPr id="2" name="Title 1"/>
          <p:cNvSpPr>
            <a:spLocks noGrp="1"/>
          </p:cNvSpPr>
          <p:nvPr>
            <p:ph type="title"/>
          </p:nvPr>
        </p:nvSpPr>
        <p:spPr/>
        <p:txBody>
          <a:bodyPr/>
          <a:lstStyle/>
          <a:p>
            <a:pPr algn="r"/>
            <a:r>
              <a:rPr lang="fa-IR" dirty="0" smtClean="0"/>
              <a:t>جریان طراحی </a:t>
            </a:r>
            <a:r>
              <a:rPr lang="en-US" dirty="0" smtClean="0"/>
              <a:t>PCAM</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sp>
        <p:nvSpPr>
          <p:cNvPr id="8" name="Cloud 7"/>
          <p:cNvSpPr/>
          <p:nvPr/>
        </p:nvSpPr>
        <p:spPr>
          <a:xfrm>
            <a:off x="1219451" y="1295400"/>
            <a:ext cx="1981200" cy="12954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a-IR" sz="2400" dirty="0" smtClean="0">
                <a:cs typeface="B Nazanin" panose="00000400000000000000" pitchFamily="2" charset="-78"/>
              </a:rPr>
              <a:t>مسأله</a:t>
            </a:r>
            <a:endParaRPr lang="en-US" sz="2400" dirty="0">
              <a:cs typeface="B Nazanin" panose="00000400000000000000" pitchFamily="2" charset="-78"/>
            </a:endParaRPr>
          </a:p>
        </p:txBody>
      </p:sp>
      <p:grpSp>
        <p:nvGrpSpPr>
          <p:cNvPr id="25" name="Group 24"/>
          <p:cNvGrpSpPr/>
          <p:nvPr/>
        </p:nvGrpSpPr>
        <p:grpSpPr>
          <a:xfrm>
            <a:off x="4495800" y="1600200"/>
            <a:ext cx="1828800" cy="1752600"/>
            <a:chOff x="3777560" y="1905000"/>
            <a:chExt cx="1828800" cy="1752600"/>
          </a:xfrm>
        </p:grpSpPr>
        <p:sp>
          <p:nvSpPr>
            <p:cNvPr id="9" name="Oval 8"/>
            <p:cNvSpPr/>
            <p:nvPr/>
          </p:nvSpPr>
          <p:spPr>
            <a:xfrm>
              <a:off x="4191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2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96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77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96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7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7756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5856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7756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5856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68160" y="3124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149160" y="3124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768160" y="3429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49160" y="3429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p:cNvCxnSpPr/>
          <p:nvPr/>
        </p:nvCxnSpPr>
        <p:spPr>
          <a:xfrm>
            <a:off x="3429000" y="1905000"/>
            <a:ext cx="1066800" cy="304800"/>
          </a:xfrm>
          <a:prstGeom prst="straightConnector1">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36105" y="1521768"/>
            <a:ext cx="731290" cy="461665"/>
          </a:xfrm>
          <a:prstGeom prst="rect">
            <a:avLst/>
          </a:prstGeom>
          <a:noFill/>
        </p:spPr>
        <p:txBody>
          <a:bodyPr wrap="none" rtlCol="0">
            <a:spAutoFit/>
          </a:bodyPr>
          <a:lstStyle/>
          <a:p>
            <a:r>
              <a:rPr lang="fa-IR" sz="2400" dirty="0" smtClean="0">
                <a:cs typeface="B Nazanin" panose="00000400000000000000" pitchFamily="2" charset="-78"/>
              </a:rPr>
              <a:t>تجزیه</a:t>
            </a:r>
            <a:endParaRPr lang="en-US" sz="2400" dirty="0">
              <a:cs typeface="B Nazanin" panose="00000400000000000000" pitchFamily="2" charset="-78"/>
            </a:endParaRPr>
          </a:p>
        </p:txBody>
      </p:sp>
      <p:grpSp>
        <p:nvGrpSpPr>
          <p:cNvPr id="102" name="Group 101"/>
          <p:cNvGrpSpPr/>
          <p:nvPr/>
        </p:nvGrpSpPr>
        <p:grpSpPr>
          <a:xfrm>
            <a:off x="6675673" y="3581400"/>
            <a:ext cx="1858727" cy="1716051"/>
            <a:chOff x="6400800" y="3984834"/>
            <a:chExt cx="1858727" cy="1716051"/>
          </a:xfrm>
        </p:grpSpPr>
        <p:grpSp>
          <p:nvGrpSpPr>
            <p:cNvPr id="29" name="Group 28"/>
            <p:cNvGrpSpPr/>
            <p:nvPr/>
          </p:nvGrpSpPr>
          <p:grpSpPr>
            <a:xfrm>
              <a:off x="6400800" y="3984834"/>
              <a:ext cx="1858727" cy="1716051"/>
              <a:chOff x="3747633" y="1905000"/>
              <a:chExt cx="1858727" cy="1716051"/>
            </a:xfrm>
          </p:grpSpPr>
          <p:sp>
            <p:nvSpPr>
              <p:cNvPr id="30" name="Oval 29"/>
              <p:cNvSpPr/>
              <p:nvPr/>
            </p:nvSpPr>
            <p:spPr>
              <a:xfrm>
                <a:off x="4191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572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191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72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996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377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996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377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7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128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747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28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8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49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768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149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p:cNvCxnSpPr>
              <a:stCxn id="30" idx="6"/>
              <a:endCxn id="31" idx="2"/>
            </p:cNvCxnSpPr>
            <p:nvPr/>
          </p:nvCxnSpPr>
          <p:spPr>
            <a:xfrm>
              <a:off x="7072767" y="40991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6"/>
              <a:endCxn id="33" idx="2"/>
            </p:cNvCxnSpPr>
            <p:nvPr/>
          </p:nvCxnSpPr>
          <p:spPr>
            <a:xfrm>
              <a:off x="707276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4" idx="1"/>
              <a:endCxn id="31" idx="5"/>
            </p:cNvCxnSpPr>
            <p:nvPr/>
          </p:nvCxnSpPr>
          <p:spPr>
            <a:xfrm flipH="1" flipV="1">
              <a:off x="7420289" y="4179956"/>
              <a:ext cx="26311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0"/>
              <a:endCxn id="34" idx="4"/>
            </p:cNvCxnSpPr>
            <p:nvPr/>
          </p:nvCxnSpPr>
          <p:spPr>
            <a:xfrm flipV="1">
              <a:off x="7764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4"/>
              <a:endCxn id="39" idx="0"/>
            </p:cNvCxnSpPr>
            <p:nvPr/>
          </p:nvCxnSpPr>
          <p:spPr>
            <a:xfrm flipH="1">
              <a:off x="6896100" y="4518234"/>
              <a:ext cx="62367" cy="26825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8" idx="5"/>
              <a:endCxn id="41" idx="1"/>
            </p:cNvCxnSpPr>
            <p:nvPr/>
          </p:nvCxnSpPr>
          <p:spPr>
            <a:xfrm>
              <a:off x="6595922" y="4981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8" idx="4"/>
              <a:endCxn id="40" idx="0"/>
            </p:cNvCxnSpPr>
            <p:nvPr/>
          </p:nvCxnSpPr>
          <p:spPr>
            <a:xfrm>
              <a:off x="6515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4" idx="6"/>
              <a:endCxn id="35" idx="2"/>
            </p:cNvCxnSpPr>
            <p:nvPr/>
          </p:nvCxnSpPr>
          <p:spPr>
            <a:xfrm>
              <a:off x="787852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5" idx="4"/>
              <a:endCxn id="37" idx="0"/>
            </p:cNvCxnSpPr>
            <p:nvPr/>
          </p:nvCxnSpPr>
          <p:spPr>
            <a:xfrm>
              <a:off x="8145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6" idx="6"/>
              <a:endCxn id="37" idx="2"/>
            </p:cNvCxnSpPr>
            <p:nvPr/>
          </p:nvCxnSpPr>
          <p:spPr>
            <a:xfrm>
              <a:off x="7878527" y="47087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1" idx="4"/>
              <a:endCxn id="33" idx="0"/>
            </p:cNvCxnSpPr>
            <p:nvPr/>
          </p:nvCxnSpPr>
          <p:spPr>
            <a:xfrm>
              <a:off x="7339467" y="42134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7" idx="3"/>
              <a:endCxn id="43" idx="7"/>
            </p:cNvCxnSpPr>
            <p:nvPr/>
          </p:nvCxnSpPr>
          <p:spPr>
            <a:xfrm flipH="1">
              <a:off x="7997449" y="4789556"/>
              <a:ext cx="66956" cy="4114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3" idx="3"/>
              <a:endCxn id="44" idx="7"/>
            </p:cNvCxnSpPr>
            <p:nvPr/>
          </p:nvCxnSpPr>
          <p:spPr>
            <a:xfrm flipH="1">
              <a:off x="7616449" y="5362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4" idx="0"/>
              <a:endCxn id="42" idx="4"/>
            </p:cNvCxnSpPr>
            <p:nvPr/>
          </p:nvCxnSpPr>
          <p:spPr>
            <a:xfrm flipV="1">
              <a:off x="7535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5" idx="0"/>
              <a:endCxn id="43" idx="4"/>
            </p:cNvCxnSpPr>
            <p:nvPr/>
          </p:nvCxnSpPr>
          <p:spPr>
            <a:xfrm flipV="1">
              <a:off x="7916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9" idx="2"/>
              <a:endCxn id="38" idx="6"/>
            </p:cNvCxnSpPr>
            <p:nvPr/>
          </p:nvCxnSpPr>
          <p:spPr>
            <a:xfrm flipH="1">
              <a:off x="6629400" y="4900785"/>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9" idx="4"/>
              <a:endCxn id="41" idx="0"/>
            </p:cNvCxnSpPr>
            <p:nvPr/>
          </p:nvCxnSpPr>
          <p:spPr>
            <a:xfrm>
              <a:off x="6896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a:off x="6381894" y="2782810"/>
            <a:ext cx="829358" cy="650655"/>
          </a:xfrm>
          <a:prstGeom prst="straightConnector1">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688999" y="2667000"/>
            <a:ext cx="870896" cy="461665"/>
          </a:xfrm>
          <a:prstGeom prst="rect">
            <a:avLst/>
          </a:prstGeom>
          <a:noFill/>
        </p:spPr>
        <p:txBody>
          <a:bodyPr wrap="square" rtlCol="0">
            <a:spAutoFit/>
          </a:bodyPr>
          <a:lstStyle/>
          <a:p>
            <a:r>
              <a:rPr lang="fa-IR" sz="2400" dirty="0" smtClean="0">
                <a:cs typeface="B Nazanin" panose="00000400000000000000" pitchFamily="2" charset="-78"/>
              </a:rPr>
              <a:t>ارتباط</a:t>
            </a:r>
            <a:endParaRPr lang="en-US" sz="2400" dirty="0">
              <a:cs typeface="B Nazanin" panose="00000400000000000000" pitchFamily="2" charset="-78"/>
            </a:endParaRPr>
          </a:p>
        </p:txBody>
      </p:sp>
      <p:cxnSp>
        <p:nvCxnSpPr>
          <p:cNvPr id="106" name="Straight Arrow Connector 105"/>
          <p:cNvCxnSpPr/>
          <p:nvPr/>
        </p:nvCxnSpPr>
        <p:spPr>
          <a:xfrm flipH="1">
            <a:off x="5715001" y="5100935"/>
            <a:ext cx="1366195" cy="428187"/>
          </a:xfrm>
          <a:prstGeom prst="straightConnector1">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291904" y="5334000"/>
            <a:ext cx="870896" cy="461665"/>
          </a:xfrm>
          <a:prstGeom prst="rect">
            <a:avLst/>
          </a:prstGeom>
          <a:noFill/>
        </p:spPr>
        <p:txBody>
          <a:bodyPr wrap="square" rtlCol="0">
            <a:spAutoFit/>
          </a:bodyPr>
          <a:lstStyle/>
          <a:p>
            <a:r>
              <a:rPr lang="fa-IR" sz="2400" dirty="0" smtClean="0">
                <a:cs typeface="B Nazanin" panose="00000400000000000000" pitchFamily="2" charset="-78"/>
              </a:rPr>
              <a:t>انباشت</a:t>
            </a:r>
            <a:endParaRPr lang="en-US" sz="2400" dirty="0">
              <a:cs typeface="B Nazanin" panose="00000400000000000000" pitchFamily="2" charset="-78"/>
            </a:endParaRPr>
          </a:p>
        </p:txBody>
      </p:sp>
      <p:cxnSp>
        <p:nvCxnSpPr>
          <p:cNvPr id="111" name="Straight Arrow Connector 110"/>
          <p:cNvCxnSpPr/>
          <p:nvPr/>
        </p:nvCxnSpPr>
        <p:spPr>
          <a:xfrm flipH="1" flipV="1">
            <a:off x="3025212" y="4495800"/>
            <a:ext cx="708588" cy="514164"/>
          </a:xfrm>
          <a:prstGeom prst="straightConnector1">
            <a:avLst/>
          </a:prstGeom>
          <a:ln w="571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819400" y="4953000"/>
            <a:ext cx="870896" cy="461665"/>
          </a:xfrm>
          <a:prstGeom prst="rect">
            <a:avLst/>
          </a:prstGeom>
          <a:noFill/>
        </p:spPr>
        <p:txBody>
          <a:bodyPr wrap="square" rtlCol="0">
            <a:spAutoFit/>
          </a:bodyPr>
          <a:lstStyle/>
          <a:p>
            <a:r>
              <a:rPr lang="fa-IR" sz="2400" dirty="0" smtClean="0">
                <a:cs typeface="B Nazanin" panose="00000400000000000000" pitchFamily="2" charset="-78"/>
              </a:rPr>
              <a:t>نگاشت</a:t>
            </a:r>
            <a:endParaRPr lang="en-US" sz="2400" dirty="0">
              <a:cs typeface="B Nazanin" panose="00000400000000000000" pitchFamily="2" charset="-78"/>
            </a:endParaRPr>
          </a:p>
        </p:txBody>
      </p:sp>
      <p:grpSp>
        <p:nvGrpSpPr>
          <p:cNvPr id="190" name="Group 189"/>
          <p:cNvGrpSpPr/>
          <p:nvPr/>
        </p:nvGrpSpPr>
        <p:grpSpPr>
          <a:xfrm>
            <a:off x="3738291" y="4265652"/>
            <a:ext cx="2052909" cy="1941882"/>
            <a:chOff x="3746777" y="4265652"/>
            <a:chExt cx="2052909" cy="1941882"/>
          </a:xfrm>
        </p:grpSpPr>
        <p:sp>
          <p:nvSpPr>
            <p:cNvPr id="148" name="Oval 147"/>
            <p:cNvSpPr/>
            <p:nvPr/>
          </p:nvSpPr>
          <p:spPr>
            <a:xfrm>
              <a:off x="3746777" y="5049957"/>
              <a:ext cx="809039" cy="776983"/>
            </a:xfrm>
            <a:prstGeom prst="ellipse">
              <a:avLst/>
            </a:prstGeom>
            <a:noFill/>
            <a:ln>
              <a:solidFill>
                <a:srgbClr val="CC00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8000"/>
                </a:solidFill>
              </a:endParaRPr>
            </a:p>
          </p:txBody>
        </p:sp>
        <p:sp>
          <p:nvSpPr>
            <p:cNvPr id="149" name="Oval 148"/>
            <p:cNvSpPr/>
            <p:nvPr/>
          </p:nvSpPr>
          <p:spPr>
            <a:xfrm>
              <a:off x="4203750" y="4265652"/>
              <a:ext cx="809039" cy="776983"/>
            </a:xfrm>
            <a:prstGeom prst="ellipse">
              <a:avLst/>
            </a:prstGeom>
            <a:noFill/>
            <a:ln>
              <a:solidFill>
                <a:srgbClr val="CC00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8000"/>
                </a:solidFill>
              </a:endParaRPr>
            </a:p>
          </p:txBody>
        </p:sp>
        <p:grpSp>
          <p:nvGrpSpPr>
            <p:cNvPr id="152" name="Group 151"/>
            <p:cNvGrpSpPr/>
            <p:nvPr/>
          </p:nvGrpSpPr>
          <p:grpSpPr>
            <a:xfrm>
              <a:off x="3841240" y="4381065"/>
              <a:ext cx="1858727" cy="1716051"/>
              <a:chOff x="6400800" y="3984834"/>
              <a:chExt cx="1858727" cy="1716051"/>
            </a:xfrm>
          </p:grpSpPr>
          <p:grpSp>
            <p:nvGrpSpPr>
              <p:cNvPr id="153" name="Group 152"/>
              <p:cNvGrpSpPr/>
              <p:nvPr/>
            </p:nvGrpSpPr>
            <p:grpSpPr>
              <a:xfrm>
                <a:off x="6400800" y="3984834"/>
                <a:ext cx="1858727" cy="1716051"/>
                <a:chOff x="3747633" y="1905000"/>
                <a:chExt cx="1858727" cy="1716051"/>
              </a:xfrm>
            </p:grpSpPr>
            <p:sp>
              <p:nvSpPr>
                <p:cNvPr id="171" name="Oval 170"/>
                <p:cNvSpPr/>
                <p:nvPr/>
              </p:nvSpPr>
              <p:spPr>
                <a:xfrm>
                  <a:off x="4191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4572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191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4572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4996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377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4996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377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3747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128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3747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4128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4768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149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4768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149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4" name="Straight Connector 153"/>
              <p:cNvCxnSpPr>
                <a:stCxn id="171" idx="6"/>
                <a:endCxn id="172" idx="2"/>
              </p:cNvCxnSpPr>
              <p:nvPr/>
            </p:nvCxnSpPr>
            <p:spPr>
              <a:xfrm>
                <a:off x="7072767" y="40991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73" idx="6"/>
                <a:endCxn id="174" idx="2"/>
              </p:cNvCxnSpPr>
              <p:nvPr/>
            </p:nvCxnSpPr>
            <p:spPr>
              <a:xfrm>
                <a:off x="707276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75" idx="1"/>
                <a:endCxn id="172" idx="5"/>
              </p:cNvCxnSpPr>
              <p:nvPr/>
            </p:nvCxnSpPr>
            <p:spPr>
              <a:xfrm flipH="1" flipV="1">
                <a:off x="7420289" y="4179956"/>
                <a:ext cx="26311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77" idx="0"/>
                <a:endCxn id="175" idx="4"/>
              </p:cNvCxnSpPr>
              <p:nvPr/>
            </p:nvCxnSpPr>
            <p:spPr>
              <a:xfrm flipV="1">
                <a:off x="7764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73" idx="4"/>
                <a:endCxn id="180" idx="0"/>
              </p:cNvCxnSpPr>
              <p:nvPr/>
            </p:nvCxnSpPr>
            <p:spPr>
              <a:xfrm flipH="1">
                <a:off x="6896100" y="4518234"/>
                <a:ext cx="62367" cy="26825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79" idx="5"/>
                <a:endCxn id="182" idx="1"/>
              </p:cNvCxnSpPr>
              <p:nvPr/>
            </p:nvCxnSpPr>
            <p:spPr>
              <a:xfrm>
                <a:off x="6595922" y="4981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79" idx="4"/>
                <a:endCxn id="181" idx="0"/>
              </p:cNvCxnSpPr>
              <p:nvPr/>
            </p:nvCxnSpPr>
            <p:spPr>
              <a:xfrm>
                <a:off x="6515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75" idx="6"/>
                <a:endCxn id="176" idx="2"/>
              </p:cNvCxnSpPr>
              <p:nvPr/>
            </p:nvCxnSpPr>
            <p:spPr>
              <a:xfrm>
                <a:off x="787852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76" idx="4"/>
                <a:endCxn id="178" idx="0"/>
              </p:cNvCxnSpPr>
              <p:nvPr/>
            </p:nvCxnSpPr>
            <p:spPr>
              <a:xfrm>
                <a:off x="8145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77" idx="6"/>
                <a:endCxn id="178" idx="2"/>
              </p:cNvCxnSpPr>
              <p:nvPr/>
            </p:nvCxnSpPr>
            <p:spPr>
              <a:xfrm>
                <a:off x="7878527" y="47087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72" idx="4"/>
                <a:endCxn id="174" idx="0"/>
              </p:cNvCxnSpPr>
              <p:nvPr/>
            </p:nvCxnSpPr>
            <p:spPr>
              <a:xfrm>
                <a:off x="7339467" y="42134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78" idx="3"/>
                <a:endCxn id="184" idx="7"/>
              </p:cNvCxnSpPr>
              <p:nvPr/>
            </p:nvCxnSpPr>
            <p:spPr>
              <a:xfrm flipH="1">
                <a:off x="7997449" y="4789556"/>
                <a:ext cx="66956" cy="4114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4" idx="3"/>
                <a:endCxn id="185" idx="7"/>
              </p:cNvCxnSpPr>
              <p:nvPr/>
            </p:nvCxnSpPr>
            <p:spPr>
              <a:xfrm flipH="1">
                <a:off x="7616449" y="5362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5" idx="0"/>
                <a:endCxn id="183" idx="4"/>
              </p:cNvCxnSpPr>
              <p:nvPr/>
            </p:nvCxnSpPr>
            <p:spPr>
              <a:xfrm flipV="1">
                <a:off x="7535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6" idx="0"/>
                <a:endCxn id="184" idx="4"/>
              </p:cNvCxnSpPr>
              <p:nvPr/>
            </p:nvCxnSpPr>
            <p:spPr>
              <a:xfrm flipV="1">
                <a:off x="7916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0" idx="2"/>
                <a:endCxn id="179" idx="6"/>
              </p:cNvCxnSpPr>
              <p:nvPr/>
            </p:nvCxnSpPr>
            <p:spPr>
              <a:xfrm flipH="1">
                <a:off x="6629400" y="4900785"/>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0" idx="4"/>
                <a:endCxn id="182" idx="0"/>
              </p:cNvCxnSpPr>
              <p:nvPr/>
            </p:nvCxnSpPr>
            <p:spPr>
              <a:xfrm>
                <a:off x="6896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7" name="Oval 186"/>
            <p:cNvSpPr/>
            <p:nvPr/>
          </p:nvSpPr>
          <p:spPr>
            <a:xfrm>
              <a:off x="4990647" y="4553370"/>
              <a:ext cx="809039" cy="776983"/>
            </a:xfrm>
            <a:prstGeom prst="ellipse">
              <a:avLst/>
            </a:prstGeom>
            <a:noFill/>
            <a:ln>
              <a:solidFill>
                <a:srgbClr val="CC00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8000"/>
                </a:solidFill>
              </a:endParaRPr>
            </a:p>
          </p:txBody>
        </p:sp>
        <p:sp>
          <p:nvSpPr>
            <p:cNvPr id="188" name="Oval 187"/>
            <p:cNvSpPr/>
            <p:nvPr/>
          </p:nvSpPr>
          <p:spPr>
            <a:xfrm>
              <a:off x="4762047" y="5430551"/>
              <a:ext cx="809039" cy="776983"/>
            </a:xfrm>
            <a:prstGeom prst="ellipse">
              <a:avLst/>
            </a:prstGeom>
            <a:noFill/>
            <a:ln>
              <a:solidFill>
                <a:srgbClr val="CC00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8000"/>
                </a:solidFill>
              </a:endParaRPr>
            </a:p>
          </p:txBody>
        </p:sp>
      </p:grpSp>
      <p:grpSp>
        <p:nvGrpSpPr>
          <p:cNvPr id="191" name="Group 190"/>
          <p:cNvGrpSpPr/>
          <p:nvPr/>
        </p:nvGrpSpPr>
        <p:grpSpPr>
          <a:xfrm>
            <a:off x="896694" y="2953923"/>
            <a:ext cx="2052909" cy="1941882"/>
            <a:chOff x="3746777" y="4265652"/>
            <a:chExt cx="2052909" cy="1941882"/>
          </a:xfrm>
        </p:grpSpPr>
        <p:sp>
          <p:nvSpPr>
            <p:cNvPr id="192" name="Oval 191"/>
            <p:cNvSpPr/>
            <p:nvPr/>
          </p:nvSpPr>
          <p:spPr>
            <a:xfrm>
              <a:off x="3746777" y="5049957"/>
              <a:ext cx="809039" cy="776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Oval 192"/>
            <p:cNvSpPr/>
            <p:nvPr/>
          </p:nvSpPr>
          <p:spPr>
            <a:xfrm>
              <a:off x="4203750" y="4265652"/>
              <a:ext cx="809039" cy="776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4" name="Group 193"/>
            <p:cNvGrpSpPr/>
            <p:nvPr/>
          </p:nvGrpSpPr>
          <p:grpSpPr>
            <a:xfrm>
              <a:off x="3841240" y="4381065"/>
              <a:ext cx="1858727" cy="1716051"/>
              <a:chOff x="6400800" y="3984834"/>
              <a:chExt cx="1858727" cy="1716051"/>
            </a:xfrm>
          </p:grpSpPr>
          <p:grpSp>
            <p:nvGrpSpPr>
              <p:cNvPr id="197" name="Group 196"/>
              <p:cNvGrpSpPr/>
              <p:nvPr/>
            </p:nvGrpSpPr>
            <p:grpSpPr>
              <a:xfrm>
                <a:off x="6400800" y="3984834"/>
                <a:ext cx="1858727" cy="1716051"/>
                <a:chOff x="3747633" y="1905000"/>
                <a:chExt cx="1858727" cy="1716051"/>
              </a:xfrm>
            </p:grpSpPr>
            <p:sp>
              <p:nvSpPr>
                <p:cNvPr id="215" name="Oval 214"/>
                <p:cNvSpPr/>
                <p:nvPr/>
              </p:nvSpPr>
              <p:spPr>
                <a:xfrm>
                  <a:off x="4191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5720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191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572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4996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537776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4996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537776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747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4128633" y="2706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3747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4128633" y="3011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768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5149160" y="30876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4768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5149160" y="339245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p:cNvCxnSpPr>
                <a:stCxn id="215" idx="6"/>
                <a:endCxn id="216" idx="2"/>
              </p:cNvCxnSpPr>
              <p:nvPr/>
            </p:nvCxnSpPr>
            <p:spPr>
              <a:xfrm>
                <a:off x="7072767" y="40991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217" idx="6"/>
                <a:endCxn id="218" idx="2"/>
              </p:cNvCxnSpPr>
              <p:nvPr/>
            </p:nvCxnSpPr>
            <p:spPr>
              <a:xfrm>
                <a:off x="707276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219" idx="1"/>
                <a:endCxn id="216" idx="5"/>
              </p:cNvCxnSpPr>
              <p:nvPr/>
            </p:nvCxnSpPr>
            <p:spPr>
              <a:xfrm flipH="1" flipV="1">
                <a:off x="7420289" y="4179956"/>
                <a:ext cx="26311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1" idx="0"/>
                <a:endCxn id="219" idx="4"/>
              </p:cNvCxnSpPr>
              <p:nvPr/>
            </p:nvCxnSpPr>
            <p:spPr>
              <a:xfrm flipV="1">
                <a:off x="7764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217" idx="4"/>
                <a:endCxn id="224" idx="0"/>
              </p:cNvCxnSpPr>
              <p:nvPr/>
            </p:nvCxnSpPr>
            <p:spPr>
              <a:xfrm flipH="1">
                <a:off x="6896100" y="4518234"/>
                <a:ext cx="62367" cy="26825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223" idx="5"/>
                <a:endCxn id="226" idx="1"/>
              </p:cNvCxnSpPr>
              <p:nvPr/>
            </p:nvCxnSpPr>
            <p:spPr>
              <a:xfrm>
                <a:off x="6595922" y="4981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23" idx="4"/>
                <a:endCxn id="225" idx="0"/>
              </p:cNvCxnSpPr>
              <p:nvPr/>
            </p:nvCxnSpPr>
            <p:spPr>
              <a:xfrm>
                <a:off x="6515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9" idx="6"/>
                <a:endCxn id="220" idx="2"/>
              </p:cNvCxnSpPr>
              <p:nvPr/>
            </p:nvCxnSpPr>
            <p:spPr>
              <a:xfrm>
                <a:off x="7878527" y="44039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20" idx="4"/>
                <a:endCxn id="222" idx="0"/>
              </p:cNvCxnSpPr>
              <p:nvPr/>
            </p:nvCxnSpPr>
            <p:spPr>
              <a:xfrm>
                <a:off x="8145227" y="45182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21" idx="6"/>
                <a:endCxn id="222" idx="2"/>
              </p:cNvCxnSpPr>
              <p:nvPr/>
            </p:nvCxnSpPr>
            <p:spPr>
              <a:xfrm>
                <a:off x="7878527" y="4708734"/>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16" idx="4"/>
                <a:endCxn id="218" idx="0"/>
              </p:cNvCxnSpPr>
              <p:nvPr/>
            </p:nvCxnSpPr>
            <p:spPr>
              <a:xfrm>
                <a:off x="7339467" y="4213434"/>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22" idx="3"/>
                <a:endCxn id="228" idx="7"/>
              </p:cNvCxnSpPr>
              <p:nvPr/>
            </p:nvCxnSpPr>
            <p:spPr>
              <a:xfrm flipH="1">
                <a:off x="7997449" y="4789556"/>
                <a:ext cx="66956" cy="4114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28" idx="3"/>
                <a:endCxn id="229" idx="7"/>
              </p:cNvCxnSpPr>
              <p:nvPr/>
            </p:nvCxnSpPr>
            <p:spPr>
              <a:xfrm flipH="1">
                <a:off x="7616449" y="5362607"/>
                <a:ext cx="219356" cy="14315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29" idx="0"/>
                <a:endCxn id="227" idx="4"/>
              </p:cNvCxnSpPr>
              <p:nvPr/>
            </p:nvCxnSpPr>
            <p:spPr>
              <a:xfrm flipV="1">
                <a:off x="7535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30" idx="0"/>
                <a:endCxn id="228" idx="4"/>
              </p:cNvCxnSpPr>
              <p:nvPr/>
            </p:nvCxnSpPr>
            <p:spPr>
              <a:xfrm flipV="1">
                <a:off x="7916627" y="5396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24" idx="2"/>
                <a:endCxn id="223" idx="6"/>
              </p:cNvCxnSpPr>
              <p:nvPr/>
            </p:nvCxnSpPr>
            <p:spPr>
              <a:xfrm flipH="1">
                <a:off x="6629400" y="4900785"/>
                <a:ext cx="1524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24" idx="4"/>
                <a:endCxn id="226" idx="0"/>
              </p:cNvCxnSpPr>
              <p:nvPr/>
            </p:nvCxnSpPr>
            <p:spPr>
              <a:xfrm>
                <a:off x="6896100" y="5015085"/>
                <a:ext cx="0" cy="762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5" name="Oval 194"/>
            <p:cNvSpPr/>
            <p:nvPr/>
          </p:nvSpPr>
          <p:spPr>
            <a:xfrm>
              <a:off x="4990647" y="4553370"/>
              <a:ext cx="809039" cy="776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Oval 195"/>
            <p:cNvSpPr/>
            <p:nvPr/>
          </p:nvSpPr>
          <p:spPr>
            <a:xfrm>
              <a:off x="4762047" y="5430551"/>
              <a:ext cx="809039" cy="77698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32" name="Rectangle 231"/>
          <p:cNvSpPr/>
          <p:nvPr/>
        </p:nvSpPr>
        <p:spPr>
          <a:xfrm rot="1574322">
            <a:off x="1083422" y="2824725"/>
            <a:ext cx="888977" cy="1814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127326" y="3196052"/>
            <a:ext cx="867199" cy="860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a:off x="1867457" y="4076983"/>
            <a:ext cx="888977" cy="860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628471" y="4671087"/>
            <a:ext cx="1329382" cy="400110"/>
          </a:xfrm>
          <a:prstGeom prst="rect">
            <a:avLst/>
          </a:prstGeom>
          <a:noFill/>
        </p:spPr>
        <p:txBody>
          <a:bodyPr wrap="square" rtlCol="0">
            <a:spAutoFit/>
          </a:bodyPr>
          <a:lstStyle/>
          <a:p>
            <a:r>
              <a:rPr lang="fa-IR" sz="2000" dirty="0" smtClean="0">
                <a:solidFill>
                  <a:srgbClr val="FF0000"/>
                </a:solidFill>
                <a:cs typeface="B Nazanin" panose="00000400000000000000" pitchFamily="2" charset="-78"/>
              </a:rPr>
              <a:t>هسته یا نخ</a:t>
            </a:r>
            <a:endParaRPr lang="en-US" sz="2000" dirty="0">
              <a:solidFill>
                <a:srgbClr val="FF0000"/>
              </a:solidFill>
              <a:cs typeface="B Nazanin" panose="00000400000000000000" pitchFamily="2" charset="-78"/>
            </a:endParaRPr>
          </a:p>
        </p:txBody>
      </p:sp>
      <p:sp>
        <p:nvSpPr>
          <p:cNvPr id="236" name="TextBox 235"/>
          <p:cNvSpPr txBox="1"/>
          <p:nvPr/>
        </p:nvSpPr>
        <p:spPr>
          <a:xfrm>
            <a:off x="4572000" y="3867090"/>
            <a:ext cx="1329382" cy="400110"/>
          </a:xfrm>
          <a:prstGeom prst="rect">
            <a:avLst/>
          </a:prstGeom>
          <a:noFill/>
        </p:spPr>
        <p:txBody>
          <a:bodyPr wrap="square" rtlCol="0">
            <a:spAutoFit/>
          </a:bodyPr>
          <a:lstStyle/>
          <a:p>
            <a:r>
              <a:rPr lang="fa-IR" sz="2000" dirty="0" smtClean="0">
                <a:solidFill>
                  <a:srgbClr val="CC0099"/>
                </a:solidFill>
                <a:cs typeface="B Nazanin" panose="00000400000000000000" pitchFamily="2" charset="-78"/>
              </a:rPr>
              <a:t>گروه</a:t>
            </a:r>
            <a:endParaRPr lang="en-US" sz="2000" dirty="0">
              <a:solidFill>
                <a:srgbClr val="CC0099"/>
              </a:solidFill>
              <a:cs typeface="B Nazanin" panose="00000400000000000000" pitchFamily="2" charset="-78"/>
            </a:endParaRPr>
          </a:p>
        </p:txBody>
      </p:sp>
    </p:spTree>
    <p:extLst>
      <p:ext uri="{BB962C8B-B14F-4D97-AF65-F5344CB8AC3E}">
        <p14:creationId xmlns:p14="http://schemas.microsoft.com/office/powerpoint/2010/main" val="930895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a:t>
            </a:r>
            <a:endParaRPr lang="en-US" dirty="0"/>
          </a:p>
        </p:txBody>
      </p:sp>
      <p:sp>
        <p:nvSpPr>
          <p:cNvPr id="3" name="Content Placeholder 2"/>
          <p:cNvSpPr>
            <a:spLocks noGrp="1"/>
          </p:cNvSpPr>
          <p:nvPr>
            <p:ph sz="quarter" idx="1"/>
          </p:nvPr>
        </p:nvSpPr>
        <p:spPr/>
        <p:txBody>
          <a:bodyPr/>
          <a:lstStyle/>
          <a:p>
            <a:r>
              <a:rPr lang="fa-IR" dirty="0" smtClean="0"/>
              <a:t>کانولوشن تصویر (برای حذف نویز، تشخیص لبه، ...)</a:t>
            </a:r>
          </a:p>
          <a:p>
            <a:pPr lvl="1"/>
            <a:r>
              <a:rPr lang="fa-IR" dirty="0" smtClean="0"/>
              <a:t>هر پیکسل جمع وزن‌دار پیکسل‌های مجاور</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312" y="2209800"/>
            <a:ext cx="8229600" cy="3776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1922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pic>
        <p:nvPicPr>
          <p:cNvPr id="10" name="Content Placeholder 9"/>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012950" y="1292586"/>
            <a:ext cx="2179985" cy="2179985"/>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950" y="3886200"/>
            <a:ext cx="2179985" cy="217998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0614" y="1310307"/>
            <a:ext cx="2179985" cy="217998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0615" y="3886200"/>
            <a:ext cx="2179985" cy="2179985"/>
          </a:xfrm>
          <a:prstGeom prst="rect">
            <a:avLst/>
          </a:prstGeom>
        </p:spPr>
      </p:pic>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4618425" y="1568128"/>
            <a:ext cx="1706175" cy="1042960"/>
          </a:xfrm>
          <a:prstGeom prst="rect">
            <a:avLst/>
          </a:prstGeom>
        </p:spPr>
      </p:pic>
      <p:pic>
        <p:nvPicPr>
          <p:cNvPr id="17" name="Picture 16"/>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533400" y="4313756"/>
            <a:ext cx="1460143" cy="1096444"/>
          </a:xfrm>
          <a:prstGeom prst="rect">
            <a:avLst/>
          </a:prstGeom>
        </p:spPr>
      </p:pic>
      <p:pic>
        <p:nvPicPr>
          <p:cNvPr id="18" name="Picture 17"/>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brightnessContrast contrast="40000"/>
                    </a14:imgEffect>
                  </a14:imgLayer>
                </a14:imgProps>
              </a:ext>
            </a:extLst>
          </a:blip>
          <a:stretch>
            <a:fillRect/>
          </a:stretch>
        </p:blipFill>
        <p:spPr>
          <a:xfrm>
            <a:off x="4543546" y="4399554"/>
            <a:ext cx="1781054" cy="1016217"/>
          </a:xfrm>
          <a:prstGeom prst="rect">
            <a:avLst/>
          </a:prstGeom>
        </p:spPr>
      </p:pic>
      <p:sp>
        <p:nvSpPr>
          <p:cNvPr id="19" name="TextBox 18"/>
          <p:cNvSpPr txBox="1"/>
          <p:nvPr/>
        </p:nvSpPr>
        <p:spPr>
          <a:xfrm>
            <a:off x="457200" y="2278317"/>
            <a:ext cx="1570549" cy="430887"/>
          </a:xfrm>
          <a:prstGeom prst="rect">
            <a:avLst/>
          </a:prstGeom>
          <a:noFill/>
        </p:spPr>
        <p:txBody>
          <a:bodyPr wrap="square" rtlCol="0">
            <a:spAutoFit/>
          </a:bodyPr>
          <a:lstStyle/>
          <a:p>
            <a:pPr algn="ctr"/>
            <a:r>
              <a:rPr lang="en-US" sz="2200" dirty="0" smtClean="0">
                <a:cs typeface="B Nazanin" panose="00000400000000000000" pitchFamily="2" charset="-78"/>
              </a:rPr>
              <a:t>Original</a:t>
            </a:r>
            <a:endParaRPr lang="en-US" sz="2200" dirty="0">
              <a:cs typeface="B Nazanin" panose="00000400000000000000" pitchFamily="2" charset="-78"/>
            </a:endParaRPr>
          </a:p>
        </p:txBody>
      </p:sp>
      <p:sp>
        <p:nvSpPr>
          <p:cNvPr id="20" name="TextBox 19"/>
          <p:cNvSpPr txBox="1"/>
          <p:nvPr/>
        </p:nvSpPr>
        <p:spPr>
          <a:xfrm>
            <a:off x="4648798" y="2507159"/>
            <a:ext cx="1570549" cy="769441"/>
          </a:xfrm>
          <a:prstGeom prst="rect">
            <a:avLst/>
          </a:prstGeom>
          <a:noFill/>
        </p:spPr>
        <p:txBody>
          <a:bodyPr wrap="square" rtlCol="0">
            <a:spAutoFit/>
          </a:bodyPr>
          <a:lstStyle/>
          <a:p>
            <a:pPr algn="ctr"/>
            <a:r>
              <a:rPr lang="en-US" sz="2200" dirty="0" smtClean="0">
                <a:cs typeface="B Nazanin" panose="00000400000000000000" pitchFamily="2" charset="-78"/>
              </a:rPr>
              <a:t>Edge Detection</a:t>
            </a:r>
            <a:endParaRPr lang="en-US" sz="2200" dirty="0">
              <a:cs typeface="B Nazanin" panose="00000400000000000000" pitchFamily="2" charset="-78"/>
            </a:endParaRPr>
          </a:p>
        </p:txBody>
      </p:sp>
      <p:sp>
        <p:nvSpPr>
          <p:cNvPr id="21" name="TextBox 20"/>
          <p:cNvSpPr txBox="1"/>
          <p:nvPr/>
        </p:nvSpPr>
        <p:spPr>
          <a:xfrm>
            <a:off x="4648200" y="5360313"/>
            <a:ext cx="1570549" cy="430887"/>
          </a:xfrm>
          <a:prstGeom prst="rect">
            <a:avLst/>
          </a:prstGeom>
          <a:noFill/>
        </p:spPr>
        <p:txBody>
          <a:bodyPr wrap="square" rtlCol="0">
            <a:spAutoFit/>
          </a:bodyPr>
          <a:lstStyle/>
          <a:p>
            <a:pPr algn="ctr"/>
            <a:r>
              <a:rPr lang="en-US" sz="2200" dirty="0" smtClean="0">
                <a:cs typeface="B Nazanin" panose="00000400000000000000" pitchFamily="2" charset="-78"/>
              </a:rPr>
              <a:t>Sharpen</a:t>
            </a:r>
            <a:endParaRPr lang="en-US" sz="2200" dirty="0">
              <a:cs typeface="B Nazanin" panose="00000400000000000000" pitchFamily="2" charset="-78"/>
            </a:endParaRPr>
          </a:p>
        </p:txBody>
      </p:sp>
      <p:sp>
        <p:nvSpPr>
          <p:cNvPr id="22" name="TextBox 21"/>
          <p:cNvSpPr txBox="1"/>
          <p:nvPr/>
        </p:nvSpPr>
        <p:spPr>
          <a:xfrm>
            <a:off x="529871" y="5387851"/>
            <a:ext cx="1570549" cy="430887"/>
          </a:xfrm>
          <a:prstGeom prst="rect">
            <a:avLst/>
          </a:prstGeom>
          <a:noFill/>
        </p:spPr>
        <p:txBody>
          <a:bodyPr wrap="square" rtlCol="0">
            <a:spAutoFit/>
          </a:bodyPr>
          <a:lstStyle/>
          <a:p>
            <a:pPr algn="ctr"/>
            <a:r>
              <a:rPr lang="en-US" sz="2200" dirty="0" smtClean="0">
                <a:cs typeface="B Nazanin" panose="00000400000000000000" pitchFamily="2" charset="-78"/>
              </a:rPr>
              <a:t>Box Blur</a:t>
            </a:r>
            <a:endParaRPr lang="en-US" sz="2200" dirty="0">
              <a:cs typeface="B Nazanin" panose="00000400000000000000" pitchFamily="2" charset="-78"/>
            </a:endParaRPr>
          </a:p>
        </p:txBody>
      </p:sp>
    </p:spTree>
    <p:extLst>
      <p:ext uri="{BB962C8B-B14F-4D97-AF65-F5344CB8AC3E}">
        <p14:creationId xmlns:p14="http://schemas.microsoft.com/office/powerpoint/2010/main" val="271574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شبه‌کد پیاده‌سازی سریال </a:t>
            </a:r>
            <a:endParaRPr lang="en-US" dirty="0"/>
          </a:p>
        </p:txBody>
      </p:sp>
      <p:sp>
        <p:nvSpPr>
          <p:cNvPr id="3" name="Content Placeholder 2"/>
          <p:cNvSpPr>
            <a:spLocks noGrp="1"/>
          </p:cNvSpPr>
          <p:nvPr>
            <p:ph sz="quarter" idx="1"/>
          </p:nvPr>
        </p:nvSpPr>
        <p:spPr/>
        <p:txBody>
          <a:bodyPr/>
          <a:lstStyle/>
          <a:p>
            <a:endParaRPr lang="fa-IR" dirty="0" smtClean="0"/>
          </a:p>
          <a:p>
            <a:endParaRPr lang="fa-IR" dirty="0"/>
          </a:p>
          <a:p>
            <a:endParaRPr lang="fa-IR" dirty="0" smtClean="0"/>
          </a:p>
          <a:p>
            <a:endParaRPr lang="fa-IR" dirty="0"/>
          </a:p>
          <a:p>
            <a:endParaRPr lang="fa-IR" dirty="0" smtClean="0"/>
          </a:p>
          <a:p>
            <a:endParaRPr lang="fa-IR" dirty="0"/>
          </a:p>
          <a:p>
            <a:endParaRPr lang="fa-IR" dirty="0" smtClean="0"/>
          </a:p>
          <a:p>
            <a:endParaRPr lang="fa-IR" dirty="0"/>
          </a:p>
          <a:p>
            <a:r>
              <a:rPr lang="fa-IR" dirty="0" smtClean="0"/>
              <a:t>اگر دو حلقه بیرونی را باز کنیم چه اتفاقی می‌افتد؟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sp>
        <p:nvSpPr>
          <p:cNvPr id="10" name="Rectangle 1"/>
          <p:cNvSpPr>
            <a:spLocks noChangeArrowheads="1"/>
          </p:cNvSpPr>
          <p:nvPr/>
        </p:nvSpPr>
        <p:spPr bwMode="auto">
          <a:xfrm>
            <a:off x="685800" y="1371600"/>
            <a:ext cx="8229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inImg</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[IMGY+2][IMGX+2];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int</a:t>
            </a: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outImg</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[IMGY][IMGX];</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nt</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n2 = 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for</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err="1"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int</a:t>
            </a: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x= 1;x &lt;= </a:t>
            </a:r>
            <a:r>
              <a:rPr kumimoji="0" lang="en-US" sz="2000" b="0" i="0" u="none" strike="noStrike" cap="none" normalizeH="0" baseline="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IMGX;x</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a:t>
            </a:r>
          </a:p>
          <a:p>
            <a:pPr eaLnBrk="0" hangingPunct="0"/>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y= 1;y &lt;=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IMGY;y</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err="1"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int</a:t>
            </a:r>
            <a:r>
              <a:rPr kumimoji="0" lang="en-US" sz="2000" b="0" i="0" u="none" strike="noStrike" cap="none" normalizeH="0" baseline="0" dirty="0" smtClean="0">
                <a:ln>
                  <a:noFill/>
                </a:ln>
                <a:solidFill>
                  <a:srgbClr val="1B46FD"/>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pixel = 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-n2;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&lt;= n2;i++)</a:t>
            </a:r>
          </a:p>
          <a:p>
            <a:pPr lvl="0" eaLnBrk="0" hangingPunct="0"/>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j=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n2;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j &lt;= n2;j++)</a:t>
            </a:r>
          </a:p>
          <a:p>
            <a:pPr lvl="0" eaLnBrk="0" hangingPunct="0"/>
            <a:r>
              <a:rPr kumimoji="0" lang="en-US" sz="2000" b="0" i="0" u="none" strike="noStrike" cap="none" normalizeH="0" baseline="0" dirty="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pixel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inImg</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[y-j][x-</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]*kernel[n2+j][n2+i];</a:t>
            </a:r>
          </a:p>
          <a:p>
            <a:pPr lvl="0" eaLnBrk="0" hangingPunct="0"/>
            <a:r>
              <a:rPr kumimoji="0" lang="en-US" sz="2000" b="0" i="0" u="none" strike="noStrike" cap="none" normalizeH="0" dirty="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kumimoji="0" lang="en-US" sz="2000" b="0" i="0" u="none" strike="noStrike" cap="none" normalizeH="0" dirty="0" err="1"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outImg</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[y-1][x-1] = pixel;</a:t>
            </a:r>
          </a:p>
          <a:p>
            <a:pPr lvl="0" eaLnBrk="0" hangingPunct="0"/>
            <a:r>
              <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rPr>
              <a:t>  }</a:t>
            </a:r>
          </a:p>
          <a:p>
            <a:pPr lvl="0" eaLnBrk="0" hangingPunct="0"/>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endPar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2775898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تجزیه</a:t>
            </a:r>
            <a:endParaRPr lang="en-US" dirty="0"/>
          </a:p>
        </p:txBody>
      </p:sp>
      <p:sp>
        <p:nvSpPr>
          <p:cNvPr id="3" name="Content Placeholder 2"/>
          <p:cNvSpPr>
            <a:spLocks noGrp="1"/>
          </p:cNvSpPr>
          <p:nvPr>
            <p:ph sz="quarter" idx="1"/>
          </p:nvPr>
        </p:nvSpPr>
        <p:spPr>
          <a:xfrm>
            <a:off x="6297612" y="1219200"/>
            <a:ext cx="2468436" cy="4876800"/>
          </a:xfrm>
        </p:spPr>
        <p:txBody>
          <a:bodyPr/>
          <a:lstStyle/>
          <a:p>
            <a:r>
              <a:rPr lang="fa-IR" dirty="0" smtClean="0"/>
              <a:t>محاسبه هر پیکسل: یک وظیفه</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93800"/>
            <a:ext cx="5688012" cy="497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792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ارتباط</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هر وظیفه به داده وظیفه‌های مجاور نیاز دارد.</a:t>
                </a:r>
                <a:endParaRPr lang="en-US" dirty="0" smtClean="0"/>
              </a:p>
              <a:p>
                <a:pPr lvl="1"/>
                <a:r>
                  <a:rPr lang="fa-IR" dirty="0" smtClean="0"/>
                  <a:t>هر پیکسل 8 پیکسل مجاور دارد. به غیر از پیکسل‌های مرزی</a:t>
                </a:r>
              </a:p>
              <a:p>
                <a:r>
                  <a:rPr lang="fa-IR" dirty="0" smtClean="0"/>
                  <a:t>مجموع همه ارتباطات: </a:t>
                </a:r>
              </a:p>
              <a:p>
                <a:pPr algn="l" rtl="0"/>
                <a14:m>
                  <m:oMath xmlns:m="http://schemas.openxmlformats.org/officeDocument/2006/math">
                    <m:r>
                      <a:rPr lang="en-US" b="0" i="1" smtClean="0">
                        <a:latin typeface="Cambria Math" panose="02040503050406030204" pitchFamily="18" charset="0"/>
                      </a:rPr>
                      <m:t>𝑡𝑜𝑡𝑎𝑙𝐶𝑜𝑚𝑚</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𝐼𝑀𝐺𝑋</m:t>
                    </m:r>
                    <m:r>
                      <a:rPr lang="en-US" b="0" i="1" smtClean="0">
                        <a:latin typeface="Cambria Math" panose="02040503050406030204" pitchFamily="18" charset="0"/>
                      </a:rPr>
                      <m:t>.</m:t>
                    </m:r>
                    <m:r>
                      <a:rPr lang="en-US" b="0" i="1" smtClean="0">
                        <a:latin typeface="Cambria Math" panose="02040503050406030204" pitchFamily="18" charset="0"/>
                      </a:rPr>
                      <m:t>𝐼𝑀𝐺𝑌</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𝐼𝑀𝐺𝑋</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𝐼𝑀𝐺𝑌</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a14:m>
                <a:r>
                  <a:rPr lang="en-US" b="0" i="1" dirty="0" smtClean="0">
                    <a:latin typeface="Cambria Math" panose="02040503050406030204" pitchFamily="18" charset="0"/>
                  </a:rPr>
                  <a:t/>
                </a:r>
                <a:br>
                  <a:rPr lang="en-US" b="0" i="1" dirty="0" smtClean="0">
                    <a:latin typeface="Cambria Math" panose="02040503050406030204" pitchFamily="18" charset="0"/>
                  </a:rPr>
                </a:br>
                <a14:m>
                  <m:oMath xmlns:m="http://schemas.openxmlformats.org/officeDocument/2006/math">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𝐼𝑀𝐺𝑋</m:t>
                    </m:r>
                    <m:r>
                      <a:rPr lang="en-US" b="0" i="1" smtClean="0">
                        <a:latin typeface="Cambria Math" panose="02040503050406030204" pitchFamily="18" charset="0"/>
                      </a:rPr>
                      <m:t>.</m:t>
                    </m:r>
                    <m:r>
                      <a:rPr lang="en-US" b="0" i="1" smtClean="0">
                        <a:latin typeface="Cambria Math" panose="02040503050406030204" pitchFamily="18" charset="0"/>
                      </a:rPr>
                      <m:t>𝐼𝑀𝐺𝑌</m:t>
                    </m:r>
                    <m:r>
                      <a:rPr lang="en-US" b="0" i="1" smtClean="0">
                        <a:latin typeface="Cambria Math" panose="02040503050406030204" pitchFamily="18" charset="0"/>
                      </a:rPr>
                      <m:t>−</m:t>
                    </m:r>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𝐼𝑀𝐺𝑋</m:t>
                        </m:r>
                        <m:r>
                          <a:rPr lang="en-US" b="0" i="1" smtClean="0">
                            <a:latin typeface="Cambria Math" panose="02040503050406030204" pitchFamily="18" charset="0"/>
                          </a:rPr>
                          <m:t>+</m:t>
                        </m:r>
                        <m:r>
                          <a:rPr lang="en-US" b="0" i="1" smtClean="0">
                            <a:latin typeface="Cambria Math" panose="02040503050406030204" pitchFamily="18" charset="0"/>
                          </a:rPr>
                          <m:t>𝐼𝑀𝐺𝑌</m:t>
                        </m:r>
                      </m:e>
                    </m:d>
                    <m:r>
                      <a:rPr lang="en-US" b="0" i="1" smtClean="0">
                        <a:latin typeface="Cambria Math" panose="02040503050406030204" pitchFamily="18" charset="0"/>
                      </a:rPr>
                      <m:t>+</m:t>
                    </m:r>
                    <m:r>
                      <a:rPr lang="en-US" b="0" i="1" smtClean="0">
                        <a:latin typeface="Cambria Math" panose="02040503050406030204" pitchFamily="18" charset="0"/>
                      </a:rPr>
                      <m:t>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000" r="-44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4- طراحی برنامه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spTree>
    <p:extLst>
      <p:ext uri="{BB962C8B-B14F-4D97-AF65-F5344CB8AC3E}">
        <p14:creationId xmlns:p14="http://schemas.microsoft.com/office/powerpoint/2010/main" val="589524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5413</TotalTime>
  <Words>1150</Words>
  <Application>Microsoft Office PowerPoint</Application>
  <PresentationFormat>On-screen Show (4:3)</PresentationFormat>
  <Paragraphs>315</Paragraphs>
  <Slides>25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 Nazanin</vt:lpstr>
      <vt:lpstr>Calibri</vt:lpstr>
      <vt:lpstr>Cambria Math</vt:lpstr>
      <vt:lpstr>Droid Sans Mono</vt:lpstr>
      <vt:lpstr>Wingdings</vt:lpstr>
      <vt:lpstr>Wingdings 2</vt:lpstr>
      <vt:lpstr>Median</vt:lpstr>
      <vt:lpstr>برنامه‌نویسی چندهسته‌ای  4- طراحی برنامه موازی (بخش اول)  محمود ممتازپور  </vt:lpstr>
      <vt:lpstr>فهرست</vt:lpstr>
      <vt:lpstr>روشگان PCAM</vt:lpstr>
      <vt:lpstr>جریان طراحی PCAM</vt:lpstr>
      <vt:lpstr>مثال</vt:lpstr>
      <vt:lpstr>مثال</vt:lpstr>
      <vt:lpstr>شبه‌کد پیاده‌سازی سریال </vt:lpstr>
      <vt:lpstr>تجزیه</vt:lpstr>
      <vt:lpstr>ارتباط</vt:lpstr>
      <vt:lpstr>انباشت</vt:lpstr>
      <vt:lpstr>نگاشت</vt:lpstr>
      <vt:lpstr>الگوهای تجزیه</vt:lpstr>
      <vt:lpstr>Task Parallelism</vt:lpstr>
      <vt:lpstr>Task Parallelism</vt:lpstr>
      <vt:lpstr>Divide-n-Conquer</vt:lpstr>
      <vt:lpstr>Divide-n-Conquer</vt:lpstr>
      <vt:lpstr>PowerPoint Presentation</vt:lpstr>
      <vt:lpstr>Divide-n-Conquer</vt:lpstr>
      <vt:lpstr>Divide-n-Conquer</vt:lpstr>
      <vt:lpstr>Divide-n-Conquer</vt:lpstr>
      <vt:lpstr>Geometric Decomposition</vt:lpstr>
      <vt:lpstr>Geometric Decomposition</vt:lpstr>
      <vt:lpstr>Geometric Decomposition</vt:lpstr>
      <vt:lpstr>Geometric Decomposition</vt:lpstr>
      <vt:lpstr>Geometric Decomposition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amirphl4@gmail.com</cp:lastModifiedBy>
  <cp:revision>400</cp:revision>
  <dcterms:created xsi:type="dcterms:W3CDTF">2005-06-03T08:24:32Z</dcterms:created>
  <dcterms:modified xsi:type="dcterms:W3CDTF">2019-04-02T17:44:15Z</dcterms:modified>
</cp:coreProperties>
</file>