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6"/>
  </p:notesMasterIdLst>
  <p:sldIdLst>
    <p:sldId id="271" r:id="rId2"/>
    <p:sldId id="270" r:id="rId3"/>
    <p:sldId id="330" r:id="rId4"/>
    <p:sldId id="332" r:id="rId5"/>
    <p:sldId id="331" r:id="rId6"/>
    <p:sldId id="333" r:id="rId7"/>
    <p:sldId id="334" r:id="rId8"/>
    <p:sldId id="274" r:id="rId9"/>
    <p:sldId id="276" r:id="rId10"/>
    <p:sldId id="275" r:id="rId11"/>
    <p:sldId id="277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35" r:id="rId31"/>
    <p:sldId id="299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B46FD"/>
    <a:srgbClr val="CC0099"/>
    <a:srgbClr val="008000"/>
    <a:srgbClr val="FF0000"/>
    <a:srgbClr val="0066FF"/>
    <a:srgbClr val="6128F0"/>
    <a:srgbClr val="FF99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6047" autoAdjust="0"/>
  </p:normalViewPr>
  <p:slideViewPr>
    <p:cSldViewPr>
      <p:cViewPr varScale="1">
        <p:scale>
          <a:sx n="70" d="100"/>
          <a:sy n="70" d="100"/>
        </p:scale>
        <p:origin x="10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A470DC-7C81-4DA4-8C0B-00C3524FB74D}" type="datetimeFigureOut">
              <a:rPr lang="en-US"/>
              <a:pPr>
                <a:defRPr/>
              </a:pPr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33EA2D-6917-409E-A3B4-BA2E769CB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</a:t>
            </a:r>
            <a:r>
              <a:rPr lang="fa-IR" baseline="0" dirty="0" smtClean="0"/>
              <a:t> پیاده‌سازی‌های قدیمی در مواجهه با یک بلوک موازی، نخ‌ها ایجاد (</a:t>
            </a:r>
            <a:r>
              <a:rPr lang="en-US" baseline="0" dirty="0" smtClean="0"/>
              <a:t>spawn</a:t>
            </a:r>
            <a:r>
              <a:rPr lang="fa-IR" baseline="0" dirty="0" smtClean="0"/>
              <a:t>) می‌شدند و دوباره از بین می‌رفتند. ولی به دلیل سربار این کار، در پیاده‌سازی‌های اخیر یک استخر (</a:t>
            </a:r>
            <a:r>
              <a:rPr lang="en-US" baseline="0" dirty="0" smtClean="0"/>
              <a:t>Pool</a:t>
            </a:r>
            <a:r>
              <a:rPr lang="fa-IR" baseline="0" dirty="0" smtClean="0"/>
              <a:t>) از نخ‌ها از ابتدا ایجاد می‌شود و سپس در هر بار مواجهه با یک بلوک موازی، تعداد مورد نیاز از آن نخها فعال و بعد از اتمام کار دوباره غیرفعال می‌شوند.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fist way of requesting the number of threads was to use </a:t>
            </a:r>
            <a:r>
              <a:rPr lang="en-US" sz="12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num_threads</a:t>
            </a:r>
            <a:r>
              <a:rPr lang="en-US" sz="12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(4) clause in parallel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4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برای اثبات معادله فوق، کافیست </a:t>
            </a:r>
            <a:r>
              <a:rPr lang="en-US" dirty="0" smtClean="0"/>
              <a:t>x</a:t>
            </a:r>
            <a:r>
              <a:rPr lang="fa-IR" dirty="0" smtClean="0"/>
              <a:t> را به </a:t>
            </a:r>
            <a:r>
              <a:rPr lang="en-US" dirty="0" smtClean="0"/>
              <a:t>tan(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r>
              <a:rPr lang="fa-IR" dirty="0" smtClean="0"/>
              <a:t> تغییر متغیر دهیم.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8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</a:t>
            </a:r>
            <a:r>
              <a:rPr lang="fa-IR" baseline="0" dirty="0" smtClean="0"/>
              <a:t> این روش نیاز است اندازه بلوک‌های حافظه نهان را بدانیم. حتی اگر به روشهایی بتوان این اطلاعات را در برنامه استخراج کرد، باز هم میزان مصرف حافظه بهینه نیست.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9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مورد</a:t>
            </a:r>
            <a:r>
              <a:rPr lang="fa-IR" baseline="0" dirty="0" smtClean="0"/>
              <a:t> همگام‎سازی فرآیندها و روش‌های آن (سمافور، میوتکس و ...) به تفصیل در درس سیستم‌عامل بحث شد. مثال تولیدکننده-مصرف کننده را بیاد بیاورید. مرور این مطالب توصیه می‌شود.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1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both hardware and software solutions to</a:t>
            </a:r>
            <a:r>
              <a:rPr lang="en-US" baseline="0" dirty="0" smtClean="0"/>
              <a:t> provide mutual exclusion. Hardware solutions include atomic instructions such as test-and-set and compare-and-swap to lock a variable. Software solutions include algorithms such as </a:t>
            </a:r>
            <a:r>
              <a:rPr lang="en-US" baseline="0" dirty="0" err="1" smtClean="0"/>
              <a:t>Lamport’s</a:t>
            </a:r>
            <a:r>
              <a:rPr lang="en-US" baseline="0" dirty="0" smtClean="0"/>
              <a:t> Bakery.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9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1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2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Stack:</a:t>
            </a:r>
            <a:r>
              <a:rPr lang="en-US" baseline="0" dirty="0" smtClean="0"/>
              <a:t> a special region of memory, controlled efficiently by CPU (and hence is very fast). It is used for storing temporary variables created by each function. Its structure is LIFO. Every time a function exits, all the local variables it created and pushed on Stack  are freed automatically.</a:t>
            </a:r>
          </a:p>
          <a:p>
            <a:r>
              <a:rPr lang="en-US" baseline="0" dirty="0" smtClean="0"/>
              <a:t> Heap: a region of memory, allocated and freed by user (using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() and free() </a:t>
            </a:r>
            <a:r>
              <a:rPr lang="en-US" baseline="0" dirty="0" err="1" smtClean="0"/>
              <a:t>funcions</a:t>
            </a:r>
            <a:r>
              <a:rPr lang="en-US" baseline="0" dirty="0" smtClean="0"/>
              <a:t>) which is typically larger but slower than stack (since it is accessed by pointers). Unlike Stack, this region can be accessed globally by all functions in a process. Similar to stack, it is per-process.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8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7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برای اطلاعات بیشتر به لینک‌های</a:t>
            </a:r>
            <a:r>
              <a:rPr lang="fa-IR" baseline="0" dirty="0" smtClean="0"/>
              <a:t> زیر مراجعه کنید:</a:t>
            </a:r>
          </a:p>
          <a:p>
            <a:pPr algn="l" rtl="0"/>
            <a:r>
              <a:rPr lang="en-US" dirty="0" smtClean="0"/>
              <a:t>https://w3.cs.jmu.edu/kirkpams/OpenCSF/Books/cs361/html/ImpThr.html</a:t>
            </a:r>
            <a:endParaRPr lang="fa-IR" dirty="0" smtClean="0"/>
          </a:p>
          <a:p>
            <a:pPr algn="l" rtl="0"/>
            <a:r>
              <a:rPr lang="en-US" dirty="0" smtClean="0"/>
              <a:t>https://software.intel.com/en-us/articles/choosing-the-right-threading-framework</a:t>
            </a:r>
            <a:endParaRPr lang="fa-IR" dirty="0" smtClean="0"/>
          </a:p>
          <a:p>
            <a:pPr algn="l" rtl="0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mapping of threads to processors</a:t>
            </a:r>
            <a:r>
              <a:rPr lang="en-US" baseline="0" dirty="0" smtClean="0"/>
              <a:t> is implicit. But one can </a:t>
            </a:r>
            <a:r>
              <a:rPr lang="en-US" dirty="0" smtClean="0"/>
              <a:t>use </a:t>
            </a:r>
            <a:r>
              <a:rPr lang="en-US" b="1" dirty="0" smtClean="0"/>
              <a:t>KMP_AFFINITY</a:t>
            </a:r>
            <a:r>
              <a:rPr lang="en-US" dirty="0" smtClean="0"/>
              <a:t> environment variable extensions from the Intel Compiler to</a:t>
            </a:r>
            <a:r>
              <a:rPr lang="en-US" baseline="0" dirty="0" smtClean="0"/>
              <a:t> set affinity of threads (which processor is allowed to run which thread)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 runtime library often includes built-in functions for memory management, or for exceptions handling. Therefore, a runtime library is always specific to the platform and compiler.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E8C46-8571-4279-846F-6B6AD8CF67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3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B93544-E515-4998-91FF-24DFE15CC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2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6ACE-8AD5-4601-BF6F-3BD0F2FCF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7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028E-CEE5-4E72-AB72-60DE51AE8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  <a:lvl2pPr algn="r" rtl="1">
              <a:defRPr baseline="0">
                <a:cs typeface="B Nazanin" panose="00000400000000000000" pitchFamily="2" charset="-78"/>
              </a:defRPr>
            </a:lvl2pPr>
            <a:lvl3pPr algn="r" rtl="1">
              <a:defRPr baseline="0">
                <a:cs typeface="B Nazanin" panose="00000400000000000000" pitchFamily="2" charset="-78"/>
              </a:defRPr>
            </a:lvl3pPr>
            <a:lvl4pPr algn="r" rtl="1">
              <a:defRPr baseline="0">
                <a:cs typeface="B Nazanin" panose="00000400000000000000" pitchFamily="2" charset="-78"/>
              </a:defRPr>
            </a:lvl4pPr>
            <a:lvl5pPr algn="r" rtl="1">
              <a:defRPr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 baseline="0"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5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C4AC28-1BAE-4DCD-93DB-8AD7F1A46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3399-FC00-468E-8297-A5C757E77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5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EE0C74-F63E-4D14-B3D9-88056494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51E03-F727-4562-A6EF-A0FC89A14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3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47DC95-5854-4724-B6D6-20751119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6475-5554-4527-8CFD-5B621BF7CC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9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6818297-90BD-4146-99D5-0305732C0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27132BE2-3AAD-4C99-84E8-8675590281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65" r:id="rId6"/>
    <p:sldLayoutId id="2147483973" r:id="rId7"/>
    <p:sldLayoutId id="2147483966" r:id="rId8"/>
    <p:sldLayoutId id="2147483974" r:id="rId9"/>
    <p:sldLayoutId id="2147483967" r:id="rId10"/>
    <p:sldLayoutId id="21474839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برنامه‌نویسی چندهسته‌ای</a:t>
            </a:r>
            <a:r>
              <a:rPr lang="en-US" cap="none" dirty="0">
                <a:cs typeface="B Nazanin" panose="00000400000000000000" pitchFamily="2" charset="-78"/>
              </a:rPr>
              <a:t/>
            </a:r>
            <a:br>
              <a:rPr lang="en-US" cap="none" dirty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/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5- </a:t>
            </a:r>
            <a:r>
              <a:rPr lang="en-US" cap="none" dirty="0" err="1" smtClean="0">
                <a:cs typeface="B Nazanin" panose="00000400000000000000" pitchFamily="2" charset="-78"/>
              </a:rPr>
              <a:t>OpenMP</a:t>
            </a:r>
            <a:r>
              <a:rPr lang="fa-IR" cap="none" dirty="0" smtClean="0">
                <a:cs typeface="B Nazanin" panose="00000400000000000000" pitchFamily="2" charset="-78"/>
              </a:rPr>
              <a:t> (بخش اول)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6200" y="6248400"/>
            <a:ext cx="2057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5 - برنامه‌نویسی موازی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OpenMP</a:t>
            </a:r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fld id="{D7895C56-766E-4F90-AE6B-6CA76F48B262}" type="slidenum"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pPr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لایه‌ای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73787" r="16515" b="9983"/>
          <a:stretch/>
        </p:blipFill>
        <p:spPr bwMode="auto">
          <a:xfrm>
            <a:off x="312277" y="5153732"/>
            <a:ext cx="8679323" cy="109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53345" r="16515" b="28297"/>
          <a:stretch/>
        </p:blipFill>
        <p:spPr bwMode="auto">
          <a:xfrm>
            <a:off x="312277" y="3822890"/>
            <a:ext cx="8679323" cy="123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37982" r="16515" b="48134"/>
          <a:stretch/>
        </p:blipFill>
        <p:spPr bwMode="auto">
          <a:xfrm>
            <a:off x="284987" y="2768976"/>
            <a:ext cx="8679323" cy="93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15742" r="16515" b="63695"/>
          <a:stretch/>
        </p:blipFill>
        <p:spPr bwMode="auto">
          <a:xfrm>
            <a:off x="284986" y="1263119"/>
            <a:ext cx="8679323" cy="138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77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هدف اصلی </a:t>
            </a:r>
            <a:r>
              <a:rPr lang="en-US" dirty="0" err="1" smtClean="0"/>
              <a:t>OpenMP</a:t>
            </a:r>
            <a:r>
              <a:rPr lang="fa-IR" dirty="0" smtClean="0"/>
              <a:t>: راحتی استفاده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700" dirty="0" smtClean="0">
                <a:solidFill>
                  <a:srgbClr val="000000"/>
                </a:solidFill>
                <a:latin typeface="+mj-lt"/>
              </a:rPr>
              <a:t>در بیشتر مواقع لازم نیست کد سریال تغییر کند. </a:t>
            </a:r>
            <a:endParaRPr lang="en-US" sz="2700" dirty="0">
              <a:solidFill>
                <a:srgbClr val="000000"/>
              </a:solidFill>
              <a:latin typeface="+mj-lt"/>
            </a:endParaRPr>
          </a:p>
          <a:p>
            <a:r>
              <a:rPr lang="fa-IR" sz="2700" dirty="0" smtClean="0">
                <a:solidFill>
                  <a:srgbClr val="000000"/>
                </a:solidFill>
                <a:latin typeface="+mj-lt"/>
              </a:rPr>
              <a:t>در </a:t>
            </a:r>
            <a:r>
              <a:rPr lang="en-US" sz="2700" dirty="0" err="1" smtClean="0">
                <a:solidFill>
                  <a:srgbClr val="000000"/>
                </a:solidFill>
                <a:latin typeface="+mj-lt"/>
              </a:rPr>
              <a:t>OpenMP</a:t>
            </a:r>
            <a:r>
              <a:rPr lang="fa-IR" sz="2700" dirty="0" smtClean="0">
                <a:solidFill>
                  <a:srgbClr val="000000"/>
                </a:solidFill>
                <a:latin typeface="+mj-lt"/>
              </a:rPr>
              <a:t>، برنامه‌نویس معمولاً با افزودن تعداد محدودی دستورالعمل کامپایلر (پراگما)، موازی‌سازی قابل توجهی به‌دست می‌آورد.</a:t>
            </a:r>
          </a:p>
          <a:p>
            <a:pPr lvl="1"/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اگر کامپایلر پراگما را تشخیص ندهد، از آن چشم‌پوشی می‌کند.</a:t>
            </a:r>
          </a:p>
          <a:p>
            <a:pPr lvl="1"/>
            <a:r>
              <a:rPr lang="fa-IR" sz="2400" dirty="0" smtClean="0"/>
              <a:t>اگر </a:t>
            </a:r>
            <a:r>
              <a:rPr lang="en-US" sz="2400" dirty="0" err="1" smtClean="0"/>
              <a:t>OpenMP</a:t>
            </a:r>
            <a:r>
              <a:rPr lang="fa-IR" sz="2400" dirty="0" smtClean="0"/>
              <a:t> را غیرفعال کنیم، برنامه به صورت سریال اجرا می‌شود.</a:t>
            </a:r>
          </a:p>
          <a:p>
            <a:pPr lvl="1"/>
            <a:r>
              <a:rPr lang="fa-IR" sz="2400" dirty="0" smtClean="0"/>
              <a:t>می‌توان کد </a:t>
            </a:r>
            <a:r>
              <a:rPr lang="fa-IR" sz="2400" dirty="0"/>
              <a:t>را به صورت افزایشی موازی‌سازی کرد</a:t>
            </a:r>
            <a:r>
              <a:rPr lang="fa-IR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06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اجرای برنامه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700" dirty="0" smtClean="0"/>
              <a:t>در لینوکس</a:t>
            </a:r>
            <a:endParaRPr lang="en-US" sz="2700" dirty="0" smtClean="0"/>
          </a:p>
          <a:p>
            <a:pPr lvl="1" algn="l" rtl="0"/>
            <a:r>
              <a:rPr lang="en-US" sz="2200" dirty="0"/>
              <a:t>g++ -o </a:t>
            </a:r>
            <a:r>
              <a:rPr lang="en-US" sz="2200" dirty="0" err="1"/>
              <a:t>proj</a:t>
            </a:r>
            <a:r>
              <a:rPr lang="en-US" sz="2200" dirty="0"/>
              <a:t> proj.cpp -lm -</a:t>
            </a:r>
            <a:r>
              <a:rPr lang="en-US" sz="2200" dirty="0" err="1"/>
              <a:t>fopenmp</a:t>
            </a:r>
            <a:endParaRPr lang="en-US" sz="2200" dirty="0"/>
          </a:p>
          <a:p>
            <a:pPr lvl="1" algn="l" rtl="0"/>
            <a:r>
              <a:rPr lang="en-US" sz="2200" dirty="0" err="1"/>
              <a:t>icpc</a:t>
            </a:r>
            <a:r>
              <a:rPr lang="en-US" sz="2200" dirty="0"/>
              <a:t> -o </a:t>
            </a:r>
            <a:r>
              <a:rPr lang="en-US" sz="2200" dirty="0" err="1"/>
              <a:t>proj</a:t>
            </a:r>
            <a:r>
              <a:rPr lang="en-US" sz="2200" dirty="0"/>
              <a:t> proj.cpp -lm </a:t>
            </a:r>
            <a:r>
              <a:rPr lang="en-US" sz="2200" dirty="0" smtClean="0"/>
              <a:t>–</a:t>
            </a:r>
            <a:r>
              <a:rPr lang="en-US" sz="2200" dirty="0" err="1" smtClean="0"/>
              <a:t>openmp</a:t>
            </a:r>
            <a:r>
              <a:rPr lang="en-US" sz="2200" dirty="0" smtClean="0"/>
              <a:t>                 (intel compiler)</a:t>
            </a:r>
          </a:p>
          <a:p>
            <a:r>
              <a:rPr lang="fa-IR" sz="2700" dirty="0" smtClean="0"/>
              <a:t>در ویندوز (مایکروسافت ویژوال استودیو)</a:t>
            </a:r>
            <a:endParaRPr lang="en-US" sz="2700" dirty="0" smtClean="0"/>
          </a:p>
          <a:p>
            <a:pPr lvl="1" algn="l" rtl="0"/>
            <a:r>
              <a:rPr lang="en-US" sz="2200" dirty="0"/>
              <a:t>Go to the Project menu </a:t>
            </a:r>
            <a:r>
              <a:rPr lang="en-US" sz="2200" b="1" dirty="0"/>
              <a:t>→ </a:t>
            </a:r>
            <a:r>
              <a:rPr lang="en-US" sz="2200" dirty="0"/>
              <a:t>Project </a:t>
            </a:r>
            <a:r>
              <a:rPr lang="en-US" sz="2200" dirty="0" smtClean="0"/>
              <a:t>Properties</a:t>
            </a:r>
          </a:p>
          <a:p>
            <a:pPr lvl="1" algn="l" rtl="0"/>
            <a:r>
              <a:rPr lang="en-US" sz="2200" dirty="0"/>
              <a:t>Change the setting Configuration Properties → C/C++ → Language </a:t>
            </a:r>
            <a:r>
              <a:rPr lang="en-US" sz="2200" dirty="0" smtClean="0"/>
              <a:t>→</a:t>
            </a:r>
            <a:r>
              <a:rPr lang="en-US" sz="2200" dirty="0" err="1" smtClean="0"/>
              <a:t>OpenMP</a:t>
            </a:r>
            <a:r>
              <a:rPr lang="en-US" sz="2200" dirty="0" smtClean="0"/>
              <a:t> </a:t>
            </a:r>
            <a:r>
              <a:rPr lang="en-US" sz="2200" dirty="0"/>
              <a:t>Support to </a:t>
            </a:r>
            <a:r>
              <a:rPr lang="en-US" sz="2200" b="1" dirty="0"/>
              <a:t>"Yes (/</a:t>
            </a:r>
            <a:r>
              <a:rPr lang="en-US" sz="2200" b="1" dirty="0" err="1"/>
              <a:t>openmp</a:t>
            </a:r>
            <a:r>
              <a:rPr lang="en-US" sz="2200" b="1" dirty="0" smtClean="0"/>
              <a:t>)“</a:t>
            </a:r>
          </a:p>
          <a:p>
            <a:r>
              <a:rPr lang="fa-IR" sz="2700" dirty="0" smtClean="0"/>
              <a:t>نحوه اطلاع از پشتیبانی </a:t>
            </a:r>
            <a:r>
              <a:rPr lang="en-US" sz="2700" dirty="0" err="1" smtClean="0"/>
              <a:t>OpenMP</a:t>
            </a:r>
            <a:r>
              <a:rPr lang="fa-IR" sz="2700" dirty="0" smtClean="0"/>
              <a:t> در برنامه:</a:t>
            </a:r>
            <a:endParaRPr lang="en-US" sz="2700" dirty="0" smtClean="0"/>
          </a:p>
          <a:p>
            <a:pPr marL="320675" lvl="1" indent="0" algn="l" rtl="0">
              <a:buNone/>
            </a:pPr>
            <a:r>
              <a:rPr lang="en-US" sz="2100" dirty="0"/>
              <a:t>#</a:t>
            </a:r>
            <a:r>
              <a:rPr lang="en-US" sz="2100" dirty="0" err="1"/>
              <a:t>ifndef</a:t>
            </a:r>
            <a:r>
              <a:rPr lang="en-US" sz="2100" dirty="0"/>
              <a:t> _OPENMP</a:t>
            </a:r>
          </a:p>
          <a:p>
            <a:pPr marL="320675" lvl="1" indent="0" algn="l" rtl="0"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fprintf</a:t>
            </a:r>
            <a:r>
              <a:rPr lang="en-US" sz="2100" dirty="0"/>
              <a:t>( </a:t>
            </a:r>
            <a:r>
              <a:rPr lang="en-US" sz="2100" dirty="0" err="1"/>
              <a:t>stderr</a:t>
            </a:r>
            <a:r>
              <a:rPr lang="en-US" sz="2100" dirty="0"/>
              <a:t>, “</a:t>
            </a:r>
            <a:r>
              <a:rPr lang="en-US" sz="2100" dirty="0" err="1"/>
              <a:t>OpenMP</a:t>
            </a:r>
            <a:r>
              <a:rPr lang="en-US" sz="2100" dirty="0"/>
              <a:t> is not supported – sorry!\n” );</a:t>
            </a:r>
          </a:p>
          <a:p>
            <a:pPr marL="320675" lvl="1" indent="0" algn="l" rtl="0">
              <a:buNone/>
            </a:pPr>
            <a:r>
              <a:rPr lang="en-US" sz="2100" dirty="0" smtClean="0"/>
              <a:t>	exit</a:t>
            </a:r>
            <a:r>
              <a:rPr lang="en-US" sz="2100" dirty="0"/>
              <a:t>( 0 );</a:t>
            </a:r>
          </a:p>
          <a:p>
            <a:pPr marL="320675" lvl="1" indent="0" algn="l" rtl="0">
              <a:buNone/>
            </a:pPr>
            <a:r>
              <a:rPr lang="en-US" sz="2100" dirty="0"/>
              <a:t>#</a:t>
            </a:r>
            <a:r>
              <a:rPr lang="en-US" sz="2100" dirty="0" err="1"/>
              <a:t>endif</a:t>
            </a:r>
            <a:endParaRPr lang="en-US" sz="2100" dirty="0" smtClean="0"/>
          </a:p>
          <a:p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Parallel Processing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6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موازی‌سازی انشعاب-پیوند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برنامه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OpenMP</a:t>
            </a:r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 در ابتدا با یک نخ اصلی (ارباب) شروع به اجرا می‌کند.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نخ ارباب به اجرای سریال ادامه می‌دهد تا به اولین بلوک موازی برسد. سپس: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fa-IR" sz="2200" dirty="0" smtClean="0">
                <a:solidFill>
                  <a:srgbClr val="0000CD"/>
                </a:solidFill>
                <a:latin typeface="+mj-lt"/>
              </a:rPr>
              <a:t>یک گروه شامل </a:t>
            </a:r>
            <a:r>
              <a:rPr lang="en-US" sz="2200" dirty="0" smtClean="0">
                <a:solidFill>
                  <a:srgbClr val="0000CD"/>
                </a:solidFill>
                <a:latin typeface="+mj-lt"/>
              </a:rPr>
              <a:t>n</a:t>
            </a:r>
            <a:r>
              <a:rPr lang="fa-IR" sz="2200" dirty="0" smtClean="0">
                <a:solidFill>
                  <a:srgbClr val="0000CD"/>
                </a:solidFill>
                <a:latin typeface="+mj-lt"/>
              </a:rPr>
              <a:t> نخ ایجاد می‌کند (خودش نیز عضو این گروه است).</a:t>
            </a:r>
            <a:endParaRPr lang="en-US" sz="2200" dirty="0">
              <a:solidFill>
                <a:srgbClr val="0000CD"/>
              </a:solidFill>
              <a:latin typeface="+mj-lt"/>
            </a:endParaRPr>
          </a:p>
          <a:p>
            <a:pPr lvl="1"/>
            <a:r>
              <a:rPr lang="fa-IR" sz="2200" dirty="0" smtClean="0">
                <a:solidFill>
                  <a:srgbClr val="0000CD"/>
                </a:solidFill>
                <a:latin typeface="+mj-lt"/>
              </a:rPr>
              <a:t>خودش ارباب این گروه می‌شود.</a:t>
            </a:r>
            <a:endParaRPr lang="en-US" sz="2200" dirty="0">
              <a:solidFill>
                <a:srgbClr val="0000CD"/>
              </a:solidFill>
              <a:latin typeface="+mj-lt"/>
            </a:endParaRPr>
          </a:p>
          <a:p>
            <a:pPr lvl="1"/>
            <a:r>
              <a:rPr lang="fa-IR" sz="2200" dirty="0" smtClean="0">
                <a:solidFill>
                  <a:srgbClr val="0000CD"/>
                </a:solidFill>
                <a:latin typeface="+mj-lt"/>
              </a:rPr>
              <a:t>خودش شناسه صفر و نخ‌های دیگر یک شناسه بین 1 تا</a:t>
            </a:r>
            <a:r>
              <a:rPr lang="fa-IR" sz="2200" dirty="0">
                <a:solidFill>
                  <a:srgbClr val="0000CD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0000CD"/>
                </a:solidFill>
                <a:latin typeface="+mj-lt"/>
              </a:rPr>
              <a:t>n</a:t>
            </a:r>
            <a:r>
              <a:rPr lang="fa-IR" sz="2200" dirty="0" smtClean="0">
                <a:solidFill>
                  <a:srgbClr val="0000CD"/>
                </a:solidFill>
                <a:latin typeface="+mj-lt"/>
              </a:rPr>
              <a:t> اخذ می‌کنند.</a:t>
            </a:r>
          </a:p>
          <a:p>
            <a:pPr lvl="1"/>
            <a:r>
              <a:rPr lang="fa-IR" sz="2200" dirty="0" smtClean="0">
                <a:solidFill>
                  <a:srgbClr val="0000CD"/>
                </a:solidFill>
                <a:latin typeface="+mj-lt"/>
              </a:rPr>
              <a:t>بعد از اتمام بلوک موازی، نخ‌های دیگر غیرفعال می‌شوند و نخ ارباب ادامه می‌دهد. </a:t>
            </a:r>
            <a:endParaRPr lang="en-US" sz="22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743325"/>
            <a:ext cx="7038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943600" y="5108919"/>
            <a:ext cx="1388852" cy="781101"/>
            <a:chOff x="5943600" y="5023194"/>
            <a:chExt cx="1388852" cy="78110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6" t="6965" r="72273" b="35940"/>
            <a:stretch/>
          </p:blipFill>
          <p:spPr bwMode="auto">
            <a:xfrm>
              <a:off x="6231148" y="5023194"/>
              <a:ext cx="815196" cy="7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5943600" y="5207478"/>
              <a:ext cx="3048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27652" y="5207478"/>
              <a:ext cx="3048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400800" y="5148530"/>
              <a:ext cx="4572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6130" y="5842329"/>
            <a:ext cx="33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بلوک‌های موازی تودرتو نیز پشتیبانی می‌شود.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9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قالب دستورالعمل‌های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قالب دستورالعملهای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</a:rPr>
              <a:t>OpenMP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شامل:</a:t>
            </a:r>
          </a:p>
          <a:p>
            <a:pPr lvl="1"/>
            <a:r>
              <a:rPr lang="fa-IR" sz="2500" dirty="0" smtClean="0">
                <a:solidFill>
                  <a:srgbClr val="000000"/>
                </a:solidFill>
                <a:latin typeface="+mj-lt"/>
              </a:rPr>
              <a:t>یک نام که عملکرد دستوالعمل را توصیف می‌کند.</a:t>
            </a:r>
          </a:p>
          <a:p>
            <a:pPr lvl="1"/>
            <a:r>
              <a:rPr lang="fa-IR" sz="2500" dirty="0" smtClean="0">
                <a:solidFill>
                  <a:srgbClr val="000000"/>
                </a:solidFill>
                <a:latin typeface="+mj-lt"/>
              </a:rPr>
              <a:t>تعدادی عبارت که پارامترهای آن دستورالعمل را توصیف می‌کنند.</a:t>
            </a:r>
          </a:p>
          <a:p>
            <a:pPr lvl="1" algn="l" rtl="0"/>
            <a:r>
              <a:rPr lang="en-US" sz="2500" dirty="0" smtClean="0">
                <a:solidFill>
                  <a:srgbClr val="000000"/>
                </a:solidFill>
                <a:latin typeface="+mj-lt"/>
              </a:rPr>
              <a:t>#pragma </a:t>
            </a:r>
            <a:r>
              <a:rPr lang="en-US" sz="2500" dirty="0" err="1" smtClean="0">
                <a:solidFill>
                  <a:srgbClr val="000000"/>
                </a:solidFill>
                <a:latin typeface="+mj-lt"/>
              </a:rPr>
              <a:t>omp</a:t>
            </a:r>
            <a:r>
              <a:rPr lang="en-US" sz="2500" dirty="0" smtClean="0">
                <a:solidFill>
                  <a:srgbClr val="000000"/>
                </a:solidFill>
                <a:latin typeface="+mj-lt"/>
              </a:rPr>
              <a:t> &lt;pragma name&gt; &lt;pragma clauses&gt;</a:t>
            </a:r>
            <a:endParaRPr lang="fa-IR" sz="2500" dirty="0" smtClean="0">
              <a:solidFill>
                <a:srgbClr val="000000"/>
              </a:solidFill>
              <a:latin typeface="+mj-lt"/>
            </a:endParaRPr>
          </a:p>
          <a:p>
            <a:pPr algn="r"/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 algn="r"/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مثال: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 lvl="1" algn="l" rtl="0"/>
            <a:r>
              <a:rPr lang="en-US" sz="2500" dirty="0" smtClean="0">
                <a:solidFill>
                  <a:srgbClr val="DE0806"/>
                </a:solidFill>
                <a:latin typeface="+mj-lt"/>
              </a:rPr>
              <a:t>#</a:t>
            </a:r>
            <a:r>
              <a:rPr lang="en-US" sz="2500" dirty="0">
                <a:solidFill>
                  <a:srgbClr val="DE0806"/>
                </a:solidFill>
                <a:latin typeface="+mj-lt"/>
              </a:rPr>
              <a:t>pragma </a:t>
            </a:r>
            <a:r>
              <a:rPr lang="en-US" sz="2500" dirty="0" err="1">
                <a:solidFill>
                  <a:srgbClr val="DE0806"/>
                </a:solidFill>
                <a:latin typeface="+mj-lt"/>
              </a:rPr>
              <a:t>omp</a:t>
            </a:r>
            <a:r>
              <a:rPr lang="en-US" sz="2500" dirty="0">
                <a:solidFill>
                  <a:srgbClr val="DE0806"/>
                </a:solidFill>
                <a:latin typeface="+mj-lt"/>
              </a:rPr>
              <a:t> parallel default(shared) private(</a:t>
            </a:r>
            <a:r>
              <a:rPr lang="en-US" sz="2500" dirty="0" err="1">
                <a:solidFill>
                  <a:srgbClr val="0000CD"/>
                </a:solidFill>
                <a:latin typeface="+mj-lt"/>
              </a:rPr>
              <a:t>beta,pi</a:t>
            </a:r>
            <a:r>
              <a:rPr lang="en-US" sz="2500" dirty="0" smtClean="0">
                <a:solidFill>
                  <a:srgbClr val="DE0806"/>
                </a:solidFill>
                <a:latin typeface="+mj-lt"/>
              </a:rPr>
              <a:t>)</a:t>
            </a:r>
            <a:endParaRPr lang="en-US" sz="2500" dirty="0">
              <a:solidFill>
                <a:srgbClr val="DE0806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133600" y="2286000"/>
            <a:ext cx="228600" cy="1752600"/>
          </a:xfrm>
          <a:prstGeom prst="rightBrace">
            <a:avLst>
              <a:gd name="adj1" fmla="val 347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5689" y="335280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اجباری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4114800" y="2286000"/>
            <a:ext cx="228600" cy="1752600"/>
          </a:xfrm>
          <a:prstGeom prst="rightBrace">
            <a:avLst>
              <a:gd name="adj1" fmla="val 347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749" y="3352800"/>
            <a:ext cx="389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نام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438900" y="2171700"/>
            <a:ext cx="228600" cy="1981200"/>
          </a:xfrm>
          <a:prstGeom prst="rightBrace">
            <a:avLst>
              <a:gd name="adj1" fmla="val 347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3352800"/>
            <a:ext cx="7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عبارت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8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ناحیه موازی			</a:t>
            </a:r>
            <a:r>
              <a:rPr lang="en-US" dirty="0" smtClean="0"/>
              <a:t>Parallel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000" dirty="0" smtClean="0">
                <a:solidFill>
                  <a:srgbClr val="DE08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sz="2000" dirty="0">
                <a:solidFill>
                  <a:srgbClr val="DE08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pragma </a:t>
            </a:r>
            <a:r>
              <a:rPr lang="en-US" sz="2000" dirty="0" err="1">
                <a:solidFill>
                  <a:srgbClr val="DE08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2000" dirty="0">
                <a:solidFill>
                  <a:srgbClr val="DE08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 </a:t>
            </a:r>
            <a:r>
              <a:rPr lang="en-US" sz="2000" dirty="0">
                <a:solidFill>
                  <a:srgbClr val="0000CD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[clause list</a:t>
            </a:r>
            <a:r>
              <a:rPr lang="en-US" sz="2000" dirty="0" smtClean="0">
                <a:solidFill>
                  <a:srgbClr val="0000CD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CD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0000C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//The code that needs to run in parallel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00CD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US" sz="2000" dirty="0" smtClean="0">
              <a:solidFill>
                <a:srgbClr val="0000CD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fa-IR" sz="2400" dirty="0" smtClean="0">
                <a:latin typeface="+mj-lt"/>
              </a:rPr>
              <a:t>یعنی یک این بلوک از کد باید به صورت موازی اجرا شود. </a:t>
            </a:r>
          </a:p>
          <a:p>
            <a:r>
              <a:rPr lang="fa-IR" sz="2400" dirty="0" smtClean="0">
                <a:latin typeface="+mj-lt"/>
              </a:rPr>
              <a:t>به طور ضمنی </a:t>
            </a:r>
            <a:r>
              <a:rPr lang="fa-IR" sz="2400" dirty="0" smtClean="0">
                <a:solidFill>
                  <a:srgbClr val="FF6600"/>
                </a:solidFill>
                <a:latin typeface="+mj-lt"/>
              </a:rPr>
              <a:t>درخواست ایجاد چند نخ</a:t>
            </a:r>
            <a:r>
              <a:rPr lang="fa-IR" sz="2400" dirty="0" smtClean="0">
                <a:latin typeface="+mj-lt"/>
              </a:rPr>
              <a:t> شده است که همه آنها این بلوک از کد را به صورت موازی اجرا می‌کنند. </a:t>
            </a:r>
          </a:p>
          <a:p>
            <a:pPr lvl="1"/>
            <a:r>
              <a:rPr lang="fa-IR" sz="2000" dirty="0" smtClean="0">
                <a:latin typeface="+mj-lt"/>
              </a:rPr>
              <a:t>هیچ تضمینی برای انجام این درخواست نیست! سیستم عامل ممکن است این درخواست را اجرا کند یا نکند.</a:t>
            </a:r>
            <a:endParaRPr lang="fa-IR" sz="2000" dirty="0">
              <a:solidFill>
                <a:srgbClr val="0000FF"/>
              </a:solidFill>
              <a:latin typeface="+mj-lt"/>
            </a:endParaRPr>
          </a:p>
          <a:p>
            <a:r>
              <a:rPr lang="fa-IR" sz="2400" dirty="0" smtClean="0"/>
              <a:t>لیست عبارات تعیین می‌کند این موازی‌سازی چگونه انجام شود. مثلاً تعداد نخ‌ها را می‌توان از این طریق تعیین کرد. </a:t>
            </a:r>
            <a:endParaRPr lang="fa-IR" sz="2400" dirty="0"/>
          </a:p>
          <a:p>
            <a:pPr lvl="1"/>
            <a:endParaRPr lang="fa-IR" sz="19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4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اول از ناحیه موازی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6038" indent="0" algn="l" rtl="0">
              <a:buNone/>
            </a:pPr>
            <a:r>
              <a:rPr lang="en-US" sz="18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sz="18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include &lt;</a:t>
            </a:r>
            <a:r>
              <a:rPr lang="en-US" sz="1800" dirty="0" err="1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omp.h</a:t>
            </a:r>
            <a:r>
              <a:rPr lang="en-US" sz="18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</a:p>
          <a:p>
            <a:pPr marL="46038" indent="0" algn="l" rtl="0">
              <a:buNone/>
            </a:pPr>
            <a:r>
              <a:rPr lang="en-US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main()</a:t>
            </a:r>
          </a:p>
          <a:p>
            <a:pPr marL="46038" indent="0" algn="l" rtl="0">
              <a:buNone/>
            </a:pPr>
            <a:r>
              <a:rPr lang="en-US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46038" indent="0" algn="l" rtl="0">
              <a:buNone/>
            </a:pPr>
            <a:r>
              <a:rPr lang="en-US" sz="18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</a:t>
            </a:r>
            <a:r>
              <a:rPr lang="en-US" sz="18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pragma </a:t>
            </a:r>
            <a:r>
              <a:rPr lang="en-US" sz="1800" dirty="0" err="1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8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 </a:t>
            </a:r>
            <a:r>
              <a:rPr lang="en-US" sz="1800" dirty="0" err="1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num_threads</a:t>
            </a:r>
            <a:r>
              <a:rPr lang="en-US" sz="18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(4)</a:t>
            </a:r>
          </a:p>
          <a:p>
            <a:pPr marL="46038" indent="0" algn="l" rtl="0">
              <a:buNone/>
            </a:pP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{</a:t>
            </a:r>
            <a:endParaRPr lang="en-US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</a:t>
            </a:r>
            <a:r>
              <a:rPr lang="en-US" sz="18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 = </a:t>
            </a:r>
            <a:r>
              <a:rPr lang="en-US" sz="18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8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  <a:endParaRPr lang="en-US" sz="1800" dirty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</a:t>
            </a:r>
            <a:r>
              <a:rPr lang="en-US" sz="18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printf</a:t>
            </a:r>
            <a:r>
              <a:rPr lang="en-US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(“hello(%d)”,ID);</a:t>
            </a:r>
          </a:p>
          <a:p>
            <a:pPr marL="46038" indent="0" algn="l" rtl="0">
              <a:buNone/>
            </a:pP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</a:t>
            </a:r>
            <a:r>
              <a:rPr lang="en-US" sz="18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printf</a:t>
            </a:r>
            <a:r>
              <a:rPr lang="en-US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(“ </a:t>
            </a: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world</a:t>
            </a:r>
            <a:r>
              <a:rPr lang="en-US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(%d) \</a:t>
            </a:r>
            <a:r>
              <a:rPr lang="en-US" sz="180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n”,ID</a:t>
            </a:r>
            <a:r>
              <a:rPr lang="en-US" sz="18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);</a:t>
            </a:r>
          </a:p>
          <a:p>
            <a:pPr marL="46038" indent="0" algn="l" rtl="0">
              <a:buNone/>
            </a:pP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  <a:endParaRPr lang="en-US" sz="18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8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388938" indent="-342900" algn="l" rtl="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778468" y="1250732"/>
            <a:ext cx="4495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I am using </a:t>
            </a:r>
            <a:r>
              <a:rPr lang="en-US" sz="2000" b="1" dirty="0" err="1" smtClean="0">
                <a:solidFill>
                  <a:srgbClr val="FA5206"/>
                </a:solidFill>
              </a:rPr>
              <a:t>OpenMP</a:t>
            </a:r>
            <a:r>
              <a:rPr lang="en-US" sz="2000" b="1" dirty="0" smtClean="0">
                <a:solidFill>
                  <a:srgbClr val="FA5206"/>
                </a:solidFill>
              </a:rPr>
              <a:t> directives/functions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048000" y="1447800"/>
            <a:ext cx="730468" cy="69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08992" y="1905000"/>
            <a:ext cx="2667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Please give me 4 threads to do the following block of code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906808" y="2362200"/>
            <a:ext cx="341592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27682" y="3124200"/>
            <a:ext cx="2887717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Get the ID of the thread that executes me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5638800" y="3371851"/>
            <a:ext cx="388882" cy="952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15000" y="4191000"/>
            <a:ext cx="29718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Output</a:t>
            </a:r>
            <a:endParaRPr lang="en-US" sz="2000" b="1" dirty="0">
              <a:solidFill>
                <a:srgbClr val="FA5206"/>
              </a:solidFill>
            </a:endParaRPr>
          </a:p>
          <a:p>
            <a:pPr algn="ctr"/>
            <a:endParaRPr lang="en-US" sz="2000" b="1" dirty="0" smtClean="0">
              <a:solidFill>
                <a:srgbClr val="FA5206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hello(1) hello(3) world(1) hello(0) world(3) world(0) hello (2) world(2) </a:t>
            </a:r>
            <a:endParaRPr lang="en-US" sz="2000" b="1" dirty="0">
              <a:solidFill>
                <a:srgbClr val="FA5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8" t="23060" r="40748" b="26904"/>
          <a:stretch/>
        </p:blipFill>
        <p:spPr bwMode="auto">
          <a:xfrm>
            <a:off x="3715404" y="3227076"/>
            <a:ext cx="5182973" cy="291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 smtClean="0"/>
              <a:t>مثال دوم از ناحیه موازی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6038" indent="0" algn="l" rtl="0">
              <a:buNone/>
            </a:pP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 A[1000];</a:t>
            </a:r>
          </a:p>
          <a:p>
            <a:pPr marL="46038" indent="0" algn="l" rtl="0">
              <a:buNone/>
            </a:pPr>
            <a:r>
              <a:rPr lang="en-US" sz="17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omp_set_num_threads</a:t>
            </a:r>
            <a:r>
              <a:rPr lang="en-US" sz="17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(4); </a:t>
            </a:r>
            <a:endParaRPr lang="en-US" sz="1700" dirty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7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sz="17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pragma </a:t>
            </a:r>
            <a:r>
              <a:rPr lang="en-US" sz="1700" dirty="0" err="1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7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parallel</a:t>
            </a:r>
            <a:endParaRPr lang="en-US" sz="1700" dirty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  <a:endParaRPr lang="en-US" sz="17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</a:t>
            </a:r>
            <a:r>
              <a:rPr lang="en-US" sz="17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7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 = </a:t>
            </a:r>
            <a:r>
              <a:rPr lang="en-US" sz="17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7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</a:t>
            </a: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  <a:endParaRPr lang="en-US" sz="17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pooh(ID,A);</a:t>
            </a:r>
            <a:endParaRPr lang="en-US" sz="17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US" sz="17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 algn="l" rtl="0">
              <a:buNone/>
            </a:pPr>
            <a:r>
              <a:rPr lang="en-US" sz="17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printf</a:t>
            </a:r>
            <a:r>
              <a:rPr lang="en-US" sz="17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(“all done!\n”)</a:t>
            </a:r>
          </a:p>
          <a:p>
            <a:pPr marL="388938" indent="-342900" algn="l" rtl="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4801" y="1295400"/>
            <a:ext cx="4800598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A </a:t>
            </a:r>
            <a:r>
              <a:rPr lang="en-US" sz="2000" b="1" dirty="0" smtClean="0">
                <a:solidFill>
                  <a:srgbClr val="0000FF"/>
                </a:solidFill>
              </a:rPr>
              <a:t>run-time library routine </a:t>
            </a:r>
            <a:r>
              <a:rPr lang="en-US" sz="2000" b="1" dirty="0" smtClean="0">
                <a:solidFill>
                  <a:srgbClr val="FA5206"/>
                </a:solidFill>
              </a:rPr>
              <a:t>that sets (requests) the default number of threads to be 4 (</a:t>
            </a:r>
            <a:r>
              <a:rPr lang="en-US" sz="2000" b="1" dirty="0" smtClean="0">
                <a:solidFill>
                  <a:schemeClr val="tx1"/>
                </a:solidFill>
              </a:rPr>
              <a:t>this is the 2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nd</a:t>
            </a:r>
            <a:r>
              <a:rPr lang="en-US" sz="2000" b="1" dirty="0" smtClean="0">
                <a:solidFill>
                  <a:schemeClr val="tx1"/>
                </a:solidFill>
              </a:rPr>
              <a:t> way of requesting it</a:t>
            </a:r>
            <a:r>
              <a:rPr lang="en-US" sz="2000" b="1" dirty="0" smtClean="0">
                <a:solidFill>
                  <a:srgbClr val="FA5206"/>
                </a:solidFill>
              </a:rPr>
              <a:t>).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715405" y="1695450"/>
            <a:ext cx="399396" cy="95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96001" y="2971800"/>
            <a:ext cx="2802376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A </a:t>
            </a:r>
            <a:r>
              <a:rPr lang="en-US" sz="2000" b="1" dirty="0" smtClean="0">
                <a:solidFill>
                  <a:srgbClr val="FA5206"/>
                </a:solidFill>
              </a:rPr>
              <a:t>is shared among all threads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5676901" y="3467100"/>
            <a:ext cx="41910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300" dirty="0" smtClean="0"/>
              <a:t>کامپایلر چه می‌کند؟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8938" indent="-34290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4530264" cy="1283576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6038" indent="0">
              <a:buNone/>
            </a:pPr>
            <a:r>
              <a:rPr lang="en-US" sz="16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#pragma </a:t>
            </a:r>
            <a:r>
              <a:rPr lang="en-US" sz="1600" dirty="0" err="1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6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 </a:t>
            </a:r>
            <a:r>
              <a:rPr lang="en-US" sz="1600" dirty="0" err="1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num_threads</a:t>
            </a:r>
            <a:r>
              <a:rPr lang="en-US" sz="16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(4)</a:t>
            </a:r>
            <a:endParaRPr lang="en-US" sz="1600" dirty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  <a:endParaRPr lang="en-US" sz="1600" dirty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>
              <a:buNone/>
            </a:pPr>
            <a:r>
              <a:rPr lang="en-US" sz="16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foobar</a:t>
            </a:r>
            <a:r>
              <a:rPr lang="en-US" sz="16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46038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2651234"/>
            <a:ext cx="4800600" cy="35052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6038"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oid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thunk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</a:t>
            </a:r>
          </a:p>
          <a:p>
            <a:pPr marL="4603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4603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foobar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4603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46038" indent="0">
              <a:buNone/>
            </a:pPr>
            <a:endParaRPr lang="en-US" sz="16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pthread_t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tid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[4];</a:t>
            </a:r>
          </a:p>
          <a:p>
            <a:pPr marL="4603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 (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&lt; 4; ++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</a:t>
            </a:r>
          </a:p>
          <a:p>
            <a:pPr marL="46038"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pthread_create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(&amp;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tid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],0,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thunk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,0);</a:t>
            </a:r>
          </a:p>
          <a:p>
            <a:pPr marL="46038" indent="0">
              <a:buNone/>
            </a:pPr>
            <a:endParaRPr lang="en-US" sz="1600" dirty="0" smtClean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thunk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46038" indent="0">
              <a:buNone/>
            </a:pPr>
            <a:endParaRPr lang="en-US" sz="1600" dirty="0" smtClean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6038"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1; </a:t>
            </a:r>
            <a:r>
              <a:rPr lang="en-US" sz="1600" dirty="0" err="1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&lt; 4; ++</a:t>
            </a:r>
            <a:r>
              <a:rPr lang="en-US" sz="1600" dirty="0" err="1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</a:t>
            </a:r>
          </a:p>
          <a:p>
            <a:pPr marL="46038"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pthread_join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tid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]);</a:t>
            </a:r>
            <a:endParaRPr lang="en-US" sz="16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8" name="Bent Arrow 7"/>
          <p:cNvSpPr/>
          <p:nvPr/>
        </p:nvSpPr>
        <p:spPr>
          <a:xfrm rot="16200000" flipH="1" flipV="1">
            <a:off x="5222564" y="1952118"/>
            <a:ext cx="607719" cy="678527"/>
          </a:xfrm>
          <a:prstGeom prst="bentArrow">
            <a:avLst>
              <a:gd name="adj1" fmla="val 24128"/>
              <a:gd name="adj2" fmla="val 2511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2902" y="1295400"/>
            <a:ext cx="3566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Linux / OS X use </a:t>
            </a:r>
            <a:r>
              <a:rPr lang="en-US" sz="2000" dirty="0" err="1" smtClean="0">
                <a:latin typeface="+mj-lt"/>
              </a:rPr>
              <a:t>Pthread</a:t>
            </a:r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Windows uses Win32/64 Thread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2743200"/>
            <a:ext cx="3047999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It packages the body of the structured block into a function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3581399" y="2971800"/>
            <a:ext cx="381001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6031" y="3965436"/>
            <a:ext cx="3047999" cy="682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It then creates 3 threads (</a:t>
            </a:r>
            <a:r>
              <a:rPr lang="en-US" sz="2000" b="1" dirty="0" err="1" smtClean="0">
                <a:solidFill>
                  <a:srgbClr val="FA5206"/>
                </a:solidFill>
              </a:rPr>
              <a:t>Pthreads</a:t>
            </a:r>
            <a:r>
              <a:rPr lang="en-US" sz="2000" b="1" dirty="0" smtClean="0">
                <a:solidFill>
                  <a:srgbClr val="FA5206"/>
                </a:solidFill>
              </a:rPr>
              <a:t>) to run </a:t>
            </a:r>
            <a:r>
              <a:rPr lang="en-US" sz="2000" b="1" dirty="0" err="1">
                <a:solidFill>
                  <a:srgbClr val="0000FF"/>
                </a:solidFill>
              </a:rPr>
              <a:t>t</a:t>
            </a:r>
            <a:r>
              <a:rPr lang="en-US" sz="2000" b="1" dirty="0" err="1" smtClean="0">
                <a:solidFill>
                  <a:srgbClr val="0000FF"/>
                </a:solidFill>
              </a:rPr>
              <a:t>hunk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  <a:endCxn id="12" idx="1"/>
          </p:cNvCxnSpPr>
          <p:nvPr/>
        </p:nvCxnSpPr>
        <p:spPr>
          <a:xfrm>
            <a:off x="3584030" y="4306818"/>
            <a:ext cx="378370" cy="97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6030" y="4737535"/>
            <a:ext cx="3047999" cy="691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It then runs </a:t>
            </a:r>
            <a:r>
              <a:rPr lang="en-US" sz="2000" b="1" dirty="0" err="1">
                <a:solidFill>
                  <a:srgbClr val="0000FF"/>
                </a:solidFill>
              </a:rPr>
              <a:t>t</a:t>
            </a:r>
            <a:r>
              <a:rPr lang="en-US" sz="2000" b="1" dirty="0" err="1" smtClean="0">
                <a:solidFill>
                  <a:srgbClr val="0000FF"/>
                </a:solidFill>
              </a:rPr>
              <a:t>hunk</a:t>
            </a:r>
            <a:r>
              <a:rPr lang="en-US" sz="2000" b="1" dirty="0" smtClean="0">
                <a:solidFill>
                  <a:srgbClr val="0000FF"/>
                </a:solidFill>
              </a:rPr>
              <a:t>() </a:t>
            </a:r>
            <a:r>
              <a:rPr lang="en-US" sz="2000" b="1" dirty="0" smtClean="0">
                <a:solidFill>
                  <a:srgbClr val="FA5206"/>
                </a:solidFill>
              </a:rPr>
              <a:t>itself as the master thread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3584029" y="5083040"/>
            <a:ext cx="37837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6029" y="5491610"/>
            <a:ext cx="3047999" cy="626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A5206"/>
                </a:solidFill>
              </a:rPr>
              <a:t>Finally, it waits for all the threads to finish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3584028" y="5720212"/>
            <a:ext cx="378372" cy="84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2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8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15212"/>
            <a:ext cx="2657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sz="4300" dirty="0" smtClean="0"/>
                  <a:t>مثال: برنامه محاسبه </a:t>
                </a:r>
                <a14:m>
                  <m:oMath xmlns:m="http://schemas.openxmlformats.org/officeDocument/2006/math"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a-IR" sz="4300" dirty="0" smtClean="0"/>
                  <a:t>  </a:t>
                </a:r>
                <a:endParaRPr lang="en-US" sz="43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t="-18750" r="-29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88938" indent="-342900"/>
            <a:r>
              <a:rPr lang="en-US" sz="2200" dirty="0" smtClean="0"/>
              <a:t>Calculating  </a:t>
            </a:r>
            <a:r>
              <a:rPr lang="el-GR" sz="2400" dirty="0" smtClean="0">
                <a:latin typeface="Calibri"/>
              </a:rPr>
              <a:t>π</a:t>
            </a:r>
            <a:r>
              <a:rPr lang="en-US" sz="2400" dirty="0" smtClean="0">
                <a:latin typeface="Calibri"/>
              </a:rPr>
              <a:t>:</a:t>
            </a:r>
            <a:endParaRPr lang="en-US" sz="2200" dirty="0" smtClean="0"/>
          </a:p>
          <a:p>
            <a:pPr marL="388938" indent="-342900"/>
            <a:endParaRPr lang="en-US" sz="2200" dirty="0" smtClean="0"/>
          </a:p>
          <a:p>
            <a:pPr marL="388938" indent="-34290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5" t="9699" r="9608" b="9375"/>
          <a:stretch/>
        </p:blipFill>
        <p:spPr bwMode="auto">
          <a:xfrm>
            <a:off x="5334000" y="1190298"/>
            <a:ext cx="3439388" cy="492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85800" y="2514600"/>
            <a:ext cx="4419600" cy="35052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0">
              <a:buNone/>
            </a:pPr>
            <a:r>
              <a:rPr lang="en-US" sz="16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tatic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long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100000;</a:t>
            </a:r>
          </a:p>
          <a:p>
            <a:pPr indent="0">
              <a:buNone/>
            </a:pPr>
            <a:r>
              <a:rPr lang="en-US" sz="16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step;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void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()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x, pi, sum = 0.0;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step = 1.0/(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indent="0">
              <a:buNone/>
            </a:pPr>
            <a:endParaRPr lang="en-US" sz="16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=0;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++){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x = (i+0.5)*step;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sum = sum + 4.0/(1.0+x*x);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}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pi = step * sum;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endParaRPr lang="en-US" sz="16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فهرست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5 - برنامه‌نویسی موازی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OpenMP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مروری بر نخ و فرآیند</a:t>
            </a:r>
          </a:p>
          <a:p>
            <a:pPr eaLnBrk="1" hangingPunct="1"/>
            <a:r>
              <a:rPr lang="fa-IR" altLang="en-US" dirty="0" smtClean="0"/>
              <a:t>مقدمه‌ای بر </a:t>
            </a:r>
            <a:r>
              <a:rPr lang="en-US" altLang="en-US" dirty="0" err="1" smtClean="0"/>
              <a:t>OpenMP</a:t>
            </a:r>
            <a:endParaRPr lang="fa-IR" altLang="en-US" dirty="0" smtClean="0"/>
          </a:p>
          <a:p>
            <a:pPr eaLnBrk="1" hangingPunct="1"/>
            <a:r>
              <a:rPr lang="fa-IR" altLang="en-US" dirty="0" smtClean="0"/>
              <a:t>دستورالعمل‌های متداول</a:t>
            </a:r>
          </a:p>
          <a:p>
            <a:pPr eaLnBrk="1" hangingPunct="1"/>
            <a:endParaRPr lang="fa-IR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sz="4300" dirty="0"/>
                  <a:t>مثال: برنامه محاسبه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a-IR" sz="4300" dirty="0"/>
                  <a:t> </a:t>
                </a:r>
                <a:endParaRPr lang="en-US" sz="43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8750" r="-29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1219200"/>
            <a:ext cx="8077200" cy="4953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0">
              <a:buNone/>
            </a:pPr>
            <a:r>
              <a:rPr lang="en-US" sz="17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#include &lt;</a:t>
            </a:r>
            <a:r>
              <a:rPr lang="en-US" sz="17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omp.h</a:t>
            </a:r>
            <a:r>
              <a:rPr lang="en-US" sz="17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long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100000;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step;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NUM_THREADS 2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void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 {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pi, sum[NUM_THREADS];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step = 1.0/(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omp_set_num_threads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(NUM_THREADS);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{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id,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x;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 =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>
              <a:buNone/>
            </a:pPr>
            <a:r>
              <a:rPr lang="en-US" sz="16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omp_get_num_threads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if (id == 0)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  <a:endParaRPr lang="en-US" sz="1600" dirty="0">
              <a:solidFill>
                <a:srgbClr val="FA5206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id,sum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[id]=0.0;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i+nthrds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){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x = (i+0.5)*step;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sum[id] += 4.0/(1.0+x*x);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}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=0,pi=0.0</a:t>
            </a: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++)  pi += step * sum[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];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endParaRPr lang="en-US" sz="16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sz="4300" dirty="0"/>
                  <a:t>مثال: برنامه محاسبه </a:t>
                </a: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a-IR" sz="4300" dirty="0"/>
                  <a:t> </a:t>
                </a:r>
                <a:endParaRPr lang="en-US" sz="43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8750" r="-29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sz="2800" dirty="0" smtClean="0">
                <a:latin typeface="+mj-lt"/>
              </a:rPr>
              <a:t>Results</a:t>
            </a:r>
          </a:p>
          <a:p>
            <a:pPr marL="0" indent="0" algn="ctr" rtl="0">
              <a:buNone/>
            </a:pPr>
            <a:r>
              <a:rPr lang="en-US" sz="2400" dirty="0" smtClean="0">
                <a:latin typeface="+mj-lt"/>
              </a:rPr>
              <a:t>Original Serial Program with 100000 steps ran in 1.83s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endParaRPr lang="en-US" sz="1200" dirty="0" smtClean="0">
              <a:solidFill>
                <a:srgbClr val="FA5206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2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sz="12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include &lt;</a:t>
            </a:r>
            <a:r>
              <a:rPr lang="en-US" sz="12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omp.h</a:t>
            </a:r>
            <a:r>
              <a:rPr lang="en-US" sz="12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long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100000;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step;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NUM_THREADS 2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 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 {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100" dirty="0" err="1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pi, sum[NUM_THREADS];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step = 1.0/(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1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omp_set_num_threads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(NUM_THREADS);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11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{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id,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x;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 = </a:t>
            </a:r>
            <a:r>
              <a:rPr lang="en-US" sz="11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omp_get_num_threads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if (id == 0) </a:t>
            </a:r>
            <a:r>
              <a:rPr lang="en-US" sz="11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id,sum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[id]=0.0;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i+nthrds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){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x = (i+0.5)*step;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sum[id] += 4.0/(1.0+x*x);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}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=0,pi=0.0;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++)  pi += step * sum[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];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 </a:t>
            </a:r>
          </a:p>
          <a:p>
            <a:pPr marL="0" indent="0" algn="ctr" rtl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791200" y="2667000"/>
          <a:ext cx="2667000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SPMD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06229" y="457200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مقیاس‌پذیری کم</a:t>
            </a:r>
          </a:p>
          <a:p>
            <a:pPr algn="ctr"/>
            <a:r>
              <a:rPr lang="fa-IR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چرا؟</a:t>
            </a:r>
            <a:endParaRPr lang="en-US" b="1" dirty="0">
              <a:solidFill>
                <a:srgbClr val="FF0000"/>
              </a:solidFill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5879068"/>
            <a:ext cx="604197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Intel Core i5 dual core (4 HW thread) 1.7 </a:t>
            </a:r>
            <a:r>
              <a:rPr lang="en-US" sz="1600" dirty="0" err="1" smtClean="0">
                <a:latin typeface="+mj-lt"/>
              </a:rPr>
              <a:t>Ghz</a:t>
            </a:r>
            <a:r>
              <a:rPr lang="en-US" sz="1600" dirty="0" smtClean="0">
                <a:latin typeface="+mj-lt"/>
              </a:rPr>
              <a:t>, with 4GB DDR3 memory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903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علت مقیاس‌پذیری کم مثال قبل: </a:t>
            </a:r>
            <a:r>
              <a:rPr lang="en-US" sz="4000" dirty="0" smtClean="0"/>
              <a:t>False Sharing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143000"/>
            <a:ext cx="81534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fa-IR" sz="2000" dirty="0"/>
              <a:t>ا</a:t>
            </a:r>
            <a:r>
              <a:rPr lang="fa-IR" sz="2000" dirty="0" smtClean="0"/>
              <a:t>گر داده‌های مستقل، به طور اتفاقی بر روی یک خط از حافظه نهان قرار گرفته باشند، با هر بار به‌روزرسانی هر کدام از آنها، همه داده‌ها بین حافظه‌نهان پردازنده‌ها جابجا می‌شوند. 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fa-IR" sz="2000" dirty="0" smtClean="0">
                <a:solidFill>
                  <a:srgbClr val="FF0000"/>
                </a:solidFill>
              </a:rPr>
              <a:t>با به‌روز‌رسانی </a:t>
            </a:r>
            <a:r>
              <a:rPr lang="en-US" sz="2000" dirty="0" smtClean="0">
                <a:solidFill>
                  <a:srgbClr val="FF0000"/>
                </a:solidFill>
              </a:rPr>
              <a:t>sum0</a:t>
            </a:r>
            <a:r>
              <a:rPr lang="fa-IR" sz="2000" dirty="0" smtClean="0">
                <a:solidFill>
                  <a:srgbClr val="FF0000"/>
                </a:solidFill>
              </a:rPr>
              <a:t> در حافظه نهان </a:t>
            </a:r>
            <a:r>
              <a:rPr lang="en-US" sz="2000" dirty="0" smtClean="0">
                <a:solidFill>
                  <a:srgbClr val="FF0000"/>
                </a:solidFill>
              </a:rPr>
              <a:t>core0</a:t>
            </a:r>
            <a:r>
              <a:rPr lang="fa-IR" sz="2000" dirty="0" smtClean="0">
                <a:solidFill>
                  <a:srgbClr val="FF0000"/>
                </a:solidFill>
              </a:rPr>
              <a:t>، همه چهار </a:t>
            </a:r>
            <a:r>
              <a:rPr lang="en-US" sz="2000" dirty="0" smtClean="0">
                <a:solidFill>
                  <a:srgbClr val="FF0000"/>
                </a:solidFill>
              </a:rPr>
              <a:t>sum</a:t>
            </a:r>
            <a:r>
              <a:rPr lang="fa-IR" sz="2000" dirty="0" smtClean="0">
                <a:solidFill>
                  <a:srgbClr val="FF0000"/>
                </a:solidFill>
              </a:rPr>
              <a:t>‌ هم‌جوار حافظه نهان </a:t>
            </a:r>
            <a:r>
              <a:rPr lang="en-US" sz="2000" dirty="0" smtClean="0">
                <a:solidFill>
                  <a:srgbClr val="FF0000"/>
                </a:solidFill>
              </a:rPr>
              <a:t>core1</a:t>
            </a:r>
            <a:r>
              <a:rPr lang="fa-IR" sz="2000" dirty="0" smtClean="0">
                <a:solidFill>
                  <a:srgbClr val="FF0000"/>
                </a:solidFill>
              </a:rPr>
              <a:t> نامعتبر می‌شوند و باید دوباره از حافظه اصلی خوانده شوند.</a:t>
            </a:r>
            <a:r>
              <a:rPr lang="fa-IR" sz="2000" dirty="0">
                <a:solidFill>
                  <a:srgbClr val="FF0000"/>
                </a:solidFill>
              </a:rPr>
              <a:t> </a:t>
            </a:r>
            <a:r>
              <a:rPr lang="fa-IR" sz="2000" dirty="0" smtClean="0">
                <a:solidFill>
                  <a:srgbClr val="FF0000"/>
                </a:solidFill>
              </a:rPr>
              <a:t>در صورتی که واقعاً نیاز به به‌روزرسانی آنها نیست. این امر باعث کند شدن برنامه می‌شود.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31897" r="14576" b="21372"/>
          <a:stretch/>
        </p:blipFill>
        <p:spPr bwMode="auto">
          <a:xfrm>
            <a:off x="838200" y="1981200"/>
            <a:ext cx="7635766" cy="283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447800" y="3353846"/>
            <a:ext cx="838200" cy="306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43800" y="3336204"/>
            <a:ext cx="838200" cy="306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66900" y="2592492"/>
            <a:ext cx="0" cy="761354"/>
          </a:xfrm>
          <a:prstGeom prst="straightConnector1">
            <a:avLst/>
          </a:prstGeom>
          <a:ln w="28575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2592492"/>
            <a:ext cx="1609398" cy="864986"/>
          </a:xfrm>
          <a:prstGeom prst="straightConnector1">
            <a:avLst/>
          </a:prstGeom>
          <a:ln w="28575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308848" cy="685800"/>
              </a:xfrm>
            </p:spPr>
            <p:txBody>
              <a:bodyPr/>
              <a:lstStyle/>
              <a:p>
                <a:r>
                  <a:rPr lang="fa-IR" sz="4000" dirty="0"/>
                  <a:t>مثال: برنامه محاسبه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a-IR" sz="4000" dirty="0"/>
                  <a:t> با استفاده از </a:t>
                </a:r>
                <a:r>
                  <a:rPr lang="fa-IR" sz="4000" dirty="0" smtClean="0"/>
                  <a:t>پدکردن</a:t>
                </a:r>
                <a:endParaRPr lang="en-US" sz="39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308848" cy="685800"/>
              </a:xfrm>
              <a:blipFill rotWithShape="0">
                <a:blip r:embed="rId2"/>
                <a:stretch>
                  <a:fillRect t="-14286" r="-256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8077200" cy="4953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#include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omp.h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</a:p>
          <a:p>
            <a:pPr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long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100000;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step;</a:t>
            </a:r>
          </a:p>
          <a:p>
            <a:r>
              <a:rPr lang="en-US" sz="15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</a:t>
            </a:r>
            <a:r>
              <a:rPr lang="en-US" sz="15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PAD 8 		//assume 64 byte L1 cache line size</a:t>
            </a:r>
          </a:p>
          <a:p>
            <a:pPr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NUM_THREADS 2</a:t>
            </a:r>
          </a:p>
          <a:p>
            <a:pPr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void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 {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15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pi, </a:t>
            </a:r>
            <a:r>
              <a:rPr lang="en-US" sz="15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sum[NUM_THREADS][PAD]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step = 1.0/(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indent="0">
              <a:buNone/>
            </a:pPr>
            <a:r>
              <a:rPr lang="en-US" sz="15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omp_set_num_threads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(NUM_THREADS);</a:t>
            </a:r>
          </a:p>
          <a:p>
            <a:pPr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{</a:t>
            </a:r>
          </a:p>
          <a:p>
            <a:pPr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5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id,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x;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id =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omp_get_num_threads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if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(id == 0)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  <a:endParaRPr lang="en-US" sz="15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id,</a:t>
            </a:r>
            <a:r>
              <a:rPr lang="en-US" sz="1500" dirty="0" err="1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</a:t>
            </a:r>
            <a:r>
              <a:rPr lang="en-US" sz="15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[id][0]=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0.0;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i+nthrds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){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x = (i+0.5)*step;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</a:t>
            </a:r>
            <a:r>
              <a:rPr lang="en-US" sz="15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sum[id][0]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+= 4.0/(1.0+x*x);</a:t>
            </a:r>
          </a:p>
          <a:p>
            <a:pPr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}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15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=0,pi=0.0</a:t>
            </a: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5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++)  pi += step * </a:t>
            </a:r>
            <a:r>
              <a:rPr lang="en-US" sz="15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sum[</a:t>
            </a:r>
            <a:r>
              <a:rPr lang="en-US" sz="1500" dirty="0" err="1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5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][0]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indent="0">
              <a:buNone/>
            </a:pPr>
            <a:r>
              <a:rPr lang="en-US" sz="15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r>
              <a:rPr lang="en-US" sz="15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endParaRPr lang="en-US" sz="15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sz="4000" dirty="0"/>
                  <a:t>مثال: برنامه محاسبه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a-IR" sz="4000" dirty="0"/>
                  <a:t> با استفاده از پدکردن</a:t>
                </a:r>
                <a:endParaRPr lang="en-US" sz="43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4286" r="-261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ctr" rtl="0">
              <a:buClr>
                <a:srgbClr val="DD8047"/>
              </a:buClr>
              <a:buNone/>
            </a:pPr>
            <a:r>
              <a:rPr lang="en-US" sz="2800" dirty="0">
                <a:solidFill>
                  <a:prstClr val="black"/>
                </a:solidFill>
              </a:rPr>
              <a:t>Results</a:t>
            </a:r>
          </a:p>
          <a:p>
            <a:pPr marL="0" lvl="0" indent="0" algn="ctr" rtl="0">
              <a:buClr>
                <a:srgbClr val="DD8047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Original Serial Program with 100000 steps ran in 1.83s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endParaRPr lang="en-US" sz="1100" dirty="0" smtClean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include 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omp.h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long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100000;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step;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PAD 8 		//assume 64 byte L1 cache line size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NUM_THREADS 2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 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 {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100" dirty="0" err="1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pi, </a:t>
            </a:r>
            <a:r>
              <a:rPr lang="en-US" sz="11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sum[NUM_THREADS][PAD]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step = 1.0/(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omp_set_num_threads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(NUM_THREADS);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{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id,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x;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id =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omp_get_num_threads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(id == 0)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id,</a:t>
            </a:r>
            <a:r>
              <a:rPr lang="en-US" sz="1100" dirty="0" err="1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</a:t>
            </a:r>
            <a:r>
              <a:rPr lang="en-US" sz="11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[id][0]=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0.0;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i+nthrds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){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x = (i+0.5)*step;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</a:t>
            </a:r>
            <a:r>
              <a:rPr lang="en-US" sz="11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sum[id][0] 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+= 4.0/(1.0+x*x);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}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=0,pi=0.0;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nthreads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100" dirty="0" err="1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++)  pi += step * </a:t>
            </a:r>
            <a:r>
              <a:rPr lang="en-US" sz="11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sum[</a:t>
            </a:r>
            <a:r>
              <a:rPr lang="en-US" sz="1100" dirty="0" err="1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][0]</a:t>
            </a: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1100" dirty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867400" y="2971800"/>
          <a:ext cx="2971799" cy="2032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90600"/>
                <a:gridCol w="990600"/>
                <a:gridCol w="990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SPMD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SPMD</a:t>
                      </a:r>
                    </a:p>
                    <a:p>
                      <a:pPr algn="ctr"/>
                      <a:r>
                        <a:rPr lang="en-US" dirty="0" smtClean="0"/>
                        <a:t>Padded</a:t>
                      </a:r>
                      <a:endParaRPr lang="en-US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5879068"/>
            <a:ext cx="604197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Intel Core i5 dual core (4 HW thread) 1.7 </a:t>
            </a:r>
            <a:r>
              <a:rPr lang="en-US" sz="1600" dirty="0" err="1" smtClean="0">
                <a:latin typeface="+mj-lt"/>
              </a:rPr>
              <a:t>Ghz</a:t>
            </a:r>
            <a:r>
              <a:rPr lang="en-US" sz="1600" dirty="0" smtClean="0">
                <a:latin typeface="+mj-lt"/>
              </a:rPr>
              <a:t>, with 4GB DDR3 memory</a:t>
            </a:r>
            <a:endParaRPr lang="en-US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495" y="5068669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مقیاس‌پذیری خوب. ولی کد قابل حمل نیست.</a:t>
            </a:r>
          </a:p>
          <a:p>
            <a:pPr algn="ctr"/>
            <a:r>
              <a:rPr lang="fa-IR" b="1" dirty="0" smtClean="0">
                <a:solidFill>
                  <a:srgbClr val="FF0000"/>
                </a:solidFill>
                <a:latin typeface="+mj-lt"/>
                <a:cs typeface="B Nazanin" panose="00000400000000000000" pitchFamily="2" charset="-78"/>
              </a:rPr>
              <a:t>چرا؟</a:t>
            </a:r>
            <a:endParaRPr lang="en-US" b="1" dirty="0">
              <a:solidFill>
                <a:srgbClr val="FF0000"/>
              </a:solidFill>
              <a:latin typeface="+mj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01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همگام‌سازی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fa-IR" dirty="0" smtClean="0"/>
              <a:t> یک مدل موازی‌سازی برای سیستم‌های حافظه مشترک است.</a:t>
            </a:r>
          </a:p>
          <a:p>
            <a:r>
              <a:rPr lang="fa-IR" dirty="0" smtClean="0"/>
              <a:t>هرگاه چند نخ بخواهند همزمان به یک منبع مشترک دسترسی پیدا کنند، و خروجی برنامه به ترتیب دسترسی وابسته شود، </a:t>
            </a:r>
            <a:r>
              <a:rPr lang="fa-IR" dirty="0" smtClean="0">
                <a:solidFill>
                  <a:srgbClr val="FF6600"/>
                </a:solidFill>
              </a:rPr>
              <a:t>شرایط مسابقه</a:t>
            </a:r>
            <a:r>
              <a:rPr lang="fa-IR" dirty="0" smtClean="0"/>
              <a:t> رخ داده است. </a:t>
            </a:r>
            <a:endParaRPr lang="en-US" dirty="0" smtClean="0"/>
          </a:p>
          <a:p>
            <a:r>
              <a:rPr lang="fa-IR" dirty="0" smtClean="0"/>
              <a:t>برای جلوگیری از مسابقه، از مکانیزم‌های همگام‌سازی استفاده می‌کنیم.</a:t>
            </a:r>
          </a:p>
          <a:p>
            <a:r>
              <a:rPr lang="fa-IR" dirty="0" smtClean="0"/>
              <a:t>همگام‌سازی سربار زمانی دارد. سعی کنید برنامه را طوری بنویسید که به کمترین همگام‌سازی نیاز داشته باشد.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2648" y="12192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000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20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count</a:t>
            </a:r>
            <a:r>
              <a:rPr lang="en-US" sz="20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10</a:t>
            </a:r>
            <a:r>
              <a:rPr lang="en-US" sz="20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همگام‌سازی - </a:t>
            </a:r>
            <a:r>
              <a:rPr lang="fa-IR" dirty="0"/>
              <a:t>مثالی از شرایط </a:t>
            </a:r>
            <a:r>
              <a:rPr lang="fa-IR" dirty="0" smtClean="0"/>
              <a:t>مسابقه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26090345"/>
              </p:ext>
            </p:extLst>
          </p:nvPr>
        </p:nvGraphicFramePr>
        <p:xfrm>
          <a:off x="612775" y="4241800"/>
          <a:ext cx="8153400" cy="18542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همگام‌سازی سطح بالا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همگام‌سازی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سطح پایین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Critical</a:t>
                      </a:r>
                      <a:r>
                        <a:rPr lang="en-US" baseline="0" dirty="0" smtClean="0"/>
                        <a:t> Section (Mutual Exclusion)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Flush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Atomic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Lock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Barrier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9" name="Oval 8"/>
          <p:cNvSpPr/>
          <p:nvPr/>
        </p:nvSpPr>
        <p:spPr>
          <a:xfrm>
            <a:off x="4724400" y="1295400"/>
            <a:ext cx="1600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162800" y="1295400"/>
            <a:ext cx="1600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Thread 1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9" idx="4"/>
          </p:cNvCxnSpPr>
          <p:nvPr/>
        </p:nvCxnSpPr>
        <p:spPr>
          <a:xfrm>
            <a:off x="5524500" y="2057400"/>
            <a:ext cx="0" cy="1752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79979" y="2057400"/>
            <a:ext cx="0" cy="1752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800" y="2743200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ount ++</a:t>
            </a:r>
            <a:endParaRPr lang="en-US" dirty="0">
              <a:solidFill>
                <a:srgbClr val="FF0000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2743200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ount --</a:t>
            </a:r>
            <a:endParaRPr lang="en-US" dirty="0">
              <a:solidFill>
                <a:srgbClr val="FF0000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3745468"/>
            <a:ext cx="2666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count = </a:t>
            </a:r>
            <a:r>
              <a:rPr lang="en-US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9, 10, 11?</a:t>
            </a:r>
            <a:endParaRPr lang="en-US" dirty="0">
              <a:solidFill>
                <a:srgbClr val="0000FF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مانع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r>
              <a:rPr lang="fa-IR" dirty="0" smtClean="0"/>
              <a:t>مانع </a:t>
            </a:r>
            <a:r>
              <a:rPr lang="en-US" dirty="0" smtClean="0"/>
              <a:t>Barrier</a:t>
            </a:r>
          </a:p>
          <a:p>
            <a:pPr lvl="1" algn="r"/>
            <a:r>
              <a:rPr lang="fa-IR" dirty="0" smtClean="0">
                <a:solidFill>
                  <a:srgbClr val="0000FF"/>
                </a:solidFill>
              </a:rPr>
              <a:t>مکانی از کد که هیچ نخی اجازه عبور از آن </a:t>
            </a:r>
          </a:p>
          <a:p>
            <a:pPr marL="366713" lvl="1" indent="0" algn="r">
              <a:buNone/>
            </a:pPr>
            <a:r>
              <a:rPr lang="fa-IR" dirty="0" smtClean="0">
                <a:solidFill>
                  <a:srgbClr val="0000FF"/>
                </a:solidFill>
              </a:rPr>
              <a:t>را ندارد، مگر اینکه بقیه نخ‌ها نیز به آنجا رسیده</a:t>
            </a:r>
          </a:p>
          <a:p>
            <a:pPr marL="366713" lvl="1" indent="0" algn="r">
              <a:buNone/>
            </a:pPr>
            <a:r>
              <a:rPr lang="fa-IR" dirty="0" smtClean="0">
                <a:solidFill>
                  <a:srgbClr val="0000FF"/>
                </a:solidFill>
              </a:rPr>
              <a:t>باشند.</a:t>
            </a:r>
            <a:endParaRPr lang="en-US" dirty="0" smtClean="0">
              <a:solidFill>
                <a:srgbClr val="0000FF"/>
              </a:solidFill>
            </a:endParaRPr>
          </a:p>
          <a:p>
            <a:pPr lvl="1" algn="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95"/>
          <a:stretch/>
        </p:blipFill>
        <p:spPr bwMode="auto">
          <a:xfrm rot="16200000">
            <a:off x="1627460" y="2715942"/>
            <a:ext cx="1926682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38600" y="4833124"/>
            <a:ext cx="609600" cy="664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rgbClr val="0000FF"/>
                </a:solidFill>
                <a:cs typeface="B Nazanin" panose="00000400000000000000" pitchFamily="2" charset="-78"/>
              </a:rPr>
              <a:t>مانع</a:t>
            </a:r>
            <a:endParaRPr lang="en-US" sz="2000" b="1" dirty="0">
              <a:solidFill>
                <a:srgbClr val="0000FF"/>
              </a:solidFill>
              <a:cs typeface="B Nazanin" panose="00000400000000000000" pitchFamily="2" charset="-78"/>
            </a:endParaRP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3200400" y="4893063"/>
            <a:ext cx="838200" cy="272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مانع: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#pragma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2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id =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A[id] = big_calc1(id);</a:t>
            </a:r>
          </a:p>
          <a:p>
            <a:pPr marL="0" indent="0" algn="l" rtl="0">
              <a:buNone/>
            </a:pPr>
            <a:endParaRPr lang="en-US" sz="2200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 algn="l" rtl="0">
              <a:buNone/>
            </a:pPr>
            <a:r>
              <a:rPr lang="en-US" sz="22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22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22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barrier</a:t>
            </a:r>
          </a:p>
          <a:p>
            <a:pPr marL="0" indent="0" algn="l" rtl="0">
              <a:buNone/>
            </a:pPr>
            <a:endParaRPr lang="en-US" sz="2200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B[id] = big_calc2(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id,A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US" sz="2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82987" y="3352800"/>
            <a:ext cx="335279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rgbClr val="0000FF"/>
                </a:solidFill>
                <a:cs typeface="B Nazanin" panose="00000400000000000000" pitchFamily="2" charset="-78"/>
              </a:rPr>
              <a:t>چرا اینجا به مانع نیاز است؟</a:t>
            </a:r>
            <a:endParaRPr lang="en-US" sz="2000" b="1" dirty="0">
              <a:solidFill>
                <a:srgbClr val="0000FF"/>
              </a:solidFill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495801" y="3581400"/>
            <a:ext cx="8871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چگونه یک مانع بسازیم؟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Implementation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use low-level synchronization mechanisms (e.g. locks)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Hardware Implementation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edicated bus with open-collector connection?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317532"/>
            <a:ext cx="6221575" cy="249299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INIT BAR=0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Thread1 			Thread2</a:t>
            </a:r>
            <a:endParaRPr lang="en-US" b="1" dirty="0">
              <a:solidFill>
                <a:srgbClr val="FA5206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... </a:t>
            </a:r>
            <a:r>
              <a:rPr lang="en-US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			...</a:t>
            </a:r>
            <a:endParaRPr lang="en-US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Lock(</a:t>
            </a:r>
            <a:r>
              <a:rPr lang="en-US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bar_lock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); </a:t>
            </a:r>
            <a:r>
              <a:rPr lang="en-US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	Lock(</a:t>
            </a:r>
            <a:r>
              <a:rPr lang="en-US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bar_lock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BAR= BAR+1 ; </a:t>
            </a:r>
            <a:r>
              <a:rPr lang="en-US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		BAR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 BAR +1;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Unlock(</a:t>
            </a:r>
            <a:r>
              <a:rPr lang="en-US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bar_lock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); </a:t>
            </a:r>
            <a:r>
              <a:rPr lang="en-US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	Unlock(</a:t>
            </a:r>
            <a:r>
              <a:rPr lang="en-US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bar_lock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while (BAR &lt; 2); </a:t>
            </a:r>
            <a:r>
              <a:rPr lang="en-US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	while </a:t>
            </a:r>
            <a:r>
              <a:rPr 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(BAR &lt; 2);</a:t>
            </a:r>
          </a:p>
        </p:txBody>
      </p:sp>
    </p:spTree>
    <p:extLst>
      <p:ext uri="{BB962C8B-B14F-4D97-AF65-F5344CB8AC3E}">
        <p14:creationId xmlns:p14="http://schemas.microsoft.com/office/powerpoint/2010/main" val="19599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فرآیند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 برنامه که برای اجرا در حافظه بار‌گذاری شده است؛ به همراه یک </a:t>
            </a:r>
            <a:r>
              <a:rPr lang="fa-IR" dirty="0" smtClean="0">
                <a:solidFill>
                  <a:srgbClr val="1B46FD"/>
                </a:solidFill>
              </a:rPr>
              <a:t>بلوک کنترل فرآیند </a:t>
            </a:r>
            <a:r>
              <a:rPr lang="fa-IR" dirty="0" smtClean="0"/>
              <a:t>برای مدیریت آن، شامل:</a:t>
            </a:r>
          </a:p>
          <a:p>
            <a:pPr lvl="1"/>
            <a:r>
              <a:rPr lang="fa-IR" dirty="0" smtClean="0"/>
              <a:t>اطلاعات مدیریت فرآیند</a:t>
            </a:r>
          </a:p>
          <a:p>
            <a:pPr lvl="2"/>
            <a:r>
              <a:rPr lang="fa-IR" dirty="0" smtClean="0"/>
              <a:t>شناسه آن</a:t>
            </a:r>
          </a:p>
          <a:p>
            <a:pPr lvl="2"/>
            <a:r>
              <a:rPr lang="fa-IR" dirty="0" smtClean="0"/>
              <a:t>مقدار فعلی شمارنده برنامه، اشاره‌گر پشته، ثبات‌ها، متغیرها، کلمه وضعیت برنامه و ...</a:t>
            </a:r>
          </a:p>
          <a:p>
            <a:pPr lvl="2"/>
            <a:r>
              <a:rPr lang="fa-IR" dirty="0" smtClean="0"/>
              <a:t>وضعیت آن (در حال اجرا، مسدود، آماده، معلق و ...)</a:t>
            </a:r>
          </a:p>
          <a:p>
            <a:pPr lvl="1"/>
            <a:r>
              <a:rPr lang="fa-IR" dirty="0" smtClean="0"/>
              <a:t>اطلاعات مدیریت حافظه</a:t>
            </a:r>
          </a:p>
          <a:p>
            <a:pPr lvl="2"/>
            <a:r>
              <a:rPr lang="fa-IR" dirty="0" smtClean="0"/>
              <a:t>اشاره‌گر به قطعه کد، داده و پشته</a:t>
            </a:r>
          </a:p>
          <a:p>
            <a:pPr lvl="1"/>
            <a:r>
              <a:rPr lang="fa-IR" dirty="0" smtClean="0"/>
              <a:t>اطلاعات مدیریت فایل</a:t>
            </a:r>
          </a:p>
          <a:p>
            <a:pPr lvl="2"/>
            <a:r>
              <a:rPr lang="fa-IR" dirty="0" smtClean="0"/>
              <a:t>توصیف‌گر فایل‌های باز، دایرکتوری فعلی و 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8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ناحیه بحرانی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r>
              <a:rPr lang="fa-IR" dirty="0" smtClean="0"/>
              <a:t>انحصار متقابل </a:t>
            </a:r>
            <a:r>
              <a:rPr lang="en-US" dirty="0" smtClean="0"/>
              <a:t> Mutual Exclusion</a:t>
            </a:r>
            <a:r>
              <a:rPr lang="fa-IR" dirty="0" smtClean="0"/>
              <a:t>یا </a:t>
            </a:r>
            <a:r>
              <a:rPr lang="fa-IR" dirty="0" smtClean="0">
                <a:solidFill>
                  <a:srgbClr val="FF0000"/>
                </a:solidFill>
              </a:rPr>
              <a:t>ناحیه بحرانی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r"/>
            <a:r>
              <a:rPr lang="fa-IR" dirty="0" smtClean="0">
                <a:solidFill>
                  <a:srgbClr val="0000FF"/>
                </a:solidFill>
              </a:rPr>
              <a:t>بلوکی از کد که در هر زمان فقط</a:t>
            </a:r>
          </a:p>
          <a:p>
            <a:pPr marL="366713" lvl="1" indent="0" algn="r">
              <a:buNone/>
            </a:pPr>
            <a:r>
              <a:rPr lang="fa-IR" dirty="0" smtClean="0">
                <a:solidFill>
                  <a:srgbClr val="0000FF"/>
                </a:solidFill>
              </a:rPr>
              <a:t>یک نخ اجازه ورود به آن را دارد.</a:t>
            </a:r>
            <a:endParaRPr lang="en-US" dirty="0" smtClean="0">
              <a:solidFill>
                <a:srgbClr val="0000FF"/>
              </a:solidFill>
            </a:endParaRPr>
          </a:p>
          <a:p>
            <a:pPr algn="r"/>
            <a:endParaRPr lang="en-US" dirty="0" smtClean="0"/>
          </a:p>
          <a:p>
            <a:pPr lvl="1" algn="r"/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8"/>
          <a:stretch/>
        </p:blipFill>
        <p:spPr bwMode="auto">
          <a:xfrm rot="16200000">
            <a:off x="2247898" y="2171702"/>
            <a:ext cx="1676401" cy="403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ناحیه بحرانی: مثال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float res;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#pragma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 algn="l" rtl="0">
              <a:buNone/>
            </a:pPr>
            <a:r>
              <a:rPr lang="en-US" sz="2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float B,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id,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2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id =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omp_get_num_threads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2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for (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=id,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&lt;niters;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+=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){</a:t>
            </a:r>
          </a:p>
          <a:p>
            <a:pPr marL="0" indent="0" algn="l" rtl="0">
              <a:buNone/>
            </a:pPr>
            <a:r>
              <a:rPr lang="en-US" sz="22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</a:t>
            </a:r>
            <a:r>
              <a:rPr lang="en-US" sz="22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 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big_job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#pragma </a:t>
            </a:r>
            <a:r>
              <a:rPr lang="en-US" sz="22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22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critical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res += consume(B);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}</a:t>
            </a:r>
          </a:p>
          <a:p>
            <a:pPr marL="0" indent="0" algn="l" rtl="0"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US" sz="2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1" y="4572000"/>
            <a:ext cx="3429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rgbClr val="0000FF"/>
                </a:solidFill>
                <a:cs typeface="B Nazanin" panose="00000400000000000000" pitchFamily="2" charset="-78"/>
              </a:rPr>
              <a:t>چرا اینجا به ناحیه بحرانی نیاز است؟</a:t>
            </a:r>
            <a:endParaRPr lang="en-US" sz="2000" b="1" dirty="0">
              <a:solidFill>
                <a:srgbClr val="FA5206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648205" y="4838700"/>
            <a:ext cx="6095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1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اتمی	       </a:t>
            </a:r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2192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200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#pragma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double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B;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B = DOIT();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big_ugly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(B);</a:t>
            </a:r>
          </a:p>
          <a:p>
            <a:pPr marL="0" indent="0">
              <a:buFont typeface="Wingdings" pitchFamily="2" charset="2"/>
              <a:buNone/>
            </a:pPr>
            <a:endParaRPr lang="en-US" sz="2200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22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22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atomic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X += </a:t>
            </a:r>
            <a:r>
              <a:rPr lang="en-US" sz="22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</a:t>
            </a: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2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22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1" y="3886200"/>
            <a:ext cx="3124199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solidFill>
                  <a:srgbClr val="0000FF"/>
                </a:solidFill>
                <a:cs typeface="B Nazanin" panose="00000400000000000000" pitchFamily="2" charset="-78"/>
              </a:rPr>
              <a:t>مانند ناحیه بحرانی، فقط در هر زمان به یک نخ اجازه به‌روزرسانی </a:t>
            </a:r>
            <a:r>
              <a:rPr lang="en-US" sz="2000" b="1" dirty="0" smtClean="0">
                <a:solidFill>
                  <a:srgbClr val="0000FF"/>
                </a:solidFill>
                <a:cs typeface="B Nazanin" panose="00000400000000000000" pitchFamily="2" charset="-78"/>
              </a:rPr>
              <a:t>X</a:t>
            </a:r>
            <a:r>
              <a:rPr lang="fa-IR" sz="2000" b="1" dirty="0" smtClean="0">
                <a:solidFill>
                  <a:srgbClr val="0000FF"/>
                </a:solidFill>
                <a:cs typeface="B Nazanin" panose="00000400000000000000" pitchFamily="2" charset="-78"/>
              </a:rPr>
              <a:t> را می‌دهد.</a:t>
            </a:r>
            <a:endParaRPr lang="en-US" sz="2000" b="1" dirty="0">
              <a:solidFill>
                <a:srgbClr val="FA5206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305300" y="4038600"/>
            <a:ext cx="876301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1601" y="1447799"/>
            <a:ext cx="3304189" cy="2205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عملیات فقط یکی از موارد زیر می‌تواند باشد:</a:t>
            </a:r>
            <a:endParaRPr lang="en-US" sz="20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X </a:t>
            </a:r>
            <a:r>
              <a:rPr lang="en-US" sz="2000" b="1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binop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= expr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++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++x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x--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--x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7301" y="5110164"/>
            <a:ext cx="6591299" cy="106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solidFill>
                  <a:srgbClr val="FA5206"/>
                </a:solidFill>
                <a:cs typeface="B Nazanin" panose="00000400000000000000" pitchFamily="2" charset="-78"/>
              </a:rPr>
              <a:t>بعداً خواهید دید استفاده از عملیات اتمی می‌تواند سریعتر از ناحیه بحرانی باشد. کامپایلر می‌تواند عملیات اتمی را با استفاده از مکانیزم‌های سخت‌افزاری موجود بهتر پیاده‌سازی کند. </a:t>
            </a:r>
            <a:endParaRPr lang="en-US" sz="2000" b="1" dirty="0">
              <a:solidFill>
                <a:srgbClr val="FA5206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329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sz="4000" dirty="0"/>
                  <a:t>مثال: برنامه محاسبه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a-IR" sz="4000" dirty="0"/>
                  <a:t> </a:t>
                </a:r>
                <a:r>
                  <a:rPr lang="fa-IR" sz="4000" dirty="0" smtClean="0"/>
                  <a:t>با استفاده از ناحیه بحرانی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4286" r="-261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1219200"/>
            <a:ext cx="8077200" cy="4953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indent="0">
              <a:buNone/>
            </a:pPr>
            <a:r>
              <a:rPr lang="en-US" sz="17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#include &lt;</a:t>
            </a:r>
            <a:r>
              <a:rPr lang="en-US" sz="17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omp.h</a:t>
            </a:r>
            <a:r>
              <a:rPr lang="en-US" sz="17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long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100000;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step;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NUM_THREADS 2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void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 {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pi;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step = 1.0/(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omp_set_num_threads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(NUM_THREADS);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{</a:t>
            </a:r>
          </a:p>
          <a:p>
            <a:pPr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id,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x, sum;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 =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>
              <a:buNone/>
            </a:pPr>
            <a:r>
              <a:rPr lang="en-US" sz="16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omp_get_num_threads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>
              <a:buNone/>
            </a:pPr>
            <a:r>
              <a:rPr lang="en-US" sz="160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for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id,sum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=0.0;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i+nthrds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){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x = (i+0.5)*step;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sum += 4.0/(1.0+x*x);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indent="0">
              <a:buNone/>
            </a:pPr>
            <a:r>
              <a:rPr lang="en-US" sz="160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#pragma </a:t>
            </a:r>
            <a:r>
              <a:rPr lang="en-US" sz="16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6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critical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pi += sum * step;</a:t>
            </a:r>
          </a:p>
          <a:p>
            <a:pPr indent="0">
              <a:buNone/>
            </a:pPr>
            <a:r>
              <a:rPr lang="en-US" sz="1600" dirty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}</a:t>
            </a:r>
          </a:p>
          <a:p>
            <a:pPr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 </a:t>
            </a:r>
            <a:endParaRPr lang="en-US" sz="1600" dirty="0">
              <a:solidFill>
                <a:schemeClr val="tx1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400" y="2638425"/>
            <a:ext cx="1828799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Use local </a:t>
            </a:r>
            <a:r>
              <a:rPr lang="en-US" sz="2000" b="1" dirty="0" smtClean="0">
                <a:solidFill>
                  <a:srgbClr val="FA5206"/>
                </a:solidFill>
              </a:rPr>
              <a:t>Sum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257800" y="2886075"/>
            <a:ext cx="1371600" cy="542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62602" y="4876800"/>
            <a:ext cx="2895598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</a:rPr>
              <a:t>Make sure only one thread at a time can update </a:t>
            </a:r>
            <a:r>
              <a:rPr lang="en-US" sz="2000" b="1" dirty="0" smtClean="0">
                <a:solidFill>
                  <a:srgbClr val="FA5206"/>
                </a:solidFill>
              </a:rPr>
              <a:t>pi</a:t>
            </a:r>
            <a:endParaRPr lang="en-US" sz="2000" b="1" dirty="0">
              <a:solidFill>
                <a:srgbClr val="FA5206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3962402" y="5372100"/>
            <a:ext cx="160020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a-IR" sz="4000" dirty="0"/>
                  <a:t>مثال: برنامه محاسبه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a-IR" sz="4000" dirty="0"/>
                  <a:t> با استفاده از ناحیه بحرانی</a:t>
                </a:r>
                <a:endParaRPr lang="en-US" sz="43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4286" r="-261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876800"/>
          </a:xfrm>
        </p:spPr>
        <p:txBody>
          <a:bodyPr/>
          <a:lstStyle/>
          <a:p>
            <a:pPr marL="0" lvl="0" indent="0" algn="ctr" rtl="0">
              <a:buClr>
                <a:srgbClr val="DD8047"/>
              </a:buClr>
              <a:buNone/>
            </a:pPr>
            <a:r>
              <a:rPr lang="en-US" sz="2800" dirty="0">
                <a:solidFill>
                  <a:prstClr val="black"/>
                </a:solidFill>
              </a:rPr>
              <a:t>Results</a:t>
            </a:r>
          </a:p>
          <a:p>
            <a:pPr marL="0" lvl="0" indent="0" algn="ctr" rtl="0">
              <a:buClr>
                <a:srgbClr val="DD8047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Original Serial Program with 100000 steps ran in </a:t>
            </a:r>
            <a:r>
              <a:rPr lang="en-US" sz="2400" dirty="0" smtClean="0">
                <a:solidFill>
                  <a:prstClr val="black"/>
                </a:solidFill>
              </a:rPr>
              <a:t>1.83s</a:t>
            </a:r>
          </a:p>
          <a:p>
            <a:pPr indent="0" algn="l" rtl="0">
              <a:spcBef>
                <a:spcPts val="0"/>
              </a:spcBef>
              <a:buNone/>
            </a:pPr>
            <a:endParaRPr lang="fa-IR" sz="1100" dirty="0" smtClean="0">
              <a:solidFill>
                <a:srgbClr val="FA5206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indent="0" algn="l" rtl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#include &lt;</a:t>
            </a:r>
            <a:r>
              <a:rPr lang="en-US" sz="1100" dirty="0" err="1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omp.h</a:t>
            </a:r>
            <a:r>
              <a:rPr lang="en-US" sz="1100" dirty="0" smtClean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static</a:t>
            </a:r>
            <a:r>
              <a:rPr lang="en-US" sz="105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long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100000; </a:t>
            </a: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step;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NUM_THREADS 2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void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 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 {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step = 1.0/(</a:t>
            </a: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 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</a:t>
            </a:r>
            <a:r>
              <a:rPr lang="en-US" sz="105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omp_set_num_threads</a:t>
            </a: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(NUM_THREADS);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#pragma </a:t>
            </a:r>
            <a:r>
              <a:rPr lang="en-US" sz="105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parallel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{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050" dirty="0" err="1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</a:t>
            </a: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, id, 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double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x, sum;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 = </a:t>
            </a:r>
            <a:r>
              <a:rPr lang="en-US" sz="105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omp_get_thread_num</a:t>
            </a: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</a:t>
            </a:r>
            <a:r>
              <a:rPr lang="en-US" sz="105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nthrds</a:t>
            </a: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omp_get_num_threads</a:t>
            </a: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();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FF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for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(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id,sum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=0.0; 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&lt;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num_steps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</a:t>
            </a: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US" sz="1050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i+nthrds</a:t>
            </a:r>
            <a:r>
              <a:rPr lang="en-US" sz="105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  <a:endParaRPr lang="en-US" sz="105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x = (i+0.5)*step;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sum += 4.0/(1.0+x*x);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#pragma </a:t>
            </a:r>
            <a:r>
              <a:rPr lang="en-US" sz="1050" dirty="0" err="1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omp</a:t>
            </a:r>
            <a:r>
              <a:rPr lang="en-US" sz="1050" dirty="0">
                <a:solidFill>
                  <a:srgbClr val="FA5206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critical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pi += sum * step;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}</a:t>
            </a:r>
          </a:p>
          <a:p>
            <a:pPr indent="0" algn="l" rtl="0">
              <a:spcBef>
                <a:spcPts val="0"/>
              </a:spcBef>
              <a:buNone/>
            </a:pPr>
            <a:r>
              <a:rPr lang="en-US" sz="105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 </a:t>
            </a:r>
          </a:p>
          <a:p>
            <a:pPr marL="0" lvl="0" indent="0" algn="l" rtl="0" eaLnBrk="1" hangingPunct="1">
              <a:spcBef>
                <a:spcPct val="0"/>
              </a:spcBef>
              <a:buClrTx/>
              <a:buSzTx/>
              <a:buNone/>
            </a:pPr>
            <a:r>
              <a:rPr lang="en-US" sz="600" dirty="0" smtClean="0">
                <a:solidFill>
                  <a:prstClr val="black"/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endParaRPr lang="en-US" sz="600" dirty="0">
              <a:solidFill>
                <a:prstClr val="black"/>
              </a:solidFill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00600" y="2209800"/>
          <a:ext cx="3810000" cy="2123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38200"/>
                <a:gridCol w="990600"/>
                <a:gridCol w="1070113"/>
                <a:gridCol w="9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SPMD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SPMD</a:t>
                      </a:r>
                    </a:p>
                    <a:p>
                      <a:pPr algn="ctr"/>
                      <a:r>
                        <a:rPr lang="en-US" dirty="0" smtClean="0"/>
                        <a:t>Padded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SPMD</a:t>
                      </a:r>
                      <a:r>
                        <a:rPr lang="en-US" baseline="0" dirty="0" smtClean="0"/>
                        <a:t> Critical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5715000"/>
            <a:ext cx="604197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Intel Core i5 dual core (4 HW thread) 1.7 </a:t>
            </a:r>
            <a:r>
              <a:rPr lang="en-US" sz="1600" dirty="0" err="1" smtClean="0">
                <a:latin typeface="+mj-lt"/>
              </a:rPr>
              <a:t>Ghz</a:t>
            </a:r>
            <a:r>
              <a:rPr lang="en-US" sz="1600" dirty="0" smtClean="0">
                <a:latin typeface="+mj-lt"/>
              </a:rPr>
              <a:t>, with 4GB DDR3 memory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38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فرآیند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7" t="19396" r="38264" b="19504"/>
          <a:stretch/>
        </p:blipFill>
        <p:spPr bwMode="auto">
          <a:xfrm>
            <a:off x="1488948" y="1234440"/>
            <a:ext cx="64008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52" y="1219200"/>
            <a:ext cx="8461248" cy="4876800"/>
          </a:xfrm>
        </p:spPr>
        <p:txBody>
          <a:bodyPr/>
          <a:lstStyle/>
          <a:p>
            <a:r>
              <a:rPr lang="fa-IR" sz="2600" dirty="0" smtClean="0"/>
              <a:t>نخ‌ها فرآیندهای سبک‌وزنی هستند که اطلاعات بسیاری را به اشتراک می‌گذارند.</a:t>
            </a:r>
          </a:p>
          <a:p>
            <a:r>
              <a:rPr lang="fa-IR" sz="2600" dirty="0" smtClean="0"/>
              <a:t>نخ‌های یک فرآیند، فضای داده، کد، و </a:t>
            </a:r>
            <a:r>
              <a:rPr lang="en-US" sz="2600" dirty="0" smtClean="0"/>
              <a:t>heap</a:t>
            </a:r>
            <a:r>
              <a:rPr lang="fa-IR" sz="2600" dirty="0" smtClean="0"/>
              <a:t> مشترکی دارند. ولی هر نخ </a:t>
            </a:r>
            <a:r>
              <a:rPr lang="fa-IR" sz="2600" dirty="0" smtClean="0">
                <a:solidFill>
                  <a:srgbClr val="FF6600"/>
                </a:solidFill>
              </a:rPr>
              <a:t>حافظه پشته اختصاصی </a:t>
            </a:r>
            <a:r>
              <a:rPr lang="fa-IR" sz="2600" dirty="0" smtClean="0"/>
              <a:t>دارد.</a:t>
            </a:r>
          </a:p>
          <a:p>
            <a:r>
              <a:rPr lang="fa-IR" sz="2600" dirty="0" smtClean="0"/>
              <a:t>مانند فرآیند، هر نخ نیز دارای یک </a:t>
            </a:r>
            <a:r>
              <a:rPr lang="fa-IR" sz="2600" dirty="0" smtClean="0">
                <a:solidFill>
                  <a:srgbClr val="1B46FD"/>
                </a:solidFill>
              </a:rPr>
              <a:t>بلوک کنترل نخ ا</a:t>
            </a:r>
            <a:r>
              <a:rPr lang="fa-IR" sz="2600" dirty="0" smtClean="0"/>
              <a:t>ست؛ شامل:</a:t>
            </a:r>
            <a:endParaRPr lang="en-US" sz="2600" dirty="0" smtClean="0"/>
          </a:p>
          <a:p>
            <a:pPr lvl="1"/>
            <a:r>
              <a:rPr lang="fa-IR" sz="2200" dirty="0" smtClean="0"/>
              <a:t>شناسه آن</a:t>
            </a:r>
          </a:p>
          <a:p>
            <a:pPr lvl="1"/>
            <a:r>
              <a:rPr lang="fa-IR" sz="2200" dirty="0" smtClean="0"/>
              <a:t>مقدار شمارنده برنامه، اشاره‌گر پشته، ثبات‌ها</a:t>
            </a:r>
          </a:p>
          <a:p>
            <a:pPr lvl="1"/>
            <a:r>
              <a:rPr lang="fa-IR" sz="2200" dirty="0" smtClean="0"/>
              <a:t>وضعیت آن </a:t>
            </a:r>
            <a:r>
              <a:rPr lang="fa-IR" sz="2200" dirty="0"/>
              <a:t>(در حال اجرا، مسدود، آماده، معلق و </a:t>
            </a:r>
            <a:r>
              <a:rPr lang="fa-IR" sz="2200" dirty="0" smtClean="0"/>
              <a:t>...)</a:t>
            </a:r>
            <a:endParaRPr lang="en-US" sz="2200" dirty="0" smtClean="0"/>
          </a:p>
          <a:p>
            <a:r>
              <a:rPr lang="fa-IR" sz="2600" dirty="0" smtClean="0"/>
              <a:t>از آنجا که بیشتر منابع نخ به صورت اشتراکی با بقیه نخ‌ها استفاده می‌شود:</a:t>
            </a:r>
          </a:p>
          <a:p>
            <a:pPr lvl="1"/>
            <a:r>
              <a:rPr lang="fa-IR" sz="2200" dirty="0" smtClean="0"/>
              <a:t>بلوک کنترل نخ به مراتب کوچکتر از بلوک کنترل فرآیند است. بنابراین در هنگام سوئیچ‌کردن بین نخ‌ها، داده کم‌تری باید ذخیره شود و سربار سوئیچ‌کردن کم‌تر است.</a:t>
            </a:r>
          </a:p>
          <a:p>
            <a:pPr lvl="1"/>
            <a:r>
              <a:rPr lang="fa-IR" sz="2200" dirty="0" smtClean="0"/>
              <a:t>دو نخ حافظه کمتری نسبت به دو فرآیند اشغال می‌کند.   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93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90"/>
          <a:stretch/>
        </p:blipFill>
        <p:spPr bwMode="auto">
          <a:xfrm>
            <a:off x="1844040" y="1295400"/>
            <a:ext cx="5547360" cy="482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3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مدل‌های برنامه‌نویسی چندنخی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چندنخی صریح: کاربر با استفاده از کتابخانه‌ای که در اختیارش است، مسئولیت ایجاد و مدیریت نخ‌ها را بر عهده دارد. </a:t>
            </a:r>
          </a:p>
          <a:p>
            <a:pPr lvl="1"/>
            <a:r>
              <a:rPr lang="fa-IR" dirty="0" smtClean="0"/>
              <a:t>مانند </a:t>
            </a:r>
            <a:r>
              <a:rPr lang="en-US" dirty="0" err="1" smtClean="0"/>
              <a:t>pthread</a:t>
            </a:r>
            <a:r>
              <a:rPr lang="fa-IR" dirty="0" smtClean="0"/>
              <a:t>، </a:t>
            </a:r>
            <a:r>
              <a:rPr lang="en-US" dirty="0" smtClean="0"/>
              <a:t>win thread</a:t>
            </a:r>
            <a:r>
              <a:rPr lang="fa-IR" dirty="0" smtClean="0"/>
              <a:t>، </a:t>
            </a:r>
            <a:r>
              <a:rPr lang="en-US" dirty="0" smtClean="0"/>
              <a:t>C++ 11 thread</a:t>
            </a:r>
            <a:r>
              <a:rPr lang="fa-IR" dirty="0" smtClean="0"/>
              <a:t>، </a:t>
            </a:r>
            <a:r>
              <a:rPr lang="en-US" dirty="0" smtClean="0"/>
              <a:t>java thread</a:t>
            </a:r>
            <a:r>
              <a:rPr lang="fa-IR" dirty="0" smtClean="0"/>
              <a:t> و </a:t>
            </a:r>
            <a:r>
              <a:rPr lang="en-US" dirty="0" smtClean="0"/>
              <a:t>python thread</a:t>
            </a:r>
          </a:p>
          <a:p>
            <a:pPr lvl="1"/>
            <a:r>
              <a:rPr lang="fa-IR" dirty="0" smtClean="0"/>
              <a:t>قابلیت انعطاف‌پذیری و کنترل بالا، ولی</a:t>
            </a:r>
            <a:r>
              <a:rPr lang="en-US" dirty="0" smtClean="0"/>
              <a:t> </a:t>
            </a:r>
            <a:r>
              <a:rPr lang="fa-IR" dirty="0" smtClean="0"/>
              <a:t>برنامه‌نویسی سخت‌تر</a:t>
            </a:r>
          </a:p>
          <a:p>
            <a:endParaRPr lang="fa-IR" dirty="0" smtClean="0"/>
          </a:p>
          <a:p>
            <a:r>
              <a:rPr lang="fa-IR" dirty="0" smtClean="0"/>
              <a:t>چندنخی ضمنی: ایجاد و مدیریت نخ‌ها بر عهده کامپایلر است تا برنامه‌نویس بتواند بر روی الگوریتم متمرکز شود. </a:t>
            </a:r>
          </a:p>
          <a:p>
            <a:pPr lvl="1"/>
            <a:r>
              <a:rPr lang="fa-IR" dirty="0" smtClean="0"/>
              <a:t>مانند </a:t>
            </a:r>
            <a:r>
              <a:rPr lang="en-US" dirty="0" err="1" smtClean="0"/>
              <a:t>OpenMP</a:t>
            </a:r>
            <a:r>
              <a:rPr lang="fa-IR" dirty="0" smtClean="0"/>
              <a:t>، </a:t>
            </a:r>
            <a:r>
              <a:rPr lang="en-US" dirty="0" smtClean="0"/>
              <a:t>Intel TBB</a:t>
            </a:r>
            <a:r>
              <a:rPr lang="fa-IR" dirty="0" smtClean="0"/>
              <a:t>، </a:t>
            </a:r>
            <a:r>
              <a:rPr lang="en-US" dirty="0" err="1" smtClean="0"/>
              <a:t>Cilk</a:t>
            </a:r>
            <a:r>
              <a:rPr lang="en-US" dirty="0" smtClean="0"/>
              <a:t> Plus</a:t>
            </a:r>
          </a:p>
          <a:p>
            <a:pPr lvl="1"/>
            <a:r>
              <a:rPr lang="fa-IR" dirty="0" smtClean="0"/>
              <a:t>قابلیت انعطاف‌پذیری و کنترل پایین، برنامه نویسی راحت‌تر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5 - برنامه‌نویسی موازی با </a:t>
            </a:r>
            <a:r>
              <a:rPr lang="en-US" altLang="en-US" smtClean="0"/>
              <a:t>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0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fa-IR" dirty="0" smtClean="0"/>
              <a:t>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85048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DE0806"/>
                </a:solidFill>
                <a:latin typeface="+mj-lt"/>
              </a:rPr>
              <a:t>Open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specifications for </a:t>
            </a:r>
            <a:r>
              <a:rPr lang="en-US" sz="2800" dirty="0">
                <a:solidFill>
                  <a:srgbClr val="DE0806"/>
                </a:solidFill>
                <a:latin typeface="+mj-lt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ulti </a:t>
            </a:r>
            <a:r>
              <a:rPr lang="en-US" sz="2800" dirty="0">
                <a:solidFill>
                  <a:srgbClr val="DE0806"/>
                </a:solidFill>
                <a:latin typeface="+mj-lt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rocessing</a:t>
            </a:r>
          </a:p>
          <a:p>
            <a:r>
              <a:rPr lang="fa-IR" sz="2800" dirty="0">
                <a:solidFill>
                  <a:srgbClr val="000000"/>
                </a:solidFill>
              </a:rPr>
              <a:t>ایجاد شده توسط کنسرسیومی از شرکت‌های معتبر مانند </a:t>
            </a:r>
            <a:r>
              <a:rPr lang="en-US" sz="2800" dirty="0">
                <a:solidFill>
                  <a:srgbClr val="000000"/>
                </a:solidFill>
              </a:rPr>
              <a:t>Intel</a:t>
            </a:r>
            <a:r>
              <a:rPr lang="fa-IR" sz="2800" dirty="0">
                <a:solidFill>
                  <a:srgbClr val="000000"/>
                </a:solidFill>
              </a:rPr>
              <a:t>، </a:t>
            </a:r>
            <a:r>
              <a:rPr lang="en-US" sz="2800" dirty="0">
                <a:solidFill>
                  <a:srgbClr val="000000"/>
                </a:solidFill>
              </a:rPr>
              <a:t>Oracle</a:t>
            </a:r>
            <a:r>
              <a:rPr lang="fa-IR" sz="2800" dirty="0">
                <a:solidFill>
                  <a:srgbClr val="000000"/>
                </a:solidFill>
              </a:rPr>
              <a:t>، </a:t>
            </a:r>
            <a:r>
              <a:rPr lang="en-US" sz="2800" dirty="0">
                <a:solidFill>
                  <a:srgbClr val="000000"/>
                </a:solidFill>
              </a:rPr>
              <a:t>IBM</a:t>
            </a:r>
            <a:r>
              <a:rPr lang="fa-IR" sz="2800" dirty="0">
                <a:solidFill>
                  <a:srgbClr val="000000"/>
                </a:solidFill>
              </a:rPr>
              <a:t>، </a:t>
            </a:r>
            <a:r>
              <a:rPr lang="en-US" sz="2800" dirty="0">
                <a:solidFill>
                  <a:srgbClr val="000000"/>
                </a:solidFill>
              </a:rPr>
              <a:t>Microsoft</a:t>
            </a:r>
            <a:r>
              <a:rPr lang="fa-IR" sz="2800" dirty="0">
                <a:solidFill>
                  <a:srgbClr val="000000"/>
                </a:solidFill>
              </a:rPr>
              <a:t> و ... </a:t>
            </a:r>
          </a:p>
          <a:p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یک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API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برای برنامه‌نویسی چندنخی بر روی سیستم‌های حافظه مشترک 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پشتیبانی از زبان‌های برنامه‌نویسی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،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C++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و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Fortran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عملاً به استاندارد برنامه‌نویسی چندنخی </a:t>
            </a:r>
            <a:r>
              <a:rPr lang="fa-IR" sz="2800" dirty="0">
                <a:solidFill>
                  <a:srgbClr val="000000"/>
                </a:solidFill>
              </a:rPr>
              <a:t>تبدیل شده </a:t>
            </a:r>
            <a:r>
              <a:rPr lang="fa-IR" sz="2800" dirty="0" smtClean="0">
                <a:solidFill>
                  <a:srgbClr val="000000"/>
                </a:solidFill>
              </a:rPr>
              <a:t>است.</a:t>
            </a:r>
            <a:endParaRPr lang="fa-IR" sz="2800" dirty="0" smtClean="0">
              <a:solidFill>
                <a:srgbClr val="000000"/>
              </a:solidFill>
              <a:latin typeface="+mj-lt"/>
            </a:endParaRPr>
          </a:p>
          <a:p>
            <a:r>
              <a:rPr lang="fa-IR" sz="2800" dirty="0" smtClean="0">
                <a:latin typeface="+mj-lt"/>
              </a:rPr>
              <a:t>قابل حمل است: یک برنامه </a:t>
            </a:r>
            <a:r>
              <a:rPr lang="en-US" sz="2800" dirty="0" err="1" smtClean="0">
                <a:latin typeface="+mj-lt"/>
              </a:rPr>
              <a:t>OpenMP</a:t>
            </a:r>
            <a:r>
              <a:rPr lang="fa-IR" sz="2800" dirty="0" smtClean="0">
                <a:latin typeface="+mj-lt"/>
              </a:rPr>
              <a:t> را </a:t>
            </a:r>
            <a:r>
              <a:rPr lang="fa-IR" sz="2800" dirty="0"/>
              <a:t>می‌توان </a:t>
            </a:r>
            <a:r>
              <a:rPr lang="fa-IR" sz="2800" dirty="0" smtClean="0">
                <a:latin typeface="+mj-lt"/>
              </a:rPr>
              <a:t>بر روی هر سیستمی کامپایل و  اجرا کرد.</a:t>
            </a:r>
          </a:p>
          <a:p>
            <a:pPr lvl="1"/>
            <a:r>
              <a:rPr lang="fa-IR" sz="2400" dirty="0" smtClean="0">
                <a:latin typeface="+mj-lt"/>
              </a:rPr>
              <a:t>به شرطی که کامپایلر آن را پشتیبانی کند.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8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fa-IR" dirty="0" smtClean="0"/>
              <a:t>چی نیست؟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8768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fa-IR" dirty="0" smtClean="0">
                <a:solidFill>
                  <a:srgbClr val="000000"/>
                </a:solidFill>
                <a:latin typeface="+mj-lt"/>
              </a:rPr>
              <a:t>یک مدل برنامه‌نویسی موازی اتوماتیک نیست. </a:t>
            </a:r>
          </a:p>
          <a:p>
            <a:pPr lvl="1">
              <a:spcBef>
                <a:spcPts val="400"/>
              </a:spcBef>
            </a:pPr>
            <a:r>
              <a:rPr lang="fa-IR" dirty="0" smtClean="0">
                <a:solidFill>
                  <a:srgbClr val="000000"/>
                </a:solidFill>
                <a:latin typeface="+mj-lt"/>
              </a:rPr>
              <a:t>موازی‌سازی باید به صورت صریح توسط برنامه‌نویس در کد ایجاد شود.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fa-IR" dirty="0" smtClean="0">
                <a:solidFill>
                  <a:srgbClr val="000000"/>
                </a:solidFill>
                <a:latin typeface="+mj-lt"/>
              </a:rPr>
              <a:t>برای سیستم‌های توزیع‌شده طراحی نشده است.</a:t>
            </a:r>
          </a:p>
          <a:p>
            <a:pPr lvl="1">
              <a:spcBef>
                <a:spcPts val="400"/>
              </a:spcBef>
            </a:pPr>
            <a:r>
              <a:rPr lang="fa-IR" dirty="0" smtClean="0">
                <a:solidFill>
                  <a:srgbClr val="000000"/>
                </a:solidFill>
                <a:latin typeface="+mj-lt"/>
              </a:rPr>
              <a:t>ولی می‌‎توان با ادغام آن با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MPI</a:t>
            </a:r>
            <a:r>
              <a:rPr lang="fa-IR" dirty="0" smtClean="0">
                <a:solidFill>
                  <a:srgbClr val="000000"/>
                </a:solidFill>
                <a:latin typeface="+mj-lt"/>
              </a:rPr>
              <a:t> برای سیستم‌های توزیع‌شده نیز استفاده کرد.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fa-IR" dirty="0" smtClean="0">
                <a:solidFill>
                  <a:srgbClr val="000000"/>
                </a:solidFill>
                <a:latin typeface="+mj-lt"/>
              </a:rPr>
              <a:t>توسط همه شرکت‌ها به یک شکل پیاده‌سازی نشده است.</a:t>
            </a:r>
          </a:p>
          <a:p>
            <a:pPr lvl="1">
              <a:spcBef>
                <a:spcPts val="400"/>
              </a:spcBef>
            </a:pPr>
            <a:r>
              <a:rPr lang="fa-IR" dirty="0" smtClean="0">
                <a:solidFill>
                  <a:srgbClr val="000000"/>
                </a:solidFill>
              </a:rPr>
              <a:t>برخی </a:t>
            </a:r>
            <a:r>
              <a:rPr lang="fa-IR" dirty="0">
                <a:solidFill>
                  <a:srgbClr val="000000"/>
                </a:solidFill>
              </a:rPr>
              <a:t>از جزئیات پیاده‌سازی در استاندارد نیامده و ممکن است از یک پیاده‌سازی به پیاده‌سازی دیگر متفاوت باشد. یعنی ممکن است کامپایلر اینتل و</a:t>
            </a:r>
            <a:r>
              <a:rPr lang="fa-IR" dirty="0" smtClean="0">
                <a:solidFill>
                  <a:srgbClr val="000000"/>
                </a:solidFill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مایکروسافت در برخی جزئیات پیاده‌سازی متفاوت عمل </a:t>
            </a:r>
            <a:r>
              <a:rPr lang="fa-IR" dirty="0" smtClean="0">
                <a:solidFill>
                  <a:srgbClr val="000000"/>
                </a:solidFill>
              </a:rPr>
              <a:t>کنند.</a:t>
            </a:r>
            <a:endParaRPr lang="fa-IR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Parallel Processing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7. OpenMP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602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6857</TotalTime>
  <Words>3086</Words>
  <Application>Microsoft Office PowerPoint</Application>
  <PresentationFormat>On-screen Show (4:3)</PresentationFormat>
  <Paragraphs>600</Paragraphs>
  <Slides>34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 Nazanin</vt:lpstr>
      <vt:lpstr>Calibri</vt:lpstr>
      <vt:lpstr>Cambria Math</vt:lpstr>
      <vt:lpstr>Droid Sans</vt:lpstr>
      <vt:lpstr>Droid Sans Mono</vt:lpstr>
      <vt:lpstr>Wingdings</vt:lpstr>
      <vt:lpstr>Wingdings 2</vt:lpstr>
      <vt:lpstr>Median</vt:lpstr>
      <vt:lpstr>برنامه‌نویسی چندهسته‌ای  5- OpenMP (بخش اول)  محمود ممتازپور  </vt:lpstr>
      <vt:lpstr>فهرست</vt:lpstr>
      <vt:lpstr>فرآیند</vt:lpstr>
      <vt:lpstr>فرآیند</vt:lpstr>
      <vt:lpstr>نخ</vt:lpstr>
      <vt:lpstr>نخ</vt:lpstr>
      <vt:lpstr>مدل‌های برنامه‌نویسی چندنخی</vt:lpstr>
      <vt:lpstr>OpenMP  چیست؟</vt:lpstr>
      <vt:lpstr>OpenMP  چی نیست؟</vt:lpstr>
      <vt:lpstr>معماری لایه‌ای OpenMP</vt:lpstr>
      <vt:lpstr>هدف اصلی OpenMP: راحتی استفاده</vt:lpstr>
      <vt:lpstr>نحوه اجرای برنامه OpenMP</vt:lpstr>
      <vt:lpstr>موازی‌سازی انشعاب-پیوند</vt:lpstr>
      <vt:lpstr>قالب دستورالعمل‌های OpenMP</vt:lpstr>
      <vt:lpstr>ناحیه موازی   Parallel Region</vt:lpstr>
      <vt:lpstr>مثال اول از ناحیه موازی</vt:lpstr>
      <vt:lpstr>مثال دوم از ناحیه موازی</vt:lpstr>
      <vt:lpstr>کامپایلر چه می‌کند؟</vt:lpstr>
      <vt:lpstr>مثال: برنامه محاسبه π  </vt:lpstr>
      <vt:lpstr>مثال: برنامه محاسبه π </vt:lpstr>
      <vt:lpstr>مثال: برنامه محاسبه π </vt:lpstr>
      <vt:lpstr>علت مقیاس‌پذیری کم مثال قبل: False Sharing</vt:lpstr>
      <vt:lpstr>مثال: برنامه محاسبه π با استفاده از پدکردن</vt:lpstr>
      <vt:lpstr>مثال: برنامه محاسبه π با استفاده از پدکردن</vt:lpstr>
      <vt:lpstr>همگام‌سازی</vt:lpstr>
      <vt:lpstr>همگام‌سازی - مثالی از شرایط مسابقه</vt:lpstr>
      <vt:lpstr>مانع</vt:lpstr>
      <vt:lpstr>مانع: مثال</vt:lpstr>
      <vt:lpstr>چگونه یک مانع بسازیم؟</vt:lpstr>
      <vt:lpstr>ناحیه بحرانی</vt:lpstr>
      <vt:lpstr>ناحیه بحرانی: مثال</vt:lpstr>
      <vt:lpstr>عملیات اتمی        Atomic Operations</vt:lpstr>
      <vt:lpstr>مثال: برنامه محاسبه π با استفاده از ناحیه بحرانی</vt:lpstr>
      <vt:lpstr>مثال: برنامه محاسبه π با استفاده از ناحیه بحرانی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505</cp:revision>
  <dcterms:created xsi:type="dcterms:W3CDTF">2005-06-03T08:24:32Z</dcterms:created>
  <dcterms:modified xsi:type="dcterms:W3CDTF">2018-03-09T09:46:05Z</dcterms:modified>
</cp:coreProperties>
</file>