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1"/>
  </p:notesMasterIdLst>
  <p:sldIdLst>
    <p:sldId id="271" r:id="rId2"/>
    <p:sldId id="270" r:id="rId3"/>
    <p:sldId id="308" r:id="rId4"/>
    <p:sldId id="309" r:id="rId5"/>
    <p:sldId id="310" r:id="rId6"/>
    <p:sldId id="272" r:id="rId7"/>
    <p:sldId id="273" r:id="rId8"/>
    <p:sldId id="274" r:id="rId9"/>
    <p:sldId id="275" r:id="rId10"/>
    <p:sldId id="276" r:id="rId11"/>
    <p:sldId id="298" r:id="rId12"/>
    <p:sldId id="299" r:id="rId13"/>
    <p:sldId id="277" r:id="rId14"/>
    <p:sldId id="278" r:id="rId15"/>
    <p:sldId id="279" r:id="rId16"/>
    <p:sldId id="280" r:id="rId17"/>
    <p:sldId id="286" r:id="rId18"/>
    <p:sldId id="287" r:id="rId19"/>
    <p:sldId id="288" r:id="rId20"/>
    <p:sldId id="289" r:id="rId21"/>
    <p:sldId id="290" r:id="rId22"/>
    <p:sldId id="291" r:id="rId23"/>
    <p:sldId id="305" r:id="rId24"/>
    <p:sldId id="306" r:id="rId25"/>
    <p:sldId id="292" r:id="rId26"/>
    <p:sldId id="293" r:id="rId27"/>
    <p:sldId id="295" r:id="rId28"/>
    <p:sldId id="296" r:id="rId29"/>
    <p:sldId id="297"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B46FD"/>
    <a:srgbClr val="CC0099"/>
    <a:srgbClr val="008000"/>
    <a:srgbClr val="FF0000"/>
    <a:srgbClr val="0066FF"/>
    <a:srgbClr val="6128F0"/>
    <a:srgbClr val="FF99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86047" autoAdjust="0"/>
  </p:normalViewPr>
  <p:slideViewPr>
    <p:cSldViewPr>
      <p:cViewPr>
        <p:scale>
          <a:sx n="72" d="100"/>
          <a:sy n="72" d="100"/>
        </p:scale>
        <p:origin x="432" y="3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3/9/2018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10</a:t>
            </a:fld>
            <a:endParaRPr lang="en-US"/>
          </a:p>
        </p:txBody>
      </p:sp>
    </p:spTree>
    <p:extLst>
      <p:ext uri="{BB962C8B-B14F-4D97-AF65-F5344CB8AC3E}">
        <p14:creationId xmlns:p14="http://schemas.microsoft.com/office/powerpoint/2010/main" val="1358268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11</a:t>
            </a:fld>
            <a:endParaRPr lang="en-US"/>
          </a:p>
        </p:txBody>
      </p:sp>
    </p:spTree>
    <p:extLst>
      <p:ext uri="{BB962C8B-B14F-4D97-AF65-F5344CB8AC3E}">
        <p14:creationId xmlns:p14="http://schemas.microsoft.com/office/powerpoint/2010/main" val="367958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12</a:t>
            </a:fld>
            <a:endParaRPr lang="en-US"/>
          </a:p>
        </p:txBody>
      </p:sp>
    </p:spTree>
    <p:extLst>
      <p:ext uri="{BB962C8B-B14F-4D97-AF65-F5344CB8AC3E}">
        <p14:creationId xmlns:p14="http://schemas.microsoft.com/office/powerpoint/2010/main" val="164745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14</a:t>
            </a:fld>
            <a:endParaRPr lang="en-US"/>
          </a:p>
        </p:txBody>
      </p:sp>
    </p:spTree>
    <p:extLst>
      <p:ext uri="{BB962C8B-B14F-4D97-AF65-F5344CB8AC3E}">
        <p14:creationId xmlns:p14="http://schemas.microsoft.com/office/powerpoint/2010/main" val="2325407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از آنجا که ممکن است محاسبات</a:t>
            </a:r>
            <a:r>
              <a:rPr lang="fa-IR" baseline="0" dirty="0" smtClean="0"/>
              <a:t> بعد از حلقه به محاسبات درون حلقه وابسته باشد، در طراحی </a:t>
            </a:r>
            <a:r>
              <a:rPr lang="en-US" baseline="0" dirty="0" err="1" smtClean="0"/>
              <a:t>openmp</a:t>
            </a:r>
            <a:r>
              <a:rPr lang="fa-IR" baseline="0" dirty="0" smtClean="0"/>
              <a:t> تصمیم گرفته شده است تا کامپایلر در انتهای هر حلقه، یک مانع به صورت پنهان ایجاد کند تا محاسبات (در صورت وجود وابستگی) بدون مشکل انجام شود. ولی برخی مواقع (در دو مثال بالا) کاربر می داند که نیازی به وجود مانع نیست و بدون آن برنامه بدون مشکل و سریعتر انجام می شود. پس با گذاشتن </a:t>
            </a:r>
            <a:r>
              <a:rPr lang="en-US" baseline="0" dirty="0" err="1" smtClean="0"/>
              <a:t>nowait</a:t>
            </a:r>
            <a:r>
              <a:rPr lang="fa-IR" baseline="0" dirty="0" smtClean="0"/>
              <a:t>، خود اقدام به حذف مانع می کند. </a:t>
            </a:r>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16</a:t>
            </a:fld>
            <a:endParaRPr lang="en-US"/>
          </a:p>
        </p:txBody>
      </p:sp>
    </p:spTree>
    <p:extLst>
      <p:ext uri="{BB962C8B-B14F-4D97-AF65-F5344CB8AC3E}">
        <p14:creationId xmlns:p14="http://schemas.microsoft.com/office/powerpoint/2010/main" val="261943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remove </a:t>
            </a:r>
            <a:r>
              <a:rPr lang="en-US" dirty="0" err="1" smtClean="0"/>
              <a:t>nowait</a:t>
            </a:r>
            <a:r>
              <a:rPr lang="en-US" dirty="0" smtClean="0"/>
              <a:t>, all</a:t>
            </a:r>
            <a:r>
              <a:rPr lang="en-US" baseline="0" dirty="0" smtClean="0"/>
              <a:t> of the threads wait for the completion of the single region, and then they rush altogether to the task queue to pick up </a:t>
            </a:r>
            <a:r>
              <a:rPr lang="en-US" baseline="0" smtClean="0"/>
              <a:t>their tasks.</a:t>
            </a:r>
            <a:endParaRPr lang="en-US"/>
          </a:p>
        </p:txBody>
      </p:sp>
      <p:sp>
        <p:nvSpPr>
          <p:cNvPr id="4" name="Slide Number Placeholder 3"/>
          <p:cNvSpPr>
            <a:spLocks noGrp="1"/>
          </p:cNvSpPr>
          <p:nvPr>
            <p:ph type="sldNum" sz="quarter" idx="10"/>
          </p:nvPr>
        </p:nvSpPr>
        <p:spPr/>
        <p:txBody>
          <a:bodyPr/>
          <a:lstStyle/>
          <a:p>
            <a:pPr>
              <a:defRPr/>
            </a:pPr>
            <a:fld id="{9BDE8C46-8571-4279-846F-6B6AD8CF679E}" type="slidenum">
              <a:rPr lang="en-US" smtClean="0"/>
              <a:pPr>
                <a:defRPr/>
              </a:pPr>
              <a:t>28</a:t>
            </a:fld>
            <a:endParaRPr lang="en-US"/>
          </a:p>
        </p:txBody>
      </p:sp>
    </p:spTree>
    <p:extLst>
      <p:ext uri="{BB962C8B-B14F-4D97-AF65-F5344CB8AC3E}">
        <p14:creationId xmlns:p14="http://schemas.microsoft.com/office/powerpoint/2010/main" val="428725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en-US"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5 - برنامه‌نویسی موازی با </a:t>
            </a:r>
            <a:r>
              <a:rPr lang="en-US" altLang="en-US" smtClean="0"/>
              <a:t>OpenMP</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en-US"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5 - برنامه‌نویسی موازی با </a:t>
            </a:r>
            <a:r>
              <a:rPr lang="en-US" altLang="en-US" smtClean="0"/>
              <a:t>OpenMP</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baseline="0">
                <a:cs typeface="B Nazanin" panose="00000400000000000000" pitchFamily="2" charset="-78"/>
              </a:defRPr>
            </a:lvl1pPr>
            <a:lvl2pPr algn="r" rtl="1">
              <a:defRPr baseline="0">
                <a:cs typeface="B Nazanin" panose="00000400000000000000" pitchFamily="2" charset="-78"/>
              </a:defRPr>
            </a:lvl2pPr>
            <a:lvl3pPr algn="r" rtl="1">
              <a:defRPr baseline="0">
                <a:cs typeface="B Nazanin" panose="00000400000000000000" pitchFamily="2" charset="-78"/>
              </a:defRPr>
            </a:lvl3pPr>
            <a:lvl4pPr algn="r" rtl="1">
              <a:defRPr baseline="0">
                <a:cs typeface="B Nazanin" panose="00000400000000000000" pitchFamily="2" charset="-78"/>
              </a:defRPr>
            </a:lvl4pPr>
            <a:lvl5pPr algn="r" rtl="1">
              <a:defRPr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en-US"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5 - برنامه‌نویسی موازی با </a:t>
            </a:r>
            <a:r>
              <a:rPr lang="en-US" altLang="en-US" smtClean="0"/>
              <a:t>OpenMP</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en-US"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5 - برنامه‌نویسی موازی با </a:t>
            </a:r>
            <a:r>
              <a:rPr lang="en-US" altLang="en-US" smtClean="0"/>
              <a:t>OpenMP</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en-US"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5 - برنامه‌نویسی موازی با </a:t>
            </a:r>
            <a:r>
              <a:rPr lang="en-US" altLang="en-US" smtClean="0"/>
              <a:t>OpenMP</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en-US"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5 - برنامه‌نویسی موازی با </a:t>
            </a:r>
            <a:r>
              <a:rPr lang="en-US" altLang="en-US" smtClean="0"/>
              <a:t>OpenMP</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5- </a:t>
            </a:r>
            <a:r>
              <a:rPr lang="en-US" cap="none" dirty="0" err="1" smtClean="0">
                <a:cs typeface="B Nazanin" panose="00000400000000000000" pitchFamily="2" charset="-78"/>
              </a:rPr>
              <a:t>OpenMP</a:t>
            </a:r>
            <a:r>
              <a:rPr lang="fa-IR" cap="none" dirty="0" smtClean="0">
                <a:cs typeface="B Nazanin" panose="00000400000000000000" pitchFamily="2" charset="-78"/>
              </a:rPr>
              <a:t> (بخش </a:t>
            </a:r>
            <a:r>
              <a:rPr lang="fa-IR" cap="none" dirty="0" smtClean="0">
                <a:cs typeface="B Nazanin" panose="00000400000000000000" pitchFamily="2" charset="-78"/>
              </a:rPr>
              <a:t>دوم)</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en-US"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5 - برنامه‌نویسی موازی با </a:t>
            </a:r>
            <a:r>
              <a:rPr lang="en-US" altLang="en-US" sz="1400" smtClean="0">
                <a:solidFill>
                  <a:schemeClr val="tx2"/>
                </a:solidFill>
                <a:latin typeface="Arial" pitchFamily="34" charset="0"/>
                <a:cs typeface="B Nazanin" panose="00000400000000000000" pitchFamily="2" charset="-78"/>
              </a:rPr>
              <a:t>OpenMP</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عبارت </a:t>
            </a:r>
            <a:r>
              <a:rPr lang="en-US" b="1" dirty="0" smtClean="0">
                <a:solidFill>
                  <a:srgbClr val="FF0000"/>
                </a:solidFill>
              </a:rPr>
              <a:t>schedule</a:t>
            </a:r>
            <a:endParaRPr lang="en-US" dirty="0"/>
          </a:p>
        </p:txBody>
      </p:sp>
      <p:sp>
        <p:nvSpPr>
          <p:cNvPr id="3" name="Content Placeholder 2"/>
          <p:cNvSpPr>
            <a:spLocks noGrp="1"/>
          </p:cNvSpPr>
          <p:nvPr>
            <p:ph sz="quarter" idx="1"/>
          </p:nvPr>
        </p:nvSpPr>
        <p:spPr>
          <a:xfrm>
            <a:off x="612648" y="1082566"/>
            <a:ext cx="8153400" cy="4876800"/>
          </a:xfrm>
        </p:spPr>
        <p:txBody>
          <a:bodyPr/>
          <a:lstStyle/>
          <a:p>
            <a:endParaRPr lang="en-US" sz="300"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fa-IR" sz="2400" dirty="0" smtClean="0">
                <a:latin typeface="Droid Sans Mono" panose="020B0609030804020204" pitchFamily="49" charset="0"/>
                <a:ea typeface="Droid Sans Mono" panose="020B0609030804020204" pitchFamily="49" charset="0"/>
              </a:rPr>
              <a:t>عبارت </a:t>
            </a:r>
            <a:r>
              <a:rPr lang="en-US" sz="2000" dirty="0" smtClean="0">
                <a:latin typeface="+mj-lt"/>
                <a:ea typeface="Droid Sans Mono" panose="020B0609030804020204" pitchFamily="49" charset="0"/>
              </a:rPr>
              <a:t>schedule</a:t>
            </a:r>
            <a:r>
              <a:rPr lang="fa-IR" sz="2000" dirty="0" smtClean="0">
                <a:latin typeface="Droid Sans Mono" panose="020B0609030804020204" pitchFamily="49" charset="0"/>
                <a:ea typeface="Droid Sans Mono" panose="020B0609030804020204" pitchFamily="49" charset="0"/>
              </a:rPr>
              <a:t> </a:t>
            </a:r>
            <a:r>
              <a:rPr lang="fa-IR" sz="2400" dirty="0" smtClean="0">
                <a:latin typeface="Droid Sans Mono" panose="020B0609030804020204" pitchFamily="49" charset="0"/>
                <a:ea typeface="Droid Sans Mono" panose="020B0609030804020204" pitchFamily="49" charset="0"/>
              </a:rPr>
              <a:t>بیان کننده نحوه تقسیم کار است:</a:t>
            </a:r>
          </a:p>
          <a:p>
            <a:pPr algn="l" rtl="0"/>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for </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schedule(</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static</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chunck_size</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p>
          <a:p>
            <a:pPr lvl="1" algn="r"/>
            <a:r>
              <a:rPr lang="fa-IR" sz="2000" dirty="0" smtClean="0">
                <a:latin typeface="+mj-lt"/>
                <a:ea typeface="Droid Sans Mono" panose="020B0609030804020204" pitchFamily="49" charset="0"/>
              </a:rPr>
              <a:t>در زمان کامپایل به صورت ایستا به هر نخ یک تعداد از تکرارهای حلقه سپرده می‌شود. </a:t>
            </a:r>
            <a:r>
              <a:rPr lang="en-US" sz="1800" dirty="0" err="1" smtClean="0">
                <a:latin typeface="+mj-lt"/>
                <a:ea typeface="Droid Sans Mono" panose="020B0609030804020204" pitchFamily="49" charset="0"/>
              </a:rPr>
              <a:t>chunk_size</a:t>
            </a:r>
            <a:r>
              <a:rPr lang="fa-IR" sz="1800" dirty="0" smtClean="0">
                <a:latin typeface="+mj-lt"/>
                <a:ea typeface="Droid Sans Mono" panose="020B0609030804020204" pitchFamily="49" charset="0"/>
              </a:rPr>
              <a:t> </a:t>
            </a:r>
            <a:r>
              <a:rPr lang="fa-IR" sz="2000" dirty="0" smtClean="0">
                <a:latin typeface="+mj-lt"/>
                <a:ea typeface="Droid Sans Mono" panose="020B0609030804020204" pitchFamily="49" charset="0"/>
              </a:rPr>
              <a:t>اختیاری است و مشخص می‌کند تکرارهای حلقه چندتا چندتا تقسیم شود. مثلا اگر 2 باشد، هر 2 تکرار متوالی به یک نخ سپرده می‌شود. </a:t>
            </a:r>
            <a:endParaRPr lang="en-US" sz="2000" dirty="0" smtClean="0">
              <a:latin typeface="+mj-lt"/>
              <a:ea typeface="Droid Sans Mono" panose="020B0609030804020204" pitchFamily="49" charset="0"/>
            </a:endParaRPr>
          </a:p>
          <a:p>
            <a:pPr lvl="1" algn="l" rtl="0"/>
            <a:r>
              <a:rPr lang="en-US" sz="2000" dirty="0" smtClean="0">
                <a:latin typeface="+mj-lt"/>
                <a:ea typeface="Droid Sans Mono" panose="020B0609030804020204" pitchFamily="49" charset="0"/>
              </a:rPr>
              <a:t>schedule(static)</a:t>
            </a:r>
            <a:r>
              <a:rPr lang="fa-IR" sz="2000" dirty="0" smtClean="0">
                <a:latin typeface="+mj-lt"/>
                <a:ea typeface="Droid Sans Mono" panose="020B0609030804020204" pitchFamily="49" charset="0"/>
              </a:rPr>
              <a:t>	</a:t>
            </a:r>
            <a:endParaRPr lang="en-US" sz="2000" dirty="0" smtClean="0">
              <a:latin typeface="+mj-lt"/>
              <a:ea typeface="Droid Sans Mono" panose="020B0609030804020204" pitchFamily="49" charset="0"/>
            </a:endParaRPr>
          </a:p>
          <a:p>
            <a:pPr lvl="1" algn="l" rtl="0"/>
            <a:endParaRPr lang="en-US" sz="2000" dirty="0">
              <a:latin typeface="+mj-lt"/>
              <a:ea typeface="Droid Sans Mono" panose="020B0609030804020204" pitchFamily="49" charset="0"/>
            </a:endParaRPr>
          </a:p>
          <a:p>
            <a:pPr lvl="1" algn="l" rtl="0"/>
            <a:endParaRPr lang="en-US" sz="2000" dirty="0" smtClean="0">
              <a:latin typeface="+mj-lt"/>
              <a:ea typeface="Droid Sans Mono" panose="020B0609030804020204" pitchFamily="49" charset="0"/>
            </a:endParaRPr>
          </a:p>
          <a:p>
            <a:pPr lvl="1" algn="l" rtl="0"/>
            <a:endParaRPr lang="en-US" sz="2000" dirty="0">
              <a:latin typeface="+mj-lt"/>
              <a:ea typeface="Droid Sans Mono" panose="020B0609030804020204" pitchFamily="49" charset="0"/>
            </a:endParaRPr>
          </a:p>
          <a:p>
            <a:pPr lvl="1" algn="l" rtl="0"/>
            <a:r>
              <a:rPr lang="en-US" sz="2000" dirty="0" smtClean="0">
                <a:ea typeface="Droid Sans Mono" panose="020B0609030804020204" pitchFamily="49" charset="0"/>
              </a:rPr>
              <a:t>schedule(static,2)</a:t>
            </a:r>
            <a:endParaRPr lang="en-US" sz="2000" dirty="0">
              <a:ea typeface="Droid Sans Mono" panose="020B0609030804020204" pitchFamily="49" charset="0"/>
            </a:endParaRPr>
          </a:p>
          <a:p>
            <a:pPr lvl="1" algn="l" rtl="0"/>
            <a:endParaRPr lang="en-US" sz="2300" dirty="0" smtClean="0">
              <a:latin typeface="+mj-lt"/>
              <a:ea typeface="Droid Sans Mono" panose="020B0609030804020204" pitchFamily="49" charset="0"/>
            </a:endParaRPr>
          </a:p>
          <a:p>
            <a:pPr lvl="1" algn="r"/>
            <a:endParaRPr lang="en-US" sz="2000" dirty="0" smtClean="0">
              <a:latin typeface="+mj-lt"/>
              <a:ea typeface="Droid Sans Mono" panose="020B0609030804020204" pitchFamily="49" charset="0"/>
            </a:endParaRPr>
          </a:p>
          <a:p>
            <a:pPr algn="l" rtl="0"/>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10</a:t>
            </a:fld>
            <a:endParaRPr lang="en-US" altLang="en-US" dirty="0"/>
          </a:p>
        </p:txBody>
      </p:sp>
      <p:graphicFrame>
        <p:nvGraphicFramePr>
          <p:cNvPr id="10" name="Table 9"/>
          <p:cNvGraphicFramePr>
            <a:graphicFrameLocks noGrp="1"/>
          </p:cNvGraphicFramePr>
          <p:nvPr>
            <p:extLst>
              <p:ext uri="{D42A27DB-BD31-4B8C-83A1-F6EECF244321}">
                <p14:modId xmlns:p14="http://schemas.microsoft.com/office/powerpoint/2010/main" val="1823106465"/>
              </p:ext>
            </p:extLst>
          </p:nvPr>
        </p:nvGraphicFramePr>
        <p:xfrm>
          <a:off x="914400" y="3429000"/>
          <a:ext cx="7584941" cy="1097280"/>
        </p:xfrm>
        <a:graphic>
          <a:graphicData uri="http://schemas.openxmlformats.org/drawingml/2006/table">
            <a:tbl>
              <a:tblPr firstRow="1" bandRow="1">
                <a:tableStyleId>{5C22544A-7EE6-4342-B048-85BDC9FD1C3A}</a:tableStyleId>
              </a:tblPr>
              <a:tblGrid>
                <a:gridCol w="446173"/>
                <a:gridCol w="446173"/>
                <a:gridCol w="446173"/>
                <a:gridCol w="446173"/>
                <a:gridCol w="446173"/>
                <a:gridCol w="446173"/>
                <a:gridCol w="446173"/>
                <a:gridCol w="446173"/>
                <a:gridCol w="446173"/>
                <a:gridCol w="446173"/>
                <a:gridCol w="446173"/>
                <a:gridCol w="446173"/>
                <a:gridCol w="446173"/>
                <a:gridCol w="446173"/>
                <a:gridCol w="446173"/>
                <a:gridCol w="446173"/>
                <a:gridCol w="446173"/>
              </a:tblGrid>
              <a:tr h="363541">
                <a:tc>
                  <a:txBody>
                    <a:bodyPr/>
                    <a:lstStyle/>
                    <a:p>
                      <a:pPr algn="ct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16</a:t>
                      </a:r>
                      <a:endParaRPr lang="en-US" dirty="0"/>
                    </a:p>
                  </a:txBody>
                  <a:tcPr anchor="ctr"/>
                </a:tc>
              </a:tr>
              <a:tr h="363541">
                <a:tc>
                  <a:txBody>
                    <a:bodyPr/>
                    <a:lstStyle/>
                    <a:p>
                      <a:pPr algn="ctr"/>
                      <a:r>
                        <a:rPr lang="en-US" dirty="0" smtClean="0"/>
                        <a:t>T0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363541">
                <a:tc>
                  <a:txBody>
                    <a:bodyPr/>
                    <a:lstStyle/>
                    <a:p>
                      <a:pPr algn="ctr"/>
                      <a:r>
                        <a:rPr lang="en-US" dirty="0" smtClean="0"/>
                        <a:t>T1</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endParaRPr lang="en-US"/>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33375263"/>
              </p:ext>
            </p:extLst>
          </p:nvPr>
        </p:nvGraphicFramePr>
        <p:xfrm>
          <a:off x="914400" y="5029200"/>
          <a:ext cx="7584941" cy="1097280"/>
        </p:xfrm>
        <a:graphic>
          <a:graphicData uri="http://schemas.openxmlformats.org/drawingml/2006/table">
            <a:tbl>
              <a:tblPr firstRow="1" bandRow="1">
                <a:tableStyleId>{5C22544A-7EE6-4342-B048-85BDC9FD1C3A}</a:tableStyleId>
              </a:tblPr>
              <a:tblGrid>
                <a:gridCol w="446173"/>
                <a:gridCol w="446173"/>
                <a:gridCol w="446173"/>
                <a:gridCol w="446173"/>
                <a:gridCol w="446173"/>
                <a:gridCol w="446173"/>
                <a:gridCol w="446173"/>
                <a:gridCol w="446173"/>
                <a:gridCol w="446173"/>
                <a:gridCol w="446173"/>
                <a:gridCol w="446173"/>
                <a:gridCol w="446173"/>
                <a:gridCol w="446173"/>
                <a:gridCol w="446173"/>
                <a:gridCol w="446173"/>
                <a:gridCol w="446173"/>
                <a:gridCol w="446173"/>
              </a:tblGrid>
              <a:tr h="359664">
                <a:tc>
                  <a:txBody>
                    <a:bodyPr/>
                    <a:lstStyle/>
                    <a:p>
                      <a:pPr algn="ct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16</a:t>
                      </a:r>
                      <a:endParaRPr lang="en-US" dirty="0"/>
                    </a:p>
                  </a:txBody>
                  <a:tcPr anchor="ctr"/>
                </a:tc>
              </a:tr>
              <a:tr h="359664">
                <a:tc>
                  <a:txBody>
                    <a:bodyPr/>
                    <a:lstStyle/>
                    <a:p>
                      <a:pPr algn="ctr"/>
                      <a:r>
                        <a:rPr lang="en-US" dirty="0" smtClean="0"/>
                        <a:t>T0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359664">
                <a:tc>
                  <a:txBody>
                    <a:bodyPr/>
                    <a:lstStyle/>
                    <a:p>
                      <a:pPr algn="ctr"/>
                      <a:r>
                        <a:rPr lang="en-US" dirty="0" smtClean="0"/>
                        <a:t>T1</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spTree>
    <p:extLst>
      <p:ext uri="{BB962C8B-B14F-4D97-AF65-F5344CB8AC3E}">
        <p14:creationId xmlns:p14="http://schemas.microsoft.com/office/powerpoint/2010/main" val="208106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عبارت </a:t>
            </a:r>
            <a:r>
              <a:rPr lang="en-US" b="1" dirty="0" smtClean="0">
                <a:solidFill>
                  <a:srgbClr val="FF0000"/>
                </a:solidFill>
              </a:rPr>
              <a:t>schedule</a:t>
            </a:r>
            <a:endParaRPr lang="en-US" dirty="0"/>
          </a:p>
        </p:txBody>
      </p:sp>
      <p:sp>
        <p:nvSpPr>
          <p:cNvPr id="3" name="Content Placeholder 2"/>
          <p:cNvSpPr>
            <a:spLocks noGrp="1"/>
          </p:cNvSpPr>
          <p:nvPr>
            <p:ph sz="quarter" idx="1"/>
          </p:nvPr>
        </p:nvSpPr>
        <p:spPr>
          <a:xfrm>
            <a:off x="612648" y="1082566"/>
            <a:ext cx="8153400" cy="4876800"/>
          </a:xfrm>
        </p:spPr>
        <p:txBody>
          <a:bodyPr/>
          <a:lstStyle/>
          <a:p>
            <a:endParaRPr lang="en-US" sz="3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gn="l" rtl="0"/>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gn="l" rtl="0"/>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for </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schedule(</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dynamic</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chunck_size</a:t>
            </a:r>
            <a:r>
              <a:rPr lang="en-US" sz="20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p>
          <a:p>
            <a:pPr lvl="1" algn="r"/>
            <a:r>
              <a:rPr lang="fa-IR" sz="2000" dirty="0" smtClean="0">
                <a:latin typeface="+mj-lt"/>
                <a:ea typeface="Droid Sans Mono" panose="020B0609030804020204" pitchFamily="49" charset="0"/>
              </a:rPr>
              <a:t>هر نخ در زمان اجرا به صورت پویا یک </a:t>
            </a:r>
            <a:r>
              <a:rPr lang="en-US" sz="1800" dirty="0" smtClean="0">
                <a:latin typeface="+mj-lt"/>
                <a:ea typeface="Droid Sans Mono" panose="020B0609030804020204" pitchFamily="49" charset="0"/>
              </a:rPr>
              <a:t>chunk</a:t>
            </a:r>
            <a:r>
              <a:rPr lang="fa-IR" sz="1800" dirty="0" smtClean="0">
                <a:latin typeface="+mj-lt"/>
                <a:ea typeface="Droid Sans Mono" panose="020B0609030804020204" pitchFamily="49" charset="0"/>
              </a:rPr>
              <a:t> </a:t>
            </a:r>
            <a:r>
              <a:rPr lang="fa-IR" sz="2000" dirty="0" smtClean="0">
                <a:latin typeface="+mj-lt"/>
                <a:ea typeface="Droid Sans Mono" panose="020B0609030804020204" pitchFamily="49" charset="0"/>
              </a:rPr>
              <a:t>از تکرارها را تقبل کرده و اجرا می‌کند و دوباره </a:t>
            </a:r>
            <a:r>
              <a:rPr lang="en-US" sz="1800" dirty="0" smtClean="0">
                <a:latin typeface="+mj-lt"/>
                <a:ea typeface="Droid Sans Mono" panose="020B0609030804020204" pitchFamily="49" charset="0"/>
              </a:rPr>
              <a:t>chunk</a:t>
            </a:r>
            <a:r>
              <a:rPr lang="fa-IR" sz="1800" dirty="0" smtClean="0">
                <a:latin typeface="+mj-lt"/>
                <a:ea typeface="Droid Sans Mono" panose="020B0609030804020204" pitchFamily="49" charset="0"/>
              </a:rPr>
              <a:t> </a:t>
            </a:r>
            <a:r>
              <a:rPr lang="fa-IR" sz="2000" dirty="0" smtClean="0">
                <a:latin typeface="+mj-lt"/>
                <a:ea typeface="Droid Sans Mono" panose="020B0609030804020204" pitchFamily="49" charset="0"/>
              </a:rPr>
              <a:t>بعدی. این مکانیزم وقتی مفید است که زمان اجرای تکرارها متفاوت باشد. </a:t>
            </a:r>
            <a:r>
              <a:rPr lang="fa-IR" sz="2000" dirty="0" smtClean="0">
                <a:solidFill>
                  <a:srgbClr val="0000FF"/>
                </a:solidFill>
                <a:latin typeface="+mj-lt"/>
                <a:ea typeface="Droid Sans Mono" panose="020B0609030804020204" pitchFamily="49" charset="0"/>
                <a:cs typeface="Droid Sans Mono" panose="020B0609030804020204" pitchFamily="49" charset="0"/>
              </a:rPr>
              <a:t> </a:t>
            </a:r>
          </a:p>
          <a:p>
            <a:pPr lvl="1" algn="r"/>
            <a:endParaRPr lang="en-US" sz="2000" dirty="0" smtClean="0">
              <a:solidFill>
                <a:srgbClr val="0000FF"/>
              </a:solidFill>
              <a:latin typeface="+mj-lt"/>
              <a:ea typeface="Droid Sans Mono" panose="020B0609030804020204" pitchFamily="49" charset="0"/>
              <a:cs typeface="Droid Sans Mono" panose="020B0609030804020204" pitchFamily="49" charset="0"/>
            </a:endParaRPr>
          </a:p>
          <a:p>
            <a:pPr lvl="1" algn="l" rtl="0"/>
            <a:r>
              <a:rPr lang="en-US" sz="2000" dirty="0" smtClean="0">
                <a:ea typeface="Droid Sans Mono" panose="020B0609030804020204" pitchFamily="49" charset="0"/>
              </a:rPr>
              <a:t>schedule(dynamic)</a:t>
            </a:r>
            <a:r>
              <a:rPr lang="fa-IR" sz="2000" dirty="0" smtClean="0">
                <a:ea typeface="Droid Sans Mono" panose="020B0609030804020204" pitchFamily="49" charset="0"/>
              </a:rPr>
              <a:t> یا </a:t>
            </a:r>
            <a:r>
              <a:rPr lang="en-US" sz="2000" dirty="0" smtClean="0">
                <a:ea typeface="Droid Sans Mono" panose="020B0609030804020204" pitchFamily="49" charset="0"/>
              </a:rPr>
              <a:t> schedule(dynamic,1)</a:t>
            </a:r>
            <a:r>
              <a:rPr lang="fa-IR" sz="2000" dirty="0">
                <a:ea typeface="Droid Sans Mono" panose="020B0609030804020204" pitchFamily="49" charset="0"/>
              </a:rPr>
              <a:t>	</a:t>
            </a:r>
            <a:endParaRPr lang="en-US" sz="2000" dirty="0">
              <a:ea typeface="Droid Sans Mono" panose="020B0609030804020204" pitchFamily="49" charset="0"/>
            </a:endParaRPr>
          </a:p>
          <a:p>
            <a:pPr lvl="1" algn="l" rtl="0"/>
            <a:endParaRPr lang="en-US" sz="2000" dirty="0">
              <a:ea typeface="Droid Sans Mono" panose="020B0609030804020204" pitchFamily="49" charset="0"/>
            </a:endParaRPr>
          </a:p>
          <a:p>
            <a:pPr lvl="1" algn="l" rtl="0"/>
            <a:endParaRPr lang="en-US" sz="2000" dirty="0">
              <a:ea typeface="Droid Sans Mono" panose="020B0609030804020204" pitchFamily="49" charset="0"/>
            </a:endParaRPr>
          </a:p>
          <a:p>
            <a:pPr lvl="1" algn="l" rtl="0"/>
            <a:endParaRPr lang="en-US" sz="2000" dirty="0">
              <a:ea typeface="Droid Sans Mono" panose="020B0609030804020204" pitchFamily="49" charset="0"/>
            </a:endParaRPr>
          </a:p>
          <a:p>
            <a:pPr lvl="1" algn="l" rtl="0"/>
            <a:r>
              <a:rPr lang="en-US" sz="2000" dirty="0" smtClean="0">
                <a:ea typeface="Droid Sans Mono" panose="020B0609030804020204" pitchFamily="49" charset="0"/>
              </a:rPr>
              <a:t>schedule(dynamic,2</a:t>
            </a:r>
            <a:r>
              <a:rPr lang="en-US" sz="2000" dirty="0">
                <a:ea typeface="Droid Sans Mono" panose="020B0609030804020204" pitchFamily="49" charset="0"/>
              </a:rPr>
              <a:t>)</a:t>
            </a:r>
          </a:p>
          <a:p>
            <a:pPr lvl="1" algn="l" rtl="0"/>
            <a:endParaRPr lang="en-US" sz="2300" dirty="0">
              <a:ea typeface="Droid Sans Mono" panose="020B0609030804020204" pitchFamily="49" charset="0"/>
            </a:endParaRPr>
          </a:p>
          <a:p>
            <a:pPr lvl="1"/>
            <a:endParaRPr lang="en-US" sz="2000" dirty="0">
              <a:ea typeface="Droid Sans Mono" panose="020B0609030804020204" pitchFamily="49" charset="0"/>
            </a:endParaRPr>
          </a:p>
          <a:p>
            <a:pPr algn="l" rtl="0"/>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algn="l" rtl="0"/>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11</a:t>
            </a:fld>
            <a:endParaRPr lang="en-US" altLang="en-US" dirty="0"/>
          </a:p>
        </p:txBody>
      </p:sp>
      <p:graphicFrame>
        <p:nvGraphicFramePr>
          <p:cNvPr id="11" name="Table 10"/>
          <p:cNvGraphicFramePr>
            <a:graphicFrameLocks noGrp="1"/>
          </p:cNvGraphicFramePr>
          <p:nvPr>
            <p:extLst>
              <p:ext uri="{D42A27DB-BD31-4B8C-83A1-F6EECF244321}">
                <p14:modId xmlns:p14="http://schemas.microsoft.com/office/powerpoint/2010/main" val="4078459616"/>
              </p:ext>
            </p:extLst>
          </p:nvPr>
        </p:nvGraphicFramePr>
        <p:xfrm>
          <a:off x="914400" y="5029200"/>
          <a:ext cx="7584941" cy="1097280"/>
        </p:xfrm>
        <a:graphic>
          <a:graphicData uri="http://schemas.openxmlformats.org/drawingml/2006/table">
            <a:tbl>
              <a:tblPr firstRow="1" bandRow="1">
                <a:tableStyleId>{5C22544A-7EE6-4342-B048-85BDC9FD1C3A}</a:tableStyleId>
              </a:tblPr>
              <a:tblGrid>
                <a:gridCol w="446173"/>
                <a:gridCol w="446173"/>
                <a:gridCol w="446173"/>
                <a:gridCol w="446173"/>
                <a:gridCol w="446173"/>
                <a:gridCol w="446173"/>
                <a:gridCol w="446173"/>
                <a:gridCol w="446173"/>
                <a:gridCol w="446173"/>
                <a:gridCol w="446173"/>
                <a:gridCol w="446173"/>
                <a:gridCol w="446173"/>
                <a:gridCol w="446173"/>
                <a:gridCol w="446173"/>
                <a:gridCol w="446173"/>
                <a:gridCol w="446173"/>
                <a:gridCol w="446173"/>
              </a:tblGrid>
              <a:tr h="359664">
                <a:tc>
                  <a:txBody>
                    <a:bodyPr/>
                    <a:lstStyle/>
                    <a:p>
                      <a:pPr algn="ct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16</a:t>
                      </a:r>
                      <a:endParaRPr lang="en-US" dirty="0"/>
                    </a:p>
                  </a:txBody>
                  <a:tcPr anchor="ctr"/>
                </a:tc>
              </a:tr>
              <a:tr h="359664">
                <a:tc>
                  <a:txBody>
                    <a:bodyPr/>
                    <a:lstStyle/>
                    <a:p>
                      <a:pPr algn="ctr"/>
                      <a:r>
                        <a:rPr lang="en-US" dirty="0" smtClean="0"/>
                        <a:t>T0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359664">
                <a:tc>
                  <a:txBody>
                    <a:bodyPr/>
                    <a:lstStyle/>
                    <a:p>
                      <a:pPr algn="ctr"/>
                      <a:r>
                        <a:rPr lang="en-US" dirty="0" smtClean="0"/>
                        <a:t>T1</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dirty="0"/>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38011013"/>
              </p:ext>
            </p:extLst>
          </p:nvPr>
        </p:nvGraphicFramePr>
        <p:xfrm>
          <a:off x="914400" y="3429000"/>
          <a:ext cx="7584941" cy="1097280"/>
        </p:xfrm>
        <a:graphic>
          <a:graphicData uri="http://schemas.openxmlformats.org/drawingml/2006/table">
            <a:tbl>
              <a:tblPr firstRow="1" bandRow="1">
                <a:tableStyleId>{5C22544A-7EE6-4342-B048-85BDC9FD1C3A}</a:tableStyleId>
              </a:tblPr>
              <a:tblGrid>
                <a:gridCol w="446173"/>
                <a:gridCol w="446173"/>
                <a:gridCol w="446173"/>
                <a:gridCol w="446173"/>
                <a:gridCol w="446173"/>
                <a:gridCol w="446173"/>
                <a:gridCol w="446173"/>
                <a:gridCol w="446173"/>
                <a:gridCol w="446173"/>
                <a:gridCol w="446173"/>
                <a:gridCol w="446173"/>
                <a:gridCol w="446173"/>
                <a:gridCol w="446173"/>
                <a:gridCol w="446173"/>
                <a:gridCol w="446173"/>
                <a:gridCol w="446173"/>
                <a:gridCol w="446173"/>
              </a:tblGrid>
              <a:tr h="359664">
                <a:tc>
                  <a:txBody>
                    <a:bodyPr/>
                    <a:lstStyle/>
                    <a:p>
                      <a:pPr algn="ct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16</a:t>
                      </a:r>
                      <a:endParaRPr lang="en-US" dirty="0"/>
                    </a:p>
                  </a:txBody>
                  <a:tcPr anchor="ctr"/>
                </a:tc>
              </a:tr>
              <a:tr h="359664">
                <a:tc>
                  <a:txBody>
                    <a:bodyPr/>
                    <a:lstStyle/>
                    <a:p>
                      <a:pPr algn="ctr"/>
                      <a:r>
                        <a:rPr lang="en-US" dirty="0" smtClean="0"/>
                        <a:t>T0</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endParaRPr lang="en-US"/>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359664">
                <a:tc>
                  <a:txBody>
                    <a:bodyPr/>
                    <a:lstStyle/>
                    <a:p>
                      <a:pPr algn="ctr"/>
                      <a:r>
                        <a:rPr lang="en-US" dirty="0" smtClean="0"/>
                        <a:t>T1</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endParaRPr lang="en-US"/>
                    </a:p>
                  </a:txBody>
                  <a:tcPr anchor="ctr"/>
                </a:tc>
                <a:tc>
                  <a:txBody>
                    <a:bodyPr/>
                    <a:lstStyle/>
                    <a:p>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r>
                        <a:rPr lang="en-US" dirty="0" smtClean="0"/>
                        <a:t>*</a:t>
                      </a:r>
                      <a:endParaRPr lang="en-US" dirty="0"/>
                    </a:p>
                  </a:txBody>
                  <a:tcPr anchor="ctr"/>
                </a:tc>
                <a:tc>
                  <a:txBody>
                    <a:bodyPr/>
                    <a:lstStyle/>
                    <a:p>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spTree>
    <p:extLst>
      <p:ext uri="{BB962C8B-B14F-4D97-AF65-F5344CB8AC3E}">
        <p14:creationId xmlns:p14="http://schemas.microsoft.com/office/powerpoint/2010/main" val="302470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عبارت </a:t>
            </a:r>
            <a:r>
              <a:rPr lang="en-US" b="1" dirty="0" smtClean="0">
                <a:solidFill>
                  <a:srgbClr val="FF0000"/>
                </a:solidFill>
              </a:rPr>
              <a:t>schedule</a:t>
            </a:r>
            <a:endParaRPr lang="en-US" dirty="0"/>
          </a:p>
        </p:txBody>
      </p:sp>
      <p:sp>
        <p:nvSpPr>
          <p:cNvPr id="3" name="Content Placeholder 2"/>
          <p:cNvSpPr>
            <a:spLocks noGrp="1"/>
          </p:cNvSpPr>
          <p:nvPr>
            <p:ph sz="quarter" idx="1"/>
          </p:nvPr>
        </p:nvSpPr>
        <p:spPr>
          <a:xfrm>
            <a:off x="612648" y="1082566"/>
            <a:ext cx="8153400" cy="4876800"/>
          </a:xfrm>
        </p:spPr>
        <p:txBody>
          <a:bodyPr/>
          <a:lstStyle/>
          <a:p>
            <a:pPr algn="l" rtl="0"/>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algn="l" rtl="0"/>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for </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schedule(</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guided</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chunck_size</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endParaRPr lang="fa-IR"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endParaRPr>
          </a:p>
          <a:p>
            <a:pPr lvl="1"/>
            <a:r>
              <a:rPr lang="fa-IR" sz="2000" dirty="0" smtClean="0">
                <a:latin typeface="Droid Sans Mono" panose="020B0609030804020204" pitchFamily="49" charset="0"/>
                <a:ea typeface="Droid Sans Mono" panose="020B0609030804020204" pitchFamily="49" charset="0"/>
              </a:rPr>
              <a:t>مانند مکانیزم پویا است. با این تفاوت که از اندازه </a:t>
            </a:r>
            <a:r>
              <a:rPr lang="en-US" sz="1800" dirty="0" smtClean="0">
                <a:latin typeface="+mj-lt"/>
                <a:ea typeface="Droid Sans Mono" panose="020B0609030804020204" pitchFamily="49" charset="0"/>
              </a:rPr>
              <a:t>chunk</a:t>
            </a:r>
            <a:r>
              <a:rPr lang="fa-IR" sz="1800" dirty="0" smtClean="0">
                <a:latin typeface="Droid Sans Mono" panose="020B0609030804020204" pitchFamily="49" charset="0"/>
                <a:ea typeface="Droid Sans Mono" panose="020B0609030804020204" pitchFamily="49" charset="0"/>
              </a:rPr>
              <a:t> </a:t>
            </a:r>
            <a:r>
              <a:rPr lang="fa-IR" sz="2000" dirty="0" smtClean="0">
                <a:latin typeface="Droid Sans Mono" panose="020B0609030804020204" pitchFamily="49" charset="0"/>
                <a:ea typeface="Droid Sans Mono" panose="020B0609030804020204" pitchFamily="49" charset="0"/>
              </a:rPr>
              <a:t>بزرگ شروع می‌کند و به‌تدریج اندازه </a:t>
            </a:r>
            <a:r>
              <a:rPr lang="en-US" sz="1800" dirty="0" smtClean="0">
                <a:latin typeface="+mj-lt"/>
                <a:ea typeface="Droid Sans Mono" panose="020B0609030804020204" pitchFamily="49" charset="0"/>
              </a:rPr>
              <a:t>chunk</a:t>
            </a:r>
            <a:r>
              <a:rPr lang="fa-IR" sz="1800" dirty="0" smtClean="0">
                <a:latin typeface="Droid Sans Mono" panose="020B0609030804020204" pitchFamily="49" charset="0"/>
                <a:ea typeface="Droid Sans Mono" panose="020B0609030804020204" pitchFamily="49" charset="0"/>
              </a:rPr>
              <a:t> </a:t>
            </a:r>
            <a:r>
              <a:rPr lang="fa-IR" sz="2000" dirty="0" smtClean="0">
                <a:latin typeface="Droid Sans Mono" panose="020B0609030804020204" pitchFamily="49" charset="0"/>
                <a:ea typeface="Droid Sans Mono" panose="020B0609030804020204" pitchFamily="49" charset="0"/>
              </a:rPr>
              <a:t>را کاهش می‌دهد تا به </a:t>
            </a:r>
            <a:r>
              <a:rPr lang="en-US" sz="1800" dirty="0" err="1" smtClean="0">
                <a:latin typeface="+mj-lt"/>
                <a:ea typeface="Droid Sans Mono" panose="020B0609030804020204" pitchFamily="49" charset="0"/>
              </a:rPr>
              <a:t>chunk_size</a:t>
            </a:r>
            <a:r>
              <a:rPr lang="fa-IR" sz="1800" dirty="0" smtClean="0">
                <a:latin typeface="Droid Sans Mono" panose="020B0609030804020204" pitchFamily="49" charset="0"/>
                <a:ea typeface="Droid Sans Mono" panose="020B0609030804020204" pitchFamily="49" charset="0"/>
              </a:rPr>
              <a:t> </a:t>
            </a:r>
            <a:r>
              <a:rPr lang="fa-IR" sz="2000" dirty="0" smtClean="0">
                <a:latin typeface="Droid Sans Mono" panose="020B0609030804020204" pitchFamily="49" charset="0"/>
                <a:ea typeface="Droid Sans Mono" panose="020B0609030804020204" pitchFamily="49" charset="0"/>
              </a:rPr>
              <a:t>برسد.</a:t>
            </a:r>
            <a:endParaRPr lang="en-US" sz="2000" dirty="0" smtClean="0">
              <a:latin typeface="Droid Sans Mono" panose="020B0609030804020204" pitchFamily="49" charset="0"/>
              <a:ea typeface="Droid Sans Mono" panose="020B0609030804020204" pitchFamily="49" charset="0"/>
            </a:endParaRPr>
          </a:p>
          <a:p>
            <a:pPr lvl="1" algn="l" rtl="0"/>
            <a:endParaRPr lang="en-US" sz="2800" dirty="0" smtClean="0">
              <a:ea typeface="Droid Sans Mono" panose="020B0609030804020204" pitchFamily="49" charset="0"/>
            </a:endParaRPr>
          </a:p>
          <a:p>
            <a:pPr lvl="1" algn="l" rtl="0"/>
            <a:r>
              <a:rPr lang="en-US" sz="2000" dirty="0" smtClean="0">
                <a:ea typeface="Droid Sans Mono" panose="020B0609030804020204" pitchFamily="49" charset="0"/>
              </a:rPr>
              <a:t>schedule(guided)</a:t>
            </a:r>
            <a:r>
              <a:rPr lang="fa-IR" sz="2000" dirty="0" smtClean="0">
                <a:ea typeface="Droid Sans Mono" panose="020B0609030804020204" pitchFamily="49" charset="0"/>
              </a:rPr>
              <a:t> </a:t>
            </a:r>
            <a:r>
              <a:rPr lang="fa-IR" sz="2000" dirty="0">
                <a:ea typeface="Droid Sans Mono" panose="020B0609030804020204" pitchFamily="49" charset="0"/>
              </a:rPr>
              <a:t>یا </a:t>
            </a:r>
            <a:r>
              <a:rPr lang="en-US" sz="2000" dirty="0">
                <a:ea typeface="Droid Sans Mono" panose="020B0609030804020204" pitchFamily="49" charset="0"/>
              </a:rPr>
              <a:t> </a:t>
            </a:r>
            <a:r>
              <a:rPr lang="en-US" sz="2000" dirty="0" smtClean="0">
                <a:ea typeface="Droid Sans Mono" panose="020B0609030804020204" pitchFamily="49" charset="0"/>
              </a:rPr>
              <a:t>schedule(guided,1</a:t>
            </a:r>
            <a:r>
              <a:rPr lang="en-US" sz="2000" dirty="0">
                <a:ea typeface="Droid Sans Mono" panose="020B0609030804020204" pitchFamily="49" charset="0"/>
              </a:rPr>
              <a:t>)</a:t>
            </a:r>
            <a:r>
              <a:rPr lang="fa-IR" sz="2000" dirty="0">
                <a:ea typeface="Droid Sans Mono" panose="020B0609030804020204" pitchFamily="49" charset="0"/>
              </a:rPr>
              <a:t>	</a:t>
            </a:r>
            <a:endParaRPr lang="en-US" sz="2000" dirty="0">
              <a:ea typeface="Droid Sans Mono" panose="020B0609030804020204" pitchFamily="49" charset="0"/>
            </a:endParaRPr>
          </a:p>
          <a:p>
            <a:pPr lvl="1" algn="l" rtl="0"/>
            <a:endParaRPr lang="en-US" sz="2000" dirty="0">
              <a:ea typeface="Droid Sans Mono" panose="020B0609030804020204" pitchFamily="49" charset="0"/>
            </a:endParaRPr>
          </a:p>
          <a:p>
            <a:pPr lvl="1" algn="l" rtl="0"/>
            <a:endParaRPr lang="en-US" sz="2000" dirty="0">
              <a:ea typeface="Droid Sans Mono" panose="020B0609030804020204" pitchFamily="49" charset="0"/>
            </a:endParaRPr>
          </a:p>
          <a:p>
            <a:pPr lvl="1" algn="l" rtl="0"/>
            <a:endParaRPr lang="en-US" sz="2000" dirty="0">
              <a:ea typeface="Droid Sans Mono" panose="020B0609030804020204" pitchFamily="49" charset="0"/>
            </a:endParaRPr>
          </a:p>
          <a:p>
            <a:pPr lvl="1" algn="l" rtl="0"/>
            <a:r>
              <a:rPr lang="en-US" sz="2000" dirty="0" smtClean="0">
                <a:ea typeface="Droid Sans Mono" panose="020B0609030804020204" pitchFamily="49" charset="0"/>
              </a:rPr>
              <a:t>schedule(guided,2</a:t>
            </a:r>
            <a:r>
              <a:rPr lang="en-US" sz="2000" dirty="0">
                <a:ea typeface="Droid Sans Mono" panose="020B0609030804020204" pitchFamily="49" charset="0"/>
              </a:rPr>
              <a:t>)</a:t>
            </a:r>
          </a:p>
          <a:p>
            <a:pPr lvl="1" algn="l" rtl="0"/>
            <a:endParaRPr lang="en-US" sz="2300" dirty="0">
              <a:ea typeface="Droid Sans Mono" panose="020B0609030804020204" pitchFamily="49" charset="0"/>
            </a:endParaRPr>
          </a:p>
          <a:p>
            <a:pPr lvl="1"/>
            <a:endParaRPr lang="en-US" sz="2000" dirty="0">
              <a:latin typeface="Droid Sans Mono" panose="020B0609030804020204" pitchFamily="49" charset="0"/>
              <a:ea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12</a:t>
            </a:fld>
            <a:endParaRPr lang="en-US" altLang="en-US" dirty="0"/>
          </a:p>
        </p:txBody>
      </p:sp>
      <p:graphicFrame>
        <p:nvGraphicFramePr>
          <p:cNvPr id="11" name="Table 10"/>
          <p:cNvGraphicFramePr>
            <a:graphicFrameLocks noGrp="1"/>
          </p:cNvGraphicFramePr>
          <p:nvPr>
            <p:extLst>
              <p:ext uri="{D42A27DB-BD31-4B8C-83A1-F6EECF244321}">
                <p14:modId xmlns:p14="http://schemas.microsoft.com/office/powerpoint/2010/main" val="1926232403"/>
              </p:ext>
            </p:extLst>
          </p:nvPr>
        </p:nvGraphicFramePr>
        <p:xfrm>
          <a:off x="914400" y="5029200"/>
          <a:ext cx="7584941" cy="1097280"/>
        </p:xfrm>
        <a:graphic>
          <a:graphicData uri="http://schemas.openxmlformats.org/drawingml/2006/table">
            <a:tbl>
              <a:tblPr firstRow="1" bandRow="1">
                <a:tableStyleId>{5C22544A-7EE6-4342-B048-85BDC9FD1C3A}</a:tableStyleId>
              </a:tblPr>
              <a:tblGrid>
                <a:gridCol w="446173"/>
                <a:gridCol w="446173"/>
                <a:gridCol w="446173"/>
                <a:gridCol w="446173"/>
                <a:gridCol w="446173"/>
                <a:gridCol w="446173"/>
                <a:gridCol w="446173"/>
                <a:gridCol w="446173"/>
                <a:gridCol w="446173"/>
                <a:gridCol w="446173"/>
                <a:gridCol w="446173"/>
                <a:gridCol w="446173"/>
                <a:gridCol w="446173"/>
                <a:gridCol w="446173"/>
                <a:gridCol w="446173"/>
                <a:gridCol w="446173"/>
                <a:gridCol w="446173"/>
              </a:tblGrid>
              <a:tr h="359664">
                <a:tc>
                  <a:txBody>
                    <a:bodyPr/>
                    <a:lstStyle/>
                    <a:p>
                      <a:pPr algn="ct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16</a:t>
                      </a:r>
                      <a:endParaRPr lang="en-US" dirty="0"/>
                    </a:p>
                  </a:txBody>
                  <a:tcPr anchor="ctr"/>
                </a:tc>
              </a:tr>
              <a:tr h="359664">
                <a:tc>
                  <a:txBody>
                    <a:bodyPr/>
                    <a:lstStyle/>
                    <a:p>
                      <a:pPr algn="ctr"/>
                      <a:r>
                        <a:rPr lang="en-US" dirty="0" smtClean="0"/>
                        <a:t>T0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algn="ctr"/>
                      <a:r>
                        <a:rPr lang="en-US" dirty="0" smtClean="0"/>
                        <a:t>*</a:t>
                      </a:r>
                      <a:endParaRPr lang="en-US" dirty="0"/>
                    </a:p>
                  </a:txBody>
                  <a:tcPr anchor="ctr"/>
                </a:tc>
                <a:tc>
                  <a:txBody>
                    <a:bodyPr/>
                    <a:lstStyle/>
                    <a:p>
                      <a:r>
                        <a:rPr lang="en-US" dirty="0" smtClean="0"/>
                        <a:t>*</a:t>
                      </a:r>
                      <a:endParaRPr lang="en-US" dirty="0"/>
                    </a:p>
                  </a:txBody>
                  <a:tcPr anchor="ctr"/>
                </a:tc>
                <a:tc>
                  <a:txBody>
                    <a:bodyPr/>
                    <a:lstStyle/>
                    <a:p>
                      <a:endParaRPr lang="en-US" dirty="0"/>
                    </a:p>
                  </a:txBody>
                  <a:tcPr anchor="ctr"/>
                </a:tc>
                <a:tc>
                  <a:txBody>
                    <a:bodyPr/>
                    <a:lstStyle/>
                    <a:p>
                      <a:pPr algn="ctr"/>
                      <a:endParaRPr lang="en-US" dirty="0"/>
                    </a:p>
                  </a:txBody>
                  <a:tcPr anchor="ctr"/>
                </a:tc>
              </a:tr>
              <a:tr h="359664">
                <a:tc>
                  <a:txBody>
                    <a:bodyPr/>
                    <a:lstStyle/>
                    <a:p>
                      <a:pPr algn="ctr"/>
                      <a:r>
                        <a:rPr lang="en-US" dirty="0" smtClean="0"/>
                        <a:t>T1</a:t>
                      </a: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12651873"/>
              </p:ext>
            </p:extLst>
          </p:nvPr>
        </p:nvGraphicFramePr>
        <p:xfrm>
          <a:off x="914400" y="3429000"/>
          <a:ext cx="7584941" cy="1097280"/>
        </p:xfrm>
        <a:graphic>
          <a:graphicData uri="http://schemas.openxmlformats.org/drawingml/2006/table">
            <a:tbl>
              <a:tblPr firstRow="1" bandRow="1">
                <a:tableStyleId>{5C22544A-7EE6-4342-B048-85BDC9FD1C3A}</a:tableStyleId>
              </a:tblPr>
              <a:tblGrid>
                <a:gridCol w="446173"/>
                <a:gridCol w="446173"/>
                <a:gridCol w="446173"/>
                <a:gridCol w="446173"/>
                <a:gridCol w="446173"/>
                <a:gridCol w="446173"/>
                <a:gridCol w="446173"/>
                <a:gridCol w="446173"/>
                <a:gridCol w="446173"/>
                <a:gridCol w="446173"/>
                <a:gridCol w="446173"/>
                <a:gridCol w="446173"/>
                <a:gridCol w="446173"/>
                <a:gridCol w="446173"/>
                <a:gridCol w="446173"/>
                <a:gridCol w="446173"/>
                <a:gridCol w="446173"/>
              </a:tblGrid>
              <a:tr h="363541">
                <a:tc>
                  <a:txBody>
                    <a:bodyPr/>
                    <a:lstStyle/>
                    <a:p>
                      <a:pPr algn="ct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tc>
                  <a:txBody>
                    <a:bodyPr/>
                    <a:lstStyle/>
                    <a:p>
                      <a:pPr algn="ctr"/>
                      <a:r>
                        <a:rPr lang="en-US" dirty="0" smtClean="0"/>
                        <a:t>7</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11</a:t>
                      </a:r>
                      <a:endParaRPr lang="en-US" dirty="0"/>
                    </a:p>
                  </a:txBody>
                  <a:tcPr anchor="ctr"/>
                </a:tc>
                <a:tc>
                  <a:txBody>
                    <a:bodyPr/>
                    <a:lstStyle/>
                    <a:p>
                      <a:pPr algn="ctr"/>
                      <a:r>
                        <a:rPr lang="en-US" dirty="0" smtClean="0"/>
                        <a:t>12</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t>14</a:t>
                      </a:r>
                      <a:endParaRPr lang="en-US" dirty="0"/>
                    </a:p>
                  </a:txBody>
                  <a:tcPr anchor="ctr"/>
                </a:tc>
                <a:tc>
                  <a:txBody>
                    <a:bodyPr/>
                    <a:lstStyle/>
                    <a:p>
                      <a:pPr algn="ctr"/>
                      <a:r>
                        <a:rPr lang="en-US" dirty="0" smtClean="0"/>
                        <a:t>15</a:t>
                      </a:r>
                      <a:endParaRPr lang="en-US" dirty="0"/>
                    </a:p>
                  </a:txBody>
                  <a:tcPr anchor="ctr"/>
                </a:tc>
                <a:tc>
                  <a:txBody>
                    <a:bodyPr/>
                    <a:lstStyle/>
                    <a:p>
                      <a:pPr algn="ctr"/>
                      <a:r>
                        <a:rPr lang="en-US" dirty="0" smtClean="0"/>
                        <a:t>16</a:t>
                      </a:r>
                      <a:endParaRPr lang="en-US" dirty="0"/>
                    </a:p>
                  </a:txBody>
                  <a:tcPr anchor="ctr"/>
                </a:tc>
              </a:tr>
              <a:tr h="363541">
                <a:tc>
                  <a:txBody>
                    <a:bodyPr/>
                    <a:lstStyle/>
                    <a:p>
                      <a:pPr algn="ctr"/>
                      <a:r>
                        <a:rPr lang="en-US" dirty="0" smtClean="0"/>
                        <a:t>T0</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r>
              <a:tr h="363541">
                <a:tc>
                  <a:txBody>
                    <a:bodyPr/>
                    <a:lstStyle/>
                    <a:p>
                      <a:pPr algn="ctr"/>
                      <a:r>
                        <a:rPr lang="en-US" dirty="0" smtClean="0"/>
                        <a:t>T1</a:t>
                      </a:r>
                      <a:endParaRPr lang="en-US" dirty="0"/>
                    </a:p>
                  </a:txBody>
                  <a:tcPr anchor="ctr"/>
                </a:tc>
                <a:tc>
                  <a:txBody>
                    <a:bodyPr/>
                    <a:lstStyle/>
                    <a:p>
                      <a:pPr algn="ctr"/>
                      <a:r>
                        <a:rPr lang="en-US" dirty="0" smtClean="0"/>
                        <a: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34471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300" dirty="0" smtClean="0"/>
              <a:t>مثال: محاسبه عدد </a:t>
            </a:r>
            <a:r>
              <a:rPr lang="el-GR" sz="4300" dirty="0" smtClean="0"/>
              <a:t>π</a:t>
            </a:r>
            <a:r>
              <a:rPr lang="fa-IR" sz="4300" dirty="0" smtClean="0"/>
              <a:t> با استفاده از </a:t>
            </a:r>
            <a:r>
              <a:rPr lang="en-US" sz="4300" b="1" dirty="0" smtClean="0">
                <a:solidFill>
                  <a:srgbClr val="FF0000"/>
                </a:solidFill>
              </a:rPr>
              <a:t>for</a:t>
            </a:r>
            <a:endParaRPr lang="en-US" sz="4300" b="1" dirty="0">
              <a:solidFill>
                <a:srgbClr val="FF0000"/>
              </a:solidFill>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13</a:t>
            </a:fld>
            <a:endParaRPr lang="en-US" altLang="en-US" dirty="0"/>
          </a:p>
        </p:txBody>
      </p:sp>
      <p:sp>
        <p:nvSpPr>
          <p:cNvPr id="10" name="Rectangle 9"/>
          <p:cNvSpPr/>
          <p:nvPr/>
        </p:nvSpPr>
        <p:spPr>
          <a:xfrm>
            <a:off x="609600" y="1229710"/>
            <a:ext cx="8077200" cy="4953000"/>
          </a:xfrm>
          <a:prstGeom prst="rect">
            <a:avLst/>
          </a:prstGeom>
          <a:noFill/>
          <a:ln w="28575">
            <a:solidFill>
              <a:schemeClr val="accent1">
                <a:lumMod val="75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indent="0">
              <a:buNone/>
            </a:pPr>
            <a:r>
              <a:rPr lang="en-US" sz="17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#include &lt;</a:t>
            </a:r>
            <a:r>
              <a:rPr lang="en-US" sz="17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omp.h</a:t>
            </a:r>
            <a:r>
              <a:rPr lang="en-US" sz="17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&gt;</a:t>
            </a:r>
          </a:p>
          <a:p>
            <a:pPr indent="0">
              <a:buNone/>
            </a:pP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static</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long</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num_steps</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 100000;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step;</a:t>
            </a:r>
          </a:p>
          <a:p>
            <a:pPr indent="0">
              <a:buNone/>
            </a:pP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#define NUM_THREADS 2</a:t>
            </a:r>
          </a:p>
          <a:p>
            <a:pPr indent="0">
              <a:buNone/>
            </a:pP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void</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main </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p>
          <a:p>
            <a:pPr indent="0">
              <a:buNone/>
            </a:pPr>
            <a:r>
              <a:rPr lang="en-US" sz="1600" dirty="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pi, sum = 0.0;</a:t>
            </a:r>
          </a:p>
          <a:p>
            <a:pPr indent="0">
              <a:buNone/>
            </a:pP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step = 1.0/(</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num_steps</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a:t>
            </a:r>
          </a:p>
          <a:p>
            <a:pPr indent="0">
              <a:buNone/>
            </a:pP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omp_set_num_threads</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(NUM_THREADS);</a:t>
            </a:r>
          </a:p>
          <a:p>
            <a:pPr indent="0">
              <a:buNone/>
            </a:pP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sz="16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a:t>
            </a:r>
          </a:p>
          <a:p>
            <a:pPr indent="0">
              <a:buNone/>
            </a:pP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p>
          <a:p>
            <a:pPr indent="0">
              <a:buNone/>
            </a:pP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double</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x;</a:t>
            </a:r>
          </a:p>
          <a:p>
            <a:pPr indent="0">
              <a:buNone/>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for</a:t>
            </a:r>
          </a:p>
          <a:p>
            <a:pPr indent="0">
              <a:buNone/>
            </a:pP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for</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=0; </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&lt;</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num_steps</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a:t>
            </a:r>
          </a:p>
          <a:p>
            <a:pPr indent="0">
              <a:buNone/>
            </a:pP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x = (i+0.5)*step</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a:t>
            </a:r>
          </a:p>
          <a:p>
            <a:pPr indent="0">
              <a:buNone/>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critical</a:t>
            </a:r>
            <a:endPar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endParaRPr>
          </a:p>
          <a:p>
            <a:pPr indent="0">
              <a:buNone/>
            </a:pPr>
            <a:r>
              <a:rPr lang="en-US" sz="1600" dirty="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sum += 4.0/(1.0+x*x);</a:t>
            </a:r>
          </a:p>
          <a:p>
            <a:pPr indent="0">
              <a:buNone/>
            </a:pP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p>
          <a:p>
            <a:pPr indent="0">
              <a:buNone/>
            </a:pP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p>
          <a:p>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pi = </a:t>
            </a:r>
            <a:r>
              <a:rPr lang="en-US" sz="1600" dirty="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sum * step;</a:t>
            </a:r>
          </a:p>
          <a:p>
            <a:pPr indent="0">
              <a:buNone/>
            </a:pPr>
            <a:endPar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endParaRPr>
          </a:p>
          <a:p>
            <a:pPr indent="0">
              <a:buNone/>
            </a:pPr>
            <a:r>
              <a:rPr lang="en-US" sz="1600" dirty="0" smtClean="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rPr>
              <a:t>} </a:t>
            </a:r>
            <a:endParaRPr lang="en-US" sz="1600" dirty="0">
              <a:solidFill>
                <a:schemeClr val="tx1"/>
              </a:solidFill>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2805683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300" dirty="0"/>
              <a:t>مثال: محاسبه عدد </a:t>
            </a:r>
            <a:r>
              <a:rPr lang="el-GR" sz="4300" dirty="0"/>
              <a:t>π</a:t>
            </a:r>
            <a:r>
              <a:rPr lang="fa-IR" sz="4300" dirty="0"/>
              <a:t> با استفاده از </a:t>
            </a:r>
            <a:r>
              <a:rPr lang="en-US" sz="4300" b="1" dirty="0">
                <a:solidFill>
                  <a:srgbClr val="FF0000"/>
                </a:solidFill>
              </a:rPr>
              <a:t>for</a:t>
            </a:r>
            <a:endParaRPr lang="en-US" sz="4300" dirty="0"/>
          </a:p>
        </p:txBody>
      </p:sp>
      <p:sp>
        <p:nvSpPr>
          <p:cNvPr id="3" name="Content Placeholder 2"/>
          <p:cNvSpPr>
            <a:spLocks noGrp="1"/>
          </p:cNvSpPr>
          <p:nvPr>
            <p:ph sz="quarter" idx="1"/>
          </p:nvPr>
        </p:nvSpPr>
        <p:spPr>
          <a:xfrm>
            <a:off x="228600" y="1219200"/>
            <a:ext cx="8153400" cy="4876800"/>
          </a:xfrm>
        </p:spPr>
        <p:txBody>
          <a:bodyPr/>
          <a:lstStyle/>
          <a:p>
            <a:pPr marL="0" lvl="0" indent="0" algn="ctr" rtl="0">
              <a:buClr>
                <a:srgbClr val="DD8047"/>
              </a:buClr>
              <a:buNone/>
            </a:pPr>
            <a:r>
              <a:rPr lang="en-US" sz="2800" dirty="0">
                <a:solidFill>
                  <a:prstClr val="black"/>
                </a:solidFill>
              </a:rPr>
              <a:t>Results</a:t>
            </a:r>
          </a:p>
          <a:p>
            <a:pPr marL="0" lvl="0" indent="0" algn="ctr" rtl="0">
              <a:buClr>
                <a:srgbClr val="DD8047"/>
              </a:buClr>
              <a:buNone/>
            </a:pPr>
            <a:r>
              <a:rPr lang="en-US" sz="2400" dirty="0">
                <a:solidFill>
                  <a:prstClr val="black"/>
                </a:solidFill>
              </a:rPr>
              <a:t>Original Serial Program with 100000 steps ran in </a:t>
            </a:r>
            <a:r>
              <a:rPr lang="en-US" sz="2400" dirty="0" smtClean="0">
                <a:solidFill>
                  <a:prstClr val="black"/>
                </a:solidFill>
              </a:rPr>
              <a:t>1.83s</a:t>
            </a:r>
          </a:p>
          <a:p>
            <a:pPr indent="0" algn="l" rtl="0">
              <a:spcBef>
                <a:spcPts val="0"/>
              </a:spcBef>
              <a:buNone/>
            </a:pPr>
            <a:r>
              <a:rPr lang="en-US" sz="1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#include &lt;</a:t>
            </a:r>
            <a:r>
              <a:rPr lang="en-US" sz="14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omp.h</a:t>
            </a:r>
            <a:r>
              <a:rPr lang="en-US" sz="1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&gt;</a:t>
            </a:r>
          </a:p>
          <a:p>
            <a:pPr indent="0" algn="l" rtl="0">
              <a:spcBef>
                <a:spcPts val="0"/>
              </a:spcBef>
              <a:buNone/>
            </a:pP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static</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long</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num_steps</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 100000; </a:t>
            </a:r>
            <a:endParaRPr lang="en-US" sz="12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indent="0" algn="l" rtl="0">
              <a:spcBef>
                <a:spcPts val="0"/>
              </a:spcBef>
              <a:buNone/>
            </a:pPr>
            <a:r>
              <a:rPr lang="en-US" sz="12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step;</a:t>
            </a:r>
          </a:p>
          <a:p>
            <a:pPr indent="0" algn="l" rtl="0">
              <a:spcBef>
                <a:spcPts val="0"/>
              </a:spcBef>
              <a:buNone/>
            </a:pP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#define NUM_THREADS 2</a:t>
            </a:r>
          </a:p>
          <a:p>
            <a:pPr indent="0" algn="l" rtl="0">
              <a:spcBef>
                <a:spcPts val="0"/>
              </a:spcBef>
              <a:buNone/>
            </a:pP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void</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main </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pi, sum = 0.0;</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step = 1.0/(</a:t>
            </a: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double</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num_steps</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a:t>
            </a:r>
          </a:p>
          <a:p>
            <a:pPr indent="0" algn="l" rtl="0">
              <a:spcBef>
                <a:spcPts val="0"/>
              </a:spcBef>
              <a:buNone/>
            </a:pP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omp_set_num_threads</a:t>
            </a: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(NUM_THREADS);</a:t>
            </a:r>
          </a:p>
          <a:p>
            <a:pPr indent="0" algn="l" rtl="0">
              <a:spcBef>
                <a:spcPts val="0"/>
              </a:spcBef>
              <a:buNone/>
            </a:pP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sz="12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p>
          <a:p>
            <a:pPr indent="0" algn="l" rtl="0">
              <a:spcBef>
                <a:spcPts val="0"/>
              </a:spcBef>
              <a:buNone/>
            </a:pP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double</a:t>
            </a:r>
            <a:r>
              <a:rPr lang="en-US" sz="12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x;</a:t>
            </a:r>
          </a:p>
          <a:p>
            <a:pPr indent="0" algn="l" rtl="0">
              <a:spcBef>
                <a:spcPts val="0"/>
              </a:spcBef>
              <a:buNone/>
            </a:pP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2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for</a:t>
            </a:r>
            <a:endPar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indent="0" algn="l" rtl="0">
              <a:spcBef>
                <a:spcPts val="0"/>
              </a:spcBef>
              <a:buNone/>
            </a:pPr>
            <a:r>
              <a:rPr lang="en-US" sz="12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for</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=0; </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&lt;</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num_steps</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x = (i+0.5)*step</a:t>
            </a:r>
            <a:r>
              <a:rPr lang="en-US" sz="12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indent="0" algn="l" rtl="0">
              <a:spcBef>
                <a:spcPts val="0"/>
              </a:spcBef>
              <a:buNone/>
            </a:pPr>
            <a:r>
              <a:rPr lang="en-US" sz="12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2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2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2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critical</a:t>
            </a:r>
            <a:endParaRPr lang="en-US" sz="1200" dirty="0">
              <a:latin typeface="Droid Sans Mono" panose="020B0609030804020204" pitchFamily="49" charset="0"/>
              <a:ea typeface="Droid Sans Mono" panose="020B0609030804020204" pitchFamily="49" charset="0"/>
              <a:cs typeface="Droid Sans Mono" panose="020B0609030804020204" pitchFamily="49" charset="0"/>
            </a:endParaRP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sum += 4.0/(1.0+x*x);</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pi = sum * </a:t>
            </a:r>
            <a:r>
              <a:rPr lang="en-US" sz="1200" dirty="0" smtClean="0">
                <a:latin typeface="Droid Sans Mono" panose="020B0609030804020204" pitchFamily="49" charset="0"/>
                <a:ea typeface="Droid Sans Mono" panose="020B0609030804020204" pitchFamily="49" charset="0"/>
                <a:cs typeface="Droid Sans Mono" panose="020B0609030804020204" pitchFamily="49" charset="0"/>
              </a:rPr>
              <a:t>step</a:t>
            </a:r>
            <a:r>
              <a:rPr lang="en-US" sz="1200" dirty="0">
                <a:latin typeface="Droid Sans Mono" panose="020B0609030804020204" pitchFamily="49" charset="0"/>
                <a:ea typeface="Droid Sans Mono" panose="020B0609030804020204" pitchFamily="49" charset="0"/>
                <a:cs typeface="Droid Sans Mono" panose="020B0609030804020204" pitchFamily="49" charset="0"/>
              </a:rPr>
              <a:t>;</a:t>
            </a:r>
          </a:p>
          <a:p>
            <a:pPr indent="0" algn="l" rtl="0">
              <a:spcBef>
                <a:spcPts val="0"/>
              </a:spcBef>
              <a:buNone/>
            </a:pPr>
            <a:r>
              <a:rPr lang="en-US" sz="1200" dirty="0">
                <a:latin typeface="Droid Sans Mono" panose="020B0609030804020204" pitchFamily="49" charset="0"/>
                <a:ea typeface="Droid Sans Mono" panose="020B0609030804020204" pitchFamily="49" charset="0"/>
                <a:cs typeface="Droid Sans Mono" panose="020B0609030804020204" pitchFamily="49" charset="0"/>
              </a:rPr>
              <a:t>} </a:t>
            </a:r>
          </a:p>
          <a:p>
            <a:pPr marL="0" lvl="0" indent="0" algn="l" rtl="0" eaLnBrk="1" hangingPunct="1">
              <a:spcBef>
                <a:spcPts val="0"/>
              </a:spcBef>
              <a:buClrTx/>
              <a:buSzTx/>
              <a:buNone/>
            </a:pPr>
            <a:r>
              <a:rPr lang="en-US" sz="1100" dirty="0" smtClean="0">
                <a:solidFill>
                  <a:prstClr val="black"/>
                </a:solidFill>
                <a:latin typeface="Droid Sans Mono" panose="020B0609030804020204" pitchFamily="49" charset="0"/>
                <a:ea typeface="Droid Sans Mono" panose="020B0609030804020204" pitchFamily="49" charset="0"/>
                <a:cs typeface="Droid Sans Mono" panose="020B0609030804020204" pitchFamily="49" charset="0"/>
              </a:rPr>
              <a:t> </a:t>
            </a:r>
            <a:endParaRPr lang="en-US" sz="1100" dirty="0">
              <a:solidFill>
                <a:prstClr val="black"/>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14</a:t>
            </a:fld>
            <a:endParaRPr lang="en-US" altLang="en-US" dirty="0"/>
          </a:p>
        </p:txBody>
      </p:sp>
      <p:graphicFrame>
        <p:nvGraphicFramePr>
          <p:cNvPr id="7" name="Table 6"/>
          <p:cNvGraphicFramePr>
            <a:graphicFrameLocks noGrp="1"/>
          </p:cNvGraphicFramePr>
          <p:nvPr>
            <p:extLst/>
          </p:nvPr>
        </p:nvGraphicFramePr>
        <p:xfrm>
          <a:off x="4114800" y="2524760"/>
          <a:ext cx="4648200" cy="2123440"/>
        </p:xfrm>
        <a:graphic>
          <a:graphicData uri="http://schemas.openxmlformats.org/drawingml/2006/table">
            <a:tbl>
              <a:tblPr firstRow="1" bandRow="1">
                <a:tableStyleId>{9DCAF9ED-07DC-4A11-8D7F-57B35C25682E}</a:tableStyleId>
              </a:tblPr>
              <a:tblGrid>
                <a:gridCol w="825259"/>
                <a:gridCol w="975307"/>
                <a:gridCol w="1053592"/>
                <a:gridCol w="897021"/>
                <a:gridCol w="897021"/>
              </a:tblGrid>
              <a:tr h="370840">
                <a:tc>
                  <a:txBody>
                    <a:bodyPr/>
                    <a:lstStyle/>
                    <a:p>
                      <a:pPr algn="ctr"/>
                      <a:r>
                        <a:rPr lang="en-US" dirty="0" smtClean="0"/>
                        <a:t>Threads</a:t>
                      </a:r>
                      <a:endParaRPr lang="en-US" dirty="0"/>
                    </a:p>
                  </a:txBody>
                  <a:tcPr marL="0" marR="0" marT="0" marB="0" anchor="ctr"/>
                </a:tc>
                <a:tc>
                  <a:txBody>
                    <a:bodyPr/>
                    <a:lstStyle/>
                    <a:p>
                      <a:pPr algn="ctr"/>
                      <a:r>
                        <a:rPr lang="en-US" dirty="0" smtClean="0"/>
                        <a:t>1</a:t>
                      </a:r>
                      <a:r>
                        <a:rPr lang="en-US" baseline="30000" dirty="0" smtClean="0"/>
                        <a:t>st</a:t>
                      </a:r>
                      <a:r>
                        <a:rPr lang="en-US" dirty="0" smtClean="0"/>
                        <a:t> SPMD</a:t>
                      </a:r>
                      <a:endParaRPr lang="en-US" dirty="0"/>
                    </a:p>
                  </a:txBody>
                  <a:tcPr marL="0" marR="0" marT="0" marB="0" anchor="ctr"/>
                </a:tc>
                <a:tc>
                  <a:txBody>
                    <a:bodyPr/>
                    <a:lstStyle/>
                    <a:p>
                      <a:pPr algn="ctr"/>
                      <a:r>
                        <a:rPr lang="en-US" dirty="0" smtClean="0"/>
                        <a:t>1</a:t>
                      </a:r>
                      <a:r>
                        <a:rPr lang="en-US" baseline="30000" dirty="0" smtClean="0"/>
                        <a:t>st</a:t>
                      </a:r>
                      <a:r>
                        <a:rPr lang="en-US" dirty="0" smtClean="0"/>
                        <a:t> SPMD</a:t>
                      </a:r>
                    </a:p>
                    <a:p>
                      <a:pPr algn="ctr"/>
                      <a:r>
                        <a:rPr lang="en-US" dirty="0" smtClean="0"/>
                        <a:t>Padded</a:t>
                      </a:r>
                      <a:endParaRPr lang="en-US" dirty="0"/>
                    </a:p>
                  </a:txBody>
                  <a:tcPr anchor="ctr"/>
                </a:tc>
                <a:tc>
                  <a:txBody>
                    <a:bodyPr/>
                    <a:lstStyle/>
                    <a:p>
                      <a:pPr algn="ctr"/>
                      <a:r>
                        <a:rPr lang="en-US" dirty="0" smtClean="0"/>
                        <a:t>SPMD</a:t>
                      </a:r>
                      <a:r>
                        <a:rPr lang="en-US" baseline="0" dirty="0" smtClean="0"/>
                        <a:t> Critical</a:t>
                      </a:r>
                      <a:endParaRPr lang="en-US" dirty="0"/>
                    </a:p>
                  </a:txBody>
                  <a:tcPr anchor="ctr"/>
                </a:tc>
                <a:tc>
                  <a:txBody>
                    <a:bodyPr/>
                    <a:lstStyle/>
                    <a:p>
                      <a:pPr algn="ctr"/>
                      <a:r>
                        <a:rPr lang="en-US" dirty="0" smtClean="0"/>
                        <a:t>Pi Loop</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1.86</a:t>
                      </a:r>
                      <a:endParaRPr lang="en-US" dirty="0"/>
                    </a:p>
                  </a:txBody>
                  <a:tcPr anchor="ctr"/>
                </a:tc>
                <a:tc>
                  <a:txBody>
                    <a:bodyPr/>
                    <a:lstStyle/>
                    <a:p>
                      <a:pPr algn="ctr"/>
                      <a:r>
                        <a:rPr lang="en-US" dirty="0" smtClean="0"/>
                        <a:t>1.86</a:t>
                      </a:r>
                      <a:endParaRPr lang="en-US" dirty="0"/>
                    </a:p>
                  </a:txBody>
                  <a:tcPr anchor="ctr"/>
                </a:tc>
                <a:tc>
                  <a:txBody>
                    <a:bodyPr/>
                    <a:lstStyle/>
                    <a:p>
                      <a:pPr algn="ctr"/>
                      <a:r>
                        <a:rPr lang="en-US" dirty="0" smtClean="0"/>
                        <a:t>1.87</a:t>
                      </a:r>
                      <a:endParaRPr lang="en-US" dirty="0"/>
                    </a:p>
                  </a:txBody>
                  <a:tcPr anchor="ctr"/>
                </a:tc>
                <a:tc>
                  <a:txBody>
                    <a:bodyPr/>
                    <a:lstStyle/>
                    <a:p>
                      <a:pPr algn="ctr"/>
                      <a:r>
                        <a:rPr lang="en-US" dirty="0" smtClean="0"/>
                        <a:t>1.91</a:t>
                      </a:r>
                      <a:endParaRPr lang="en-US" dirty="0"/>
                    </a:p>
                  </a:txBody>
                  <a:tcPr anchor="ctr"/>
                </a:tc>
              </a:tr>
              <a:tr h="370840">
                <a:tc>
                  <a:txBody>
                    <a:bodyPr/>
                    <a:lstStyle/>
                    <a:p>
                      <a:pPr algn="ctr"/>
                      <a:r>
                        <a:rPr lang="en-US" dirty="0" smtClean="0"/>
                        <a:t>2</a:t>
                      </a:r>
                      <a:endParaRPr lang="en-US" dirty="0"/>
                    </a:p>
                  </a:txBody>
                  <a:tcPr anchor="ctr"/>
                </a:tc>
                <a:tc>
                  <a:txBody>
                    <a:bodyPr/>
                    <a:lstStyle/>
                    <a:p>
                      <a:pPr algn="ctr"/>
                      <a:r>
                        <a:rPr lang="en-US" dirty="0" smtClean="0"/>
                        <a:t>1.03</a:t>
                      </a:r>
                      <a:r>
                        <a:rPr lang="en-US" baseline="0" dirty="0" smtClean="0"/>
                        <a:t> </a:t>
                      </a:r>
                      <a:endParaRPr lang="en-US" dirty="0"/>
                    </a:p>
                  </a:txBody>
                  <a:tcPr anchor="ctr"/>
                </a:tc>
                <a:tc>
                  <a:txBody>
                    <a:bodyPr/>
                    <a:lstStyle/>
                    <a:p>
                      <a:pPr algn="ctr"/>
                      <a:r>
                        <a:rPr lang="en-US" dirty="0" smtClean="0"/>
                        <a:t>1.01</a:t>
                      </a:r>
                      <a:endParaRPr lang="en-US" dirty="0"/>
                    </a:p>
                  </a:txBody>
                  <a:tcPr anchor="ctr"/>
                </a:tc>
                <a:tc>
                  <a:txBody>
                    <a:bodyPr/>
                    <a:lstStyle/>
                    <a:p>
                      <a:pPr algn="ctr"/>
                      <a:r>
                        <a:rPr lang="en-US" dirty="0" smtClean="0"/>
                        <a:t>1.01</a:t>
                      </a:r>
                      <a:endParaRPr lang="en-US" dirty="0"/>
                    </a:p>
                  </a:txBody>
                  <a:tcPr anchor="ctr"/>
                </a:tc>
                <a:tc>
                  <a:txBody>
                    <a:bodyPr/>
                    <a:lstStyle/>
                    <a:p>
                      <a:pPr algn="ctr"/>
                      <a:r>
                        <a:rPr lang="en-US" dirty="0" smtClean="0"/>
                        <a:t>1.02</a:t>
                      </a:r>
                      <a:endParaRPr lang="en-US" dirty="0"/>
                    </a:p>
                  </a:txBody>
                  <a:tcPr anchor="ctr"/>
                </a:tc>
              </a:tr>
              <a:tr h="370840">
                <a:tc>
                  <a:txBody>
                    <a:bodyPr/>
                    <a:lstStyle/>
                    <a:p>
                      <a:pPr algn="ctr"/>
                      <a:r>
                        <a:rPr lang="en-US" dirty="0" smtClean="0"/>
                        <a:t>3</a:t>
                      </a:r>
                      <a:endParaRPr lang="en-US" dirty="0"/>
                    </a:p>
                  </a:txBody>
                  <a:tcPr anchor="ctr"/>
                </a:tc>
                <a:tc>
                  <a:txBody>
                    <a:bodyPr/>
                    <a:lstStyle/>
                    <a:p>
                      <a:pPr algn="ctr"/>
                      <a:r>
                        <a:rPr lang="en-US" dirty="0" smtClean="0"/>
                        <a:t>1.08</a:t>
                      </a:r>
                      <a:endParaRPr lang="en-US" dirty="0"/>
                    </a:p>
                  </a:txBody>
                  <a:tcPr anchor="ctr"/>
                </a:tc>
                <a:tc>
                  <a:txBody>
                    <a:bodyPr/>
                    <a:lstStyle/>
                    <a:p>
                      <a:pPr algn="ctr"/>
                      <a:r>
                        <a:rPr lang="en-US" dirty="0" smtClean="0"/>
                        <a:t>0.69</a:t>
                      </a:r>
                      <a:endParaRPr lang="en-US" dirty="0"/>
                    </a:p>
                  </a:txBody>
                  <a:tcPr anchor="ctr"/>
                </a:tc>
                <a:tc>
                  <a:txBody>
                    <a:bodyPr/>
                    <a:lstStyle/>
                    <a:p>
                      <a:pPr algn="ctr"/>
                      <a:r>
                        <a:rPr lang="en-US" dirty="0" smtClean="0"/>
                        <a:t>0.68</a:t>
                      </a:r>
                      <a:endParaRPr lang="en-US" dirty="0"/>
                    </a:p>
                  </a:txBody>
                  <a:tcPr anchor="ctr"/>
                </a:tc>
                <a:tc>
                  <a:txBody>
                    <a:bodyPr/>
                    <a:lstStyle/>
                    <a:p>
                      <a:pPr algn="ctr"/>
                      <a:r>
                        <a:rPr lang="en-US" dirty="0" smtClean="0"/>
                        <a:t>0.80</a:t>
                      </a:r>
                      <a:endParaRPr lang="en-US" dirty="0"/>
                    </a:p>
                  </a:txBody>
                  <a:tcPr anchor="ctr"/>
                </a:tc>
              </a:tr>
              <a:tr h="370840">
                <a:tc>
                  <a:txBody>
                    <a:bodyPr/>
                    <a:lstStyle/>
                    <a:p>
                      <a:pPr algn="ctr"/>
                      <a:r>
                        <a:rPr lang="en-US" dirty="0" smtClean="0"/>
                        <a:t>4</a:t>
                      </a:r>
                      <a:endParaRPr lang="en-US" dirty="0"/>
                    </a:p>
                  </a:txBody>
                  <a:tcPr anchor="ctr"/>
                </a:tc>
                <a:tc>
                  <a:txBody>
                    <a:bodyPr/>
                    <a:lstStyle/>
                    <a:p>
                      <a:pPr algn="ctr"/>
                      <a:r>
                        <a:rPr lang="en-US" dirty="0" smtClean="0"/>
                        <a:t>0.97</a:t>
                      </a:r>
                      <a:endParaRPr lang="en-US" dirty="0"/>
                    </a:p>
                  </a:txBody>
                  <a:tcPr anchor="ctr"/>
                </a:tc>
                <a:tc>
                  <a:txBody>
                    <a:bodyPr/>
                    <a:lstStyle/>
                    <a:p>
                      <a:pPr algn="ctr"/>
                      <a:r>
                        <a:rPr lang="en-US" dirty="0" smtClean="0"/>
                        <a:t>0.53</a:t>
                      </a:r>
                      <a:endParaRPr lang="en-US" dirty="0"/>
                    </a:p>
                  </a:txBody>
                  <a:tcPr anchor="ctr"/>
                </a:tc>
                <a:tc>
                  <a:txBody>
                    <a:bodyPr/>
                    <a:lstStyle/>
                    <a:p>
                      <a:pPr algn="ctr"/>
                      <a:r>
                        <a:rPr lang="en-US" dirty="0" smtClean="0"/>
                        <a:t>0.53</a:t>
                      </a:r>
                      <a:endParaRPr lang="en-US" dirty="0"/>
                    </a:p>
                  </a:txBody>
                  <a:tcPr anchor="ctr"/>
                </a:tc>
                <a:tc>
                  <a:txBody>
                    <a:bodyPr/>
                    <a:lstStyle/>
                    <a:p>
                      <a:pPr algn="ctr"/>
                      <a:r>
                        <a:rPr lang="en-US" dirty="0" smtClean="0"/>
                        <a:t>0.68</a:t>
                      </a:r>
                      <a:endParaRPr lang="en-US" dirty="0"/>
                    </a:p>
                  </a:txBody>
                  <a:tcPr anchor="ctr"/>
                </a:tc>
              </a:tr>
            </a:tbl>
          </a:graphicData>
        </a:graphic>
      </p:graphicFrame>
      <p:sp>
        <p:nvSpPr>
          <p:cNvPr id="8" name="TextBox 7"/>
          <p:cNvSpPr txBox="1"/>
          <p:nvPr/>
        </p:nvSpPr>
        <p:spPr>
          <a:xfrm>
            <a:off x="1752600" y="5879068"/>
            <a:ext cx="6041975"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smtClean="0">
                <a:latin typeface="+mj-lt"/>
              </a:rPr>
              <a:t>Intel Core i5 dual core (4 HW thread) 1.7 </a:t>
            </a:r>
            <a:r>
              <a:rPr lang="en-US" sz="1600" dirty="0" err="1" smtClean="0">
                <a:latin typeface="+mj-lt"/>
              </a:rPr>
              <a:t>Ghz</a:t>
            </a:r>
            <a:r>
              <a:rPr lang="en-US" sz="1600" dirty="0" smtClean="0">
                <a:latin typeface="+mj-lt"/>
              </a:rPr>
              <a:t>, with 4GB DDR3 memory</a:t>
            </a:r>
            <a:endParaRPr lang="en-US" sz="1600" dirty="0">
              <a:latin typeface="+mj-lt"/>
            </a:endParaRPr>
          </a:p>
        </p:txBody>
      </p:sp>
    </p:spTree>
    <p:extLst>
      <p:ext uri="{BB962C8B-B14F-4D97-AF65-F5344CB8AC3E}">
        <p14:creationId xmlns:p14="http://schemas.microsoft.com/office/powerpoint/2010/main" val="257585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tx1"/>
                </a:solidFill>
              </a:rPr>
              <a:t>عبارت</a:t>
            </a:r>
            <a:r>
              <a:rPr lang="fa-IR" b="1" dirty="0" smtClean="0">
                <a:solidFill>
                  <a:srgbClr val="FF0000"/>
                </a:solidFill>
              </a:rPr>
              <a:t> </a:t>
            </a:r>
            <a:r>
              <a:rPr lang="en-US" b="1" dirty="0" smtClean="0">
                <a:solidFill>
                  <a:srgbClr val="FF0000"/>
                </a:solidFill>
              </a:rPr>
              <a:t>reduction</a:t>
            </a:r>
            <a:endParaRPr lang="en-US" dirty="0"/>
          </a:p>
        </p:txBody>
      </p:sp>
      <p:sp>
        <p:nvSpPr>
          <p:cNvPr id="3" name="Content Placeholder 2"/>
          <p:cNvSpPr>
            <a:spLocks noGrp="1"/>
          </p:cNvSpPr>
          <p:nvPr>
            <p:ph sz="quarter" idx="1"/>
          </p:nvPr>
        </p:nvSpPr>
        <p:spPr>
          <a:xfrm>
            <a:off x="609600" y="1219200"/>
            <a:ext cx="8153400" cy="4876800"/>
          </a:xfrm>
        </p:spPr>
        <p:txBody>
          <a:bodyPr/>
          <a:lstStyle/>
          <a:p>
            <a:r>
              <a:rPr lang="fa-IR" sz="2800" dirty="0" smtClean="0">
                <a:solidFill>
                  <a:srgbClr val="000000"/>
                </a:solidFill>
                <a:latin typeface="+mj-lt"/>
              </a:rPr>
              <a:t>مشخص می‌کند مقادیر محلی نخ‌‎ها چگونه ترکیب و به یک مقدار نهایی در نخ اصلی تبدیل شوند.</a:t>
            </a:r>
            <a:endParaRPr lang="en-US" sz="2800" dirty="0" smtClean="0">
              <a:solidFill>
                <a:srgbClr val="000000"/>
              </a:solidFill>
              <a:latin typeface="+mj-lt"/>
            </a:endParaRPr>
          </a:p>
          <a:p>
            <a:r>
              <a:rPr lang="fa-IR" sz="2800" dirty="0" smtClean="0">
                <a:solidFill>
                  <a:srgbClr val="000000"/>
                </a:solidFill>
                <a:latin typeface="+mj-lt"/>
              </a:rPr>
              <a:t>نحوه استفاده:      </a:t>
            </a:r>
            <a:r>
              <a:rPr lang="en-US" sz="2800" dirty="0" smtClean="0">
                <a:solidFill>
                  <a:srgbClr val="000000"/>
                </a:solidFill>
                <a:latin typeface="+mj-lt"/>
              </a:rPr>
              <a:t> </a:t>
            </a:r>
            <a:r>
              <a:rPr lang="en-US" sz="20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reduction (operator: variable list</a:t>
            </a:r>
            <a:r>
              <a:rPr lang="en-US" sz="2000" dirty="0" smtClean="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rPr>
              <a:t>)</a:t>
            </a:r>
            <a:endParaRPr lang="en-US" sz="2200" dirty="0">
              <a:solidFill>
                <a:srgbClr val="C00000"/>
              </a:solidFill>
              <a:latin typeface="Droid Sans Mono" panose="020B0609030804020204" pitchFamily="49" charset="0"/>
              <a:ea typeface="Droid Sans Mono" panose="020B0609030804020204" pitchFamily="49" charset="0"/>
              <a:cs typeface="Droid Sans Mono" panose="020B0609030804020204" pitchFamily="49" charset="0"/>
            </a:endParaRPr>
          </a:p>
          <a:p>
            <a:pPr lvl="1"/>
            <a:r>
              <a:rPr lang="fa-IR" sz="2500" dirty="0" smtClean="0">
                <a:solidFill>
                  <a:srgbClr val="0000CD"/>
                </a:solidFill>
                <a:latin typeface="+mj-lt"/>
              </a:rPr>
              <a:t>متغیرهای موجود در لیست به صورت ضمنی و پنهان </a:t>
            </a:r>
            <a:r>
              <a:rPr lang="en-US" sz="2500" dirty="0" smtClean="0">
                <a:solidFill>
                  <a:srgbClr val="0000CD"/>
                </a:solidFill>
                <a:latin typeface="+mj-lt"/>
              </a:rPr>
              <a:t>private</a:t>
            </a:r>
            <a:r>
              <a:rPr lang="fa-IR" sz="2500" dirty="0" smtClean="0">
                <a:solidFill>
                  <a:srgbClr val="0000CD"/>
                </a:solidFill>
                <a:latin typeface="+mj-lt"/>
              </a:rPr>
              <a:t> خواهند بود.</a:t>
            </a:r>
            <a:endParaRPr lang="en-US" sz="2500" dirty="0">
              <a:solidFill>
                <a:srgbClr val="0000CD"/>
              </a:solidFill>
              <a:latin typeface="+mj-lt"/>
            </a:endParaRPr>
          </a:p>
          <a:p>
            <a:r>
              <a:rPr lang="fa-IR" sz="2800" dirty="0" smtClean="0">
                <a:solidFill>
                  <a:srgbClr val="000000"/>
                </a:solidFill>
                <a:latin typeface="+mj-lt"/>
              </a:rPr>
              <a:t>عملگرهای </a:t>
            </a:r>
            <a:r>
              <a:rPr lang="en-US" sz="2800" dirty="0" smtClean="0">
                <a:solidFill>
                  <a:srgbClr val="000000"/>
                </a:solidFill>
                <a:latin typeface="+mj-lt"/>
              </a:rPr>
              <a:t>reduction</a:t>
            </a:r>
            <a:r>
              <a:rPr lang="fa-IR" sz="2800" dirty="0" smtClean="0">
                <a:solidFill>
                  <a:srgbClr val="000000"/>
                </a:solidFill>
                <a:latin typeface="+mj-lt"/>
              </a:rPr>
              <a:t>:       </a:t>
            </a:r>
            <a:r>
              <a:rPr lang="en-US" sz="2400" dirty="0" smtClean="0">
                <a:solidFill>
                  <a:srgbClr val="DE0806"/>
                </a:solidFill>
                <a:latin typeface="+mj-lt"/>
              </a:rPr>
              <a:t>+</a:t>
            </a:r>
            <a:r>
              <a:rPr lang="en-US" sz="2400" dirty="0" smtClean="0">
                <a:solidFill>
                  <a:srgbClr val="000000"/>
                </a:solidFill>
                <a:latin typeface="+mj-lt"/>
              </a:rPr>
              <a:t>, </a:t>
            </a:r>
            <a:r>
              <a:rPr lang="en-US" sz="2400" dirty="0">
                <a:solidFill>
                  <a:srgbClr val="DE0806"/>
                </a:solidFill>
                <a:latin typeface="+mj-lt"/>
              </a:rPr>
              <a:t>*</a:t>
            </a:r>
            <a:r>
              <a:rPr lang="en-US" sz="2400" dirty="0">
                <a:solidFill>
                  <a:srgbClr val="000000"/>
                </a:solidFill>
                <a:latin typeface="+mj-lt"/>
              </a:rPr>
              <a:t>, </a:t>
            </a:r>
            <a:r>
              <a:rPr lang="en-US" sz="2400" dirty="0">
                <a:solidFill>
                  <a:srgbClr val="DE0806"/>
                </a:solidFill>
                <a:latin typeface="+mj-lt"/>
              </a:rPr>
              <a:t>-</a:t>
            </a:r>
            <a:r>
              <a:rPr lang="en-US" sz="2400" dirty="0">
                <a:solidFill>
                  <a:srgbClr val="000000"/>
                </a:solidFill>
                <a:latin typeface="+mj-lt"/>
              </a:rPr>
              <a:t>, </a:t>
            </a:r>
            <a:r>
              <a:rPr lang="en-US" sz="2400" dirty="0">
                <a:solidFill>
                  <a:srgbClr val="DE0806"/>
                </a:solidFill>
                <a:latin typeface="+mj-lt"/>
              </a:rPr>
              <a:t>&amp;</a:t>
            </a:r>
            <a:r>
              <a:rPr lang="en-US" sz="2400" dirty="0">
                <a:solidFill>
                  <a:srgbClr val="000000"/>
                </a:solidFill>
                <a:latin typeface="+mj-lt"/>
              </a:rPr>
              <a:t>, </a:t>
            </a:r>
            <a:r>
              <a:rPr lang="en-US" sz="2400" dirty="0">
                <a:solidFill>
                  <a:srgbClr val="DE0806"/>
                </a:solidFill>
                <a:latin typeface="+mj-lt"/>
              </a:rPr>
              <a:t>|</a:t>
            </a:r>
            <a:r>
              <a:rPr lang="en-US" sz="2400" dirty="0">
                <a:solidFill>
                  <a:srgbClr val="000000"/>
                </a:solidFill>
                <a:latin typeface="+mj-lt"/>
              </a:rPr>
              <a:t>, </a:t>
            </a:r>
            <a:r>
              <a:rPr lang="en-US" sz="2400" dirty="0">
                <a:solidFill>
                  <a:srgbClr val="DE0806"/>
                </a:solidFill>
                <a:latin typeface="+mj-lt"/>
              </a:rPr>
              <a:t>^</a:t>
            </a:r>
            <a:r>
              <a:rPr lang="en-US" sz="2400" dirty="0">
                <a:solidFill>
                  <a:srgbClr val="000000"/>
                </a:solidFill>
                <a:latin typeface="+mj-lt"/>
              </a:rPr>
              <a:t>, </a:t>
            </a:r>
            <a:r>
              <a:rPr lang="en-US" sz="2400" dirty="0">
                <a:solidFill>
                  <a:srgbClr val="DE0806"/>
                </a:solidFill>
                <a:latin typeface="+mj-lt"/>
              </a:rPr>
              <a:t>&amp;&amp;</a:t>
            </a:r>
            <a:r>
              <a:rPr lang="en-US" sz="2400" dirty="0">
                <a:solidFill>
                  <a:srgbClr val="000000"/>
                </a:solidFill>
                <a:latin typeface="+mj-lt"/>
              </a:rPr>
              <a:t>, and </a:t>
            </a:r>
            <a:r>
              <a:rPr lang="en-US" sz="2400" dirty="0">
                <a:solidFill>
                  <a:srgbClr val="DE0806"/>
                </a:solidFill>
                <a:latin typeface="+mj-lt"/>
              </a:rPr>
              <a:t>||</a:t>
            </a:r>
          </a:p>
          <a:p>
            <a:r>
              <a:rPr lang="en-US" sz="2800" dirty="0" smtClean="0">
                <a:solidFill>
                  <a:srgbClr val="000000"/>
                </a:solidFill>
                <a:latin typeface="+mj-lt"/>
              </a:rPr>
              <a:t> </a:t>
            </a:r>
            <a:r>
              <a:rPr lang="fa-IR" sz="2800" dirty="0" smtClean="0">
                <a:solidFill>
                  <a:srgbClr val="000000"/>
                </a:solidFill>
                <a:latin typeface="+mj-lt"/>
              </a:rPr>
              <a:t>مثال:</a:t>
            </a:r>
            <a:endParaRPr lang="en-US" sz="2800" dirty="0">
              <a:solidFill>
                <a:srgbClr val="000000"/>
              </a:solidFill>
              <a:latin typeface="+mj-lt"/>
            </a:endParaRPr>
          </a:p>
          <a:p>
            <a:pPr marL="366713" lvl="1" indent="0" algn="l" rtl="0">
              <a:spcBef>
                <a:spcPts val="200"/>
              </a:spcBef>
              <a:buNone/>
            </a:pP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800" dirty="0" err="1">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 parallel reduction</a:t>
            </a: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smtClean="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sum</a:t>
            </a: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err="1"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num_threads</a:t>
            </a: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smtClean="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8</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p>
          <a:p>
            <a:pPr marL="366713" lvl="1" indent="0" algn="l" rtl="0">
              <a:spcBef>
                <a:spcPts val="200"/>
              </a:spcBef>
              <a:buNone/>
            </a:pPr>
            <a:r>
              <a:rPr lang="en-US" sz="1600"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a:t>
            </a:r>
          </a:p>
          <a:p>
            <a:pPr marL="366713" lvl="1" indent="0" algn="l" rtl="0">
              <a:spcBef>
                <a:spcPts val="200"/>
              </a:spcBef>
              <a:buNone/>
            </a:pPr>
            <a:r>
              <a:rPr lang="en-US" sz="1600" dirty="0" smtClean="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   /* </a:t>
            </a:r>
            <a:r>
              <a:rPr lang="en-US" sz="1600"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compute local sum in each thread here */</a:t>
            </a:r>
          </a:p>
          <a:p>
            <a:pPr marL="366713" lvl="1" indent="0" algn="l" rtl="0">
              <a:spcBef>
                <a:spcPts val="200"/>
              </a:spcBef>
              <a:buNone/>
            </a:pPr>
            <a:r>
              <a:rPr lang="en-US" sz="1600"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a:t>
            </a:r>
          </a:p>
          <a:p>
            <a:pPr marL="366713" lvl="1" indent="0" algn="l" rtl="0">
              <a:spcBef>
                <a:spcPts val="200"/>
              </a:spcBef>
              <a:buNone/>
            </a:pPr>
            <a:r>
              <a:rPr lang="en-US" sz="1600"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 sum here contains sum of all local instances of sum </a:t>
            </a:r>
            <a:r>
              <a:rPr lang="en-US" sz="1600" dirty="0" smtClean="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a:t>
            </a:r>
          </a:p>
          <a:p>
            <a:r>
              <a:rPr lang="fa-IR" dirty="0" smtClean="0">
                <a:latin typeface="+mj-lt"/>
              </a:rPr>
              <a:t>می‌تواند از </a:t>
            </a:r>
            <a:r>
              <a:rPr lang="en-US" sz="2800" dirty="0" smtClean="0">
                <a:latin typeface="+mj-lt"/>
              </a:rPr>
              <a:t>atomic</a:t>
            </a:r>
            <a:r>
              <a:rPr lang="fa-IR" sz="2800" dirty="0" smtClean="0">
                <a:latin typeface="+mj-lt"/>
              </a:rPr>
              <a:t> </a:t>
            </a:r>
            <a:r>
              <a:rPr lang="fa-IR" dirty="0" smtClean="0">
                <a:latin typeface="+mj-lt"/>
              </a:rPr>
              <a:t>سریع‌تر باشد. </a:t>
            </a:r>
            <a:endParaRPr lang="en-US" dirty="0" smtClean="0">
              <a:latin typeface="+mj-lt"/>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15</a:t>
            </a:fld>
            <a:endParaRPr lang="en-US" altLang="en-US" dirty="0"/>
          </a:p>
        </p:txBody>
      </p:sp>
    </p:spTree>
    <p:extLst>
      <p:ext uri="{BB962C8B-B14F-4D97-AF65-F5344CB8AC3E}">
        <p14:creationId xmlns:p14="http://schemas.microsoft.com/office/powerpoint/2010/main" val="36946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p:txBody>
          <a:bodyPr/>
          <a:lstStyle/>
          <a:p>
            <a:r>
              <a:rPr lang="fa-IR" dirty="0" smtClean="0"/>
              <a:t>حذف مانع پنهان</a:t>
            </a:r>
            <a:endParaRPr lang="en-US" dirty="0"/>
          </a:p>
        </p:txBody>
      </p:sp>
      <p:sp>
        <p:nvSpPr>
          <p:cNvPr id="2" name="Title 1"/>
          <p:cNvSpPr>
            <a:spLocks noGrp="1"/>
          </p:cNvSpPr>
          <p:nvPr>
            <p:ph type="title"/>
          </p:nvPr>
        </p:nvSpPr>
        <p:spPr/>
        <p:txBody>
          <a:bodyPr/>
          <a:lstStyle/>
          <a:p>
            <a:r>
              <a:rPr lang="fa-IR" dirty="0" smtClean="0">
                <a:solidFill>
                  <a:schemeClr val="tx1"/>
                </a:solidFill>
              </a:rPr>
              <a:t>عبارت </a:t>
            </a:r>
            <a:r>
              <a:rPr lang="en-US" b="1" dirty="0" err="1" smtClean="0">
                <a:solidFill>
                  <a:srgbClr val="FF0000"/>
                </a:solidFill>
              </a:rPr>
              <a:t>nowait</a:t>
            </a:r>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16</a:t>
            </a:fld>
            <a:endParaRPr lang="en-US" altLang="en-US" dirty="0"/>
          </a:p>
        </p:txBody>
      </p:sp>
      <p:sp>
        <p:nvSpPr>
          <p:cNvPr id="7" name="Rectangle 6"/>
          <p:cNvSpPr/>
          <p:nvPr/>
        </p:nvSpPr>
        <p:spPr>
          <a:xfrm>
            <a:off x="685800" y="1716375"/>
            <a:ext cx="7924800" cy="2169825"/>
          </a:xfrm>
          <a:prstGeom prst="rect">
            <a:avLst/>
          </a:prstGeom>
          <a:ln w="28575">
            <a:solidFill>
              <a:srgbClr val="FA5206"/>
            </a:solidFill>
          </a:ln>
        </p:spPr>
        <p:txBody>
          <a:bodyPr wrap="square">
            <a:spAutoFit/>
          </a:bodyPr>
          <a:lstStyle/>
          <a:p>
            <a:pPr>
              <a:lnSpc>
                <a:spcPts val="1800"/>
              </a:lnSpc>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parallel</a:t>
            </a:r>
            <a:endPar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800"/>
              </a:lnSpc>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for </a:t>
            </a:r>
            <a:r>
              <a:rPr lang="en-US" sz="16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nowait</a:t>
            </a:r>
            <a:endPar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800"/>
              </a:lnSpc>
            </a:pPr>
            <a:r>
              <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=1;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b[</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 (a[</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]+a[i-1])/2.0</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for</a:t>
            </a:r>
            <a:endPar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800"/>
              </a:lnSpc>
            </a:pPr>
            <a:r>
              <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=0;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&lt;m;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y[</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sqrt</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(z[</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8" name="Rectangle 7"/>
          <p:cNvSpPr/>
          <p:nvPr/>
        </p:nvSpPr>
        <p:spPr>
          <a:xfrm>
            <a:off x="4800600" y="1765736"/>
            <a:ext cx="3720664" cy="11430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u="sng" dirty="0" smtClean="0">
                <a:solidFill>
                  <a:schemeClr val="tx1"/>
                </a:solidFill>
                <a:cs typeface="B Nazanin" panose="00000400000000000000" pitchFamily="2" charset="-78"/>
              </a:rPr>
              <a:t>حلقه‌های مستقل</a:t>
            </a:r>
            <a:r>
              <a:rPr lang="en-US" b="1" u="sng" dirty="0" smtClean="0">
                <a:solidFill>
                  <a:schemeClr val="tx1"/>
                </a:solidFill>
                <a:cs typeface="B Nazanin" panose="00000400000000000000" pitchFamily="2" charset="-78"/>
              </a:rPr>
              <a:t> </a:t>
            </a:r>
            <a:endParaRPr lang="en-US" b="1" u="sng" dirty="0" smtClean="0">
              <a:solidFill>
                <a:schemeClr val="tx1"/>
              </a:solidFill>
              <a:cs typeface="B Nazanin" panose="00000400000000000000" pitchFamily="2" charset="-78"/>
            </a:endParaRPr>
          </a:p>
          <a:p>
            <a:pPr algn="ctr" rtl="1"/>
            <a:r>
              <a:rPr lang="fa-IR" b="1" dirty="0" smtClean="0">
                <a:solidFill>
                  <a:srgbClr val="FF6600"/>
                </a:solidFill>
                <a:cs typeface="B Nazanin" panose="00000400000000000000" pitchFamily="2" charset="-78"/>
              </a:rPr>
              <a:t>عبارت</a:t>
            </a:r>
            <a:r>
              <a:rPr lang="fa-IR" b="1" dirty="0" smtClean="0">
                <a:solidFill>
                  <a:srgbClr val="0000FF"/>
                </a:solidFill>
                <a:cs typeface="B Nazanin" panose="00000400000000000000" pitchFamily="2" charset="-78"/>
              </a:rPr>
              <a:t> </a:t>
            </a:r>
            <a:r>
              <a:rPr lang="en-US" b="1" dirty="0" err="1" smtClean="0">
                <a:solidFill>
                  <a:srgbClr val="0000FF"/>
                </a:solidFill>
                <a:cs typeface="B Nazanin" panose="00000400000000000000" pitchFamily="2" charset="-78"/>
              </a:rPr>
              <a:t>nowait</a:t>
            </a:r>
            <a:r>
              <a:rPr lang="fa-IR" b="1" dirty="0" smtClean="0">
                <a:solidFill>
                  <a:srgbClr val="0000FF"/>
                </a:solidFill>
                <a:cs typeface="B Nazanin" panose="00000400000000000000" pitchFamily="2" charset="-78"/>
              </a:rPr>
              <a:t>، </a:t>
            </a:r>
            <a:r>
              <a:rPr lang="fa-IR" b="1" dirty="0" smtClean="0">
                <a:solidFill>
                  <a:srgbClr val="FF6600"/>
                </a:solidFill>
                <a:cs typeface="B Nazanin" panose="00000400000000000000" pitchFamily="2" charset="-78"/>
              </a:rPr>
              <a:t>مانع پنهان انتهای حلقه اول را حذف می‌کند تا نخ </a:t>
            </a:r>
            <a:r>
              <a:rPr lang="en-US" b="1" dirty="0" err="1" smtClean="0">
                <a:solidFill>
                  <a:srgbClr val="FF6600"/>
                </a:solidFill>
                <a:cs typeface="B Nazanin" panose="00000400000000000000" pitchFamily="2" charset="-78"/>
              </a:rPr>
              <a:t>i</a:t>
            </a:r>
            <a:r>
              <a:rPr lang="fa-IR" b="1" dirty="0" smtClean="0">
                <a:solidFill>
                  <a:srgbClr val="FF6600"/>
                </a:solidFill>
                <a:cs typeface="B Nazanin" panose="00000400000000000000" pitchFamily="2" charset="-78"/>
              </a:rPr>
              <a:t>ام در صورت اتمام کار خود بتواند به سراغ حلقه دوم برود.</a:t>
            </a:r>
            <a:endParaRPr lang="en-US" b="1" dirty="0">
              <a:solidFill>
                <a:srgbClr val="FF6600"/>
              </a:solidFill>
              <a:cs typeface="B Nazanin" panose="00000400000000000000" pitchFamily="2" charset="-78"/>
            </a:endParaRPr>
          </a:p>
        </p:txBody>
      </p:sp>
      <p:sp>
        <p:nvSpPr>
          <p:cNvPr id="14" name="Rectangle 13"/>
          <p:cNvSpPr/>
          <p:nvPr/>
        </p:nvSpPr>
        <p:spPr>
          <a:xfrm>
            <a:off x="685800" y="4002375"/>
            <a:ext cx="7924800" cy="2169825"/>
          </a:xfrm>
          <a:prstGeom prst="rect">
            <a:avLst/>
          </a:prstGeom>
          <a:ln w="28575">
            <a:solidFill>
              <a:srgbClr val="FA5206"/>
            </a:solidFill>
          </a:ln>
        </p:spPr>
        <p:txBody>
          <a:bodyPr wrap="square">
            <a:spAutoFit/>
          </a:bodyPr>
          <a:lstStyle/>
          <a:p>
            <a:pPr>
              <a:lnSpc>
                <a:spcPts val="1800"/>
              </a:lnSpc>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a:t>
            </a:r>
          </a:p>
          <a:p>
            <a:pPr>
              <a:lnSpc>
                <a:spcPts val="1800"/>
              </a:lnSpc>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for </a:t>
            </a:r>
            <a:r>
              <a:rPr lang="en-US" sz="16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schedule(static)</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nowait</a:t>
            </a:r>
            <a:endPar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800"/>
              </a:lnSpc>
            </a:pPr>
            <a:r>
              <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=0;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&lt;n</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c[</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 (a[</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]+b[</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])/2.0</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6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6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for </a:t>
            </a:r>
            <a:r>
              <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schedule(static)</a:t>
            </a:r>
          </a:p>
          <a:p>
            <a:pPr>
              <a:lnSpc>
                <a:spcPts val="1800"/>
              </a:lnSpc>
            </a:pPr>
            <a:r>
              <a:rPr lang="en-US" sz="16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=1;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&lt;=n; </a:t>
            </a:r>
            <a:r>
              <a:rPr lang="en-US" sz="16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a:p>
            <a:pPr>
              <a:lnSpc>
                <a:spcPts val="1800"/>
              </a:lnSpc>
            </a:pP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	d[</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6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1600" dirty="0" err="1" smtClean="0">
                <a:latin typeface="Droid Sans Mono" panose="020B0609030804020204" pitchFamily="49" charset="0"/>
                <a:ea typeface="Droid Sans Mono" panose="020B0609030804020204" pitchFamily="49" charset="0"/>
                <a:cs typeface="Droid Sans Mono" panose="020B0609030804020204" pitchFamily="49" charset="0"/>
              </a:rPr>
              <a:t>sqrt</a:t>
            </a:r>
            <a:r>
              <a:rPr lang="en-US" sz="1600" dirty="0" smtClean="0">
                <a:latin typeface="Droid Sans Mono" panose="020B0609030804020204" pitchFamily="49" charset="0"/>
                <a:ea typeface="Droid Sans Mono" panose="020B0609030804020204" pitchFamily="49" charset="0"/>
                <a:cs typeface="Droid Sans Mono" panose="020B0609030804020204" pitchFamily="49" charset="0"/>
              </a:rPr>
              <a:t>(c[i-1]);</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a:p>
            <a:pPr>
              <a:lnSpc>
                <a:spcPts val="1800"/>
              </a:lnSpc>
            </a:pPr>
            <a:r>
              <a:rPr lang="en-US" sz="1600" dirty="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15" name="Rectangle 14"/>
          <p:cNvSpPr/>
          <p:nvPr/>
        </p:nvSpPr>
        <p:spPr>
          <a:xfrm>
            <a:off x="5029200" y="4824809"/>
            <a:ext cx="3507830" cy="1219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u="sng" dirty="0" smtClean="0">
                <a:solidFill>
                  <a:schemeClr val="tx1"/>
                </a:solidFill>
                <a:cs typeface="B Nazanin" panose="00000400000000000000" pitchFamily="2" charset="-78"/>
              </a:rPr>
              <a:t>حلقه‌های وابسته</a:t>
            </a:r>
            <a:r>
              <a:rPr lang="en-US" b="1" u="sng" dirty="0" smtClean="0">
                <a:solidFill>
                  <a:schemeClr val="tx1"/>
                </a:solidFill>
                <a:cs typeface="B Nazanin" panose="00000400000000000000" pitchFamily="2" charset="-78"/>
              </a:rPr>
              <a:t> </a:t>
            </a:r>
            <a:endParaRPr lang="en-US" b="1" u="sng" dirty="0" smtClean="0">
              <a:solidFill>
                <a:schemeClr val="tx1"/>
              </a:solidFill>
              <a:cs typeface="B Nazanin" panose="00000400000000000000" pitchFamily="2" charset="-78"/>
            </a:endParaRPr>
          </a:p>
          <a:p>
            <a:pPr algn="ctr" rtl="1"/>
            <a:r>
              <a:rPr lang="fa-IR" b="1" dirty="0" smtClean="0">
                <a:solidFill>
                  <a:srgbClr val="FA5206"/>
                </a:solidFill>
                <a:cs typeface="B Nazanin" panose="00000400000000000000" pitchFamily="2" charset="-78"/>
              </a:rPr>
              <a:t>تا وقتی نحوه تخصیص ایستا باشد، عبارت</a:t>
            </a:r>
            <a:r>
              <a:rPr lang="en-US" b="1" dirty="0" smtClean="0">
                <a:solidFill>
                  <a:srgbClr val="0000FF"/>
                </a:solidFill>
                <a:cs typeface="B Nazanin" panose="00000400000000000000" pitchFamily="2" charset="-78"/>
              </a:rPr>
              <a:t> </a:t>
            </a:r>
            <a:r>
              <a:rPr lang="en-US" b="1" dirty="0" err="1" smtClean="0">
                <a:solidFill>
                  <a:srgbClr val="0000FF"/>
                </a:solidFill>
                <a:cs typeface="B Nazanin" panose="00000400000000000000" pitchFamily="2" charset="-78"/>
              </a:rPr>
              <a:t>nowait</a:t>
            </a:r>
            <a:r>
              <a:rPr lang="en-US" b="1" dirty="0" smtClean="0">
                <a:solidFill>
                  <a:srgbClr val="0000FF"/>
                </a:solidFill>
                <a:cs typeface="B Nazanin" panose="00000400000000000000" pitchFamily="2" charset="-78"/>
              </a:rPr>
              <a:t> </a:t>
            </a:r>
            <a:r>
              <a:rPr lang="fa-IR" b="1" dirty="0" smtClean="0">
                <a:solidFill>
                  <a:srgbClr val="0000FF"/>
                </a:solidFill>
                <a:cs typeface="B Nazanin" panose="00000400000000000000" pitchFamily="2" charset="-78"/>
              </a:rPr>
              <a:t> </a:t>
            </a:r>
            <a:r>
              <a:rPr lang="fa-IR" b="1" dirty="0" smtClean="0">
                <a:solidFill>
                  <a:srgbClr val="FA5206"/>
                </a:solidFill>
                <a:cs typeface="B Nazanin" panose="00000400000000000000" pitchFamily="2" charset="-78"/>
              </a:rPr>
              <a:t>کمک می‌کند تا نخ </a:t>
            </a:r>
            <a:r>
              <a:rPr lang="en-US" b="1" dirty="0" err="1" smtClean="0">
                <a:solidFill>
                  <a:srgbClr val="FA5206"/>
                </a:solidFill>
                <a:cs typeface="B Nazanin" panose="00000400000000000000" pitchFamily="2" charset="-78"/>
              </a:rPr>
              <a:t>i</a:t>
            </a:r>
            <a:r>
              <a:rPr lang="fa-IR" b="1" dirty="0" smtClean="0">
                <a:solidFill>
                  <a:srgbClr val="FA5206"/>
                </a:solidFill>
                <a:cs typeface="B Nazanin" panose="00000400000000000000" pitchFamily="2" charset="-78"/>
              </a:rPr>
              <a:t>ام بتواند بدون مشکل به سراغ حلقه بعدی برود.</a:t>
            </a:r>
            <a:endParaRPr lang="en-US" b="1" dirty="0">
              <a:solidFill>
                <a:srgbClr val="FA5206"/>
              </a:solidFill>
              <a:cs typeface="B Nazanin" panose="00000400000000000000" pitchFamily="2" charset="-78"/>
            </a:endParaRPr>
          </a:p>
        </p:txBody>
      </p:sp>
    </p:spTree>
    <p:extLst>
      <p:ext uri="{BB962C8B-B14F-4D97-AF65-F5344CB8AC3E}">
        <p14:creationId xmlns:p14="http://schemas.microsoft.com/office/powerpoint/2010/main" val="101548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tx1"/>
                </a:solidFill>
              </a:rPr>
              <a:t>دستورالعمل</a:t>
            </a:r>
            <a:r>
              <a:rPr lang="fa-IR" b="1" dirty="0" smtClean="0">
                <a:solidFill>
                  <a:schemeClr val="tx1"/>
                </a:solidFill>
              </a:rPr>
              <a:t> </a:t>
            </a:r>
            <a:r>
              <a:rPr lang="en-US" b="1" dirty="0" smtClean="0">
                <a:solidFill>
                  <a:srgbClr val="FF0000"/>
                </a:solidFill>
              </a:rPr>
              <a:t>master</a:t>
            </a:r>
            <a:endParaRPr lang="en-US" dirty="0"/>
          </a:p>
        </p:txBody>
      </p:sp>
      <p:sp>
        <p:nvSpPr>
          <p:cNvPr id="3" name="Content Placeholder 2"/>
          <p:cNvSpPr>
            <a:spLocks noGrp="1"/>
          </p:cNvSpPr>
          <p:nvPr>
            <p:ph sz="quarter" idx="1"/>
          </p:nvPr>
        </p:nvSpPr>
        <p:spPr/>
        <p:txBody>
          <a:bodyPr/>
          <a:lstStyle/>
          <a:p>
            <a:pPr>
              <a:spcBef>
                <a:spcPts val="400"/>
              </a:spcBef>
            </a:pPr>
            <a:r>
              <a:rPr lang="fa-IR" sz="2700" dirty="0" smtClean="0">
                <a:latin typeface="+mj-lt"/>
                <a:ea typeface="Droid Sans Mono" panose="020B0609030804020204" pitchFamily="49" charset="0"/>
              </a:rPr>
              <a:t>درون بلوک موازی، می‌توان با این دستورالعمل یک کار را فقط به </a:t>
            </a:r>
            <a:r>
              <a:rPr lang="fa-IR" sz="2700" dirty="0" smtClean="0">
                <a:solidFill>
                  <a:srgbClr val="1B46FD"/>
                </a:solidFill>
                <a:latin typeface="+mj-lt"/>
                <a:ea typeface="Droid Sans Mono" panose="020B0609030804020204" pitchFamily="49" charset="0"/>
              </a:rPr>
              <a:t>نخ اصلی </a:t>
            </a:r>
            <a:r>
              <a:rPr lang="fa-IR" sz="2700" dirty="0" smtClean="0">
                <a:latin typeface="+mj-lt"/>
                <a:ea typeface="Droid Sans Mono" panose="020B0609030804020204" pitchFamily="49" charset="0"/>
              </a:rPr>
              <a:t>تخصیص داد. </a:t>
            </a:r>
          </a:p>
          <a:p>
            <a:pPr>
              <a:spcBef>
                <a:spcPts val="400"/>
              </a:spcBef>
            </a:pPr>
            <a:r>
              <a:rPr lang="fa-IR" sz="2700" dirty="0" smtClean="0">
                <a:latin typeface="+mj-lt"/>
                <a:ea typeface="Droid Sans Mono" panose="020B0609030804020204" pitchFamily="49" charset="0"/>
              </a:rPr>
              <a:t>مابقی نخ‌ها از آن چشم‌پوشی می‌کنند و به سراغ خطوط بعدی می‌روند (انتهای آن مانع پنهان وجود ندارد). </a:t>
            </a:r>
            <a:endParaRPr lang="en-US" sz="2700" dirty="0" smtClean="0">
              <a:latin typeface="+mj-lt"/>
              <a:ea typeface="Droid Sans Mono" panose="020B0609030804020204" pitchFamily="49" charset="0"/>
            </a:endParaRPr>
          </a:p>
          <a:p>
            <a:pPr marL="0" indent="0" algn="l" rtl="0">
              <a:spcBef>
                <a:spcPts val="400"/>
              </a:spcBef>
              <a:buNone/>
            </a:pPr>
            <a:endParaRPr lang="en-US" sz="1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400"/>
              </a:spcBef>
              <a:buNone/>
            </a:pP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do_many_things</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master</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do_some_calculation</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barrier</a:t>
            </a:r>
          </a:p>
          <a:p>
            <a:pPr marL="0" indent="0" algn="l" rtl="0">
              <a:spcBef>
                <a:spcPts val="40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do_many_other_things</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17</a:t>
            </a:fld>
            <a:endParaRPr lang="en-US" altLang="en-US" dirty="0"/>
          </a:p>
        </p:txBody>
      </p:sp>
      <p:sp>
        <p:nvSpPr>
          <p:cNvPr id="7" name="Rectangle 6"/>
          <p:cNvSpPr/>
          <p:nvPr/>
        </p:nvSpPr>
        <p:spPr>
          <a:xfrm>
            <a:off x="5334000" y="4419600"/>
            <a:ext cx="2971800" cy="1219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rgbClr val="FA5206"/>
                </a:solidFill>
                <a:cs typeface="B Nazanin" panose="00000400000000000000" pitchFamily="2" charset="-78"/>
              </a:rPr>
              <a:t>اگر نیاز است جلوی پیشروی مابقی نخ‌ها گرفته شود، باید به صورت صریح از دستور مانع استفاده کرد.</a:t>
            </a:r>
            <a:endParaRPr lang="en-US" b="1" dirty="0">
              <a:solidFill>
                <a:srgbClr val="FA5206"/>
              </a:solidFill>
              <a:cs typeface="B Nazanin" panose="00000400000000000000" pitchFamily="2" charset="-78"/>
            </a:endParaRPr>
          </a:p>
        </p:txBody>
      </p:sp>
      <p:cxnSp>
        <p:nvCxnSpPr>
          <p:cNvPr id="9" name="Straight Arrow Connector 8"/>
          <p:cNvCxnSpPr>
            <a:stCxn id="7" idx="1"/>
          </p:cNvCxnSpPr>
          <p:nvPr/>
        </p:nvCxnSpPr>
        <p:spPr>
          <a:xfrm flipH="1">
            <a:off x="4225160" y="5029200"/>
            <a:ext cx="1108840" cy="1734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82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solidFill>
                  <a:schemeClr val="tx1"/>
                </a:solidFill>
              </a:rPr>
              <a:t>دستورالعمل</a:t>
            </a:r>
            <a:r>
              <a:rPr lang="fa-IR" b="1" dirty="0">
                <a:solidFill>
                  <a:schemeClr val="tx1"/>
                </a:solidFill>
              </a:rPr>
              <a:t> </a:t>
            </a:r>
            <a:r>
              <a:rPr lang="en-US" b="1" dirty="0" smtClean="0">
                <a:solidFill>
                  <a:srgbClr val="FF0000"/>
                </a:solidFill>
              </a:rPr>
              <a:t>single</a:t>
            </a:r>
            <a:endParaRPr lang="en-US" dirty="0"/>
          </a:p>
        </p:txBody>
      </p:sp>
      <p:sp>
        <p:nvSpPr>
          <p:cNvPr id="3" name="Content Placeholder 2"/>
          <p:cNvSpPr>
            <a:spLocks noGrp="1"/>
          </p:cNvSpPr>
          <p:nvPr>
            <p:ph sz="quarter" idx="1"/>
          </p:nvPr>
        </p:nvSpPr>
        <p:spPr/>
        <p:txBody>
          <a:bodyPr/>
          <a:lstStyle/>
          <a:p>
            <a:pPr>
              <a:spcBef>
                <a:spcPts val="400"/>
              </a:spcBef>
            </a:pPr>
            <a:r>
              <a:rPr lang="fa-IR" sz="2700" dirty="0">
                <a:ea typeface="Droid Sans Mono" panose="020B0609030804020204" pitchFamily="49" charset="0"/>
              </a:rPr>
              <a:t>درون بلوک موازی، می‌توان با این دستورالعمل یک کار را فقط به </a:t>
            </a:r>
            <a:r>
              <a:rPr lang="fa-IR" sz="2700" dirty="0" smtClean="0">
                <a:solidFill>
                  <a:srgbClr val="1B46FD"/>
                </a:solidFill>
                <a:ea typeface="Droid Sans Mono" panose="020B0609030804020204" pitchFamily="49" charset="0"/>
              </a:rPr>
              <a:t>یکی از نخ‌ها</a:t>
            </a:r>
            <a:r>
              <a:rPr lang="fa-IR" sz="2700" dirty="0" smtClean="0">
                <a:ea typeface="Droid Sans Mono" panose="020B0609030804020204" pitchFamily="49" charset="0"/>
              </a:rPr>
              <a:t> </a:t>
            </a:r>
            <a:r>
              <a:rPr lang="fa-IR" sz="2700" dirty="0">
                <a:ea typeface="Droid Sans Mono" panose="020B0609030804020204" pitchFamily="49" charset="0"/>
              </a:rPr>
              <a:t>تخصیص داد. </a:t>
            </a:r>
            <a:r>
              <a:rPr lang="fa-IR" sz="2700" dirty="0" smtClean="0">
                <a:ea typeface="Droid Sans Mono" panose="020B0609030804020204" pitchFamily="49" charset="0"/>
              </a:rPr>
              <a:t>(نخی که زودتر از بقیه رسیده باشد)</a:t>
            </a:r>
            <a:endParaRPr lang="fa-IR" sz="2700" dirty="0">
              <a:ea typeface="Droid Sans Mono" panose="020B0609030804020204" pitchFamily="49" charset="0"/>
            </a:endParaRPr>
          </a:p>
          <a:p>
            <a:pPr>
              <a:spcBef>
                <a:spcPts val="400"/>
              </a:spcBef>
            </a:pPr>
            <a:r>
              <a:rPr lang="fa-IR" sz="2700" dirty="0">
                <a:ea typeface="Droid Sans Mono" panose="020B0609030804020204" pitchFamily="49" charset="0"/>
              </a:rPr>
              <a:t>مابقی نخ‌ها از آن چشم‌پوشی می‌کنند </a:t>
            </a:r>
            <a:r>
              <a:rPr lang="fa-IR" sz="2700" dirty="0" smtClean="0">
                <a:ea typeface="Droid Sans Mono" panose="020B0609030804020204" pitchFamily="49" charset="0"/>
              </a:rPr>
              <a:t>ولی منتظر آن نخ می‌مانند </a:t>
            </a:r>
            <a:r>
              <a:rPr lang="fa-IR" sz="2700" dirty="0">
                <a:ea typeface="Droid Sans Mono" panose="020B0609030804020204" pitchFamily="49" charset="0"/>
              </a:rPr>
              <a:t>(انتهای آن مانع پنهان وجود </a:t>
            </a:r>
            <a:r>
              <a:rPr lang="fa-IR" sz="2700" dirty="0" smtClean="0">
                <a:ea typeface="Droid Sans Mono" panose="020B0609030804020204" pitchFamily="49" charset="0"/>
              </a:rPr>
              <a:t>دارد</a:t>
            </a:r>
            <a:r>
              <a:rPr lang="fa-IR" sz="2700" dirty="0">
                <a:ea typeface="Droid Sans Mono" panose="020B0609030804020204" pitchFamily="49" charset="0"/>
              </a:rPr>
              <a:t>). </a:t>
            </a:r>
            <a:endParaRPr lang="en-US" sz="2700" dirty="0">
              <a:ea typeface="Droid Sans Mono" panose="020B0609030804020204" pitchFamily="49" charset="0"/>
            </a:endParaRPr>
          </a:p>
          <a:p>
            <a:pPr marL="0" indent="0">
              <a:spcBef>
                <a:spcPts val="400"/>
              </a:spcBef>
              <a:buNone/>
            </a:pPr>
            <a:endParaRPr lang="en-US" sz="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400"/>
              </a:spcBef>
              <a:buNone/>
            </a:pP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do_many_things</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single</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do_some_calculation</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do_many_other_things</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18</a:t>
            </a:fld>
            <a:endParaRPr lang="en-US" altLang="en-US" dirty="0"/>
          </a:p>
        </p:txBody>
      </p:sp>
      <p:sp>
        <p:nvSpPr>
          <p:cNvPr id="7" name="Rectangle 6"/>
          <p:cNvSpPr/>
          <p:nvPr/>
        </p:nvSpPr>
        <p:spPr>
          <a:xfrm>
            <a:off x="5334000" y="5257800"/>
            <a:ext cx="3200400" cy="457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smtClean="0">
                <a:solidFill>
                  <a:srgbClr val="FA5206"/>
                </a:solidFill>
                <a:cs typeface="B Nazanin" panose="00000400000000000000" pitchFamily="2" charset="-78"/>
              </a:rPr>
              <a:t>یک مانع پنهان اینجا وجود دارد.</a:t>
            </a:r>
            <a:endParaRPr lang="en-US" b="1" dirty="0">
              <a:solidFill>
                <a:srgbClr val="FA5206"/>
              </a:solidFill>
              <a:cs typeface="B Nazanin" panose="00000400000000000000" pitchFamily="2" charset="-78"/>
            </a:endParaRPr>
          </a:p>
        </p:txBody>
      </p:sp>
      <p:cxnSp>
        <p:nvCxnSpPr>
          <p:cNvPr id="9" name="Straight Arrow Connector 8"/>
          <p:cNvCxnSpPr>
            <a:stCxn id="7" idx="1"/>
          </p:cNvCxnSpPr>
          <p:nvPr/>
        </p:nvCxnSpPr>
        <p:spPr>
          <a:xfrm flipH="1" flipV="1">
            <a:off x="4724400" y="5105400"/>
            <a:ext cx="6096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19600" y="5105400"/>
            <a:ext cx="609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62752" y="3505200"/>
            <a:ext cx="2995448" cy="5715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rgbClr val="FA5206"/>
                </a:solidFill>
                <a:cs typeface="B Nazanin" panose="00000400000000000000" pitchFamily="2" charset="-78"/>
              </a:rPr>
              <a:t>می‌توان برای حذف مانع پنهان از </a:t>
            </a:r>
            <a:r>
              <a:rPr lang="en-US" b="1" dirty="0" err="1" smtClean="0">
                <a:solidFill>
                  <a:srgbClr val="1B46FD"/>
                </a:solidFill>
                <a:cs typeface="B Nazanin" panose="00000400000000000000" pitchFamily="2" charset="-78"/>
              </a:rPr>
              <a:t>nowait</a:t>
            </a:r>
            <a:r>
              <a:rPr lang="fa-IR" b="1" dirty="0" smtClean="0">
                <a:solidFill>
                  <a:srgbClr val="1B46FD"/>
                </a:solidFill>
                <a:cs typeface="B Nazanin" panose="00000400000000000000" pitchFamily="2" charset="-78"/>
              </a:rPr>
              <a:t> </a:t>
            </a:r>
            <a:r>
              <a:rPr lang="fa-IR" b="1" dirty="0" smtClean="0">
                <a:solidFill>
                  <a:srgbClr val="FA5206"/>
                </a:solidFill>
                <a:cs typeface="B Nazanin" panose="00000400000000000000" pitchFamily="2" charset="-78"/>
              </a:rPr>
              <a:t>استفاده کرد. </a:t>
            </a:r>
            <a:endParaRPr lang="en-US" b="1" dirty="0">
              <a:solidFill>
                <a:srgbClr val="FA5206"/>
              </a:solidFill>
              <a:cs typeface="B Nazanin" panose="00000400000000000000" pitchFamily="2" charset="-78"/>
            </a:endParaRPr>
          </a:p>
        </p:txBody>
      </p:sp>
      <p:cxnSp>
        <p:nvCxnSpPr>
          <p:cNvPr id="16" name="Straight Arrow Connector 15"/>
          <p:cNvCxnSpPr>
            <a:stCxn id="15" idx="1"/>
          </p:cNvCxnSpPr>
          <p:nvPr/>
        </p:nvCxnSpPr>
        <p:spPr>
          <a:xfrm flipH="1">
            <a:off x="4114800" y="3790950"/>
            <a:ext cx="1347952" cy="6286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82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tx1"/>
                </a:solidFill>
              </a:rPr>
              <a:t>تفاوت</a:t>
            </a:r>
            <a:r>
              <a:rPr lang="en-US" b="1" dirty="0" smtClean="0">
                <a:solidFill>
                  <a:srgbClr val="FF0000"/>
                </a:solidFill>
              </a:rPr>
              <a:t>single</a:t>
            </a:r>
            <a:r>
              <a:rPr lang="en-US" dirty="0" smtClean="0"/>
              <a:t> </a:t>
            </a:r>
            <a:r>
              <a:rPr lang="en-US" b="1" dirty="0" err="1" smtClean="0">
                <a:solidFill>
                  <a:srgbClr val="FF0000"/>
                </a:solidFill>
              </a:rPr>
              <a:t>nowait</a:t>
            </a:r>
            <a:r>
              <a:rPr lang="en-US" dirty="0" smtClean="0">
                <a:solidFill>
                  <a:srgbClr val="FF0000"/>
                </a:solidFill>
              </a:rPr>
              <a:t> </a:t>
            </a:r>
            <a:r>
              <a:rPr lang="fa-IR" dirty="0" smtClean="0">
                <a:solidFill>
                  <a:srgbClr val="FF0000"/>
                </a:solidFill>
              </a:rPr>
              <a:t> </a:t>
            </a:r>
            <a:r>
              <a:rPr lang="fa-IR" dirty="0" smtClean="0"/>
              <a:t>با </a:t>
            </a:r>
            <a:r>
              <a:rPr lang="en-US" b="1" dirty="0" smtClean="0">
                <a:solidFill>
                  <a:srgbClr val="FF0000"/>
                </a:solidFill>
              </a:rPr>
              <a:t>master</a:t>
            </a:r>
            <a:endParaRPr lang="en-US" b="1" dirty="0">
              <a:solidFill>
                <a:srgbClr val="FF0000"/>
              </a:solidFill>
            </a:endParaRPr>
          </a:p>
        </p:txBody>
      </p:sp>
      <p:sp>
        <p:nvSpPr>
          <p:cNvPr id="3" name="Content Placeholder 2"/>
          <p:cNvSpPr>
            <a:spLocks noGrp="1"/>
          </p:cNvSpPr>
          <p:nvPr>
            <p:ph sz="quarter" idx="1"/>
          </p:nvPr>
        </p:nvSpPr>
        <p:spPr/>
        <p:txBody>
          <a:bodyPr/>
          <a:lstStyle/>
          <a:p>
            <a:r>
              <a:rPr lang="fa-IR" sz="3200" dirty="0" smtClean="0"/>
              <a:t>اگر چند بلوک </a:t>
            </a:r>
            <a:r>
              <a:rPr lang="en-US" sz="3200" dirty="0" smtClean="0"/>
              <a:t>master</a:t>
            </a:r>
            <a:r>
              <a:rPr lang="fa-IR" sz="3200" dirty="0" smtClean="0"/>
              <a:t> در یک بلوک موازی وجود داشته باشد:</a:t>
            </a:r>
            <a:endParaRPr lang="en-US" sz="3200" dirty="0" smtClean="0"/>
          </a:p>
          <a:p>
            <a:pPr lvl="1"/>
            <a:r>
              <a:rPr lang="fa-IR" dirty="0" smtClean="0"/>
              <a:t>همه آن بلوک‌ها توسط یک نخ (نخ اصلی) اجرا می‌شوند. بنابراین مقادیر متغیرهای خصوصی آن یکسان است. </a:t>
            </a:r>
            <a:endParaRPr lang="en-US" sz="3200" dirty="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19</a:t>
            </a:fld>
            <a:endParaRPr lang="en-US" altLang="en-US" dirty="0"/>
          </a:p>
        </p:txBody>
      </p:sp>
    </p:spTree>
    <p:extLst>
      <p:ext uri="{BB962C8B-B14F-4D97-AF65-F5344CB8AC3E}">
        <p14:creationId xmlns:p14="http://schemas.microsoft.com/office/powerpoint/2010/main" val="2700295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5 - برنامه‌نویسی موازی با </a:t>
            </a:r>
            <a:r>
              <a:rPr lang="en-US" altLang="en-US" sz="1400" smtClean="0">
                <a:solidFill>
                  <a:schemeClr val="tx2"/>
                </a:solidFill>
                <a:latin typeface="Arial" pitchFamily="34" charset="0"/>
              </a:rPr>
              <a:t>OpenMP</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pPr eaLnBrk="1" hangingPunct="1"/>
            <a:r>
              <a:rPr lang="fa-IR" altLang="en-US" dirty="0" smtClean="0"/>
              <a:t>عبارات متداول در بلوک موازی </a:t>
            </a:r>
            <a:r>
              <a:rPr lang="en-US" altLang="en-US" dirty="0" smtClean="0"/>
              <a:t>parallel</a:t>
            </a:r>
            <a:endParaRPr lang="en-US" altLang="en-US" dirty="0" smtClean="0"/>
          </a:p>
          <a:p>
            <a:pPr eaLnBrk="1" hangingPunct="1"/>
            <a:r>
              <a:rPr lang="fa-IR" altLang="en-US" dirty="0" smtClean="0"/>
              <a:t>ادامه دستورالعمل‌های </a:t>
            </a:r>
            <a:r>
              <a:rPr lang="fa-IR" altLang="en-US" dirty="0" smtClean="0"/>
              <a:t>متداول</a:t>
            </a:r>
          </a:p>
          <a:p>
            <a:pPr lvl="1" eaLnBrk="1" hangingPunct="1"/>
            <a:r>
              <a:rPr lang="fa-IR" altLang="en-US" dirty="0" smtClean="0"/>
              <a:t>دستورات تقسیم کار</a:t>
            </a:r>
            <a:endParaRPr lang="fa-IR" altLang="en-US" dirty="0"/>
          </a:p>
          <a:p>
            <a:pPr eaLnBrk="1" hangingPunct="1"/>
            <a:endParaRPr lang="en-US" altLang="en-US" dirty="0"/>
          </a:p>
          <a:p>
            <a:pPr eaLnBrk="1" hangingPunct="1"/>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en-US"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solidFill>
                  <a:srgbClr val="FF0000"/>
                </a:solidFill>
              </a:rPr>
              <a:t> </a:t>
            </a:r>
            <a:r>
              <a:rPr lang="fa-IR" dirty="0" smtClean="0">
                <a:solidFill>
                  <a:schemeClr val="tx1"/>
                </a:solidFill>
              </a:rPr>
              <a:t>دستورالعمل</a:t>
            </a:r>
            <a:r>
              <a:rPr lang="fa-IR" b="1" dirty="0" smtClean="0">
                <a:solidFill>
                  <a:schemeClr val="tx1"/>
                </a:solidFill>
              </a:rPr>
              <a:t> </a:t>
            </a:r>
            <a:r>
              <a:rPr lang="en-US" b="1" dirty="0" smtClean="0">
                <a:solidFill>
                  <a:srgbClr val="FF0000"/>
                </a:solidFill>
              </a:rPr>
              <a:t>section</a:t>
            </a:r>
            <a:endParaRPr lang="en-US" dirty="0"/>
          </a:p>
        </p:txBody>
      </p:sp>
      <p:sp>
        <p:nvSpPr>
          <p:cNvPr id="3" name="Content Placeholder 2"/>
          <p:cNvSpPr>
            <a:spLocks noGrp="1"/>
          </p:cNvSpPr>
          <p:nvPr>
            <p:ph sz="quarter" idx="1"/>
          </p:nvPr>
        </p:nvSpPr>
        <p:spPr/>
        <p:txBody>
          <a:bodyPr/>
          <a:lstStyle/>
          <a:p>
            <a:pPr algn="r">
              <a:spcBef>
                <a:spcPts val="0"/>
              </a:spcBef>
            </a:pPr>
            <a:r>
              <a:rPr lang="fa-IR" sz="2800" dirty="0" smtClean="0"/>
              <a:t>تقسیم کل کار به چند واحد کوچک‌تر و تخصیص هر یک از کارها به یک نخ</a:t>
            </a:r>
            <a:endParaRPr lang="en-US" sz="2800" dirty="0" smtClean="0"/>
          </a:p>
          <a:p>
            <a:pPr marL="0" indent="0" algn="l" rtl="0">
              <a:spcBef>
                <a:spcPts val="0"/>
              </a:spcBef>
              <a:buNone/>
            </a:pP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a:t>
            </a:r>
          </a:p>
          <a:p>
            <a:pPr marL="0" indent="0" algn="l" rtl="0">
              <a:spcBef>
                <a:spcPts val="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sections</a:t>
            </a:r>
          </a:p>
          <a:p>
            <a:pPr marL="0" indent="0" algn="l" rtl="0">
              <a:spcBef>
                <a:spcPts val="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section</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x_calculations</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section</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y_calculations</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section</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z_calculations</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spcBef>
                <a:spcPts val="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a:spcBef>
                <a:spcPts val="0"/>
              </a:spcBef>
            </a:pPr>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20</a:t>
            </a:fld>
            <a:endParaRPr lang="en-US" altLang="en-US" dirty="0"/>
          </a:p>
        </p:txBody>
      </p:sp>
    </p:spTree>
    <p:extLst>
      <p:ext uri="{BB962C8B-B14F-4D97-AF65-F5344CB8AC3E}">
        <p14:creationId xmlns:p14="http://schemas.microsoft.com/office/powerpoint/2010/main" val="3108050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لیست پیوندی</a:t>
            </a:r>
            <a:endParaRPr lang="en-US" dirty="0"/>
          </a:p>
        </p:txBody>
      </p:sp>
      <p:sp>
        <p:nvSpPr>
          <p:cNvPr id="3" name="Content Placeholder 2"/>
          <p:cNvSpPr>
            <a:spLocks noGrp="1"/>
          </p:cNvSpPr>
          <p:nvPr>
            <p:ph sz="quarter" idx="1"/>
          </p:nvPr>
        </p:nvSpPr>
        <p:spPr/>
        <p:txBody>
          <a:bodyPr/>
          <a:lstStyle/>
          <a:p>
            <a:pPr>
              <a:spcBef>
                <a:spcPts val="0"/>
              </a:spcBef>
            </a:pPr>
            <a:r>
              <a:rPr lang="fa-IR" sz="2800" dirty="0" smtClean="0">
                <a:latin typeface="+mj-lt"/>
                <a:ea typeface="Droid Sans Mono" panose="020B0609030804020204" pitchFamily="49" charset="0"/>
              </a:rPr>
              <a:t>مثال:</a:t>
            </a:r>
            <a:endParaRPr lang="en-US" sz="2800" dirty="0" smtClean="0">
              <a:latin typeface="+mj-lt"/>
              <a:ea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p = head</a:t>
            </a:r>
          </a:p>
          <a:p>
            <a:pPr marL="0" indent="0" algn="l" rtl="0">
              <a:spcBef>
                <a:spcPts val="0"/>
              </a:spcBef>
              <a:buNone/>
            </a:pPr>
            <a:r>
              <a:rPr lang="en-US" sz="20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while</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(p){</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process(p);</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p = p-&gt;next;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endParaRPr lang="en-US" sz="1400" dirty="0">
              <a:latin typeface="Droid Sans Mono" panose="020B0609030804020204" pitchFamily="49" charset="0"/>
              <a:ea typeface="Droid Sans Mono" panose="020B0609030804020204" pitchFamily="49" charset="0"/>
              <a:cs typeface="Droid Sans Mono" panose="020B0609030804020204" pitchFamily="49" charset="0"/>
            </a:endParaRPr>
          </a:p>
          <a:p>
            <a:pPr>
              <a:spcBef>
                <a:spcPts val="0"/>
              </a:spcBef>
            </a:pPr>
            <a:endParaRPr lang="fa-IR" sz="2800" dirty="0" smtClean="0">
              <a:latin typeface="+mj-lt"/>
              <a:ea typeface="Droid Sans Mono" panose="020B0609030804020204" pitchFamily="49" charset="0"/>
            </a:endParaRPr>
          </a:p>
          <a:p>
            <a:pPr>
              <a:spcBef>
                <a:spcPts val="0"/>
              </a:spcBef>
            </a:pPr>
            <a:r>
              <a:rPr lang="fa-IR" sz="2800" dirty="0" smtClean="0">
                <a:latin typeface="+mj-lt"/>
                <a:ea typeface="Droid Sans Mono" panose="020B0609030804020204" pitchFamily="49" charset="0"/>
              </a:rPr>
              <a:t>در </a:t>
            </a:r>
            <a:r>
              <a:rPr lang="en-US" sz="2800" dirty="0" err="1" smtClean="0">
                <a:latin typeface="+mj-lt"/>
                <a:ea typeface="Droid Sans Mono" panose="020B0609030804020204" pitchFamily="49" charset="0"/>
              </a:rPr>
              <a:t>OpenMP</a:t>
            </a:r>
            <a:r>
              <a:rPr lang="fa-IR" sz="2800" dirty="0" smtClean="0">
                <a:latin typeface="+mj-lt"/>
                <a:ea typeface="Droid Sans Mono" panose="020B0609030804020204" pitchFamily="49" charset="0"/>
              </a:rPr>
              <a:t> ساختار موازی </a:t>
            </a:r>
            <a:r>
              <a:rPr lang="en-US" sz="2800" dirty="0" smtClean="0">
                <a:latin typeface="+mj-lt"/>
                <a:ea typeface="Droid Sans Mono" panose="020B0609030804020204" pitchFamily="49" charset="0"/>
              </a:rPr>
              <a:t>while</a:t>
            </a:r>
            <a:r>
              <a:rPr lang="fa-IR" sz="2800" dirty="0" smtClean="0">
                <a:latin typeface="+mj-lt"/>
                <a:ea typeface="Droid Sans Mono" panose="020B0609030804020204" pitchFamily="49" charset="0"/>
              </a:rPr>
              <a:t> وجود ندارد.</a:t>
            </a:r>
            <a:endParaRPr lang="en-US" sz="2800" dirty="0" smtClean="0">
              <a:latin typeface="+mj-lt"/>
              <a:ea typeface="Droid Sans Mono" panose="020B0609030804020204" pitchFamily="49" charset="0"/>
            </a:endParaRPr>
          </a:p>
          <a:p>
            <a:pPr>
              <a:spcBef>
                <a:spcPts val="0"/>
              </a:spcBef>
            </a:pPr>
            <a:endParaRPr lang="fa-IR" sz="2800" dirty="0" smtClean="0">
              <a:latin typeface="+mj-lt"/>
              <a:ea typeface="Droid Sans Mono" panose="020B0609030804020204" pitchFamily="49" charset="0"/>
            </a:endParaRPr>
          </a:p>
          <a:p>
            <a:pPr>
              <a:spcBef>
                <a:spcPts val="0"/>
              </a:spcBef>
            </a:pPr>
            <a:r>
              <a:rPr lang="fa-IR" sz="2800" dirty="0" smtClean="0">
                <a:latin typeface="+mj-lt"/>
                <a:ea typeface="Droid Sans Mono" panose="020B0609030804020204" pitchFamily="49" charset="0"/>
              </a:rPr>
              <a:t>چگونه می‌توان پردازش این لیست پیوندی را به صورت موازی انجام داد؟</a:t>
            </a:r>
          </a:p>
          <a:p>
            <a:pPr>
              <a:spcBef>
                <a:spcPts val="0"/>
              </a:spcBef>
            </a:pPr>
            <a:endParaRPr lang="fa-IR" sz="2800" dirty="0" smtClean="0">
              <a:latin typeface="+mj-lt"/>
              <a:ea typeface="Droid Sans Mono" panose="020B0609030804020204" pitchFamily="49" charset="0"/>
            </a:endParaRPr>
          </a:p>
          <a:p>
            <a:pPr>
              <a:spcBef>
                <a:spcPts val="0"/>
              </a:spcBef>
            </a:pPr>
            <a:endParaRPr lang="fa-IR" sz="2800" dirty="0" smtClean="0">
              <a:latin typeface="+mj-lt"/>
              <a:ea typeface="Droid Sans Mono" panose="020B0609030804020204" pitchFamily="49" charset="0"/>
            </a:endParaRPr>
          </a:p>
          <a:p>
            <a:pPr>
              <a:spcBef>
                <a:spcPts val="0"/>
              </a:spcBef>
            </a:pPr>
            <a:endParaRPr lang="en-US" sz="2800" dirty="0" smtClean="0">
              <a:latin typeface="+mj-lt"/>
              <a:ea typeface="Droid Sans Mono" panose="020B0609030804020204" pitchFamily="49" charset="0"/>
            </a:endParaRPr>
          </a:p>
          <a:p>
            <a:pPr>
              <a:spcBef>
                <a:spcPts val="0"/>
              </a:spcBef>
            </a:pPr>
            <a:endParaRPr lang="en-US" sz="1400" dirty="0" smtClean="0">
              <a:latin typeface="+mj-lt"/>
              <a:ea typeface="Droid Sans Mono" panose="020B0609030804020204" pitchFamily="49" charset="0"/>
              <a:cs typeface="Droid Sans Mono" panose="020B0609030804020204" pitchFamily="49" charset="0"/>
            </a:endParaRPr>
          </a:p>
          <a:p>
            <a:pPr marL="0" indent="0" algn="l" rtl="0">
              <a:spcBef>
                <a:spcPts val="0"/>
              </a:spcBef>
              <a:buNone/>
            </a:pP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a:t>
            </a: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21</a:t>
            </a:fld>
            <a:endParaRPr lang="en-US" altLang="en-US" dirty="0"/>
          </a:p>
        </p:txBody>
      </p:sp>
    </p:spTree>
    <p:extLst>
      <p:ext uri="{BB962C8B-B14F-4D97-AF65-F5344CB8AC3E}">
        <p14:creationId xmlns:p14="http://schemas.microsoft.com/office/powerpoint/2010/main" val="102018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 حل اول (خیلی ناکارآمد)</a:t>
            </a:r>
            <a:endParaRPr lang="en-US" dirty="0"/>
          </a:p>
        </p:txBody>
      </p:sp>
      <p:sp>
        <p:nvSpPr>
          <p:cNvPr id="8" name="Content Placeholder 7"/>
          <p:cNvSpPr>
            <a:spLocks noGrp="1"/>
          </p:cNvSpPr>
          <p:nvPr>
            <p:ph sz="quarter" idx="1"/>
          </p:nvPr>
        </p:nvSpPr>
        <p:spPr/>
        <p:txBody>
          <a:bodyPr/>
          <a:lstStyle/>
          <a:p>
            <a:r>
              <a:rPr lang="fa-IR" dirty="0" smtClean="0"/>
              <a:t>تبدیل لیست پیوندی به آرایه!</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p = head;</a:t>
            </a:r>
          </a:p>
          <a:p>
            <a:pPr marL="0" indent="0" algn="l" rtl="0">
              <a:spcBef>
                <a:spcPts val="0"/>
              </a:spcBef>
              <a:buNone/>
            </a:pP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while</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p = p-&gt;next;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count++;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p = head;</a:t>
            </a:r>
          </a:p>
          <a:p>
            <a:pPr marL="0" indent="0" algn="l" rtl="0">
              <a:spcBef>
                <a:spcPts val="0"/>
              </a:spcBef>
              <a:buNone/>
            </a:pP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p_array</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20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malloc</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sizeof</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)*count);</a:t>
            </a:r>
          </a:p>
          <a:p>
            <a:pPr marL="0" indent="0" algn="l" rtl="0">
              <a:spcBef>
                <a:spcPts val="0"/>
              </a:spcBef>
              <a:buNone/>
            </a:pPr>
            <a:r>
              <a:rPr lang="en-US" sz="20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=0;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&lt;count;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p_array</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 p;</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p = p-&gt;next;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for schedule(static,1)</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=0;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&lt;count;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process(</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p_array</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spcBef>
                <a:spcPts val="0"/>
              </a:spcBef>
              <a:buNone/>
            </a:pPr>
            <a:endParaRPr lang="en-US" sz="3600" dirty="0"/>
          </a:p>
          <a:p>
            <a:pPr marL="0" indent="0" algn="l" rtl="0">
              <a:buNone/>
            </a:pPr>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22</a:t>
            </a:fld>
            <a:endParaRPr lang="en-US" altLang="en-US" dirty="0"/>
          </a:p>
        </p:txBody>
      </p:sp>
    </p:spTree>
    <p:extLst>
      <p:ext uri="{BB962C8B-B14F-4D97-AF65-F5344CB8AC3E}">
        <p14:creationId xmlns:p14="http://schemas.microsoft.com/office/powerpoint/2010/main" val="3151354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 حل دوم (ناکارآمد)</a:t>
            </a:r>
            <a:endParaRPr lang="en-US" dirty="0"/>
          </a:p>
        </p:txBody>
      </p:sp>
      <p:sp>
        <p:nvSpPr>
          <p:cNvPr id="8" name="Content Placeholder 7"/>
          <p:cNvSpPr>
            <a:spLocks noGrp="1"/>
          </p:cNvSpPr>
          <p:nvPr>
            <p:ph sz="quarter" idx="1"/>
          </p:nvPr>
        </p:nvSpPr>
        <p:spPr/>
        <p:txBody>
          <a:bodyPr/>
          <a:lstStyle/>
          <a:p>
            <a:r>
              <a:rPr lang="fa-IR" dirty="0" smtClean="0"/>
              <a:t>پیمایش لیست پیوندی توسط همه نخ‌ها و انجام پردازش بسته به شماره المان و شناسه نخ</a:t>
            </a:r>
          </a:p>
          <a:p>
            <a:pPr marL="0" indent="0" algn="l" rtl="0">
              <a:spcBef>
                <a:spcPts val="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parallel</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endParaRPr lang="fa-IR"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fa-IR"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node*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head</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fa-IR" sz="2000" dirty="0" smtClean="0">
                <a:latin typeface="Droid Sans Mono" panose="020B0609030804020204" pitchFamily="49" charset="0"/>
                <a:ea typeface="Droid Sans Mono" panose="020B0609030804020204" pitchFamily="49" charset="0"/>
                <a:cs typeface="Droid Sans Mono" panose="020B0609030804020204" pitchFamily="49" charset="0"/>
              </a:rPr>
              <a:t> </a:t>
            </a:r>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fa-IR"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count=0, id =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omp_get_thread_num</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fa-IR"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sz="20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nThreads</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omp_get_num_threads</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fa-IR"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while</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a:t>
            </a:r>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if (count %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nThreads</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 id)</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process(p);</a:t>
            </a:r>
            <a:endParaRPr lang="fa-IR"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None/>
            </a:pPr>
            <a:r>
              <a:rPr lang="fa-IR"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p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p-&gt;next;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count++;</a:t>
            </a:r>
          </a:p>
          <a:p>
            <a:pPr marL="0" indent="0" algn="l" rtl="0">
              <a:spcBef>
                <a:spcPts val="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spcBef>
                <a:spcPts val="0"/>
              </a:spcBef>
              <a:buNone/>
            </a:pPr>
            <a:endParaRPr lang="en-US" sz="3600" dirty="0"/>
          </a:p>
          <a:p>
            <a:pPr marL="0" indent="0" algn="l" rtl="0">
              <a:buNone/>
            </a:pPr>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23</a:t>
            </a:fld>
            <a:endParaRPr lang="en-US" altLang="en-US" dirty="0"/>
          </a:p>
        </p:txBody>
      </p:sp>
    </p:spTree>
    <p:extLst>
      <p:ext uri="{BB962C8B-B14F-4D97-AF65-F5344CB8AC3E}">
        <p14:creationId xmlns:p14="http://schemas.microsoft.com/office/powerpoint/2010/main" val="4218488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 حل بهتر</a:t>
            </a:r>
            <a:endParaRPr lang="en-US" dirty="0"/>
          </a:p>
        </p:txBody>
      </p:sp>
      <p:sp>
        <p:nvSpPr>
          <p:cNvPr id="8" name="Content Placeholder 7"/>
          <p:cNvSpPr>
            <a:spLocks noGrp="1"/>
          </p:cNvSpPr>
          <p:nvPr>
            <p:ph sz="quarter" idx="1"/>
          </p:nvPr>
        </p:nvSpPr>
        <p:spPr/>
        <p:txBody>
          <a:bodyPr/>
          <a:lstStyle/>
          <a:p>
            <a:r>
              <a:rPr lang="fa-IR" dirty="0" smtClean="0"/>
              <a:t>از نسخه 3 به بعد </a:t>
            </a:r>
            <a:r>
              <a:rPr lang="en-US" dirty="0" err="1" smtClean="0"/>
              <a:t>OpenMP</a:t>
            </a:r>
            <a:endParaRPr lang="fa-IR" dirty="0" smtClean="0"/>
          </a:p>
          <a:p>
            <a:r>
              <a:rPr lang="fa-IR" dirty="0" smtClean="0"/>
              <a:t>پیمایش لیست پیوندی توسط یک نخ‌ و بسته‌بندی هر پردازش در قالب یک </a:t>
            </a:r>
            <a:r>
              <a:rPr lang="en-US" dirty="0" smtClean="0"/>
              <a:t>Task</a:t>
            </a:r>
            <a:r>
              <a:rPr lang="fa-IR" dirty="0" smtClean="0"/>
              <a:t> و قرار دادن آن‌ها در یک صف</a:t>
            </a:r>
          </a:p>
          <a:p>
            <a:r>
              <a:rPr lang="fa-IR" dirty="0" smtClean="0"/>
              <a:t>تخصیص </a:t>
            </a:r>
            <a:r>
              <a:rPr lang="en-US" dirty="0" smtClean="0"/>
              <a:t>Task</a:t>
            </a:r>
            <a:r>
              <a:rPr lang="fa-IR" dirty="0" smtClean="0"/>
              <a:t> به یک نخ بلافاصله پس از بیکار شدن آن</a:t>
            </a:r>
          </a:p>
          <a:p>
            <a:pPr marL="0" indent="0">
              <a:spcBef>
                <a:spcPts val="0"/>
              </a:spcBef>
              <a:buNone/>
            </a:pPr>
            <a:endParaRPr lang="en-US" sz="3600" dirty="0"/>
          </a:p>
          <a:p>
            <a:pPr marL="0" indent="0" algn="l" rtl="0">
              <a:buNone/>
            </a:pPr>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24</a:t>
            </a:fld>
            <a:endParaRPr lang="en-US" altLang="en-US" dirty="0"/>
          </a:p>
        </p:txBody>
      </p:sp>
    </p:spTree>
    <p:extLst>
      <p:ext uri="{BB962C8B-B14F-4D97-AF65-F5344CB8AC3E}">
        <p14:creationId xmlns:p14="http://schemas.microsoft.com/office/powerpoint/2010/main" val="3509232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دستورالعمل </a:t>
            </a:r>
            <a:r>
              <a:rPr lang="en-US" b="1" dirty="0" smtClean="0">
                <a:solidFill>
                  <a:srgbClr val="FF0000"/>
                </a:solidFill>
              </a:rPr>
              <a:t>Task</a:t>
            </a:r>
            <a:endParaRPr lang="en-US" b="1" dirty="0">
              <a:solidFill>
                <a:srgbClr val="FF0000"/>
              </a:solidFill>
            </a:endParaRPr>
          </a:p>
        </p:txBody>
      </p:sp>
      <p:sp>
        <p:nvSpPr>
          <p:cNvPr id="3" name="Content Placeholder 2"/>
          <p:cNvSpPr>
            <a:spLocks noGrp="1"/>
          </p:cNvSpPr>
          <p:nvPr>
            <p:ph sz="quarter" idx="1"/>
          </p:nvPr>
        </p:nvSpPr>
        <p:spPr>
          <a:xfrm>
            <a:off x="612648" y="1219200"/>
            <a:ext cx="8188452" cy="4876800"/>
          </a:xfrm>
        </p:spPr>
        <p:txBody>
          <a:bodyPr/>
          <a:lstStyle/>
          <a:p>
            <a:pPr>
              <a:spcBef>
                <a:spcPts val="0"/>
              </a:spcBef>
            </a:pPr>
            <a:r>
              <a:rPr lang="en-US" sz="2800" dirty="0" smtClean="0"/>
              <a:t>Task</a:t>
            </a:r>
            <a:r>
              <a:rPr lang="fa-IR" sz="2800" dirty="0" smtClean="0"/>
              <a:t> یا وظیفه یک واحد کاری مستقل است.</a:t>
            </a:r>
            <a:endParaRPr lang="en-US" sz="2800" dirty="0" smtClean="0"/>
          </a:p>
          <a:p>
            <a:pPr>
              <a:spcBef>
                <a:spcPts val="0"/>
              </a:spcBef>
            </a:pPr>
            <a:r>
              <a:rPr lang="fa-IR" sz="2800" dirty="0" smtClean="0"/>
              <a:t>متشکل از:</a:t>
            </a:r>
            <a:endParaRPr lang="en-US" sz="2800" dirty="0" smtClean="0"/>
          </a:p>
          <a:p>
            <a:pPr lvl="1">
              <a:spcBef>
                <a:spcPts val="0"/>
              </a:spcBef>
            </a:pPr>
            <a:r>
              <a:rPr lang="fa-IR" dirty="0" smtClean="0">
                <a:solidFill>
                  <a:srgbClr val="0000FF"/>
                </a:solidFill>
              </a:rPr>
              <a:t>کدی که باید اجرا شود.</a:t>
            </a:r>
          </a:p>
          <a:p>
            <a:pPr lvl="1">
              <a:spcBef>
                <a:spcPts val="0"/>
              </a:spcBef>
            </a:pPr>
            <a:r>
              <a:rPr lang="fa-IR" dirty="0" smtClean="0">
                <a:solidFill>
                  <a:srgbClr val="0000FF"/>
                </a:solidFill>
              </a:rPr>
              <a:t>داده‌ای که کد باید بر روی آن اجرا شود.</a:t>
            </a:r>
            <a:endParaRPr lang="en-US" dirty="0" smtClean="0">
              <a:solidFill>
                <a:srgbClr val="0000FF"/>
              </a:solidFill>
            </a:endParaRPr>
          </a:p>
          <a:p>
            <a:pPr lvl="1">
              <a:spcBef>
                <a:spcPts val="0"/>
              </a:spcBef>
            </a:pPr>
            <a:r>
              <a:rPr lang="fa-IR" dirty="0" smtClean="0">
                <a:solidFill>
                  <a:srgbClr val="0000FF"/>
                </a:solidFill>
              </a:rPr>
              <a:t>یک ساختار داده شامل پارامترهای کنترلی (</a:t>
            </a:r>
            <a:r>
              <a:rPr lang="en-US" dirty="0" smtClean="0">
                <a:solidFill>
                  <a:srgbClr val="0000FF"/>
                </a:solidFill>
              </a:rPr>
              <a:t>ICV</a:t>
            </a:r>
            <a:r>
              <a:rPr lang="fa-IR" dirty="0" smtClean="0">
                <a:solidFill>
                  <a:srgbClr val="0000FF"/>
                </a:solidFill>
              </a:rPr>
              <a:t>)</a:t>
            </a:r>
            <a:endParaRPr lang="en-US" dirty="0" smtClean="0">
              <a:solidFill>
                <a:srgbClr val="0000FF"/>
              </a:solidFill>
            </a:endParaRPr>
          </a:p>
          <a:p>
            <a:pPr>
              <a:spcBef>
                <a:spcPts val="0"/>
              </a:spcBef>
            </a:pPr>
            <a:endParaRPr lang="fa-IR" sz="2800" dirty="0" smtClean="0"/>
          </a:p>
          <a:p>
            <a:pPr>
              <a:spcBef>
                <a:spcPts val="0"/>
              </a:spcBef>
            </a:pPr>
            <a:r>
              <a:rPr lang="fa-IR" sz="2800" dirty="0" smtClean="0"/>
              <a:t>سیستم زمان اجرا تصمیم می‌گیرد:</a:t>
            </a:r>
            <a:endParaRPr lang="en-US" sz="2800" dirty="0" smtClean="0"/>
          </a:p>
          <a:p>
            <a:pPr lvl="1">
              <a:spcBef>
                <a:spcPts val="0"/>
              </a:spcBef>
            </a:pPr>
            <a:r>
              <a:rPr lang="fa-IR" sz="2500" dirty="0" smtClean="0">
                <a:solidFill>
                  <a:srgbClr val="0000FF"/>
                </a:solidFill>
              </a:rPr>
              <a:t>کی وظایف اجرا شوند.</a:t>
            </a:r>
            <a:endParaRPr lang="en-US" sz="2500" dirty="0" smtClean="0">
              <a:solidFill>
                <a:srgbClr val="0000FF"/>
              </a:solidFill>
            </a:endParaRPr>
          </a:p>
          <a:p>
            <a:pPr lvl="1">
              <a:spcBef>
                <a:spcPts val="0"/>
              </a:spcBef>
            </a:pPr>
            <a:r>
              <a:rPr lang="fa-IR" sz="2500" dirty="0" smtClean="0">
                <a:solidFill>
                  <a:srgbClr val="0000FF"/>
                </a:solidFill>
              </a:rPr>
              <a:t>کدام نخی هر وظیفه را اجرا کند.</a:t>
            </a:r>
            <a:endParaRPr lang="en-US" sz="2500" dirty="0" smtClean="0">
              <a:solidFill>
                <a:srgbClr val="0000FF"/>
              </a:solidFill>
            </a:endParaRPr>
          </a:p>
          <a:p>
            <a:pPr lvl="1">
              <a:spcBef>
                <a:spcPts val="0"/>
              </a:spcBef>
            </a:pPr>
            <a:r>
              <a:rPr lang="fa-IR" sz="2500" dirty="0" smtClean="0">
                <a:solidFill>
                  <a:srgbClr val="0000FF"/>
                </a:solidFill>
              </a:rPr>
              <a:t>حتی امکان مهاجرت وظیفه از یک نخ به نخ دیگر وجود دارد. نیاز به مهاجرت و زمان و مبدأ و مقصد آن نیز در زمان اجرا مشخص می‌شود. </a:t>
            </a:r>
            <a:endParaRPr lang="en-US" sz="2500" dirty="0" smtClean="0">
              <a:solidFill>
                <a:srgbClr val="0000FF"/>
              </a:solidFill>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25</a:t>
            </a:fld>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1"/>
            <a:ext cx="485775" cy="308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1104900" cy="308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a:off x="852487" y="1584262"/>
            <a:ext cx="292508" cy="7017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1219200"/>
            <a:ext cx="659219" cy="369332"/>
          </a:xfrm>
          <a:prstGeom prst="rect">
            <a:avLst/>
          </a:prstGeom>
          <a:noFill/>
        </p:spPr>
        <p:txBody>
          <a:bodyPr wrap="none" rtlCol="0">
            <a:spAutoFit/>
          </a:bodyPr>
          <a:lstStyle/>
          <a:p>
            <a:r>
              <a:rPr lang="en-US" dirty="0" smtClean="0"/>
              <a:t>Task</a:t>
            </a:r>
            <a:endParaRPr lang="en-US" dirty="0"/>
          </a:p>
        </p:txBody>
      </p:sp>
      <p:cxnSp>
        <p:nvCxnSpPr>
          <p:cNvPr id="16" name="Straight Arrow Connector 15"/>
          <p:cNvCxnSpPr/>
          <p:nvPr/>
        </p:nvCxnSpPr>
        <p:spPr>
          <a:xfrm flipH="1" flipV="1">
            <a:off x="2500447" y="3200400"/>
            <a:ext cx="63794" cy="6649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70837" y="3818562"/>
            <a:ext cx="877163" cy="646331"/>
          </a:xfrm>
          <a:prstGeom prst="rect">
            <a:avLst/>
          </a:prstGeom>
          <a:noFill/>
        </p:spPr>
        <p:txBody>
          <a:bodyPr wrap="none" rtlCol="0">
            <a:spAutoFit/>
          </a:bodyPr>
          <a:lstStyle/>
          <a:p>
            <a:r>
              <a:rPr lang="en-US" dirty="0" smtClean="0"/>
              <a:t>Task</a:t>
            </a:r>
          </a:p>
          <a:p>
            <a:r>
              <a:rPr lang="en-US" dirty="0" smtClean="0"/>
              <a:t>Queue</a:t>
            </a:r>
            <a:endParaRPr lang="en-US" dirty="0"/>
          </a:p>
        </p:txBody>
      </p:sp>
      <p:sp>
        <p:nvSpPr>
          <p:cNvPr id="18" name="Right Arrow 17"/>
          <p:cNvSpPr/>
          <p:nvPr/>
        </p:nvSpPr>
        <p:spPr>
          <a:xfrm>
            <a:off x="1295400" y="3629829"/>
            <a:ext cx="304800" cy="379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8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دستورالعمل </a:t>
            </a:r>
            <a:r>
              <a:rPr lang="en-US" b="1" dirty="0">
                <a:solidFill>
                  <a:srgbClr val="FF0000"/>
                </a:solidFill>
              </a:rPr>
              <a:t>Task</a:t>
            </a:r>
            <a:r>
              <a:rPr lang="fa-IR" dirty="0" smtClean="0"/>
              <a:t>: مثال</a:t>
            </a:r>
            <a:endParaRPr lang="en-US" dirty="0"/>
          </a:p>
        </p:txBody>
      </p:sp>
      <p:sp>
        <p:nvSpPr>
          <p:cNvPr id="3" name="Content Placeholder 2"/>
          <p:cNvSpPr>
            <a:spLocks noGrp="1"/>
          </p:cNvSpPr>
          <p:nvPr>
            <p:ph sz="quarter" idx="1"/>
          </p:nvPr>
        </p:nvSpPr>
        <p:spPr/>
        <p:txBody>
          <a:bodyPr/>
          <a:lstStyle/>
          <a:p>
            <a:pPr marL="0" lvl="0" indent="0" algn="l" rtl="0">
              <a:spcBef>
                <a:spcPts val="0"/>
              </a:spcBef>
              <a:buClr>
                <a:srgbClr val="DD8047"/>
              </a:buClr>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parallel</a:t>
            </a:r>
          </a:p>
          <a:p>
            <a:pPr marL="0" lvl="0" indent="0" algn="l" rtl="0">
              <a:spcBef>
                <a:spcPts val="0"/>
              </a:spcBef>
              <a:buClr>
                <a:srgbClr val="DD8047"/>
              </a:buClr>
              <a:buNone/>
            </a:pPr>
            <a:r>
              <a:rPr lang="en-US" sz="2000" dirty="0" smtClean="0">
                <a:solidFill>
                  <a:prstClr val="black"/>
                </a:solidFill>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Clr>
                <a:srgbClr val="DD8047"/>
              </a:buClr>
              <a:buNone/>
            </a:pPr>
            <a:r>
              <a:rPr lang="en-US" sz="2000" dirty="0" smtClean="0">
                <a:solidFill>
                  <a:prstClr val="black"/>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task</a:t>
            </a:r>
          </a:p>
          <a:p>
            <a:pPr marL="0" indent="0" algn="l" rtl="0">
              <a:spcBef>
                <a:spcPts val="0"/>
              </a:spcBef>
              <a:buClr>
                <a:srgbClr val="DD8047"/>
              </a:buClr>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foo();</a:t>
            </a:r>
          </a:p>
          <a:p>
            <a:pPr marL="0" indent="0" algn="l" rtl="0">
              <a:spcBef>
                <a:spcPts val="0"/>
              </a:spcBef>
              <a:buClr>
                <a:srgbClr val="DD8047"/>
              </a:buClr>
              <a:buNone/>
            </a:pPr>
            <a:endPar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0"/>
              </a:spcBef>
              <a:buClr>
                <a:srgbClr val="DD8047"/>
              </a:buClr>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single</a:t>
            </a:r>
          </a:p>
          <a:p>
            <a:pPr marL="0" indent="0" algn="l" rtl="0">
              <a:spcBef>
                <a:spcPts val="0"/>
              </a:spcBef>
              <a:buClr>
                <a:srgbClr val="DD8047"/>
              </a:buClr>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0"/>
              </a:spcBef>
              <a:buClr>
                <a:srgbClr val="DD8047"/>
              </a:buClr>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task</a:t>
            </a:r>
          </a:p>
          <a:p>
            <a:pPr marL="0" indent="0" algn="l" rtl="0">
              <a:spcBef>
                <a:spcPts val="0"/>
              </a:spcBef>
              <a:buClr>
                <a:srgbClr val="DD8047"/>
              </a:buClr>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bar();</a:t>
            </a:r>
          </a:p>
          <a:p>
            <a:pPr marL="0" indent="0" algn="l" rtl="0">
              <a:spcBef>
                <a:spcPts val="0"/>
              </a:spcBef>
              <a:buClr>
                <a:srgbClr val="DD8047"/>
              </a:buClr>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endParaRPr lang="en-US" sz="2000" dirty="0" smtClean="0">
              <a:solidFill>
                <a:prstClr val="black"/>
              </a:solidFill>
              <a:latin typeface="Droid Sans Mono" panose="020B0609030804020204" pitchFamily="49" charset="0"/>
              <a:ea typeface="Droid Sans Mono" panose="020B0609030804020204" pitchFamily="49" charset="0"/>
              <a:cs typeface="Droid Sans Mono" panose="020B0609030804020204" pitchFamily="49" charset="0"/>
            </a:endParaRPr>
          </a:p>
          <a:p>
            <a:pPr marL="0" lvl="0" indent="0" algn="l" rtl="0">
              <a:spcBef>
                <a:spcPts val="0"/>
              </a:spcBef>
              <a:buClr>
                <a:srgbClr val="DD8047"/>
              </a:buClr>
              <a:buNone/>
            </a:pPr>
            <a:r>
              <a:rPr lang="en-US" sz="2000" dirty="0">
                <a:solidFill>
                  <a:prstClr val="black"/>
                </a:solidFill>
                <a:latin typeface="Droid Sans Mono" panose="020B0609030804020204" pitchFamily="49" charset="0"/>
                <a:ea typeface="Droid Sans Mono" panose="020B0609030804020204" pitchFamily="49" charset="0"/>
                <a:cs typeface="Droid Sans Mono" panose="020B0609030804020204" pitchFamily="49" charset="0"/>
              </a:rPr>
              <a:t>}</a:t>
            </a:r>
            <a:endParaRPr lang="en-US" dirty="0" smtClean="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26</a:t>
            </a:fld>
            <a:endParaRPr lang="en-US" altLang="en-US" dirty="0"/>
          </a:p>
        </p:txBody>
      </p:sp>
      <p:sp>
        <p:nvSpPr>
          <p:cNvPr id="7" name="Rectangle 6"/>
          <p:cNvSpPr/>
          <p:nvPr/>
        </p:nvSpPr>
        <p:spPr>
          <a:xfrm>
            <a:off x="4929352" y="1447800"/>
            <a:ext cx="3833648" cy="1219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rgbClr val="FA5206"/>
                </a:solidFill>
                <a:cs typeface="B Nazanin" panose="00000400000000000000" pitchFamily="2" charset="-78"/>
              </a:rPr>
              <a:t>هر نخ یک</a:t>
            </a:r>
            <a:r>
              <a:rPr lang="en-US" b="1" dirty="0" smtClean="0">
                <a:solidFill>
                  <a:srgbClr val="FA5206"/>
                </a:solidFill>
                <a:cs typeface="B Nazanin" panose="00000400000000000000" pitchFamily="2" charset="-78"/>
              </a:rPr>
              <a:t> </a:t>
            </a:r>
            <a:r>
              <a:rPr lang="en-US" b="1" dirty="0" smtClean="0">
                <a:solidFill>
                  <a:srgbClr val="0000FF"/>
                </a:solidFill>
                <a:cs typeface="B Nazanin" panose="00000400000000000000" pitchFamily="2" charset="-78"/>
              </a:rPr>
              <a:t>task</a:t>
            </a:r>
            <a:r>
              <a:rPr lang="en-US" b="1" dirty="0" smtClean="0">
                <a:solidFill>
                  <a:srgbClr val="FA5206"/>
                </a:solidFill>
                <a:cs typeface="B Nazanin" panose="00000400000000000000" pitchFamily="2" charset="-78"/>
              </a:rPr>
              <a:t> </a:t>
            </a:r>
            <a:r>
              <a:rPr lang="fa-IR" b="1" dirty="0" smtClean="0">
                <a:solidFill>
                  <a:srgbClr val="FA5206"/>
                </a:solidFill>
                <a:cs typeface="B Nazanin" panose="00000400000000000000" pitchFamily="2" charset="-78"/>
              </a:rPr>
              <a:t>می‌سازد که قرار است</a:t>
            </a:r>
            <a:r>
              <a:rPr lang="en-US" b="1" dirty="0" smtClean="0">
                <a:solidFill>
                  <a:srgbClr val="FA5206"/>
                </a:solidFill>
                <a:cs typeface="B Nazanin" panose="00000400000000000000" pitchFamily="2" charset="-78"/>
              </a:rPr>
              <a:t> </a:t>
            </a:r>
            <a:r>
              <a:rPr lang="en-US" b="1" dirty="0" smtClean="0">
                <a:solidFill>
                  <a:srgbClr val="0000FF"/>
                </a:solidFill>
                <a:cs typeface="B Nazanin" panose="00000400000000000000" pitchFamily="2" charset="-78"/>
              </a:rPr>
              <a:t>foo() </a:t>
            </a:r>
            <a:r>
              <a:rPr lang="fa-IR" b="1" dirty="0" smtClean="0">
                <a:solidFill>
                  <a:srgbClr val="0000FF"/>
                </a:solidFill>
                <a:cs typeface="B Nazanin" panose="00000400000000000000" pitchFamily="2" charset="-78"/>
              </a:rPr>
              <a:t> </a:t>
            </a:r>
            <a:r>
              <a:rPr lang="fa-IR" b="1" dirty="0" smtClean="0">
                <a:solidFill>
                  <a:srgbClr val="FA5206"/>
                </a:solidFill>
                <a:cs typeface="B Nazanin" panose="00000400000000000000" pitchFamily="2" charset="-78"/>
              </a:rPr>
              <a:t>را اجرا کند. نخ آن را در صف وظایف قرار می‌دهد تا در زمان مناسب اجرا شود. ممکن است خودش یا نخی دیگر آن را اجرا کند.</a:t>
            </a:r>
            <a:endParaRPr lang="en-US" b="1" dirty="0">
              <a:solidFill>
                <a:srgbClr val="0000FF"/>
              </a:solidFill>
              <a:cs typeface="B Nazanin" panose="00000400000000000000" pitchFamily="2" charset="-78"/>
            </a:endParaRPr>
          </a:p>
        </p:txBody>
      </p:sp>
      <p:cxnSp>
        <p:nvCxnSpPr>
          <p:cNvPr id="8" name="Straight Arrow Connector 7"/>
          <p:cNvCxnSpPr>
            <a:stCxn id="7" idx="1"/>
          </p:cNvCxnSpPr>
          <p:nvPr/>
        </p:nvCxnSpPr>
        <p:spPr>
          <a:xfrm flipH="1" flipV="1">
            <a:off x="3786352" y="2019300"/>
            <a:ext cx="1143000" cy="381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57952" y="2971800"/>
            <a:ext cx="3224048"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rgbClr val="FA5206"/>
                </a:solidFill>
                <a:cs typeface="B Nazanin" panose="00000400000000000000" pitchFamily="2" charset="-78"/>
              </a:rPr>
              <a:t>یکی از نخ‌ها همچنین یک </a:t>
            </a:r>
            <a:r>
              <a:rPr lang="en-US" b="1" dirty="0" smtClean="0">
                <a:solidFill>
                  <a:srgbClr val="0000FF"/>
                </a:solidFill>
                <a:cs typeface="B Nazanin" panose="00000400000000000000" pitchFamily="2" charset="-78"/>
              </a:rPr>
              <a:t>task</a:t>
            </a:r>
            <a:r>
              <a:rPr lang="en-US" b="1" dirty="0" smtClean="0">
                <a:solidFill>
                  <a:srgbClr val="FA5206"/>
                </a:solidFill>
                <a:cs typeface="B Nazanin" panose="00000400000000000000" pitchFamily="2" charset="-78"/>
              </a:rPr>
              <a:t> </a:t>
            </a:r>
            <a:r>
              <a:rPr lang="fa-IR" b="1" dirty="0" smtClean="0">
                <a:solidFill>
                  <a:srgbClr val="FA5206"/>
                </a:solidFill>
                <a:cs typeface="B Nazanin" panose="00000400000000000000" pitchFamily="2" charset="-78"/>
              </a:rPr>
              <a:t>می‌سازد که </a:t>
            </a:r>
            <a:r>
              <a:rPr lang="en-US" b="1" dirty="0" smtClean="0">
                <a:solidFill>
                  <a:srgbClr val="0000FF"/>
                </a:solidFill>
                <a:cs typeface="B Nazanin" panose="00000400000000000000" pitchFamily="2" charset="-78"/>
              </a:rPr>
              <a:t>bar()</a:t>
            </a:r>
            <a:r>
              <a:rPr lang="fa-IR" b="1" dirty="0" smtClean="0">
                <a:solidFill>
                  <a:srgbClr val="0000FF"/>
                </a:solidFill>
                <a:cs typeface="B Nazanin" panose="00000400000000000000" pitchFamily="2" charset="-78"/>
              </a:rPr>
              <a:t> </a:t>
            </a:r>
            <a:r>
              <a:rPr lang="fa-IR" b="1" dirty="0">
                <a:solidFill>
                  <a:srgbClr val="FA5206"/>
                </a:solidFill>
                <a:cs typeface="B Nazanin" panose="00000400000000000000" pitchFamily="2" charset="-78"/>
              </a:rPr>
              <a:t>را اجرا می‌کند. آن نیز در صف وظایف قرار می‌گیرد.</a:t>
            </a:r>
            <a:endParaRPr lang="en-US" b="1" dirty="0">
              <a:solidFill>
                <a:srgbClr val="FA5206"/>
              </a:solidFill>
              <a:cs typeface="B Nazanin" panose="00000400000000000000" pitchFamily="2" charset="-78"/>
            </a:endParaRPr>
          </a:p>
        </p:txBody>
      </p:sp>
      <p:cxnSp>
        <p:nvCxnSpPr>
          <p:cNvPr id="15" name="Straight Arrow Connector 14"/>
          <p:cNvCxnSpPr>
            <a:stCxn id="14" idx="1"/>
          </p:cNvCxnSpPr>
          <p:nvPr/>
        </p:nvCxnSpPr>
        <p:spPr>
          <a:xfrm flipH="1">
            <a:off x="4357852" y="3429000"/>
            <a:ext cx="800100" cy="1143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1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راه حل سوم محاسبه لیست پیوندی (</a:t>
            </a:r>
            <a:r>
              <a:rPr lang="en-US" b="1" dirty="0" smtClean="0">
                <a:solidFill>
                  <a:srgbClr val="FF0000"/>
                </a:solidFill>
              </a:rPr>
              <a:t>task</a:t>
            </a:r>
            <a:r>
              <a:rPr lang="fa-IR" dirty="0" smtClean="0">
                <a:solidFill>
                  <a:schemeClr val="tx1">
                    <a:lumMod val="65000"/>
                    <a:lumOff val="35000"/>
                  </a:schemeClr>
                </a:solidFill>
              </a:rPr>
              <a:t>)</a:t>
            </a:r>
            <a:endParaRPr lang="en-US" dirty="0">
              <a:solidFill>
                <a:schemeClr val="tx1">
                  <a:lumMod val="65000"/>
                  <a:lumOff val="35000"/>
                </a:schemeClr>
              </a:solidFill>
            </a:endParaRPr>
          </a:p>
        </p:txBody>
      </p:sp>
      <p:sp>
        <p:nvSpPr>
          <p:cNvPr id="3" name="Content Placeholder 2"/>
          <p:cNvSpPr>
            <a:spLocks noGrp="1"/>
          </p:cNvSpPr>
          <p:nvPr>
            <p:ph sz="quarter" idx="1"/>
          </p:nvPr>
        </p:nvSpPr>
        <p:spPr/>
        <p:txBody>
          <a:bodyPr/>
          <a:lstStyle/>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19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parallel</a:t>
            </a:r>
          </a:p>
          <a:p>
            <a:pPr marL="0" indent="0" algn="l" rtl="0">
              <a:buNone/>
            </a:pP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sz="19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single </a:t>
            </a:r>
            <a:r>
              <a:rPr lang="en-US" sz="19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nowait</a:t>
            </a:r>
            <a:endPar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node *p = head;</a:t>
            </a:r>
          </a:p>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while</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(p) {</a:t>
            </a:r>
          </a:p>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sz="19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task </a:t>
            </a:r>
            <a:r>
              <a:rPr lang="en-US" sz="19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firstprivate</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a:t>
            </a:r>
          </a:p>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process(p);</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p = p -&gt; next;</a:t>
            </a:r>
          </a:p>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a:t>
            </a:r>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27</a:t>
            </a:fld>
            <a:endParaRPr lang="en-US" altLang="en-US" dirty="0"/>
          </a:p>
        </p:txBody>
      </p:sp>
      <p:sp>
        <p:nvSpPr>
          <p:cNvPr id="7" name="Rectangle 6"/>
          <p:cNvSpPr/>
          <p:nvPr/>
        </p:nvSpPr>
        <p:spPr>
          <a:xfrm>
            <a:off x="4762500" y="4114800"/>
            <a:ext cx="4024148" cy="6096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smtClean="0">
                <a:solidFill>
                  <a:srgbClr val="FA5206"/>
                </a:solidFill>
                <a:cs typeface="B Nazanin" panose="00000400000000000000" pitchFamily="2" charset="-78"/>
              </a:rPr>
              <a:t>یکی از نخ‌ها وظایف را ایجاد می‌کند و همه با هم اجرا می‌کنند.</a:t>
            </a:r>
            <a:endParaRPr lang="en-US" b="1" dirty="0">
              <a:solidFill>
                <a:srgbClr val="0000FF"/>
              </a:solidFill>
              <a:cs typeface="B Nazanin" panose="00000400000000000000" pitchFamily="2" charset="-78"/>
            </a:endParaRPr>
          </a:p>
        </p:txBody>
      </p:sp>
      <p:cxnSp>
        <p:nvCxnSpPr>
          <p:cNvPr id="8" name="Straight Arrow Connector 7"/>
          <p:cNvCxnSpPr>
            <a:stCxn id="7" idx="1"/>
          </p:cNvCxnSpPr>
          <p:nvPr/>
        </p:nvCxnSpPr>
        <p:spPr>
          <a:xfrm flipH="1" flipV="1">
            <a:off x="4419600" y="3810000"/>
            <a:ext cx="3429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3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راه حل سوم محاسبه لیست پیوندی (</a:t>
            </a:r>
            <a:r>
              <a:rPr lang="en-US" b="1" dirty="0">
                <a:solidFill>
                  <a:srgbClr val="FF0000"/>
                </a:solidFill>
              </a:rPr>
              <a:t>task</a:t>
            </a:r>
            <a:r>
              <a:rPr lang="fa-IR" dirty="0">
                <a:solidFill>
                  <a:schemeClr val="tx1">
                    <a:lumMod val="65000"/>
                    <a:lumOff val="35000"/>
                  </a:schemeClr>
                </a:solidFill>
              </a:rPr>
              <a:t>)</a:t>
            </a:r>
            <a:endParaRPr lang="en-US" dirty="0">
              <a:solidFill>
                <a:schemeClr val="tx1"/>
              </a:solidFill>
            </a:endParaRPr>
          </a:p>
        </p:txBody>
      </p:sp>
      <p:sp>
        <p:nvSpPr>
          <p:cNvPr id="3" name="Content Placeholder 2"/>
          <p:cNvSpPr>
            <a:spLocks noGrp="1"/>
          </p:cNvSpPr>
          <p:nvPr>
            <p:ph sz="quarter" idx="1"/>
          </p:nvPr>
        </p:nvSpPr>
        <p:spPr/>
        <p:txBody>
          <a:bodyPr/>
          <a:lstStyle/>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#pragma </a:t>
            </a:r>
            <a:r>
              <a:rPr lang="en-US" sz="1900" dirty="0" err="1">
                <a:latin typeface="Droid Sans Mono" panose="020B0609030804020204" pitchFamily="49" charset="0"/>
                <a:ea typeface="Droid Sans Mono" panose="020B0609030804020204" pitchFamily="49" charset="0"/>
                <a:cs typeface="Droid Sans Mono" panose="020B0609030804020204" pitchFamily="49" charset="0"/>
              </a:rPr>
              <a:t>omp</a:t>
            </a: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parallel</a:t>
            </a:r>
          </a:p>
          <a:p>
            <a:pPr marL="0" indent="0" algn="l" rtl="0">
              <a:buNone/>
            </a:pP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#pragma </a:t>
            </a:r>
            <a:r>
              <a:rPr lang="en-US" sz="1900" dirty="0" err="1" smtClean="0">
                <a:latin typeface="Droid Sans Mono" panose="020B0609030804020204" pitchFamily="49" charset="0"/>
                <a:ea typeface="Droid Sans Mono" panose="020B0609030804020204" pitchFamily="49" charset="0"/>
                <a:cs typeface="Droid Sans Mono" panose="020B0609030804020204" pitchFamily="49" charset="0"/>
              </a:rPr>
              <a:t>omp</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single </a:t>
            </a:r>
            <a:r>
              <a:rPr lang="en-US" sz="1900" dirty="0" err="1" smtClean="0">
                <a:latin typeface="Droid Sans Mono" panose="020B0609030804020204" pitchFamily="49" charset="0"/>
                <a:ea typeface="Droid Sans Mono" panose="020B0609030804020204" pitchFamily="49" charset="0"/>
                <a:cs typeface="Droid Sans Mono" panose="020B0609030804020204" pitchFamily="49" charset="0"/>
              </a:rPr>
              <a:t>nowait</a:t>
            </a:r>
            <a:endParaRPr lang="en-US" sz="19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1900" b="1" dirty="0" smtClean="0">
                <a:latin typeface="Droid Sans Mono" panose="020B0609030804020204" pitchFamily="49" charset="0"/>
                <a:ea typeface="Droid Sans Mono" panose="020B0609030804020204" pitchFamily="49" charset="0"/>
                <a:cs typeface="Droid Sans Mono" panose="020B0609030804020204" pitchFamily="49" charset="0"/>
              </a:rPr>
              <a:t>//block1</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node *p = head;</a:t>
            </a:r>
          </a:p>
          <a:p>
            <a:pPr marL="0" indent="0" algn="l" rtl="0">
              <a:buNone/>
            </a:pPr>
            <a:r>
              <a:rPr lang="en-US" sz="19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while(p) {</a:t>
            </a:r>
            <a:r>
              <a:rPr lang="en-US" sz="1900" b="1"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//block2</a:t>
            </a:r>
          </a:p>
          <a:p>
            <a:pPr marL="0" indent="0" algn="l" rtl="0">
              <a:buNone/>
            </a:pPr>
            <a:r>
              <a:rPr lang="en-US" sz="19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sz="19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task</a:t>
            </a:r>
          </a:p>
          <a:p>
            <a:pPr marL="0" indent="0" algn="l" rtl="0">
              <a:buNone/>
            </a:pPr>
            <a:r>
              <a:rPr lang="en-US" sz="19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process(p);</a:t>
            </a:r>
          </a:p>
          <a:p>
            <a:pPr marL="0" indent="0" algn="l" rtl="0">
              <a:buNone/>
            </a:pPr>
            <a:r>
              <a:rPr lang="en-US" sz="1900" dirty="0">
                <a:solidFill>
                  <a:srgbClr val="FF0000"/>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F0000"/>
                </a:solidFill>
                <a:latin typeface="Droid Sans Mono" panose="020B0609030804020204" pitchFamily="49" charset="0"/>
                <a:ea typeface="Droid Sans Mono" panose="020B0609030804020204" pitchFamily="49" charset="0"/>
                <a:cs typeface="Droid Sans Mono" panose="020B0609030804020204" pitchFamily="49" charset="0"/>
              </a:rPr>
              <a:t>   p=p-&gt;next; </a:t>
            </a:r>
            <a:r>
              <a:rPr lang="en-US" sz="1900" b="1" dirty="0" smtClean="0">
                <a:solidFill>
                  <a:srgbClr val="FF0000"/>
                </a:solidFill>
                <a:latin typeface="Droid Sans Mono" panose="020B0609030804020204" pitchFamily="49" charset="0"/>
                <a:ea typeface="Droid Sans Mono" panose="020B0609030804020204" pitchFamily="49" charset="0"/>
                <a:cs typeface="Droid Sans Mono" panose="020B0609030804020204" pitchFamily="49" charset="0"/>
              </a:rPr>
              <a:t>//block3</a:t>
            </a:r>
          </a:p>
          <a:p>
            <a:pPr marL="0" indent="0" algn="l" rtl="0">
              <a:buNone/>
            </a:pPr>
            <a:r>
              <a:rPr lang="en-US" sz="19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19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1900" dirty="0">
                <a:latin typeface="Droid Sans Mono" panose="020B0609030804020204" pitchFamily="49" charset="0"/>
                <a:ea typeface="Droid Sans Mono" panose="020B0609030804020204" pitchFamily="49" charset="0"/>
                <a:cs typeface="Droid Sans Mono" panose="020B0609030804020204" pitchFamily="49" charset="0"/>
              </a:rPr>
              <a:t>}</a:t>
            </a:r>
            <a:r>
              <a:rPr lang="en-US" sz="1900" dirty="0" smtClean="0">
                <a:latin typeface="Droid Sans Mono" panose="020B0609030804020204" pitchFamily="49" charset="0"/>
                <a:ea typeface="Droid Sans Mono" panose="020B0609030804020204" pitchFamily="49" charset="0"/>
                <a:cs typeface="Droid Sans Mono" panose="020B0609030804020204" pitchFamily="49" charset="0"/>
              </a:rPr>
              <a:t> </a:t>
            </a:r>
          </a:p>
          <a:p>
            <a:pPr marL="0" indent="0" algn="l" rtl="0">
              <a:buNone/>
            </a:pPr>
            <a:endParaRPr lang="en-US" sz="1900" dirty="0">
              <a:latin typeface="Droid Sans Mono" panose="020B0609030804020204" pitchFamily="49" charset="0"/>
              <a:ea typeface="Droid Sans Mono" panose="020B0609030804020204" pitchFamily="49" charset="0"/>
              <a:cs typeface="Droid Sans Mono" panose="020B0609030804020204" pitchFamily="49" charset="0"/>
            </a:endParaRPr>
          </a:p>
          <a:p>
            <a:pPr algn="l" rtl="0"/>
            <a:r>
              <a:rPr lang="en-US" sz="2200" dirty="0" smtClean="0">
                <a:latin typeface="+mj-lt"/>
                <a:ea typeface="Droid Sans Mono" panose="020B0609030804020204" pitchFamily="49" charset="0"/>
                <a:cs typeface="Droid Sans Mono" panose="020B0609030804020204" pitchFamily="49" charset="0"/>
              </a:rPr>
              <a:t>What if we remove </a:t>
            </a:r>
            <a:r>
              <a:rPr lang="en-US" sz="2200" dirty="0" err="1" smtClean="0">
                <a:solidFill>
                  <a:srgbClr val="0000FF"/>
                </a:solidFill>
                <a:latin typeface="+mj-lt"/>
                <a:ea typeface="Droid Sans Mono" panose="020B0609030804020204" pitchFamily="49" charset="0"/>
                <a:cs typeface="Droid Sans Mono" panose="020B0609030804020204" pitchFamily="49" charset="0"/>
              </a:rPr>
              <a:t>nowait</a:t>
            </a:r>
            <a:r>
              <a:rPr lang="en-US" sz="2200" dirty="0" smtClean="0">
                <a:latin typeface="+mj-lt"/>
                <a:ea typeface="Droid Sans Mono" panose="020B0609030804020204" pitchFamily="49" charset="0"/>
                <a:cs typeface="Droid Sans Mono" panose="020B0609030804020204" pitchFamily="49" charset="0"/>
              </a:rPr>
              <a:t>?</a:t>
            </a:r>
            <a:endParaRPr lang="en-US" sz="2200" dirty="0">
              <a:latin typeface="+mj-lt"/>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28</a:t>
            </a:fld>
            <a:endParaRPr lang="en-US"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8170"/>
          <a:stretch/>
        </p:blipFill>
        <p:spPr bwMode="auto">
          <a:xfrm>
            <a:off x="4648200" y="1371600"/>
            <a:ext cx="1437290" cy="4649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565"/>
          <a:stretch/>
        </p:blipFill>
        <p:spPr bwMode="auto">
          <a:xfrm>
            <a:off x="5856890" y="1371600"/>
            <a:ext cx="2954734" cy="4649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301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animEffect transition="in" filter="fade">
                                      <p:cBhvr>
                                        <p:cTn id="1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مراجع</a:t>
            </a:r>
            <a:endParaRPr lang="en-US" dirty="0"/>
          </a:p>
        </p:txBody>
      </p:sp>
      <p:sp>
        <p:nvSpPr>
          <p:cNvPr id="3" name="Content Placeholder 2"/>
          <p:cNvSpPr>
            <a:spLocks noGrp="1"/>
          </p:cNvSpPr>
          <p:nvPr>
            <p:ph sz="quarter" idx="1"/>
          </p:nvPr>
        </p:nvSpPr>
        <p:spPr/>
        <p:txBody>
          <a:bodyPr/>
          <a:lstStyle/>
          <a:p>
            <a:pPr algn="l" rtl="0"/>
            <a:r>
              <a:rPr lang="en-US" dirty="0" smtClean="0"/>
              <a:t>Tim Mattson </a:t>
            </a:r>
          </a:p>
          <a:p>
            <a:pPr lvl="1" algn="l" rtl="0"/>
            <a:r>
              <a:rPr lang="en-US" dirty="0" smtClean="0"/>
              <a:t>lectures on </a:t>
            </a:r>
            <a:r>
              <a:rPr lang="en-US" dirty="0" err="1" smtClean="0"/>
              <a:t>youtube</a:t>
            </a:r>
            <a:r>
              <a:rPr lang="en-US" dirty="0" smtClean="0"/>
              <a:t>: Introduction to </a:t>
            </a:r>
            <a:r>
              <a:rPr lang="en-US" dirty="0" err="1" smtClean="0"/>
              <a:t>OpenMP</a:t>
            </a:r>
            <a:endParaRPr lang="en-US" dirty="0" smtClean="0"/>
          </a:p>
          <a:p>
            <a:pPr lvl="1" algn="l" rtl="0"/>
            <a:r>
              <a:rPr lang="en-US" dirty="0" smtClean="0"/>
              <a:t>A hands-on introduction to </a:t>
            </a:r>
            <a:r>
              <a:rPr lang="en-US" dirty="0" err="1" smtClean="0"/>
              <a:t>OpenMP</a:t>
            </a:r>
            <a:endParaRPr lang="en-US" dirty="0" smtClean="0"/>
          </a:p>
          <a:p>
            <a:pPr lvl="2" algn="l" rtl="0"/>
            <a:r>
              <a:rPr lang="en-US" dirty="0" smtClean="0"/>
              <a:t>openmp.org/resources</a:t>
            </a:r>
          </a:p>
          <a:p>
            <a:pPr algn="l" rtl="0"/>
            <a:r>
              <a:rPr lang="en-US" dirty="0" smtClean="0"/>
              <a:t>computing.llnl.gov/tutorials/</a:t>
            </a:r>
            <a:r>
              <a:rPr lang="en-US" dirty="0" err="1" smtClean="0"/>
              <a:t>openMP</a:t>
            </a:r>
            <a:endParaRPr lang="en-US" dirty="0"/>
          </a:p>
          <a:p>
            <a:endParaRPr lang="en-US" dirty="0"/>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29</a:t>
            </a:fld>
            <a:endParaRPr lang="en-US" altLang="en-US" dirty="0"/>
          </a:p>
        </p:txBody>
      </p:sp>
    </p:spTree>
    <p:extLst>
      <p:ext uri="{BB962C8B-B14F-4D97-AF65-F5344CB8AC3E}">
        <p14:creationId xmlns:p14="http://schemas.microsoft.com/office/powerpoint/2010/main" val="763680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عبارات متداول در بلوک </a:t>
            </a:r>
            <a:r>
              <a:rPr lang="en-US" b="1" dirty="0" smtClean="0">
                <a:solidFill>
                  <a:srgbClr val="FF0000"/>
                </a:solidFill>
              </a:rPr>
              <a:t>parallel</a:t>
            </a:r>
            <a:endParaRPr lang="en-US" dirty="0"/>
          </a:p>
        </p:txBody>
      </p:sp>
      <p:sp>
        <p:nvSpPr>
          <p:cNvPr id="3" name="Content Placeholder 2"/>
          <p:cNvSpPr>
            <a:spLocks noGrp="1"/>
          </p:cNvSpPr>
          <p:nvPr>
            <p:ph sz="quarter" idx="1"/>
          </p:nvPr>
        </p:nvSpPr>
        <p:spPr>
          <a:xfrm>
            <a:off x="457200" y="1171902"/>
            <a:ext cx="8496128" cy="4876800"/>
          </a:xfrm>
        </p:spPr>
        <p:txBody>
          <a:bodyPr/>
          <a:lstStyle/>
          <a:p>
            <a:pPr>
              <a:spcBef>
                <a:spcPts val="0"/>
              </a:spcBef>
              <a:buFont typeface="Wingdings" panose="05000000000000000000" pitchFamily="2" charset="2"/>
              <a:buChar char="q"/>
            </a:pPr>
            <a:r>
              <a:rPr lang="fa-IR" sz="2400" dirty="0" smtClean="0">
                <a:solidFill>
                  <a:srgbClr val="000000"/>
                </a:solidFill>
                <a:latin typeface="+mj-lt"/>
              </a:rPr>
              <a:t>عبارات متداول:</a:t>
            </a:r>
            <a:endParaRPr lang="en-US" sz="2400" dirty="0">
              <a:solidFill>
                <a:srgbClr val="0000CD"/>
              </a:solidFill>
              <a:latin typeface="+mj-lt"/>
            </a:endParaRPr>
          </a:p>
          <a:p>
            <a:pPr algn="l" rtl="0">
              <a:spcBef>
                <a:spcPts val="0"/>
              </a:spcBef>
            </a:pPr>
            <a:r>
              <a:rPr lang="en-US" sz="2200" dirty="0" smtClean="0">
                <a:solidFill>
                  <a:srgbClr val="C00000"/>
                </a:solidFill>
                <a:latin typeface="+mj-lt"/>
              </a:rPr>
              <a:t>if </a:t>
            </a:r>
            <a:r>
              <a:rPr lang="en-US" sz="2200" dirty="0">
                <a:solidFill>
                  <a:srgbClr val="C00000"/>
                </a:solidFill>
                <a:latin typeface="+mj-lt"/>
              </a:rPr>
              <a:t>(</a:t>
            </a:r>
            <a:r>
              <a:rPr lang="en-US" sz="2200" dirty="0">
                <a:solidFill>
                  <a:srgbClr val="0000CD"/>
                </a:solidFill>
                <a:latin typeface="+mj-lt"/>
              </a:rPr>
              <a:t>scalar expression</a:t>
            </a:r>
            <a:r>
              <a:rPr lang="en-US" sz="2200" dirty="0">
                <a:solidFill>
                  <a:srgbClr val="C00000"/>
                </a:solidFill>
                <a:latin typeface="+mj-lt"/>
              </a:rPr>
              <a:t>)</a:t>
            </a:r>
          </a:p>
          <a:p>
            <a:pPr lvl="1">
              <a:spcBef>
                <a:spcPts val="0"/>
              </a:spcBef>
            </a:pPr>
            <a:r>
              <a:rPr lang="fa-IR" sz="1900" dirty="0" smtClean="0">
                <a:latin typeface="+mj-lt"/>
              </a:rPr>
              <a:t>فقط در صورتی که شرط درست باشد به صورت موازی اجرا می‌کند.</a:t>
            </a:r>
            <a:endParaRPr lang="en-US" sz="1900" dirty="0">
              <a:latin typeface="+mj-lt"/>
            </a:endParaRPr>
          </a:p>
          <a:p>
            <a:pPr algn="l" rtl="0">
              <a:spcBef>
                <a:spcPts val="0"/>
              </a:spcBef>
            </a:pPr>
            <a:r>
              <a:rPr lang="en-US" sz="2200" dirty="0" err="1" smtClean="0">
                <a:solidFill>
                  <a:srgbClr val="C00000"/>
                </a:solidFill>
                <a:latin typeface="+mj-lt"/>
              </a:rPr>
              <a:t>num_threads</a:t>
            </a:r>
            <a:r>
              <a:rPr lang="en-US" sz="2200" dirty="0" smtClean="0">
                <a:solidFill>
                  <a:srgbClr val="C00000"/>
                </a:solidFill>
                <a:latin typeface="+mj-lt"/>
              </a:rPr>
              <a:t>(</a:t>
            </a:r>
            <a:r>
              <a:rPr lang="en-US" sz="2200" dirty="0" smtClean="0">
                <a:solidFill>
                  <a:srgbClr val="0000CD"/>
                </a:solidFill>
                <a:latin typeface="+mj-lt"/>
              </a:rPr>
              <a:t>integer expression</a:t>
            </a:r>
            <a:r>
              <a:rPr lang="en-US" sz="2200" dirty="0" smtClean="0">
                <a:solidFill>
                  <a:srgbClr val="C00000"/>
                </a:solidFill>
                <a:latin typeface="+mj-lt"/>
              </a:rPr>
              <a:t>)</a:t>
            </a:r>
          </a:p>
          <a:p>
            <a:pPr lvl="1">
              <a:spcBef>
                <a:spcPts val="0"/>
              </a:spcBef>
            </a:pPr>
            <a:r>
              <a:rPr lang="fa-IR" sz="1900" dirty="0" smtClean="0">
                <a:latin typeface="+mj-lt"/>
              </a:rPr>
              <a:t>بیشینه تعداد نخی که ایجاد می‌شود را مشخص می‌کند.</a:t>
            </a:r>
            <a:endParaRPr lang="en-US" sz="1900" dirty="0">
              <a:latin typeface="+mj-lt"/>
            </a:endParaRPr>
          </a:p>
          <a:p>
            <a:pPr algn="l" rtl="0">
              <a:spcBef>
                <a:spcPts val="0"/>
              </a:spcBef>
            </a:pPr>
            <a:r>
              <a:rPr lang="en-US" sz="2200" dirty="0">
                <a:solidFill>
                  <a:srgbClr val="C00000"/>
                </a:solidFill>
              </a:rPr>
              <a:t>shared (</a:t>
            </a:r>
            <a:r>
              <a:rPr lang="en-US" sz="2200" dirty="0">
                <a:solidFill>
                  <a:srgbClr val="0000CD"/>
                </a:solidFill>
              </a:rPr>
              <a:t>variable list</a:t>
            </a:r>
            <a:r>
              <a:rPr lang="en-US" sz="2200" dirty="0">
                <a:solidFill>
                  <a:srgbClr val="C00000"/>
                </a:solidFill>
              </a:rPr>
              <a:t>)</a:t>
            </a:r>
          </a:p>
          <a:p>
            <a:pPr lvl="1">
              <a:spcBef>
                <a:spcPts val="0"/>
              </a:spcBef>
            </a:pPr>
            <a:r>
              <a:rPr lang="fa-IR" sz="1900" dirty="0"/>
              <a:t>مشخص می‌کند کدام </a:t>
            </a:r>
            <a:r>
              <a:rPr lang="fa-IR" sz="1900" dirty="0" smtClean="0"/>
              <a:t>متغیرها بین همه نخ‌ها به اشتراک گذاشته شده است. </a:t>
            </a:r>
            <a:endParaRPr lang="en-US" sz="1900" dirty="0"/>
          </a:p>
          <a:p>
            <a:pPr algn="l" rtl="0">
              <a:spcBef>
                <a:spcPts val="0"/>
              </a:spcBef>
            </a:pPr>
            <a:r>
              <a:rPr lang="en-US" sz="2200" dirty="0" smtClean="0">
                <a:solidFill>
                  <a:srgbClr val="C00000"/>
                </a:solidFill>
                <a:latin typeface="+mj-lt"/>
              </a:rPr>
              <a:t>private </a:t>
            </a:r>
            <a:r>
              <a:rPr lang="en-US" sz="2200" dirty="0">
                <a:solidFill>
                  <a:srgbClr val="C00000"/>
                </a:solidFill>
                <a:latin typeface="+mj-lt"/>
              </a:rPr>
              <a:t>(</a:t>
            </a:r>
            <a:r>
              <a:rPr lang="en-US" sz="2200" dirty="0">
                <a:solidFill>
                  <a:srgbClr val="0000CD"/>
                </a:solidFill>
                <a:latin typeface="+mj-lt"/>
              </a:rPr>
              <a:t>variable list</a:t>
            </a:r>
            <a:r>
              <a:rPr lang="en-US" sz="2200" dirty="0">
                <a:solidFill>
                  <a:srgbClr val="C00000"/>
                </a:solidFill>
                <a:latin typeface="+mj-lt"/>
              </a:rPr>
              <a:t>)</a:t>
            </a:r>
          </a:p>
          <a:p>
            <a:pPr lvl="1">
              <a:spcBef>
                <a:spcPts val="0"/>
              </a:spcBef>
            </a:pPr>
            <a:r>
              <a:rPr lang="fa-IR" sz="1900" dirty="0" smtClean="0">
                <a:latin typeface="+mj-lt"/>
              </a:rPr>
              <a:t>مشخص می‌کند کدام متغیرها، متغیرهای محلی و خصوصی نخ‌ها هستند.</a:t>
            </a:r>
            <a:endParaRPr lang="en-US" sz="1900" dirty="0">
              <a:latin typeface="+mj-lt"/>
            </a:endParaRPr>
          </a:p>
          <a:p>
            <a:pPr algn="l" rtl="0">
              <a:spcBef>
                <a:spcPts val="0"/>
              </a:spcBef>
            </a:pPr>
            <a:r>
              <a:rPr lang="en-US" sz="2200" dirty="0" err="1" smtClean="0">
                <a:solidFill>
                  <a:srgbClr val="C00000"/>
                </a:solidFill>
                <a:latin typeface="+mj-lt"/>
              </a:rPr>
              <a:t>firstprivate</a:t>
            </a:r>
            <a:r>
              <a:rPr lang="en-US" sz="2200" dirty="0" smtClean="0">
                <a:solidFill>
                  <a:srgbClr val="C00000"/>
                </a:solidFill>
                <a:latin typeface="+mj-lt"/>
              </a:rPr>
              <a:t> </a:t>
            </a:r>
            <a:r>
              <a:rPr lang="en-US" sz="2200" dirty="0">
                <a:solidFill>
                  <a:srgbClr val="C00000"/>
                </a:solidFill>
                <a:latin typeface="+mj-lt"/>
              </a:rPr>
              <a:t>(</a:t>
            </a:r>
            <a:r>
              <a:rPr lang="en-US" sz="2200" dirty="0">
                <a:solidFill>
                  <a:srgbClr val="0000CD"/>
                </a:solidFill>
                <a:latin typeface="+mj-lt"/>
              </a:rPr>
              <a:t>variable list</a:t>
            </a:r>
            <a:r>
              <a:rPr lang="en-US" sz="2200" dirty="0">
                <a:solidFill>
                  <a:srgbClr val="C00000"/>
                </a:solidFill>
                <a:latin typeface="+mj-lt"/>
              </a:rPr>
              <a:t>)</a:t>
            </a:r>
          </a:p>
          <a:p>
            <a:pPr lvl="1">
              <a:spcBef>
                <a:spcPts val="0"/>
              </a:spcBef>
            </a:pPr>
            <a:r>
              <a:rPr lang="fa-IR" sz="1900" dirty="0" smtClean="0">
                <a:latin typeface="+mj-lt"/>
              </a:rPr>
              <a:t>مانند قبلی، ولی هر یک از متغیرها را نیز از روی مقدار متغیر سراسری هم‌نام مقداردهی می‌کند.</a:t>
            </a:r>
            <a:endParaRPr lang="en-US" sz="1900" dirty="0" smtClean="0">
              <a:latin typeface="+mj-lt"/>
            </a:endParaRPr>
          </a:p>
          <a:p>
            <a:pPr algn="l" rtl="0">
              <a:spcBef>
                <a:spcPts val="0"/>
              </a:spcBef>
            </a:pPr>
            <a:r>
              <a:rPr lang="en-US" sz="2200" dirty="0" err="1" smtClean="0">
                <a:solidFill>
                  <a:srgbClr val="C00000"/>
                </a:solidFill>
              </a:rPr>
              <a:t>lastprivate</a:t>
            </a:r>
            <a:r>
              <a:rPr lang="en-US" sz="2200" dirty="0" smtClean="0">
                <a:solidFill>
                  <a:srgbClr val="C00000"/>
                </a:solidFill>
              </a:rPr>
              <a:t> </a:t>
            </a:r>
            <a:r>
              <a:rPr lang="en-US" sz="2200" dirty="0">
                <a:solidFill>
                  <a:srgbClr val="C00000"/>
                </a:solidFill>
              </a:rPr>
              <a:t>(</a:t>
            </a:r>
            <a:r>
              <a:rPr lang="en-US" sz="2200" dirty="0">
                <a:solidFill>
                  <a:srgbClr val="0000CD"/>
                </a:solidFill>
              </a:rPr>
              <a:t>variable list</a:t>
            </a:r>
            <a:r>
              <a:rPr lang="en-US" sz="2200" dirty="0">
                <a:solidFill>
                  <a:srgbClr val="C00000"/>
                </a:solidFill>
              </a:rPr>
              <a:t>)</a:t>
            </a:r>
          </a:p>
          <a:p>
            <a:pPr lvl="1">
              <a:spcBef>
                <a:spcPts val="0"/>
              </a:spcBef>
            </a:pPr>
            <a:r>
              <a:rPr lang="fa-IR" sz="1900" dirty="0" smtClean="0"/>
              <a:t>مانند </a:t>
            </a:r>
            <a:r>
              <a:rPr lang="en-US" sz="1900" dirty="0" smtClean="0"/>
              <a:t>private</a:t>
            </a:r>
            <a:r>
              <a:rPr lang="fa-IR" sz="1900" dirty="0" smtClean="0"/>
              <a:t>، ولی مقدار نهایی متغیر محلی در تکرار آخر را در متغیر سراسری هم‌نام کپی می‌کند.</a:t>
            </a:r>
            <a:endParaRPr lang="en-US" sz="1900" dirty="0">
              <a:latin typeface="+mj-lt"/>
            </a:endParaRPr>
          </a:p>
          <a:p>
            <a:pPr algn="l" rtl="0">
              <a:spcBef>
                <a:spcPts val="0"/>
              </a:spcBef>
            </a:pPr>
            <a:r>
              <a:rPr lang="en-US" sz="2200" dirty="0" smtClean="0">
                <a:solidFill>
                  <a:srgbClr val="C00000"/>
                </a:solidFill>
                <a:latin typeface="+mj-lt"/>
              </a:rPr>
              <a:t>default </a:t>
            </a:r>
            <a:r>
              <a:rPr lang="en-US" sz="2200" dirty="0">
                <a:solidFill>
                  <a:srgbClr val="C00000"/>
                </a:solidFill>
                <a:latin typeface="+mj-lt"/>
              </a:rPr>
              <a:t>(</a:t>
            </a:r>
            <a:r>
              <a:rPr lang="en-US" sz="2200" dirty="0">
                <a:solidFill>
                  <a:srgbClr val="0000CD"/>
                </a:solidFill>
                <a:latin typeface="+mj-lt"/>
              </a:rPr>
              <a:t>data scoping specifier</a:t>
            </a:r>
            <a:r>
              <a:rPr lang="en-US" sz="2200" dirty="0">
                <a:solidFill>
                  <a:srgbClr val="C00000"/>
                </a:solidFill>
                <a:latin typeface="+mj-lt"/>
              </a:rPr>
              <a:t>)</a:t>
            </a:r>
          </a:p>
          <a:p>
            <a:pPr lvl="1">
              <a:spcBef>
                <a:spcPts val="0"/>
              </a:spcBef>
            </a:pPr>
            <a:r>
              <a:rPr lang="fa-IR" sz="1900" dirty="0" smtClean="0">
                <a:latin typeface="+mj-lt"/>
              </a:rPr>
              <a:t>پیش‌فرض اشتراک‌گذاری را مشخص می‌کند. </a:t>
            </a:r>
            <a:r>
              <a:rPr lang="en-US" sz="1900" dirty="0" smtClean="0">
                <a:latin typeface="+mj-lt"/>
              </a:rPr>
              <a:t> </a:t>
            </a:r>
            <a:r>
              <a:rPr lang="en-US" sz="1900" dirty="0">
                <a:solidFill>
                  <a:srgbClr val="C00000"/>
                </a:solidFill>
                <a:latin typeface="+mj-lt"/>
              </a:rPr>
              <a:t>shared</a:t>
            </a:r>
            <a:r>
              <a:rPr lang="en-US" sz="1900" dirty="0">
                <a:latin typeface="+mj-lt"/>
              </a:rPr>
              <a:t> or </a:t>
            </a:r>
            <a:r>
              <a:rPr lang="en-US" sz="1900" dirty="0">
                <a:solidFill>
                  <a:srgbClr val="C00000"/>
                </a:solidFill>
                <a:latin typeface="+mj-lt"/>
              </a:rPr>
              <a:t>none</a:t>
            </a: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3</a:t>
            </a:fld>
            <a:endParaRPr lang="en-US" altLang="en-US" dirty="0"/>
          </a:p>
        </p:txBody>
      </p:sp>
      <p:sp>
        <p:nvSpPr>
          <p:cNvPr id="7" name="Rectangle 6"/>
          <p:cNvSpPr/>
          <p:nvPr/>
        </p:nvSpPr>
        <p:spPr>
          <a:xfrm>
            <a:off x="614553" y="1219200"/>
            <a:ext cx="4871847" cy="369332"/>
          </a:xfrm>
          <a:prstGeom prst="rect">
            <a:avLst/>
          </a:prstGeom>
          <a:ln>
            <a:solidFill>
              <a:srgbClr val="FF0000"/>
            </a:solidFill>
          </a:ln>
        </p:spPr>
        <p:txBody>
          <a:bodyPr wrap="none">
            <a:spAutoFit/>
          </a:bodyPr>
          <a:lstStyle/>
          <a:p>
            <a:pPr marL="0" indent="0" algn="ctr">
              <a:buNone/>
            </a:pPr>
            <a:r>
              <a:rPr lang="en-US"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 parallel </a:t>
            </a: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[clause list]</a:t>
            </a:r>
          </a:p>
        </p:txBody>
      </p:sp>
    </p:spTree>
    <p:extLst>
      <p:ext uri="{BB962C8B-B14F-4D97-AF65-F5344CB8AC3E}">
        <p14:creationId xmlns:p14="http://schemas.microsoft.com/office/powerpoint/2010/main" val="153556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1</a:t>
            </a:r>
            <a:endParaRPr lang="en-US" dirty="0"/>
          </a:p>
        </p:txBody>
      </p:sp>
      <p:sp>
        <p:nvSpPr>
          <p:cNvPr id="3" name="Content Placeholder 2"/>
          <p:cNvSpPr>
            <a:spLocks noGrp="1"/>
          </p:cNvSpPr>
          <p:nvPr>
            <p:ph sz="quarter" idx="1"/>
          </p:nvPr>
        </p:nvSpPr>
        <p:spPr>
          <a:xfrm>
            <a:off x="457200" y="1219200"/>
            <a:ext cx="8458200" cy="4876800"/>
          </a:xfrm>
        </p:spPr>
        <p:txBody>
          <a:bodyPr/>
          <a:lstStyle/>
          <a:p>
            <a:pPr marL="0" indent="0">
              <a:buNone/>
            </a:pPr>
            <a:endParaRPr lang="en-US" sz="2200" dirty="0" smtClean="0">
              <a:solidFill>
                <a:srgbClr val="000000"/>
              </a:solidFill>
              <a:latin typeface="+mj-lt"/>
            </a:endParaRPr>
          </a:p>
          <a:p>
            <a:pPr marL="0" indent="0">
              <a:buNone/>
            </a:pPr>
            <a:endParaRPr lang="en-US" sz="2200" dirty="0">
              <a:solidFill>
                <a:srgbClr val="000000"/>
              </a:solidFill>
              <a:latin typeface="+mj-lt"/>
            </a:endParaRPr>
          </a:p>
          <a:p>
            <a:pPr marL="0" indent="0">
              <a:buNone/>
            </a:pPr>
            <a:endParaRPr lang="en-US" sz="2200" dirty="0">
              <a:solidFill>
                <a:srgbClr val="000000"/>
              </a:solidFill>
              <a:latin typeface="+mj-lt"/>
            </a:endParaRPr>
          </a:p>
          <a:p>
            <a:endParaRPr lang="en-US" sz="12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endParaRPr>
          </a:p>
          <a:p>
            <a:pPr algn="l" rtl="0">
              <a:spcBef>
                <a:spcPts val="400"/>
              </a:spcBef>
            </a:pP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if </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err="1">
                <a:solidFill>
                  <a:srgbClr val="000000"/>
                </a:solidFill>
                <a:latin typeface="Droid Sans Mono" panose="020B0609030804020204" pitchFamily="49" charset="0"/>
                <a:ea typeface="Droid Sans Mono" panose="020B0609030804020204" pitchFamily="49" charset="0"/>
                <a:cs typeface="Droid Sans Mono" panose="020B0609030804020204" pitchFamily="49" charset="0"/>
              </a:rPr>
              <a:t>is_parallel</a:t>
            </a:r>
            <a:r>
              <a:rPr lang="en-US" sz="1800" dirty="0">
                <a:solidFill>
                  <a:srgbClr val="000000"/>
                </a:solidFill>
                <a:latin typeface="Droid Sans Mono" panose="020B0609030804020204" pitchFamily="49" charset="0"/>
                <a:ea typeface="Droid Sans Mono" panose="020B0609030804020204" pitchFamily="49" charset="0"/>
                <a:cs typeface="Droid Sans Mono" panose="020B0609030804020204" pitchFamily="49" charset="0"/>
              </a:rPr>
              <a:t>== 1</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err="1">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num_threads</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a:solidFill>
                  <a:srgbClr val="000000"/>
                </a:solidFill>
                <a:latin typeface="Droid Sans Mono" panose="020B0609030804020204" pitchFamily="49" charset="0"/>
                <a:ea typeface="Droid Sans Mono" panose="020B0609030804020204" pitchFamily="49" charset="0"/>
                <a:cs typeface="Droid Sans Mono" panose="020B0609030804020204" pitchFamily="49" charset="0"/>
              </a:rPr>
              <a:t>8</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p>
          <a:p>
            <a:pPr lvl="1">
              <a:spcBef>
                <a:spcPts val="400"/>
              </a:spcBef>
            </a:pPr>
            <a:r>
              <a:rPr lang="fa-IR" sz="2000" dirty="0" smtClean="0">
                <a:solidFill>
                  <a:srgbClr val="0000CD"/>
                </a:solidFill>
                <a:latin typeface="+mj-lt"/>
              </a:rPr>
              <a:t>اگر مقدار متغیر </a:t>
            </a:r>
            <a:r>
              <a:rPr lang="en-US" sz="2000" dirty="0" err="1" smtClean="0">
                <a:solidFill>
                  <a:srgbClr val="0000CD"/>
                </a:solidFill>
                <a:latin typeface="+mj-lt"/>
              </a:rPr>
              <a:t>is_parallel</a:t>
            </a:r>
            <a:r>
              <a:rPr lang="fa-IR" sz="2000" dirty="0" smtClean="0">
                <a:solidFill>
                  <a:srgbClr val="0000CD"/>
                </a:solidFill>
                <a:latin typeface="+mj-lt"/>
              </a:rPr>
              <a:t> یک باشد، 8 نخ ایجاد می‌شود وگرنه با یک نخ اجرا می‌کند.</a:t>
            </a:r>
            <a:endParaRPr lang="en-US" sz="2000" dirty="0">
              <a:solidFill>
                <a:srgbClr val="0000CD"/>
              </a:solidFill>
              <a:latin typeface="+mj-lt"/>
            </a:endParaRPr>
          </a:p>
          <a:p>
            <a:pPr algn="l" rtl="0">
              <a:spcBef>
                <a:spcPts val="400"/>
              </a:spcBef>
            </a:pP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shared(</a:t>
            </a:r>
            <a:r>
              <a:rPr lang="en-US" sz="1800" dirty="0" smtClean="0">
                <a:solidFill>
                  <a:srgbClr val="000000"/>
                </a:solidFill>
                <a:latin typeface="Droid Sans Mono" panose="020B0609030804020204" pitchFamily="49" charset="0"/>
                <a:ea typeface="Droid Sans Mono" panose="020B0609030804020204" pitchFamily="49" charset="0"/>
                <a:cs typeface="Droid Sans Mono" panose="020B0609030804020204" pitchFamily="49" charset="0"/>
              </a:rPr>
              <a:t>b</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p>
          <a:p>
            <a:pPr lvl="1">
              <a:spcBef>
                <a:spcPts val="400"/>
              </a:spcBef>
            </a:pPr>
            <a:r>
              <a:rPr lang="fa-IR" sz="2000" dirty="0" smtClean="0">
                <a:solidFill>
                  <a:srgbClr val="0000CD"/>
                </a:solidFill>
                <a:latin typeface="+mj-lt"/>
              </a:rPr>
              <a:t>همه نخ‌ها از یک کپی مشترک از متغیر </a:t>
            </a:r>
            <a:r>
              <a:rPr lang="en-US" sz="2000" dirty="0" smtClean="0">
                <a:solidFill>
                  <a:srgbClr val="0000CD"/>
                </a:solidFill>
                <a:latin typeface="+mj-lt"/>
              </a:rPr>
              <a:t>b</a:t>
            </a:r>
            <a:r>
              <a:rPr lang="fa-IR" sz="2000" dirty="0" smtClean="0">
                <a:solidFill>
                  <a:srgbClr val="0000CD"/>
                </a:solidFill>
                <a:latin typeface="+mj-lt"/>
              </a:rPr>
              <a:t> استفاده می‌کنند.</a:t>
            </a:r>
            <a:endParaRPr lang="en-US" sz="2000" dirty="0">
              <a:solidFill>
                <a:srgbClr val="0000CD"/>
              </a:solidFill>
              <a:latin typeface="+mj-lt"/>
            </a:endParaRPr>
          </a:p>
          <a:p>
            <a:pPr algn="l" rtl="0">
              <a:spcBef>
                <a:spcPts val="400"/>
              </a:spcBef>
            </a:pP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private(</a:t>
            </a:r>
            <a:r>
              <a:rPr lang="en-US" sz="1800" dirty="0" smtClean="0">
                <a:solidFill>
                  <a:srgbClr val="000000"/>
                </a:solidFill>
                <a:latin typeface="Droid Sans Mono" panose="020B0609030804020204" pitchFamily="49" charset="0"/>
                <a:ea typeface="Droid Sans Mono" panose="020B0609030804020204" pitchFamily="49" charset="0"/>
                <a:cs typeface="Droid Sans Mono" panose="020B0609030804020204" pitchFamily="49" charset="0"/>
              </a:rPr>
              <a:t>a</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err="1">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firstprivate</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a:solidFill>
                  <a:srgbClr val="000000"/>
                </a:solidFill>
                <a:latin typeface="Droid Sans Mono" panose="020B0609030804020204" pitchFamily="49" charset="0"/>
                <a:ea typeface="Droid Sans Mono" panose="020B0609030804020204" pitchFamily="49" charset="0"/>
                <a:cs typeface="Droid Sans Mono" panose="020B0609030804020204" pitchFamily="49" charset="0"/>
              </a:rPr>
              <a:t>c</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p>
          <a:p>
            <a:pPr lvl="1">
              <a:spcBef>
                <a:spcPts val="400"/>
              </a:spcBef>
            </a:pPr>
            <a:r>
              <a:rPr lang="fa-IR" sz="2000" dirty="0" smtClean="0">
                <a:solidFill>
                  <a:srgbClr val="0000CD"/>
                </a:solidFill>
                <a:latin typeface="+mj-lt"/>
              </a:rPr>
              <a:t>هر نخ یک کپی خصوصی از متغیرهای </a:t>
            </a:r>
            <a:r>
              <a:rPr lang="en-US" sz="2000" dirty="0" smtClean="0">
                <a:solidFill>
                  <a:srgbClr val="0000CD"/>
                </a:solidFill>
                <a:latin typeface="+mj-lt"/>
              </a:rPr>
              <a:t>a</a:t>
            </a:r>
            <a:r>
              <a:rPr lang="fa-IR" sz="2000" dirty="0" smtClean="0">
                <a:solidFill>
                  <a:srgbClr val="0000CD"/>
                </a:solidFill>
                <a:latin typeface="+mj-lt"/>
              </a:rPr>
              <a:t> و </a:t>
            </a:r>
            <a:r>
              <a:rPr lang="en-US" sz="2000" dirty="0" smtClean="0">
                <a:solidFill>
                  <a:srgbClr val="0000CD"/>
                </a:solidFill>
                <a:latin typeface="+mj-lt"/>
              </a:rPr>
              <a:t>c</a:t>
            </a:r>
            <a:r>
              <a:rPr lang="fa-IR" sz="2000" dirty="0" smtClean="0">
                <a:solidFill>
                  <a:srgbClr val="0000CD"/>
                </a:solidFill>
                <a:latin typeface="+mj-lt"/>
              </a:rPr>
              <a:t> دارد.</a:t>
            </a:r>
            <a:endParaRPr lang="en-US" sz="2000" dirty="0">
              <a:solidFill>
                <a:srgbClr val="0000CD"/>
              </a:solidFill>
              <a:latin typeface="+mj-lt"/>
            </a:endParaRPr>
          </a:p>
          <a:p>
            <a:pPr lvl="1">
              <a:spcBef>
                <a:spcPts val="400"/>
              </a:spcBef>
            </a:pPr>
            <a:r>
              <a:rPr lang="fa-IR" sz="2000" dirty="0" smtClean="0">
                <a:solidFill>
                  <a:srgbClr val="0000CD"/>
                </a:solidFill>
                <a:latin typeface="+mj-lt"/>
              </a:rPr>
              <a:t>متغیرهای </a:t>
            </a:r>
            <a:r>
              <a:rPr lang="en-US" sz="2000" dirty="0" smtClean="0">
                <a:solidFill>
                  <a:srgbClr val="0000CD"/>
                </a:solidFill>
                <a:latin typeface="+mj-lt"/>
              </a:rPr>
              <a:t>c</a:t>
            </a:r>
            <a:r>
              <a:rPr lang="fa-IR" sz="2000" dirty="0" smtClean="0">
                <a:solidFill>
                  <a:srgbClr val="0000CD"/>
                </a:solidFill>
                <a:latin typeface="+mj-lt"/>
              </a:rPr>
              <a:t> موجود در همه نخ‌ها با مقدار اولیه </a:t>
            </a:r>
            <a:r>
              <a:rPr lang="en-US" sz="2000" dirty="0" smtClean="0">
                <a:solidFill>
                  <a:srgbClr val="0000CD"/>
                </a:solidFill>
                <a:latin typeface="+mj-lt"/>
              </a:rPr>
              <a:t>c</a:t>
            </a:r>
            <a:r>
              <a:rPr lang="fa-IR" sz="2000" dirty="0" smtClean="0">
                <a:solidFill>
                  <a:srgbClr val="0000CD"/>
                </a:solidFill>
                <a:latin typeface="+mj-lt"/>
              </a:rPr>
              <a:t> در نخ اصلی مقداردهی می‌شوند.</a:t>
            </a:r>
            <a:endParaRPr lang="en-US" sz="2000" dirty="0" smtClean="0">
              <a:solidFill>
                <a:srgbClr val="0000CD"/>
              </a:solidFill>
              <a:latin typeface="+mj-lt"/>
            </a:endParaRPr>
          </a:p>
          <a:p>
            <a:pPr algn="l" rtl="0">
              <a:spcBef>
                <a:spcPts val="400"/>
              </a:spcBef>
            </a:pPr>
            <a:r>
              <a:rPr lang="en-US" sz="18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default(none</a:t>
            </a:r>
            <a:r>
              <a:rPr lang="en-US" sz="18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p>
          <a:p>
            <a:pPr lvl="1">
              <a:spcBef>
                <a:spcPts val="400"/>
              </a:spcBef>
            </a:pPr>
            <a:r>
              <a:rPr lang="fa-IR" sz="2000" dirty="0" smtClean="0">
                <a:solidFill>
                  <a:srgbClr val="0000CD"/>
                </a:solidFill>
                <a:latin typeface="+mj-lt"/>
              </a:rPr>
              <a:t>اگر در بلوک موازی متغیرهایی وجود دارند که در لیست </a:t>
            </a:r>
            <a:r>
              <a:rPr lang="en-US" sz="2000" dirty="0" smtClean="0">
                <a:solidFill>
                  <a:srgbClr val="0000CD"/>
                </a:solidFill>
                <a:latin typeface="+mj-lt"/>
              </a:rPr>
              <a:t>shared</a:t>
            </a:r>
            <a:r>
              <a:rPr lang="fa-IR" sz="2000" dirty="0" smtClean="0">
                <a:solidFill>
                  <a:srgbClr val="0000CD"/>
                </a:solidFill>
                <a:latin typeface="+mj-lt"/>
              </a:rPr>
              <a:t> یا </a:t>
            </a:r>
            <a:r>
              <a:rPr lang="en-US" sz="2000" dirty="0" smtClean="0">
                <a:solidFill>
                  <a:srgbClr val="0000CD"/>
                </a:solidFill>
                <a:latin typeface="+mj-lt"/>
              </a:rPr>
              <a:t>private</a:t>
            </a:r>
            <a:r>
              <a:rPr lang="fa-IR" sz="2000" dirty="0" smtClean="0">
                <a:solidFill>
                  <a:srgbClr val="0000CD"/>
                </a:solidFill>
                <a:latin typeface="+mj-lt"/>
              </a:rPr>
              <a:t> نیامده‌اند، به صورت پیش‌فرض </a:t>
            </a:r>
            <a:r>
              <a:rPr lang="en-US" sz="2000" dirty="0" smtClean="0">
                <a:solidFill>
                  <a:srgbClr val="0000CD"/>
                </a:solidFill>
                <a:latin typeface="+mj-lt"/>
              </a:rPr>
              <a:t>shared</a:t>
            </a:r>
            <a:r>
              <a:rPr lang="fa-IR" sz="2000" dirty="0" smtClean="0">
                <a:solidFill>
                  <a:srgbClr val="0000CD"/>
                </a:solidFill>
                <a:latin typeface="+mj-lt"/>
              </a:rPr>
              <a:t> در نظر گرفته </a:t>
            </a:r>
            <a:r>
              <a:rPr lang="fa-IR" sz="2000" dirty="0" smtClean="0">
                <a:solidFill>
                  <a:srgbClr val="FF0000"/>
                </a:solidFill>
                <a:latin typeface="+mj-lt"/>
              </a:rPr>
              <a:t>نمی‌شوند</a:t>
            </a:r>
            <a:r>
              <a:rPr lang="fa-IR" sz="2000" dirty="0" smtClean="0">
                <a:solidFill>
                  <a:srgbClr val="0000CD"/>
                </a:solidFill>
                <a:latin typeface="+mj-lt"/>
              </a:rPr>
              <a:t> و پیغام خطا ایجاد می‌شود. </a:t>
            </a:r>
            <a:endParaRPr lang="en-US" sz="1600" dirty="0">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4</a:t>
            </a:fld>
            <a:endParaRPr lang="en-US" altLang="en-US" dirty="0"/>
          </a:p>
        </p:txBody>
      </p:sp>
      <p:sp>
        <p:nvSpPr>
          <p:cNvPr id="7" name="Rectangle 6"/>
          <p:cNvSpPr/>
          <p:nvPr/>
        </p:nvSpPr>
        <p:spPr>
          <a:xfrm>
            <a:off x="685800" y="1279634"/>
            <a:ext cx="7924800" cy="10063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200"/>
              </a:spcBef>
              <a:buNone/>
            </a:pP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if (</a:t>
            </a:r>
            <a:r>
              <a:rPr lang="en-US" dirty="0" err="1">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is_parallel</a:t>
            </a: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==1</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num_threads</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8</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p>
          <a:p>
            <a:pPr marL="0" indent="0">
              <a:spcBef>
                <a:spcPts val="200"/>
              </a:spcBef>
              <a:buNone/>
            </a:pP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shared(</a:t>
            </a: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b</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private(</a:t>
            </a: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a</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firstprivate</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c</a:t>
            </a:r>
            <a:r>
              <a:rPr lang="en-US"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default(none)</a:t>
            </a:r>
          </a:p>
          <a:p>
            <a:pPr marL="0" indent="0">
              <a:spcBef>
                <a:spcPts val="200"/>
              </a:spcBef>
              <a:buNone/>
            </a:pPr>
            <a:r>
              <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	/* structured block */ </a:t>
            </a:r>
            <a:r>
              <a:rPr lang="en-US" dirty="0" smtClean="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a:t>
            </a:r>
            <a:endParaRPr lang="en-US"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366044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 2</a:t>
            </a:r>
            <a:endParaRPr lang="en-US" dirty="0"/>
          </a:p>
        </p:txBody>
      </p:sp>
      <p:sp>
        <p:nvSpPr>
          <p:cNvPr id="3" name="Content Placeholder 2"/>
          <p:cNvSpPr>
            <a:spLocks noGrp="1"/>
          </p:cNvSpPr>
          <p:nvPr>
            <p:ph sz="quarter" idx="1"/>
          </p:nvPr>
        </p:nvSpPr>
        <p:spPr/>
        <p:txBody>
          <a:bodyPr/>
          <a:lstStyle/>
          <a:p>
            <a:pPr marL="0" indent="0" algn="l" rtl="0">
              <a:spcBef>
                <a:spcPts val="400"/>
              </a:spcBef>
              <a:buNone/>
            </a:pP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a:t>
            </a: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shared(A, B, C) private(id)</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id =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omp_get_thread_num</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A[id] =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big_calc</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(id);</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barrier</a:t>
            </a:r>
          </a:p>
          <a:p>
            <a:pPr marL="0" indent="0" algn="l" rtl="0">
              <a:spcBef>
                <a:spcPts val="40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#pragma </a:t>
            </a:r>
            <a:r>
              <a:rPr lang="en-US" sz="20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for</a:t>
            </a: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=0;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&lt;N; </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 C[</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 big_calc2(</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0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0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for </a:t>
            </a:r>
            <a:r>
              <a:rPr lang="en-US" sz="2000"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nowait</a:t>
            </a:r>
            <a:endParaRPr lang="en-US" sz="20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lgn="l" rtl="0">
              <a:spcBef>
                <a:spcPts val="400"/>
              </a:spcBef>
              <a:buNone/>
            </a:pP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=0;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&lt;N; </a:t>
            </a:r>
            <a:r>
              <a:rPr lang="en-US" sz="20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B[</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000" dirty="0">
                <a:latin typeface="Droid Sans Mono" panose="020B0609030804020204" pitchFamily="49" charset="0"/>
                <a:ea typeface="Droid Sans Mono" panose="020B0609030804020204" pitchFamily="49" charset="0"/>
                <a:cs typeface="Droid Sans Mono" panose="020B0609030804020204" pitchFamily="49" charset="0"/>
              </a:rPr>
              <a:t>] =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big_calc3(</a:t>
            </a:r>
            <a:r>
              <a:rPr lang="en-US" sz="2000" dirty="0" err="1" smtClean="0">
                <a:latin typeface="Droid Sans Mono" panose="020B0609030804020204" pitchFamily="49" charset="0"/>
                <a:ea typeface="Droid Sans Mono" panose="020B0609030804020204" pitchFamily="49" charset="0"/>
                <a:cs typeface="Droid Sans Mono" panose="020B0609030804020204" pitchFamily="49" charset="0"/>
              </a:rPr>
              <a:t>i,C</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000" dirty="0" smtClean="0">
                <a:latin typeface="Droid Sans Mono" panose="020B0609030804020204" pitchFamily="49" charset="0"/>
                <a:ea typeface="Droid Sans Mono" panose="020B0609030804020204" pitchFamily="49" charset="0"/>
                <a:cs typeface="Droid Sans Mono" panose="020B0609030804020204" pitchFamily="49" charset="0"/>
              </a:rPr>
              <a:t>  A[id] = big_calc4(id);</a:t>
            </a:r>
          </a:p>
          <a:p>
            <a:pPr marL="0" indent="0" algn="l" rtl="0">
              <a:spcBef>
                <a:spcPts val="400"/>
              </a:spcBef>
              <a:buNone/>
            </a:pPr>
            <a:r>
              <a:rPr lang="en-US" sz="2000" dirty="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5</a:t>
            </a:fld>
            <a:endParaRPr lang="en-US" altLang="en-US" dirty="0"/>
          </a:p>
        </p:txBody>
      </p:sp>
      <p:sp>
        <p:nvSpPr>
          <p:cNvPr id="7" name="Rectangle 6"/>
          <p:cNvSpPr/>
          <p:nvPr/>
        </p:nvSpPr>
        <p:spPr>
          <a:xfrm>
            <a:off x="4572000" y="5205249"/>
            <a:ext cx="3992616" cy="81455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b="1" dirty="0" smtClean="0">
                <a:solidFill>
                  <a:srgbClr val="0000FF"/>
                </a:solidFill>
                <a:cs typeface="B Nazanin" panose="00000400000000000000" pitchFamily="2" charset="-78"/>
              </a:rPr>
              <a:t>اندیس حلقه همیشه به صورت خودکار به متغیر خصوصی تبدیل می‌شود.</a:t>
            </a:r>
            <a:endParaRPr lang="en-US" sz="2000" b="1" dirty="0">
              <a:solidFill>
                <a:srgbClr val="FA5206"/>
              </a:solidFill>
              <a:cs typeface="B Nazanin" panose="00000400000000000000" pitchFamily="2" charset="-78"/>
            </a:endParaRPr>
          </a:p>
        </p:txBody>
      </p:sp>
      <p:cxnSp>
        <p:nvCxnSpPr>
          <p:cNvPr id="8" name="Straight Arrow Connector 7"/>
          <p:cNvCxnSpPr>
            <a:stCxn id="7" idx="0"/>
          </p:cNvCxnSpPr>
          <p:nvPr/>
        </p:nvCxnSpPr>
        <p:spPr>
          <a:xfrm flipH="1" flipV="1">
            <a:off x="5410200" y="4453759"/>
            <a:ext cx="1158108" cy="751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0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دستورالعمل‌های تقسیم کار   </a:t>
            </a:r>
            <a:r>
              <a:rPr lang="en-US" dirty="0" err="1" smtClean="0"/>
              <a:t>Worksharing</a:t>
            </a:r>
            <a:endParaRPr lang="en-US" dirty="0"/>
          </a:p>
        </p:txBody>
      </p:sp>
      <p:sp>
        <p:nvSpPr>
          <p:cNvPr id="3" name="Content Placeholder 2"/>
          <p:cNvSpPr>
            <a:spLocks noGrp="1"/>
          </p:cNvSpPr>
          <p:nvPr>
            <p:ph sz="quarter" idx="1"/>
          </p:nvPr>
        </p:nvSpPr>
        <p:spPr>
          <a:xfrm>
            <a:off x="457200" y="1219200"/>
            <a:ext cx="8382000" cy="4876800"/>
          </a:xfrm>
        </p:spPr>
        <p:txBody>
          <a:bodyPr/>
          <a:lstStyle/>
          <a:p>
            <a:r>
              <a:rPr lang="fa-IR" sz="2800" dirty="0" smtClean="0">
                <a:solidFill>
                  <a:srgbClr val="000000"/>
                </a:solidFill>
                <a:latin typeface="+mj-lt"/>
              </a:rPr>
              <a:t>در مثال محاسبه عدد پی، تقسیم کار بین نخ‌ها به صورت دستی توسط برنامه‌نویس و بر اساس شناسه نخ‌ها انجام شد.</a:t>
            </a:r>
          </a:p>
          <a:p>
            <a:pPr marL="366713" lvl="1" indent="0" algn="l" rtl="0">
              <a:spcBef>
                <a:spcPts val="450"/>
              </a:spcBef>
              <a:buNone/>
            </a:pPr>
            <a:r>
              <a:rPr lang="en-US" sz="18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if</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(id == 0) </a:t>
            </a:r>
          </a:p>
          <a:p>
            <a:pPr marL="366713" lvl="1" indent="0" algn="l" rtl="0">
              <a:spcBef>
                <a:spcPts val="45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do this;</a:t>
            </a:r>
          </a:p>
          <a:p>
            <a:pPr marL="366713" lvl="1" indent="0" algn="l" rtl="0">
              <a:spcBef>
                <a:spcPts val="450"/>
              </a:spcBef>
              <a:buNone/>
            </a:pPr>
            <a:r>
              <a:rPr lang="en-US" sz="1800" dirty="0" smtClean="0">
                <a:solidFill>
                  <a:srgbClr val="1B46FD"/>
                </a:solidFill>
                <a:latin typeface="Droid Sans Mono" panose="020B0609030804020204" pitchFamily="49" charset="0"/>
                <a:ea typeface="Droid Sans Mono" panose="020B0609030804020204" pitchFamily="49" charset="0"/>
                <a:cs typeface="Droid Sans Mono" panose="020B0609030804020204" pitchFamily="49" charset="0"/>
              </a:rPr>
              <a:t>else </a:t>
            </a:r>
          </a:p>
          <a:p>
            <a:pPr marL="366713" lvl="1" indent="0" algn="l" rtl="0">
              <a:spcBef>
                <a:spcPts val="450"/>
              </a:spcBef>
              <a:buNone/>
            </a:pPr>
            <a:r>
              <a:rPr lang="en-US" sz="18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do that;</a:t>
            </a:r>
            <a:endParaRPr lang="fa-IR" sz="2800" dirty="0" smtClean="0">
              <a:solidFill>
                <a:srgbClr val="000000"/>
              </a:solidFill>
              <a:latin typeface="+mj-lt"/>
            </a:endParaRPr>
          </a:p>
          <a:p>
            <a:r>
              <a:rPr lang="fa-IR" sz="2800" dirty="0" smtClean="0">
                <a:solidFill>
                  <a:srgbClr val="000000"/>
                </a:solidFill>
                <a:latin typeface="+mj-lt"/>
              </a:rPr>
              <a:t>می‌توان با استفاده از ساختار‌های زیر، تقسیم کار را به صورت خودکار نیز انجام داد:</a:t>
            </a:r>
            <a:endParaRPr lang="fa-IR" sz="2800" dirty="0" smtClean="0">
              <a:solidFill>
                <a:srgbClr val="000000"/>
              </a:solidFill>
              <a:latin typeface="+mj-lt"/>
            </a:endParaRPr>
          </a:p>
          <a:p>
            <a:pPr lvl="1"/>
            <a:r>
              <a:rPr lang="en-US" sz="2500" dirty="0" smtClean="0">
                <a:solidFill>
                  <a:srgbClr val="DE0806"/>
                </a:solidFill>
                <a:latin typeface="+mj-lt"/>
              </a:rPr>
              <a:t>for</a:t>
            </a:r>
            <a:r>
              <a:rPr lang="fa-IR" sz="2500" dirty="0" smtClean="0">
                <a:solidFill>
                  <a:srgbClr val="DE0806"/>
                </a:solidFill>
                <a:latin typeface="+mj-lt"/>
              </a:rPr>
              <a:t>: </a:t>
            </a:r>
            <a:r>
              <a:rPr lang="fa-IR" sz="2500" dirty="0" smtClean="0">
                <a:latin typeface="+mj-lt"/>
              </a:rPr>
              <a:t>برای تقسیم تکرارهای حلقه بین نخ‌ها</a:t>
            </a:r>
            <a:endParaRPr lang="en-US" sz="2500" dirty="0">
              <a:latin typeface="+mj-lt"/>
            </a:endParaRPr>
          </a:p>
          <a:p>
            <a:pPr lvl="1"/>
            <a:r>
              <a:rPr lang="en-US" sz="2500" dirty="0" smtClean="0">
                <a:solidFill>
                  <a:srgbClr val="DE0806"/>
                </a:solidFill>
              </a:rPr>
              <a:t>single</a:t>
            </a:r>
            <a:r>
              <a:rPr lang="fa-IR" sz="2500" dirty="0" smtClean="0">
                <a:solidFill>
                  <a:srgbClr val="DE0806"/>
                </a:solidFill>
              </a:rPr>
              <a:t>: </a:t>
            </a:r>
            <a:r>
              <a:rPr lang="fa-IR" sz="2500" dirty="0" smtClean="0"/>
              <a:t>برای سپردن کار، تنها به یک نخ</a:t>
            </a:r>
            <a:endParaRPr lang="en-US" sz="2500" dirty="0"/>
          </a:p>
          <a:p>
            <a:pPr lvl="1"/>
            <a:r>
              <a:rPr lang="en-US" sz="2500" dirty="0" smtClean="0">
                <a:solidFill>
                  <a:srgbClr val="DE0806"/>
                </a:solidFill>
                <a:latin typeface="+mj-lt"/>
              </a:rPr>
              <a:t>section</a:t>
            </a:r>
            <a:r>
              <a:rPr lang="fa-IR" sz="2500" dirty="0" smtClean="0">
                <a:solidFill>
                  <a:srgbClr val="DE0806"/>
                </a:solidFill>
                <a:latin typeface="+mj-lt"/>
              </a:rPr>
              <a:t>: </a:t>
            </a:r>
            <a:r>
              <a:rPr lang="fa-IR" sz="2500" dirty="0" smtClean="0">
                <a:latin typeface="+mj-lt"/>
              </a:rPr>
              <a:t>برای سپردن چند کار موازی به چند نخ </a:t>
            </a:r>
            <a:endParaRPr lang="en-US" sz="2500" dirty="0" smtClean="0">
              <a:latin typeface="+mj-lt"/>
            </a:endParaRPr>
          </a:p>
          <a:p>
            <a:pPr lvl="1"/>
            <a:r>
              <a:rPr lang="en-US" sz="2500" dirty="0" smtClean="0">
                <a:solidFill>
                  <a:srgbClr val="DE0806"/>
                </a:solidFill>
                <a:latin typeface="+mj-lt"/>
              </a:rPr>
              <a:t>task</a:t>
            </a:r>
            <a:r>
              <a:rPr lang="fa-IR" sz="2500" dirty="0" smtClean="0">
                <a:solidFill>
                  <a:srgbClr val="DE0806"/>
                </a:solidFill>
                <a:latin typeface="+mj-lt"/>
              </a:rPr>
              <a:t>:</a:t>
            </a:r>
            <a:r>
              <a:rPr lang="fa-IR" sz="2500" dirty="0" smtClean="0">
                <a:latin typeface="+mj-lt"/>
              </a:rPr>
              <a:t> برای سپردن چند کار موازی به چند نخ</a:t>
            </a:r>
            <a:endParaRPr lang="en-US" sz="2500" dirty="0">
              <a:latin typeface="+mj-lt"/>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6</a:t>
            </a:fld>
            <a:endParaRPr lang="en-US" altLang="en-US" dirty="0"/>
          </a:p>
        </p:txBody>
      </p:sp>
    </p:spTree>
    <p:extLst>
      <p:ext uri="{BB962C8B-B14F-4D97-AF65-F5344CB8AC3E}">
        <p14:creationId xmlns:p14="http://schemas.microsoft.com/office/powerpoint/2010/main" val="69065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دستورالعمل </a:t>
            </a:r>
            <a:r>
              <a:rPr lang="en-US" b="1" dirty="0" smtClean="0">
                <a:solidFill>
                  <a:srgbClr val="FF0000"/>
                </a:solidFill>
              </a:rPr>
              <a:t>for</a:t>
            </a:r>
            <a:endParaRPr lang="en-US" b="1" dirty="0">
              <a:solidFill>
                <a:srgbClr val="FF0000"/>
              </a:solidFill>
            </a:endParaRPr>
          </a:p>
        </p:txBody>
      </p:sp>
      <p:sp>
        <p:nvSpPr>
          <p:cNvPr id="3" name="Content Placeholder 2"/>
          <p:cNvSpPr>
            <a:spLocks noGrp="1"/>
          </p:cNvSpPr>
          <p:nvPr>
            <p:ph sz="quarter" idx="1"/>
          </p:nvPr>
        </p:nvSpPr>
        <p:spPr>
          <a:xfrm>
            <a:off x="457200" y="1219200"/>
            <a:ext cx="8534400" cy="4876800"/>
          </a:xfrm>
        </p:spPr>
        <p:txBody>
          <a:bodyPr/>
          <a:lstStyle/>
          <a:p>
            <a:r>
              <a:rPr lang="fa-IR" sz="2700" dirty="0" smtClean="0">
                <a:latin typeface="+mj-lt"/>
              </a:rPr>
              <a:t>تقسیم تکرارهای یک حلقه بین نخ‌ها </a:t>
            </a:r>
            <a:endParaRPr lang="en-US" sz="2700" dirty="0">
              <a:latin typeface="+mj-lt"/>
            </a:endParaRPr>
          </a:p>
          <a:p>
            <a:endParaRPr lang="en-US" sz="2800" dirty="0" smtClean="0">
              <a:solidFill>
                <a:srgbClr val="000000"/>
              </a:solidFill>
              <a:latin typeface="+mj-lt"/>
            </a:endParaRPr>
          </a:p>
          <a:p>
            <a:r>
              <a:rPr lang="fa-IR" sz="2800" dirty="0" smtClean="0">
                <a:solidFill>
                  <a:srgbClr val="000000"/>
                </a:solidFill>
                <a:latin typeface="+mj-lt"/>
              </a:rPr>
              <a:t>نحوه استفاده:</a:t>
            </a:r>
            <a:endParaRPr lang="en-US" sz="2800" dirty="0">
              <a:solidFill>
                <a:srgbClr val="000000"/>
              </a:solidFill>
              <a:latin typeface="+mj-lt"/>
            </a:endParaRPr>
          </a:p>
          <a:p>
            <a:pPr marL="366713" lvl="1" indent="0" algn="l" rtl="0">
              <a:buNone/>
            </a:pPr>
            <a:r>
              <a:rPr lang="en-US" sz="2500" dirty="0" smtClean="0">
                <a:solidFill>
                  <a:srgbClr val="DE0806"/>
                </a:solidFill>
                <a:latin typeface="+mj-lt"/>
              </a:rPr>
              <a:t>	</a:t>
            </a:r>
            <a:r>
              <a:rPr lang="en-US" sz="2300" dirty="0" smtClean="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3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300" dirty="0" err="1">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300" dirty="0">
                <a:solidFill>
                  <a:srgbClr val="DE0806"/>
                </a:solidFill>
                <a:latin typeface="Droid Sans Mono" panose="020B0609030804020204" pitchFamily="49" charset="0"/>
                <a:ea typeface="Droid Sans Mono" panose="020B0609030804020204" pitchFamily="49" charset="0"/>
                <a:cs typeface="Droid Sans Mono" panose="020B0609030804020204" pitchFamily="49" charset="0"/>
              </a:rPr>
              <a:t> for </a:t>
            </a:r>
            <a:r>
              <a:rPr lang="en-US" sz="2300"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[clause list]</a:t>
            </a:r>
          </a:p>
          <a:p>
            <a:pPr marL="366713" lvl="1" indent="0" algn="l" rtl="0">
              <a:buNone/>
            </a:pPr>
            <a:r>
              <a:rPr lang="en-US" sz="2300" dirty="0" smtClean="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	/* </a:t>
            </a:r>
            <a:r>
              <a:rPr lang="en-US" sz="2300" dirty="0">
                <a:solidFill>
                  <a:srgbClr val="0000CD"/>
                </a:solidFill>
                <a:latin typeface="Droid Sans Mono" panose="020B0609030804020204" pitchFamily="49" charset="0"/>
                <a:ea typeface="Droid Sans Mono" panose="020B0609030804020204" pitchFamily="49" charset="0"/>
                <a:cs typeface="Droid Sans Mono" panose="020B0609030804020204" pitchFamily="49" charset="0"/>
              </a:rPr>
              <a:t>for loop */</a:t>
            </a:r>
          </a:p>
          <a:p>
            <a:endParaRPr lang="en-US" sz="2800" dirty="0" smtClean="0">
              <a:solidFill>
                <a:srgbClr val="000000"/>
              </a:solidFill>
              <a:latin typeface="+mj-lt"/>
            </a:endParaRPr>
          </a:p>
          <a:p>
            <a:r>
              <a:rPr lang="fa-IR" sz="2800" dirty="0" smtClean="0">
                <a:solidFill>
                  <a:srgbClr val="000000"/>
                </a:solidFill>
                <a:latin typeface="+mj-lt"/>
              </a:rPr>
              <a:t>یک مانع پنهان (</a:t>
            </a:r>
            <a:r>
              <a:rPr lang="en-US" sz="2800" dirty="0" smtClean="0">
                <a:solidFill>
                  <a:srgbClr val="000000"/>
                </a:solidFill>
                <a:latin typeface="+mj-lt"/>
              </a:rPr>
              <a:t>Implicit Barrier</a:t>
            </a:r>
            <a:r>
              <a:rPr lang="fa-IR" sz="2800" dirty="0" smtClean="0">
                <a:solidFill>
                  <a:srgbClr val="000000"/>
                </a:solidFill>
                <a:latin typeface="+mj-lt"/>
              </a:rPr>
              <a:t>) در انتهای آن قرار دارد. به این معنی که اگر یک نخ کار خود را به اتمام رساند باید منتظر بقیه بماند.</a:t>
            </a:r>
          </a:p>
          <a:p>
            <a:r>
              <a:rPr lang="fa-IR" sz="2800" dirty="0" smtClean="0">
                <a:solidFill>
                  <a:srgbClr val="000000"/>
                </a:solidFill>
                <a:latin typeface="+mj-lt"/>
              </a:rPr>
              <a:t>پنهان بودن مانع به این معنی است که کامپایلر آن را ایجاد می‌کند و برنامه‌نویس آن را نمی‌بیند.</a:t>
            </a:r>
            <a:endParaRPr lang="en-US" sz="2800" dirty="0">
              <a:latin typeface="+mj-lt"/>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7</a:t>
            </a:fld>
            <a:endParaRPr lang="en-US" altLang="en-US" dirty="0"/>
          </a:p>
        </p:txBody>
      </p:sp>
    </p:spTree>
    <p:extLst>
      <p:ext uri="{BB962C8B-B14F-4D97-AF65-F5344CB8AC3E}">
        <p14:creationId xmlns:p14="http://schemas.microsoft.com/office/powerpoint/2010/main" val="33455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دستورالعمل </a:t>
            </a:r>
            <a:r>
              <a:rPr lang="en-US" b="1" dirty="0" smtClean="0">
                <a:solidFill>
                  <a:srgbClr val="FF0000"/>
                </a:solidFill>
              </a:rPr>
              <a:t>for</a:t>
            </a:r>
            <a:r>
              <a:rPr lang="fa-IR" dirty="0" smtClean="0"/>
              <a:t>: مثال</a:t>
            </a:r>
            <a:endParaRPr lang="en-US" dirty="0"/>
          </a:p>
        </p:txBody>
      </p:sp>
      <p:sp>
        <p:nvSpPr>
          <p:cNvPr id="3" name="Content Placeholder 2"/>
          <p:cNvSpPr>
            <a:spLocks noGrp="1"/>
          </p:cNvSpPr>
          <p:nvPr>
            <p:ph sz="quarter" idx="1"/>
          </p:nvPr>
        </p:nvSpPr>
        <p:spPr>
          <a:xfrm>
            <a:off x="457200" y="1219200"/>
            <a:ext cx="8534400" cy="4876800"/>
          </a:xfrm>
        </p:spPr>
        <p:txBody>
          <a:bodyPr/>
          <a:lstStyle/>
          <a:p>
            <a:pPr marL="0" indent="0" algn="l" rtl="0">
              <a:buNone/>
            </a:pPr>
            <a:r>
              <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4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a:t>
            </a:r>
          </a:p>
          <a:p>
            <a:pPr marL="0" indent="0" algn="l" rtl="0">
              <a:buNone/>
            </a:pP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2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400"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for</a:t>
            </a:r>
          </a:p>
          <a:p>
            <a:pPr marL="0" indent="0" algn="l" rtl="0">
              <a:buNone/>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=0;i&lt;</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N;i</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do_work</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24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p>
          <a:p>
            <a:pPr marL="0" indent="0" algn="l" rtl="0">
              <a:buNone/>
            </a:pP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fa-IR" sz="2400" dirty="0" smtClean="0">
              <a:latin typeface="Droid Sans Mono" panose="020B0609030804020204" pitchFamily="49" charset="0"/>
              <a:ea typeface="Droid Sans Mono" panose="020B0609030804020204" pitchFamily="49" charset="0"/>
              <a:cs typeface="Droid Sans Mono" panose="020B0609030804020204" pitchFamily="49" charset="0"/>
            </a:endParaRPr>
          </a:p>
          <a:p>
            <a:pPr lvl="0">
              <a:buClr>
                <a:srgbClr val="DD8047"/>
              </a:buClr>
            </a:pPr>
            <a:r>
              <a:rPr lang="fa-IR" dirty="0" smtClean="0">
                <a:latin typeface="Droid Sans Mono" panose="020B0609030804020204" pitchFamily="49" charset="0"/>
                <a:ea typeface="Droid Sans Mono" panose="020B0609030804020204" pitchFamily="49" charset="0"/>
              </a:rPr>
              <a:t>می‌توان دو دستور را در هم ادغام کرد:</a:t>
            </a:r>
            <a:endParaRPr lang="en-US" dirty="0">
              <a:latin typeface="Droid Sans Mono" panose="020B0609030804020204" pitchFamily="49" charset="0"/>
              <a:ea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8</a:t>
            </a:fld>
            <a:endParaRPr lang="en-US" altLang="en-US" dirty="0"/>
          </a:p>
        </p:txBody>
      </p:sp>
      <p:sp>
        <p:nvSpPr>
          <p:cNvPr id="7" name="Rectangle 6"/>
          <p:cNvSpPr/>
          <p:nvPr/>
        </p:nvSpPr>
        <p:spPr>
          <a:xfrm>
            <a:off x="5562600" y="2362201"/>
            <a:ext cx="2895598" cy="838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000" b="1" dirty="0" smtClean="0">
                <a:solidFill>
                  <a:srgbClr val="0000FF"/>
                </a:solidFill>
                <a:cs typeface="B Nazanin" panose="00000400000000000000" pitchFamily="2" charset="-78"/>
              </a:rPr>
              <a:t>اجرای تکرارهای این حلقه باید بین آن نخ‌ها تقسیم شود.</a:t>
            </a:r>
            <a:endParaRPr lang="en-US" sz="2000" b="1" dirty="0">
              <a:solidFill>
                <a:srgbClr val="FA5206"/>
              </a:solidFill>
              <a:cs typeface="B Nazanin" panose="00000400000000000000" pitchFamily="2" charset="-78"/>
            </a:endParaRPr>
          </a:p>
        </p:txBody>
      </p:sp>
      <p:cxnSp>
        <p:nvCxnSpPr>
          <p:cNvPr id="8" name="Straight Arrow Connector 7"/>
          <p:cNvCxnSpPr>
            <a:stCxn id="7" idx="1"/>
          </p:cNvCxnSpPr>
          <p:nvPr/>
        </p:nvCxnSpPr>
        <p:spPr>
          <a:xfrm flipH="1" flipV="1">
            <a:off x="4419600" y="2475351"/>
            <a:ext cx="1143000" cy="3059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62602" y="1303939"/>
            <a:ext cx="2895598" cy="75346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000" b="1" dirty="0" smtClean="0">
                <a:solidFill>
                  <a:srgbClr val="0000FF"/>
                </a:solidFill>
                <a:cs typeface="B Nazanin" panose="00000400000000000000" pitchFamily="2" charset="-78"/>
              </a:rPr>
              <a:t>این قطعه کد باید به صورت موازی توسط چند نخ اجرا شود</a:t>
            </a:r>
            <a:endParaRPr lang="en-US" sz="2000" b="1" dirty="0">
              <a:solidFill>
                <a:srgbClr val="FA5206"/>
              </a:solidFill>
              <a:cs typeface="B Nazanin" panose="00000400000000000000" pitchFamily="2" charset="-78"/>
            </a:endParaRPr>
          </a:p>
        </p:txBody>
      </p:sp>
      <p:cxnSp>
        <p:nvCxnSpPr>
          <p:cNvPr id="11" name="Straight Arrow Connector 10"/>
          <p:cNvCxnSpPr>
            <a:stCxn id="10" idx="1"/>
          </p:cNvCxnSpPr>
          <p:nvPr/>
        </p:nvCxnSpPr>
        <p:spPr>
          <a:xfrm flipH="1" flipV="1">
            <a:off x="4419600" y="1524002"/>
            <a:ext cx="1143002" cy="1566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7787" y="4297740"/>
            <a:ext cx="4572000" cy="1569660"/>
          </a:xfrm>
          <a:prstGeom prst="rect">
            <a:avLst/>
          </a:prstGeom>
        </p:spPr>
        <p:txBody>
          <a:bodyPr>
            <a:spAutoFit/>
          </a:bodyPr>
          <a:lstStyle/>
          <a:p>
            <a:pPr marL="0" indent="0">
              <a:buNone/>
            </a:pPr>
            <a:endPar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buNone/>
            </a:pPr>
            <a:r>
              <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sz="2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sz="2400" dirty="0" err="1">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sz="2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parallel for</a:t>
            </a:r>
            <a:endParaRPr lang="en-US" sz="2400" dirty="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endParaRPr>
          </a:p>
          <a:p>
            <a:pPr marL="0" indent="0">
              <a:buNone/>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24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4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400" dirty="0">
                <a:latin typeface="Droid Sans Mono" panose="020B0609030804020204" pitchFamily="49" charset="0"/>
                <a:ea typeface="Droid Sans Mono" panose="020B0609030804020204" pitchFamily="49" charset="0"/>
                <a:cs typeface="Droid Sans Mono" panose="020B0609030804020204" pitchFamily="49" charset="0"/>
              </a:rPr>
              <a:t>=0;i&lt;</a:t>
            </a:r>
            <a:r>
              <a:rPr lang="en-US" sz="2400" dirty="0" err="1">
                <a:latin typeface="Droid Sans Mono" panose="020B0609030804020204" pitchFamily="49" charset="0"/>
                <a:ea typeface="Droid Sans Mono" panose="020B0609030804020204" pitchFamily="49" charset="0"/>
                <a:cs typeface="Droid Sans Mono" panose="020B0609030804020204" pitchFamily="49" charset="0"/>
              </a:rPr>
              <a:t>N;i</a:t>
            </a:r>
            <a:r>
              <a:rPr lang="en-US" sz="2400" dirty="0">
                <a:latin typeface="Droid Sans Mono" panose="020B0609030804020204" pitchFamily="49" charset="0"/>
                <a:ea typeface="Droid Sans Mono" panose="020B0609030804020204" pitchFamily="49" charset="0"/>
                <a:cs typeface="Droid Sans Mono" panose="020B0609030804020204" pitchFamily="49" charset="0"/>
              </a:rPr>
              <a:t>++)</a:t>
            </a:r>
          </a:p>
          <a:p>
            <a:pPr marL="0" indent="0">
              <a:buNone/>
            </a:pPr>
            <a:r>
              <a:rPr lang="en-US" sz="2400" dirty="0">
                <a:latin typeface="Droid Sans Mono" panose="020B0609030804020204" pitchFamily="49" charset="0"/>
                <a:ea typeface="Droid Sans Mono" panose="020B0609030804020204" pitchFamily="49" charset="0"/>
                <a:cs typeface="Droid Sans Mono" panose="020B0609030804020204" pitchFamily="49" charset="0"/>
              </a:rPr>
              <a:t>		</a:t>
            </a:r>
            <a:r>
              <a:rPr lang="en-US" sz="2400" dirty="0" err="1">
                <a:latin typeface="Droid Sans Mono" panose="020B0609030804020204" pitchFamily="49" charset="0"/>
                <a:ea typeface="Droid Sans Mono" panose="020B0609030804020204" pitchFamily="49" charset="0"/>
                <a:cs typeface="Droid Sans Mono" panose="020B0609030804020204" pitchFamily="49" charset="0"/>
              </a:rPr>
              <a:t>do_work</a:t>
            </a:r>
            <a:r>
              <a:rPr lang="en-US" sz="2400" dirty="0">
                <a:latin typeface="Droid Sans Mono" panose="020B0609030804020204" pitchFamily="49" charset="0"/>
                <a:ea typeface="Droid Sans Mono" panose="020B0609030804020204" pitchFamily="49" charset="0"/>
                <a:cs typeface="Droid Sans Mono" panose="020B0609030804020204" pitchFamily="49" charset="0"/>
              </a:rPr>
              <a:t>(</a:t>
            </a:r>
            <a:r>
              <a:rPr lang="en-US" sz="2400" dirty="0" err="1">
                <a:latin typeface="Droid Sans Mono" panose="020B0609030804020204" pitchFamily="49" charset="0"/>
                <a:ea typeface="Droid Sans Mono" panose="020B0609030804020204" pitchFamily="49" charset="0"/>
                <a:cs typeface="Droid Sans Mono" panose="020B0609030804020204" pitchFamily="49" charset="0"/>
              </a:rPr>
              <a:t>i</a:t>
            </a:r>
            <a:r>
              <a:rPr lang="en-US" sz="2400" dirty="0" smtClean="0">
                <a:latin typeface="Droid Sans Mono" panose="020B0609030804020204" pitchFamily="49" charset="0"/>
                <a:ea typeface="Droid Sans Mono" panose="020B0609030804020204" pitchFamily="49" charset="0"/>
                <a:cs typeface="Droid Sans Mono" panose="020B0609030804020204" pitchFamily="49" charset="0"/>
              </a:rPr>
              <a:t>);</a:t>
            </a:r>
            <a:endParaRPr lang="en-US" sz="2400" dirty="0">
              <a:latin typeface="Droid Sans Mono" panose="020B0609030804020204" pitchFamily="49" charset="0"/>
              <a:ea typeface="Droid Sans Mono" panose="020B0609030804020204" pitchFamily="49" charset="0"/>
              <a:cs typeface="Droid Sans Mono" panose="020B0609030804020204" pitchFamily="49" charset="0"/>
            </a:endParaRPr>
          </a:p>
        </p:txBody>
      </p:sp>
    </p:spTree>
    <p:extLst>
      <p:ext uri="{BB962C8B-B14F-4D97-AF65-F5344CB8AC3E}">
        <p14:creationId xmlns:p14="http://schemas.microsoft.com/office/powerpoint/2010/main" val="422266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دستورالعمل </a:t>
            </a:r>
            <a:r>
              <a:rPr lang="en-US" b="1" dirty="0">
                <a:solidFill>
                  <a:srgbClr val="FF0000"/>
                </a:solidFill>
              </a:rPr>
              <a:t>for</a:t>
            </a:r>
            <a:r>
              <a:rPr lang="fa-IR" dirty="0"/>
              <a:t>: </a:t>
            </a:r>
            <a:r>
              <a:rPr lang="fa-IR" dirty="0" smtClean="0"/>
              <a:t>مثال 2</a:t>
            </a:r>
            <a:endParaRPr lang="en-US" dirty="0"/>
          </a:p>
        </p:txBody>
      </p:sp>
      <p:sp>
        <p:nvSpPr>
          <p:cNvPr id="3" name="Content Placeholder 2"/>
          <p:cNvSpPr>
            <a:spLocks noGrp="1"/>
          </p:cNvSpPr>
          <p:nvPr>
            <p:ph sz="quarter" idx="1"/>
          </p:nvPr>
        </p:nvSpPr>
        <p:spPr/>
        <p:txBody>
          <a:bodyPr/>
          <a:lstStyle/>
          <a:p>
            <a:r>
              <a:rPr lang="fa-IR" dirty="0" smtClean="0"/>
              <a:t>کد سریال:                       </a:t>
            </a:r>
            <a:r>
              <a:rPr lang="en-US" sz="1800"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a:t>
            </a:r>
            <a:r>
              <a:rPr lang="en-US" sz="18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=0;i&lt;</a:t>
            </a:r>
            <a:r>
              <a:rPr lang="en-US" sz="1800" dirty="0" err="1" smtClean="0">
                <a:latin typeface="Droid Sans Mono" panose="020B0609030804020204" pitchFamily="49" charset="0"/>
                <a:ea typeface="Droid Sans Mono" panose="020B0609030804020204" pitchFamily="49" charset="0"/>
                <a:cs typeface="Droid Sans Mono" panose="020B0609030804020204" pitchFamily="49" charset="0"/>
              </a:rPr>
              <a:t>N;i</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 a[</a:t>
            </a:r>
            <a:r>
              <a:rPr lang="en-US" sz="18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]=a[</a:t>
            </a:r>
            <a:r>
              <a:rPr lang="en-US" sz="18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]+b[</a:t>
            </a:r>
            <a:r>
              <a:rPr lang="en-US" sz="1800"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sz="1800"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fa-IR" dirty="0" smtClean="0"/>
              <a:t>کد موازی با تقسیم کار دستی:</a:t>
            </a:r>
            <a:endParaRPr lang="en-US" dirty="0" smtClean="0"/>
          </a:p>
          <a:p>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000" dirty="0">
              <a:latin typeface="Droid Sans Mono" panose="020B0609030804020204" pitchFamily="49" charset="0"/>
              <a:ea typeface="Droid Sans Mono" panose="020B0609030804020204" pitchFamily="49" charset="0"/>
              <a:cs typeface="Droid Sans Mono" panose="020B0609030804020204" pitchFamily="49" charset="0"/>
            </a:endParaRPr>
          </a:p>
          <a:p>
            <a:endParaRPr lang="en-US" sz="2000" dirty="0" smtClean="0">
              <a:latin typeface="Droid Sans Mono" panose="020B0609030804020204" pitchFamily="49" charset="0"/>
              <a:ea typeface="Droid Sans Mono" panose="020B0609030804020204" pitchFamily="49" charset="0"/>
              <a:cs typeface="Droid Sans Mono" panose="020B0609030804020204" pitchFamily="49" charset="0"/>
            </a:endParaRPr>
          </a:p>
          <a:p>
            <a:r>
              <a:rPr lang="fa-IR" dirty="0" smtClean="0">
                <a:latin typeface="+mj-lt"/>
                <a:ea typeface="Droid Sans Mono" panose="020B0609030804020204" pitchFamily="49" charset="0"/>
              </a:rPr>
              <a:t>کد موازی با تقسیم کار خودکار:</a:t>
            </a:r>
            <a:endParaRPr lang="en-US" dirty="0">
              <a:latin typeface="+mj-lt"/>
              <a:ea typeface="Droid Sans Mono" panose="020B0609030804020204" pitchFamily="49" charset="0"/>
            </a:endParaRPr>
          </a:p>
        </p:txBody>
      </p:sp>
      <p:sp>
        <p:nvSpPr>
          <p:cNvPr id="4" name="Date Placeholder 3"/>
          <p:cNvSpPr>
            <a:spLocks noGrp="1"/>
          </p:cNvSpPr>
          <p:nvPr>
            <p:ph type="dt" sz="half" idx="10"/>
          </p:nvPr>
        </p:nvSpPr>
        <p:spPr/>
        <p:txBody>
          <a:bodyPr/>
          <a:lstStyle/>
          <a:p>
            <a:pPr>
              <a:defRPr/>
            </a:pPr>
            <a:r>
              <a:rPr lang="en-US" altLang="en-US" smtClean="0"/>
              <a:t>Parallel Processing</a:t>
            </a:r>
            <a:endParaRPr lang="en-US" altLang="en-US"/>
          </a:p>
        </p:txBody>
      </p:sp>
      <p:sp>
        <p:nvSpPr>
          <p:cNvPr id="5" name="Footer Placeholder 4"/>
          <p:cNvSpPr>
            <a:spLocks noGrp="1"/>
          </p:cNvSpPr>
          <p:nvPr>
            <p:ph type="ftr" sz="quarter" idx="11"/>
          </p:nvPr>
        </p:nvSpPr>
        <p:spPr/>
        <p:txBody>
          <a:bodyPr/>
          <a:lstStyle/>
          <a:p>
            <a:pPr>
              <a:defRPr/>
            </a:pPr>
            <a:r>
              <a:rPr lang="en-US" altLang="en-US" smtClean="0"/>
              <a:t>7. OpenMP</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9</a:t>
            </a:fld>
            <a:endParaRPr lang="en-US" altLang="en-US" dirty="0"/>
          </a:p>
        </p:txBody>
      </p:sp>
      <p:sp>
        <p:nvSpPr>
          <p:cNvPr id="7" name="TextBox 6"/>
          <p:cNvSpPr txBox="1"/>
          <p:nvPr/>
        </p:nvSpPr>
        <p:spPr>
          <a:xfrm>
            <a:off x="685800" y="1889879"/>
            <a:ext cx="5009705" cy="3139321"/>
          </a:xfrm>
          <a:prstGeom prst="rect">
            <a:avLst/>
          </a:prstGeom>
          <a:noFill/>
        </p:spPr>
        <p:txBody>
          <a:bodyPr wrap="none" rtlCol="0">
            <a:spAutoFit/>
          </a:bodyPr>
          <a:lstStyle/>
          <a:p>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int</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id,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Nthrds</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istart</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iend</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id =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omp_get_thread_num</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Nthrds</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omp_get_num_threads</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istart</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id * N /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Nthrds</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iend</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(id+1) * N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Nthrds</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if</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(id ==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Nthrds</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1)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iend</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N;</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istart</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&lt;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iend</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a[</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b[</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p>
          <a:p>
            <a:r>
              <a:rPr lang="en-US" dirty="0">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8" name="TextBox 7"/>
          <p:cNvSpPr txBox="1"/>
          <p:nvPr/>
        </p:nvSpPr>
        <p:spPr>
          <a:xfrm>
            <a:off x="803020" y="5200471"/>
            <a:ext cx="3768980" cy="923330"/>
          </a:xfrm>
          <a:prstGeom prst="rect">
            <a:avLst/>
          </a:prstGeom>
          <a:noFill/>
        </p:spPr>
        <p:txBody>
          <a:bodyPr wrap="none" rtlCol="0">
            <a:spAutoFit/>
          </a:bodyPr>
          <a:lstStyle/>
          <a:p>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#pragma </a:t>
            </a:r>
            <a:r>
              <a:rPr lang="en-US" dirty="0" err="1"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omp</a:t>
            </a:r>
            <a:r>
              <a:rPr lang="en-US" dirty="0" smtClean="0">
                <a:solidFill>
                  <a:srgbClr val="FA5206"/>
                </a:solidFill>
                <a:latin typeface="Droid Sans Mono" panose="020B0609030804020204" pitchFamily="49" charset="0"/>
                <a:ea typeface="Droid Sans Mono" panose="020B0609030804020204" pitchFamily="49" charset="0"/>
                <a:cs typeface="Droid Sans Mono" panose="020B0609030804020204" pitchFamily="49" charset="0"/>
              </a:rPr>
              <a:t> parallel for</a:t>
            </a:r>
          </a:p>
          <a:p>
            <a:r>
              <a:rPr lang="en-US" dirty="0" smtClean="0">
                <a:solidFill>
                  <a:srgbClr val="0000FF"/>
                </a:solidFill>
                <a:latin typeface="Droid Sans Mono" panose="020B0609030804020204" pitchFamily="49" charset="0"/>
                <a:ea typeface="Droid Sans Mono" panose="020B0609030804020204" pitchFamily="49" charset="0"/>
                <a:cs typeface="Droid Sans Mono" panose="020B0609030804020204" pitchFamily="49" charset="0"/>
              </a:rPr>
              <a:t>for</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0;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&lt; N; </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a:t>
            </a:r>
          </a:p>
          <a:p>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a[</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 b[</a:t>
            </a:r>
            <a:r>
              <a:rPr lang="en-US" dirty="0" err="1" smtClean="0">
                <a:latin typeface="Droid Sans Mono" panose="020B0609030804020204" pitchFamily="49" charset="0"/>
                <a:ea typeface="Droid Sans Mono" panose="020B0609030804020204" pitchFamily="49" charset="0"/>
                <a:cs typeface="Droid Sans Mono" panose="020B0609030804020204" pitchFamily="49" charset="0"/>
              </a:rPr>
              <a:t>i</a:t>
            </a:r>
            <a:r>
              <a:rPr lang="en-US" dirty="0" smtClean="0">
                <a:latin typeface="Droid Sans Mono" panose="020B0609030804020204" pitchFamily="49" charset="0"/>
                <a:ea typeface="Droid Sans Mono" panose="020B0609030804020204" pitchFamily="49" charset="0"/>
                <a:cs typeface="Droid Sans Mono" panose="020B0609030804020204" pitchFamily="49" charset="0"/>
              </a:rPr>
              <a:t>]; </a:t>
            </a:r>
          </a:p>
        </p:txBody>
      </p:sp>
    </p:spTree>
    <p:extLst>
      <p:ext uri="{BB962C8B-B14F-4D97-AF65-F5344CB8AC3E}">
        <p14:creationId xmlns:p14="http://schemas.microsoft.com/office/powerpoint/2010/main" val="25516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7206</TotalTime>
  <Words>2438</Words>
  <Application>Microsoft Office PowerPoint</Application>
  <PresentationFormat>On-screen Show (4:3)</PresentationFormat>
  <Paragraphs>711</Paragraphs>
  <Slides>29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 Nazanin</vt:lpstr>
      <vt:lpstr>Calibri</vt:lpstr>
      <vt:lpstr>Droid Sans Mono</vt:lpstr>
      <vt:lpstr>Wingdings</vt:lpstr>
      <vt:lpstr>Wingdings 2</vt:lpstr>
      <vt:lpstr>Median</vt:lpstr>
      <vt:lpstr>برنامه‌نویسی چندهسته‌ای  5- OpenMP (بخش دوم)  محمود ممتازپور  </vt:lpstr>
      <vt:lpstr>فهرست</vt:lpstr>
      <vt:lpstr>عبارات متداول در بلوک parallel</vt:lpstr>
      <vt:lpstr>مثال 1</vt:lpstr>
      <vt:lpstr>مثال 2</vt:lpstr>
      <vt:lpstr>دستورالعمل‌های تقسیم کار   Worksharing</vt:lpstr>
      <vt:lpstr>دستورالعمل for</vt:lpstr>
      <vt:lpstr>دستورالعمل for: مثال</vt:lpstr>
      <vt:lpstr>دستورالعمل for: مثال 2</vt:lpstr>
      <vt:lpstr>عبارت schedule</vt:lpstr>
      <vt:lpstr>عبارت schedule</vt:lpstr>
      <vt:lpstr>عبارت schedule</vt:lpstr>
      <vt:lpstr>مثال: محاسبه عدد π با استفاده از for</vt:lpstr>
      <vt:lpstr>مثال: محاسبه عدد π با استفاده از for</vt:lpstr>
      <vt:lpstr>عبارت reduction</vt:lpstr>
      <vt:lpstr>عبارت nowait</vt:lpstr>
      <vt:lpstr>دستورالعمل master</vt:lpstr>
      <vt:lpstr>دستورالعمل single</vt:lpstr>
      <vt:lpstr>تفاوتsingle nowait  با master</vt:lpstr>
      <vt:lpstr> دستورالعمل section</vt:lpstr>
      <vt:lpstr>مثال: لیست پیوندی</vt:lpstr>
      <vt:lpstr>راه حل اول (خیلی ناکارآمد)</vt:lpstr>
      <vt:lpstr>راه حل دوم (ناکارآمد)</vt:lpstr>
      <vt:lpstr>راه حل بهتر</vt:lpstr>
      <vt:lpstr>دستورالعمل Task</vt:lpstr>
      <vt:lpstr>دستورالعمل Task: مثال</vt:lpstr>
      <vt:lpstr>راه حل سوم محاسبه لیست پیوندی (task)</vt:lpstr>
      <vt:lpstr>راه حل سوم محاسبه لیست پیوندی (task)</vt:lpstr>
      <vt:lpstr>مراجع</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Mahmoud</cp:lastModifiedBy>
  <cp:revision>556</cp:revision>
  <dcterms:created xsi:type="dcterms:W3CDTF">2005-06-03T08:24:32Z</dcterms:created>
  <dcterms:modified xsi:type="dcterms:W3CDTF">2018-03-09T15:37:36Z</dcterms:modified>
</cp:coreProperties>
</file>