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40"/>
  </p:notesMasterIdLst>
  <p:sldIdLst>
    <p:sldId id="271" r:id="rId2"/>
    <p:sldId id="270" r:id="rId3"/>
    <p:sldId id="275" r:id="rId4"/>
    <p:sldId id="276" r:id="rId5"/>
    <p:sldId id="300" r:id="rId6"/>
    <p:sldId id="301" r:id="rId7"/>
    <p:sldId id="302" r:id="rId8"/>
    <p:sldId id="303" r:id="rId9"/>
    <p:sldId id="277" r:id="rId10"/>
    <p:sldId id="304" r:id="rId11"/>
    <p:sldId id="278" r:id="rId12"/>
    <p:sldId id="279" r:id="rId13"/>
    <p:sldId id="305" r:id="rId14"/>
    <p:sldId id="306" r:id="rId15"/>
    <p:sldId id="307" r:id="rId16"/>
    <p:sldId id="280" r:id="rId17"/>
    <p:sldId id="316" r:id="rId18"/>
    <p:sldId id="317" r:id="rId19"/>
    <p:sldId id="318" r:id="rId20"/>
    <p:sldId id="319" r:id="rId21"/>
    <p:sldId id="320" r:id="rId22"/>
    <p:sldId id="282" r:id="rId23"/>
    <p:sldId id="284" r:id="rId24"/>
    <p:sldId id="285" r:id="rId25"/>
    <p:sldId id="286" r:id="rId26"/>
    <p:sldId id="321"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6FD"/>
    <a:srgbClr val="FF6600"/>
    <a:srgbClr val="CC0099"/>
    <a:srgbClr val="008000"/>
    <a:srgbClr val="FF0000"/>
    <a:srgbClr val="0066FF"/>
    <a:srgbClr val="6128F0"/>
    <a:srgbClr val="FF9900"/>
    <a:srgbClr val="66FF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82104" autoAdjust="0"/>
  </p:normalViewPr>
  <p:slideViewPr>
    <p:cSldViewPr>
      <p:cViewPr>
        <p:scale>
          <a:sx n="75" d="100"/>
          <a:sy n="75" d="100"/>
        </p:scale>
        <p:origin x="-1522" y="-5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a-I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فراوانی</c:v>
                </c:pt>
              </c:strCache>
            </c:strRef>
          </c:tx>
          <c:invertIfNegative val="0"/>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5</c:v>
                </c:pt>
                <c:pt idx="1">
                  <c:v>3</c:v>
                </c:pt>
                <c:pt idx="2">
                  <c:v>3</c:v>
                </c:pt>
                <c:pt idx="3">
                  <c:v>0</c:v>
                </c:pt>
                <c:pt idx="4">
                  <c:v>2</c:v>
                </c:pt>
              </c:numCache>
            </c:numRef>
          </c:val>
        </c:ser>
        <c:dLbls>
          <c:showLegendKey val="0"/>
          <c:showVal val="0"/>
          <c:showCatName val="0"/>
          <c:showSerName val="0"/>
          <c:showPercent val="0"/>
          <c:showBubbleSize val="0"/>
        </c:dLbls>
        <c:gapWidth val="150"/>
        <c:axId val="161310208"/>
        <c:axId val="163657920"/>
      </c:barChart>
      <c:catAx>
        <c:axId val="161310208"/>
        <c:scaling>
          <c:orientation val="minMax"/>
        </c:scaling>
        <c:delete val="0"/>
        <c:axPos val="b"/>
        <c:numFmt formatCode="General" sourceLinked="1"/>
        <c:majorTickMark val="out"/>
        <c:minorTickMark val="none"/>
        <c:tickLblPos val="nextTo"/>
        <c:crossAx val="163657920"/>
        <c:crosses val="autoZero"/>
        <c:auto val="1"/>
        <c:lblAlgn val="ctr"/>
        <c:lblOffset val="100"/>
        <c:noMultiLvlLbl val="0"/>
      </c:catAx>
      <c:valAx>
        <c:axId val="163657920"/>
        <c:scaling>
          <c:orientation val="minMax"/>
        </c:scaling>
        <c:delete val="0"/>
        <c:axPos val="l"/>
        <c:majorGridlines/>
        <c:numFmt formatCode="General" sourceLinked="1"/>
        <c:majorTickMark val="out"/>
        <c:minorTickMark val="none"/>
        <c:tickLblPos val="nextTo"/>
        <c:txPr>
          <a:bodyPr/>
          <a:lstStyle/>
          <a:p>
            <a:pPr rtl="1">
              <a:defRPr/>
            </a:pPr>
            <a:endParaRPr lang="fa-IR"/>
          </a:p>
        </c:txPr>
        <c:crossAx val="161310208"/>
        <c:crosses val="autoZero"/>
        <c:crossBetween val="between"/>
      </c:valAx>
    </c:plotArea>
    <c:legend>
      <c:legendPos val="r"/>
      <c:layout/>
      <c:overlay val="0"/>
    </c:legend>
    <c:plotVisOnly val="1"/>
    <c:dispBlanksAs val="gap"/>
    <c:showDLblsOverMax val="0"/>
  </c:chart>
  <c:txPr>
    <a:bodyPr/>
    <a:lstStyle/>
    <a:p>
      <a:pPr>
        <a:defRPr sz="1800">
          <a:cs typeface="B Nazanin" panose="00000400000000000000" pitchFamily="2" charset="-78"/>
        </a:defRPr>
      </a:pPr>
      <a:endParaRPr lang="fa-I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45A470DC-7C81-4DA4-8C0B-00C3524FB74D}" type="datetimeFigureOut">
              <a:rPr lang="en-US"/>
              <a:pPr>
                <a:defRPr/>
              </a:pPr>
              <a:t>4/6/2018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7733EA2D-6917-409E-A3B4-BA2E769CB8AC}" type="slidenum">
              <a:rPr lang="en-US"/>
              <a:pPr>
                <a:defRPr/>
              </a:pPr>
              <a:t>‹#›</a:t>
            </a:fld>
            <a:endParaRPr lang="en-US"/>
          </a:p>
        </p:txBody>
      </p:sp>
    </p:spTree>
    <p:extLst>
      <p:ext uri="{BB962C8B-B14F-4D97-AF65-F5344CB8AC3E}">
        <p14:creationId xmlns:p14="http://schemas.microsoft.com/office/powerpoint/2010/main" val="33030811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a:t>
            </a:fld>
            <a:endParaRPr lang="en-US"/>
          </a:p>
        </p:txBody>
      </p:sp>
    </p:spTree>
    <p:extLst>
      <p:ext uri="{BB962C8B-B14F-4D97-AF65-F5344CB8AC3E}">
        <p14:creationId xmlns:p14="http://schemas.microsoft.com/office/powerpoint/2010/main" val="153186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13</a:t>
            </a:fld>
            <a:endParaRPr lang="en-US"/>
          </a:p>
        </p:txBody>
      </p:sp>
    </p:spTree>
    <p:extLst>
      <p:ext uri="{BB962C8B-B14F-4D97-AF65-F5344CB8AC3E}">
        <p14:creationId xmlns:p14="http://schemas.microsoft.com/office/powerpoint/2010/main" val="3738922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14</a:t>
            </a:fld>
            <a:endParaRPr lang="en-US"/>
          </a:p>
        </p:txBody>
      </p:sp>
    </p:spTree>
    <p:extLst>
      <p:ext uri="{BB962C8B-B14F-4D97-AF65-F5344CB8AC3E}">
        <p14:creationId xmlns:p14="http://schemas.microsoft.com/office/powerpoint/2010/main" val="3738922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15</a:t>
            </a:fld>
            <a:endParaRPr lang="en-US"/>
          </a:p>
        </p:txBody>
      </p:sp>
    </p:spTree>
    <p:extLst>
      <p:ext uri="{BB962C8B-B14F-4D97-AF65-F5344CB8AC3E}">
        <p14:creationId xmlns:p14="http://schemas.microsoft.com/office/powerpoint/2010/main" val="3738922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16</a:t>
            </a:fld>
            <a:endParaRPr lang="en-US"/>
          </a:p>
        </p:txBody>
      </p:sp>
    </p:spTree>
    <p:extLst>
      <p:ext uri="{BB962C8B-B14F-4D97-AF65-F5344CB8AC3E}">
        <p14:creationId xmlns:p14="http://schemas.microsoft.com/office/powerpoint/2010/main" val="1701547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Core2 can reorder loads</a:t>
            </a:r>
            <a:r>
              <a:rPr lang="en-US" baseline="0" dirty="0" smtClean="0"/>
              <a:t> and can move “load data” to the beginning of the program. In that case, it may see flag=1 while it doesn’t see data=15 yet!</a:t>
            </a:r>
          </a:p>
          <a:p>
            <a:r>
              <a:rPr lang="en-US" baseline="0" dirty="0" smtClean="0"/>
              <a:t>2- In another case where data and flag are stored in two memory modules and the system allows overlapping writes to those locations, the writes may be completed out of order and other processors may see the write to flag prior to the write to data! </a:t>
            </a:r>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23</a:t>
            </a:fld>
            <a:endParaRPr lang="en-US"/>
          </a:p>
        </p:txBody>
      </p:sp>
    </p:spTree>
    <p:extLst>
      <p:ext uri="{BB962C8B-B14F-4D97-AF65-F5344CB8AC3E}">
        <p14:creationId xmlns:p14="http://schemas.microsoft.com/office/powerpoint/2010/main" val="105529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24</a:t>
            </a:fld>
            <a:endParaRPr lang="en-US"/>
          </a:p>
        </p:txBody>
      </p:sp>
    </p:spTree>
    <p:extLst>
      <p:ext uri="{BB962C8B-B14F-4D97-AF65-F5344CB8AC3E}">
        <p14:creationId xmlns:p14="http://schemas.microsoft.com/office/powerpoint/2010/main" val="135761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sz="1100" dirty="0"/>
              <a:t>Sequential consistency disallows many hardware and compiler optimizations that are possible in uniprocessors by enforcing a strict order among shared</a:t>
            </a:r>
          </a:p>
          <a:p>
            <a:r>
              <a:rPr lang="en-US" sz="1100" dirty="0"/>
              <a:t>memory operations (for example, memory access overlapping, write buffers, non-blocking read, etc.)</a:t>
            </a:r>
            <a:endParaRPr lang="en-US" dirty="0"/>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25</a:t>
            </a:fld>
            <a:endParaRPr lang="en-US"/>
          </a:p>
        </p:txBody>
      </p:sp>
    </p:spTree>
    <p:extLst>
      <p:ext uri="{BB962C8B-B14F-4D97-AF65-F5344CB8AC3E}">
        <p14:creationId xmlns:p14="http://schemas.microsoft.com/office/powerpoint/2010/main" val="2798795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26</a:t>
            </a:fld>
            <a:endParaRPr lang="en-US"/>
          </a:p>
        </p:txBody>
      </p:sp>
    </p:spTree>
    <p:extLst>
      <p:ext uri="{BB962C8B-B14F-4D97-AF65-F5344CB8AC3E}">
        <p14:creationId xmlns:p14="http://schemas.microsoft.com/office/powerpoint/2010/main" val="2798795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software implementation</a:t>
            </a:r>
            <a:r>
              <a:rPr lang="en-US" baseline="0" dirty="0" smtClean="0"/>
              <a:t> of critical sections (called Dekker’s algorithm).</a:t>
            </a:r>
          </a:p>
          <a:p>
            <a:pPr defTabSz="864931" eaLnBrk="1" hangingPunct="1">
              <a:lnSpc>
                <a:spcPct val="90000"/>
              </a:lnSpc>
              <a:spcBef>
                <a:spcPct val="20000"/>
              </a:spcBef>
              <a:buClr>
                <a:srgbClr val="0033CC"/>
              </a:buClr>
              <a:buSzPct val="60000"/>
              <a:defRPr/>
            </a:pPr>
            <a:r>
              <a:rPr lang="en-US" baseline="0" dirty="0" smtClean="0"/>
              <a:t>For a sequentially consistent system, we should eliminate the write buffers. </a:t>
            </a:r>
            <a:r>
              <a:rPr lang="en-US" sz="1100" kern="0" dirty="0">
                <a:solidFill>
                  <a:srgbClr val="FF0000"/>
                </a:solidFill>
              </a:rPr>
              <a:t>P1 and P2 must wait to receive invalidation </a:t>
            </a:r>
            <a:r>
              <a:rPr lang="en-US" sz="1100" kern="0" dirty="0" err="1">
                <a:solidFill>
                  <a:srgbClr val="FF0000"/>
                </a:solidFill>
              </a:rPr>
              <a:t>acks</a:t>
            </a:r>
            <a:r>
              <a:rPr lang="en-US" sz="1100" kern="0" dirty="0">
                <a:solidFill>
                  <a:srgbClr val="FF0000"/>
                </a:solidFill>
              </a:rPr>
              <a:t> of stores before </a:t>
            </a:r>
            <a:r>
              <a:rPr lang="en-US" sz="1100" kern="0" dirty="0" smtClean="0">
                <a:solidFill>
                  <a:srgbClr val="FF0000"/>
                </a:solidFill>
              </a:rPr>
              <a:t>proceeding with </a:t>
            </a:r>
            <a:r>
              <a:rPr lang="en-US" sz="1100" kern="0" dirty="0">
                <a:solidFill>
                  <a:srgbClr val="FF0000"/>
                </a:solidFill>
              </a:rPr>
              <a:t>their </a:t>
            </a:r>
            <a:r>
              <a:rPr lang="en-US" sz="1100" kern="0" dirty="0" smtClean="0">
                <a:solidFill>
                  <a:srgbClr val="FF0000"/>
                </a:solidFill>
              </a:rPr>
              <a:t>loads.</a:t>
            </a:r>
            <a:endParaRPr lang="en-US" dirty="0"/>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27</a:t>
            </a:fld>
            <a:endParaRPr lang="en-US"/>
          </a:p>
        </p:txBody>
      </p:sp>
    </p:spTree>
    <p:extLst>
      <p:ext uri="{BB962C8B-B14F-4D97-AF65-F5344CB8AC3E}">
        <p14:creationId xmlns:p14="http://schemas.microsoft.com/office/powerpoint/2010/main" val="3844669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value of head</a:t>
            </a:r>
            <a:r>
              <a:rPr lang="en-US" baseline="0" dirty="0" smtClean="0"/>
              <a:t> may reach its destination before the value of Data (since they reside in different memory banks)</a:t>
            </a:r>
            <a:endParaRPr lang="en-US" dirty="0"/>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28</a:t>
            </a:fld>
            <a:endParaRPr lang="en-US"/>
          </a:p>
        </p:txBody>
      </p:sp>
    </p:spTree>
    <p:extLst>
      <p:ext uri="{BB962C8B-B14F-4D97-AF65-F5344CB8AC3E}">
        <p14:creationId xmlns:p14="http://schemas.microsoft.com/office/powerpoint/2010/main" val="425148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2</a:t>
            </a:fld>
            <a:endParaRPr lang="en-US"/>
          </a:p>
        </p:txBody>
      </p:sp>
    </p:spTree>
    <p:extLst>
      <p:ext uri="{BB962C8B-B14F-4D97-AF65-F5344CB8AC3E}">
        <p14:creationId xmlns:p14="http://schemas.microsoft.com/office/powerpoint/2010/main" val="2723979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29</a:t>
            </a:fld>
            <a:endParaRPr lang="en-US"/>
          </a:p>
        </p:txBody>
      </p:sp>
    </p:spTree>
    <p:extLst>
      <p:ext uri="{BB962C8B-B14F-4D97-AF65-F5344CB8AC3E}">
        <p14:creationId xmlns:p14="http://schemas.microsoft.com/office/powerpoint/2010/main" val="1642361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34</a:t>
            </a:fld>
            <a:endParaRPr lang="en-US"/>
          </a:p>
        </p:txBody>
      </p:sp>
    </p:spTree>
    <p:extLst>
      <p:ext uri="{BB962C8B-B14F-4D97-AF65-F5344CB8AC3E}">
        <p14:creationId xmlns:p14="http://schemas.microsoft.com/office/powerpoint/2010/main" val="1471195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flush in producer</a:t>
            </a:r>
            <a:r>
              <a:rPr lang="en-US" baseline="0" dirty="0" smtClean="0"/>
              <a:t> makes sure that the newly generated values of A is seen by all the treads before we proceed.</a:t>
            </a:r>
          </a:p>
          <a:p>
            <a:r>
              <a:rPr lang="en-US" baseline="0" dirty="0" smtClean="0"/>
              <a:t>The second one makes sure that everybody sees the new value of flag.</a:t>
            </a:r>
          </a:p>
          <a:p>
            <a:endParaRPr lang="en-US" baseline="0" dirty="0" smtClean="0"/>
          </a:p>
          <a:p>
            <a:r>
              <a:rPr lang="en-US" baseline="0" dirty="0" smtClean="0"/>
              <a:t>The first flush in the consumer (in the body of the loop) makes sure that the compiler does not convert flag to a register (compiler sees that nobody in this program is making changes to flag, so why not changing it to a register to speedup the program! If it is converted to register, then it can’t see new value of flag). So this flush forces the thread to go through the memory hierarchy to grab new value of flag each time needing it.</a:t>
            </a:r>
          </a:p>
          <a:p>
            <a:endParaRPr lang="en-US" baseline="0" dirty="0" smtClean="0"/>
          </a:p>
          <a:p>
            <a:r>
              <a:rPr lang="en-US" baseline="0" dirty="0" smtClean="0"/>
              <a:t>The second flush in the consumer makes sure that load(A) is not go before </a:t>
            </a:r>
            <a:r>
              <a:rPr lang="en-US" baseline="0" dirty="0" err="1" smtClean="0"/>
              <a:t>cheking</a:t>
            </a:r>
            <a:r>
              <a:rPr lang="en-US" baseline="0" dirty="0" smtClean="0"/>
              <a:t> flag (the first flush only flushes flag, so without this second flush, load(A) can be reordered with load(flag)). </a:t>
            </a:r>
            <a:endParaRPr lang="en-US" dirty="0" smtClean="0"/>
          </a:p>
          <a:p>
            <a:endParaRPr lang="en-US" dirty="0" smtClean="0"/>
          </a:p>
          <a:p>
            <a:r>
              <a:rPr lang="en-US" dirty="0" smtClean="0"/>
              <a:t>Why we use atomic read or atomic write when</a:t>
            </a:r>
            <a:r>
              <a:rPr lang="en-US" baseline="0" dirty="0" smtClean="0"/>
              <a:t> accessing flag? </a:t>
            </a:r>
          </a:p>
          <a:p>
            <a:r>
              <a:rPr lang="en-US" baseline="0" dirty="0" smtClean="0"/>
              <a:t>Answer: because flag might be larger than a byte, and reading/writing it translates to more than one memory access. So we need to perform these accesses atomically, since we don’t what other threads to see the value of flag half-updated.</a:t>
            </a:r>
            <a:endParaRPr lang="en-US" dirty="0"/>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37</a:t>
            </a:fld>
            <a:endParaRPr lang="en-US"/>
          </a:p>
        </p:txBody>
      </p:sp>
    </p:spTree>
    <p:extLst>
      <p:ext uri="{BB962C8B-B14F-4D97-AF65-F5344CB8AC3E}">
        <p14:creationId xmlns:p14="http://schemas.microsoft.com/office/powerpoint/2010/main" val="3122862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مزیت</a:t>
            </a:r>
            <a:r>
              <a:rPr lang="fa-IR" baseline="0" dirty="0" smtClean="0"/>
              <a:t> </a:t>
            </a:r>
            <a:r>
              <a:rPr lang="en-US" dirty="0" err="1" smtClean="0"/>
              <a:t>test_lock</a:t>
            </a:r>
            <a:r>
              <a:rPr lang="fa-IR" dirty="0" smtClean="0"/>
              <a:t> نسبت به </a:t>
            </a:r>
            <a:r>
              <a:rPr lang="en-US" dirty="0" err="1" smtClean="0"/>
              <a:t>set_lock</a:t>
            </a:r>
            <a:r>
              <a:rPr lang="fa-IR" baseline="0" dirty="0" smtClean="0"/>
              <a:t> این است که در صورت آزاد نبودن قفل صبر نمی‌کند و بلافاصله برمی‌گردد. برنامه‌نویس می‌تواند با استفاده از آن طوری برنامه را بنویسد که در صورت آزاد نبودن قفل، کار مفید دیگری انجام شود و بعد از مدتی دوباره اقدام به دراختیارگرفتن قفل کند تا پردازنده همیشه کار برای انجام داشته باشد و بیکار نماند. </a:t>
            </a:r>
            <a:endParaRPr lang="fa-IR"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3</a:t>
            </a:fld>
            <a:endParaRPr lang="en-US"/>
          </a:p>
        </p:txBody>
      </p:sp>
    </p:spTree>
    <p:extLst>
      <p:ext uri="{BB962C8B-B14F-4D97-AF65-F5344CB8AC3E}">
        <p14:creationId xmlns:p14="http://schemas.microsoft.com/office/powerpoint/2010/main" val="1193843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4</a:t>
            </a:fld>
            <a:endParaRPr lang="en-US"/>
          </a:p>
        </p:txBody>
      </p:sp>
    </p:spTree>
    <p:extLst>
      <p:ext uri="{BB962C8B-B14F-4D97-AF65-F5344CB8AC3E}">
        <p14:creationId xmlns:p14="http://schemas.microsoft.com/office/powerpoint/2010/main" val="487106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5</a:t>
            </a:fld>
            <a:endParaRPr lang="en-US"/>
          </a:p>
        </p:txBody>
      </p:sp>
    </p:spTree>
    <p:extLst>
      <p:ext uri="{BB962C8B-B14F-4D97-AF65-F5344CB8AC3E}">
        <p14:creationId xmlns:p14="http://schemas.microsoft.com/office/powerpoint/2010/main" val="487106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6</a:t>
            </a:fld>
            <a:endParaRPr lang="en-US"/>
          </a:p>
        </p:txBody>
      </p:sp>
    </p:spTree>
    <p:extLst>
      <p:ext uri="{BB962C8B-B14F-4D97-AF65-F5344CB8AC3E}">
        <p14:creationId xmlns:p14="http://schemas.microsoft.com/office/powerpoint/2010/main" val="487106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7</a:t>
            </a:fld>
            <a:endParaRPr lang="en-US"/>
          </a:p>
        </p:txBody>
      </p:sp>
    </p:spTree>
    <p:extLst>
      <p:ext uri="{BB962C8B-B14F-4D97-AF65-F5344CB8AC3E}">
        <p14:creationId xmlns:p14="http://schemas.microsoft.com/office/powerpoint/2010/main" val="487106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8</a:t>
            </a:fld>
            <a:endParaRPr lang="en-US"/>
          </a:p>
        </p:txBody>
      </p:sp>
    </p:spTree>
    <p:extLst>
      <p:ext uri="{BB962C8B-B14F-4D97-AF65-F5344CB8AC3E}">
        <p14:creationId xmlns:p14="http://schemas.microsoft.com/office/powerpoint/2010/main" val="487106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11</a:t>
            </a:fld>
            <a:endParaRPr lang="en-US"/>
          </a:p>
        </p:txBody>
      </p:sp>
    </p:spTree>
    <p:extLst>
      <p:ext uri="{BB962C8B-B14F-4D97-AF65-F5344CB8AC3E}">
        <p14:creationId xmlns:p14="http://schemas.microsoft.com/office/powerpoint/2010/main" val="3738922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r>
              <a:rPr lang="fa-IR" altLang="en-US" smtClean="0"/>
              <a:t>برنامه‌نویسی چند‌هسته‌ای</a:t>
            </a:r>
            <a:endParaRPr lang="en-US" alt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fa-IR" altLang="en-US" smtClean="0"/>
              <a:t>5 - برنامه‌نویسی موازی با </a:t>
            </a:r>
            <a:r>
              <a:rPr lang="en-US" altLang="en-US" smtClean="0"/>
              <a:t>OpenMP</a:t>
            </a:r>
            <a:endParaRPr lang="en-US" alt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3B93544-E515-4998-91FF-24DFE15CC0DF}" type="slidenum">
              <a:rPr lang="en-US" altLang="en-US"/>
              <a:pPr>
                <a:defRPr/>
              </a:pPr>
              <a:t>‹#›</a:t>
            </a:fld>
            <a:endParaRPr lang="en-US" altLang="en-US"/>
          </a:p>
        </p:txBody>
      </p:sp>
    </p:spTree>
    <p:extLst>
      <p:ext uri="{BB962C8B-B14F-4D97-AF65-F5344CB8AC3E}">
        <p14:creationId xmlns:p14="http://schemas.microsoft.com/office/powerpoint/2010/main" val="30261285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fa-IR" altLang="en-US" smtClean="0"/>
              <a:t>برنامه‌نویسی چند‌هسته‌ای</a:t>
            </a:r>
            <a:endParaRPr lang="en-US" altLang="en-US" dirty="0"/>
          </a:p>
        </p:txBody>
      </p:sp>
      <p:sp>
        <p:nvSpPr>
          <p:cNvPr id="5" name="Footer Placeholder 2"/>
          <p:cNvSpPr>
            <a:spLocks noGrp="1"/>
          </p:cNvSpPr>
          <p:nvPr>
            <p:ph type="ftr" sz="quarter" idx="11"/>
          </p:nvPr>
        </p:nvSpPr>
        <p:spPr/>
        <p:txBody>
          <a:bodyPr/>
          <a:lstStyle>
            <a:lvl1pPr>
              <a:defRPr/>
            </a:lvl1p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22"/>
          <p:cNvSpPr>
            <a:spLocks noGrp="1"/>
          </p:cNvSpPr>
          <p:nvPr>
            <p:ph type="sldNum" sz="quarter" idx="12"/>
          </p:nvPr>
        </p:nvSpPr>
        <p:spPr/>
        <p:txBody>
          <a:bodyPr/>
          <a:lstStyle>
            <a:lvl1pPr>
              <a:defRPr/>
            </a:lvl1pPr>
          </a:lstStyle>
          <a:p>
            <a:pPr>
              <a:defRPr/>
            </a:pPr>
            <a:fld id="{A85D6ACE-8AD5-4601-BF6F-3BD0F2FCF74C}" type="slidenum">
              <a:rPr lang="en-US" altLang="en-US"/>
              <a:pPr>
                <a:defRPr/>
              </a:pPr>
              <a:t>‹#›</a:t>
            </a:fld>
            <a:endParaRPr lang="en-US" altLang="en-US" dirty="0"/>
          </a:p>
        </p:txBody>
      </p:sp>
    </p:spTree>
    <p:extLst>
      <p:ext uri="{BB962C8B-B14F-4D97-AF65-F5344CB8AC3E}">
        <p14:creationId xmlns:p14="http://schemas.microsoft.com/office/powerpoint/2010/main" val="348672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r>
              <a:rPr lang="fa-IR" altLang="en-US" smtClean="0"/>
              <a:t>برنامه‌نویسی چند‌هسته‌ای</a:t>
            </a:r>
            <a:endParaRPr lang="en-US" alt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fa-IR" altLang="en-US" smtClean="0"/>
              <a:t>5 - برنامه‌نویسی موازی با </a:t>
            </a:r>
            <a:r>
              <a:rPr lang="en-US" altLang="en-US" smtClean="0"/>
              <a:t>OpenMP</a:t>
            </a:r>
            <a:endParaRPr lang="en-US" alt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A9D028E-CEE5-4E72-AB72-60DE51AE86D8}" type="slidenum">
              <a:rPr lang="en-US" altLang="en-US"/>
              <a:pPr>
                <a:defRPr/>
              </a:pPr>
              <a:t>‹#›</a:t>
            </a:fld>
            <a:endParaRPr lang="en-US" altLang="en-US"/>
          </a:p>
        </p:txBody>
      </p:sp>
    </p:spTree>
    <p:extLst>
      <p:ext uri="{BB962C8B-B14F-4D97-AF65-F5344CB8AC3E}">
        <p14:creationId xmlns:p14="http://schemas.microsoft.com/office/powerpoint/2010/main" val="8117639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00"/>
          </a:xfrm>
        </p:spPr>
        <p:txBody>
          <a:bodyPr/>
          <a:lstStyle>
            <a:lvl1pPr algn="r" rtl="1">
              <a:defRPr baseline="0">
                <a:cs typeface="B Nazanin" panose="00000400000000000000" pitchFamily="2" charset="-78"/>
              </a:defRPr>
            </a:lvl1pPr>
          </a:lstStyle>
          <a:p>
            <a:r>
              <a:rPr lang="en-US" dirty="0"/>
              <a:t>Click to edit Master title style</a:t>
            </a:r>
          </a:p>
        </p:txBody>
      </p:sp>
      <p:sp>
        <p:nvSpPr>
          <p:cNvPr id="8" name="Content Placeholder 7"/>
          <p:cNvSpPr>
            <a:spLocks noGrp="1"/>
          </p:cNvSpPr>
          <p:nvPr>
            <p:ph sz="quarter" idx="1"/>
          </p:nvPr>
        </p:nvSpPr>
        <p:spPr>
          <a:xfrm>
            <a:off x="612648" y="1219200"/>
            <a:ext cx="8153400" cy="4876800"/>
          </a:xfrm>
        </p:spPr>
        <p:txBody>
          <a:bodyPr/>
          <a:lstStyle>
            <a:lvl1pPr algn="r" rtl="1">
              <a:defRPr baseline="0">
                <a:cs typeface="B Nazanin" panose="00000400000000000000" pitchFamily="2" charset="-78"/>
              </a:defRPr>
            </a:lvl1pPr>
            <a:lvl2pPr algn="r" rtl="1">
              <a:defRPr baseline="0">
                <a:cs typeface="B Nazanin" panose="00000400000000000000" pitchFamily="2" charset="-78"/>
              </a:defRPr>
            </a:lvl2pPr>
            <a:lvl3pPr algn="r" rtl="1">
              <a:defRPr baseline="0">
                <a:cs typeface="B Nazanin" panose="00000400000000000000" pitchFamily="2" charset="-78"/>
              </a:defRPr>
            </a:lvl3pPr>
            <a:lvl4pPr algn="r" rtl="1">
              <a:defRPr baseline="0">
                <a:cs typeface="B Nazanin" panose="00000400000000000000" pitchFamily="2" charset="-78"/>
              </a:defRPr>
            </a:lvl4pPr>
            <a:lvl5pPr algn="r" rtl="1">
              <a:defRPr baseline="0">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rtl="1">
              <a:defRPr baseline="0">
                <a:cs typeface="B Nazanin" panose="00000400000000000000" pitchFamily="2" charset="-78"/>
              </a:defRPr>
            </a:lvl1p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a:xfrm>
            <a:off x="1195388" y="6248400"/>
            <a:ext cx="4811712" cy="381000"/>
          </a:xfrm>
        </p:spPr>
        <p:txBody>
          <a:bodyPr/>
          <a:lstStyle>
            <a:lvl1pPr rtl="1">
              <a:defRPr baseline="0">
                <a:cs typeface="B Nazanin" panose="00000400000000000000" pitchFamily="2" charset="-78"/>
              </a:defRPr>
            </a:lvl1p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lstStyle>
            <a:lvl1pPr rtl="1">
              <a:defRPr baseline="0">
                <a:solidFill>
                  <a:srgbClr val="FFFFFF"/>
                </a:solidFill>
                <a:cs typeface="B Nazanin" panose="00000400000000000000" pitchFamily="2" charset="-78"/>
              </a:defRPr>
            </a:lvl1pPr>
          </a:lstStyle>
          <a:p>
            <a:pPr>
              <a:defRPr/>
            </a:pPr>
            <a:fld id="{F8A5C899-0CF2-4984-AB7A-C737EF720B98}" type="slidenum">
              <a:rPr lang="en-US" altLang="en-US" smtClean="0"/>
              <a:pPr>
                <a:defRPr/>
              </a:pPr>
              <a:t>‹#›</a:t>
            </a:fld>
            <a:endParaRPr lang="en-US" altLang="en-US" dirty="0"/>
          </a:p>
        </p:txBody>
      </p:sp>
    </p:spTree>
    <p:extLst>
      <p:ext uri="{BB962C8B-B14F-4D97-AF65-F5344CB8AC3E}">
        <p14:creationId xmlns:p14="http://schemas.microsoft.com/office/powerpoint/2010/main" val="190458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pPr>
              <a:defRPr/>
            </a:pPr>
            <a:r>
              <a:rPr lang="fa-IR" altLang="en-US" smtClean="0"/>
              <a:t>برنامه‌نویسی چند‌هسته‌ای</a:t>
            </a:r>
            <a:endParaRPr lang="en-US" alt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D1C4AC28-1BAE-4DCD-93DB-8AD7F1A46763}"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r>
              <a:rPr lang="fa-IR" altLang="en-US" smtClean="0"/>
              <a:t>5 - برنامه‌نویسی موازی با </a:t>
            </a:r>
            <a:r>
              <a:rPr lang="en-US" altLang="en-US" smtClean="0"/>
              <a:t>OpenMP</a:t>
            </a:r>
            <a:endParaRPr lang="en-US" altLang="en-US"/>
          </a:p>
        </p:txBody>
      </p:sp>
    </p:spTree>
    <p:extLst>
      <p:ext uri="{BB962C8B-B14F-4D97-AF65-F5344CB8AC3E}">
        <p14:creationId xmlns:p14="http://schemas.microsoft.com/office/powerpoint/2010/main" val="2797823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r>
              <a:rPr lang="fa-IR" altLang="en-US" smtClean="0"/>
              <a:t>برنامه‌نویسی چند‌هسته‌ای</a:t>
            </a:r>
            <a:endParaRPr lang="en-US" altLang="en-US"/>
          </a:p>
        </p:txBody>
      </p:sp>
      <p:sp>
        <p:nvSpPr>
          <p:cNvPr id="6" name="Slide Number Placeholder 9"/>
          <p:cNvSpPr>
            <a:spLocks noGrp="1"/>
          </p:cNvSpPr>
          <p:nvPr>
            <p:ph type="sldNum" sz="quarter" idx="11"/>
          </p:nvPr>
        </p:nvSpPr>
        <p:spPr/>
        <p:txBody>
          <a:bodyPr rtlCol="0"/>
          <a:lstStyle>
            <a:lvl1pPr>
              <a:defRPr/>
            </a:lvl1pPr>
          </a:lstStyle>
          <a:p>
            <a:pPr>
              <a:defRPr/>
            </a:pPr>
            <a:fld id="{C8273399-FC00-468E-8297-A5C757E77729}"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r>
              <a:rPr lang="fa-IR" altLang="en-US" smtClean="0"/>
              <a:t>5 - برنامه‌نویسی موازی با </a:t>
            </a:r>
            <a:r>
              <a:rPr lang="en-US" altLang="en-US" smtClean="0"/>
              <a:t>OpenMP</a:t>
            </a:r>
            <a:endParaRPr lang="en-US" altLang="en-US"/>
          </a:p>
        </p:txBody>
      </p:sp>
    </p:spTree>
    <p:extLst>
      <p:ext uri="{BB962C8B-B14F-4D97-AF65-F5344CB8AC3E}">
        <p14:creationId xmlns:p14="http://schemas.microsoft.com/office/powerpoint/2010/main" val="269659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pPr>
              <a:defRPr/>
            </a:pPr>
            <a:r>
              <a:rPr lang="fa-IR" altLang="en-US" smtClean="0"/>
              <a:t>برنامه‌نویسی چند‌هسته‌ای</a:t>
            </a:r>
            <a:endParaRPr lang="en-US" altLang="en-US"/>
          </a:p>
        </p:txBody>
      </p:sp>
      <p:sp>
        <p:nvSpPr>
          <p:cNvPr id="8" name="Slide Number Placeholder 11"/>
          <p:cNvSpPr>
            <a:spLocks noGrp="1"/>
          </p:cNvSpPr>
          <p:nvPr>
            <p:ph type="sldNum" sz="quarter" idx="11"/>
          </p:nvPr>
        </p:nvSpPr>
        <p:spPr/>
        <p:txBody>
          <a:bodyPr rtlCol="0"/>
          <a:lstStyle>
            <a:lvl1pPr>
              <a:defRPr/>
            </a:lvl1pPr>
          </a:lstStyle>
          <a:p>
            <a:pPr>
              <a:defRPr/>
            </a:pPr>
            <a:fld id="{B5EE0C74-F63E-4D14-B3D9-88056494A6C0}"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r>
              <a:rPr lang="fa-IR" altLang="en-US" smtClean="0"/>
              <a:t>5 - برنامه‌نویسی موازی با </a:t>
            </a:r>
            <a:r>
              <a:rPr lang="en-US" altLang="en-US" smtClean="0"/>
              <a:t>OpenMP</a:t>
            </a:r>
            <a:endParaRPr lang="en-US" altLang="en-US"/>
          </a:p>
        </p:txBody>
      </p:sp>
    </p:spTree>
    <p:extLst>
      <p:ext uri="{BB962C8B-B14F-4D97-AF65-F5344CB8AC3E}">
        <p14:creationId xmlns:p14="http://schemas.microsoft.com/office/powerpoint/2010/main" val="3638980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r>
              <a:rPr lang="fa-IR" altLang="en-US" smtClean="0"/>
              <a:t>برنامه‌نویسی چند‌هسته‌ای</a:t>
            </a:r>
            <a:endParaRPr lang="en-US" altLang="en-US" dirty="0"/>
          </a:p>
        </p:txBody>
      </p:sp>
      <p:sp>
        <p:nvSpPr>
          <p:cNvPr id="4" name="Footer Placeholder 2"/>
          <p:cNvSpPr>
            <a:spLocks noGrp="1"/>
          </p:cNvSpPr>
          <p:nvPr>
            <p:ph type="ftr" sz="quarter" idx="11"/>
          </p:nvPr>
        </p:nvSpPr>
        <p:spPr/>
        <p:txBody>
          <a:bodyPr/>
          <a:lstStyle>
            <a:lvl1pPr>
              <a:defRPr/>
            </a:lvl1pPr>
          </a:lstStyle>
          <a:p>
            <a:pPr>
              <a:defRPr/>
            </a:pPr>
            <a:r>
              <a:rPr lang="fa-IR" altLang="en-US" smtClean="0"/>
              <a:t>5 - برنامه‌نویسی موازی با </a:t>
            </a:r>
            <a:r>
              <a:rPr lang="en-US" altLang="en-US" smtClean="0"/>
              <a:t>OpenMP</a:t>
            </a:r>
            <a:endParaRPr lang="en-US" altLang="en-US" dirty="0"/>
          </a:p>
        </p:txBody>
      </p:sp>
      <p:sp>
        <p:nvSpPr>
          <p:cNvPr id="5" name="Slide Number Placeholder 22"/>
          <p:cNvSpPr>
            <a:spLocks noGrp="1"/>
          </p:cNvSpPr>
          <p:nvPr>
            <p:ph type="sldNum" sz="quarter" idx="12"/>
          </p:nvPr>
        </p:nvSpPr>
        <p:spPr/>
        <p:txBody>
          <a:bodyPr/>
          <a:lstStyle>
            <a:lvl1pPr>
              <a:defRPr/>
            </a:lvl1pPr>
          </a:lstStyle>
          <a:p>
            <a:pPr>
              <a:defRPr/>
            </a:pPr>
            <a:fld id="{D5051E03-F727-4562-A6EF-A0FC89A14B1C}" type="slidenum">
              <a:rPr lang="en-US" altLang="en-US"/>
              <a:pPr>
                <a:defRPr/>
              </a:pPr>
              <a:t>‹#›</a:t>
            </a:fld>
            <a:endParaRPr lang="en-US" altLang="en-US" dirty="0"/>
          </a:p>
        </p:txBody>
      </p:sp>
    </p:spTree>
    <p:extLst>
      <p:ext uri="{BB962C8B-B14F-4D97-AF65-F5344CB8AC3E}">
        <p14:creationId xmlns:p14="http://schemas.microsoft.com/office/powerpoint/2010/main" val="117133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fa-IR" altLang="en-US" smtClean="0"/>
              <a:t>برنامه‌نویسی چند‌هسته‌ای</a:t>
            </a:r>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fa-IR" altLang="en-US" smtClean="0"/>
              <a:t>5 - برنامه‌نویسی موازی با </a:t>
            </a:r>
            <a:r>
              <a:rPr lang="en-US" altLang="en-US" smtClean="0"/>
              <a:t>OpenMP</a:t>
            </a:r>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1447DC95-5854-4724-B6D6-20751119913D}" type="slidenum">
              <a:rPr lang="en-US" altLang="en-US"/>
              <a:pPr>
                <a:defRPr/>
              </a:pPr>
              <a:t>‹#›</a:t>
            </a:fld>
            <a:endParaRPr lang="en-US" altLang="en-US"/>
          </a:p>
        </p:txBody>
      </p:sp>
    </p:spTree>
    <p:extLst>
      <p:ext uri="{BB962C8B-B14F-4D97-AF65-F5344CB8AC3E}">
        <p14:creationId xmlns:p14="http://schemas.microsoft.com/office/powerpoint/2010/main" val="254828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r>
              <a:rPr lang="fa-IR" altLang="en-US" smtClean="0"/>
              <a:t>برنامه‌نویسی چند‌هسته‌ای</a:t>
            </a:r>
            <a:endParaRPr lang="en-US" altLang="en-US" dirty="0"/>
          </a:p>
        </p:txBody>
      </p:sp>
      <p:sp>
        <p:nvSpPr>
          <p:cNvPr id="6" name="Footer Placeholder 2"/>
          <p:cNvSpPr>
            <a:spLocks noGrp="1"/>
          </p:cNvSpPr>
          <p:nvPr>
            <p:ph type="ftr" sz="quarter" idx="11"/>
          </p:nvPr>
        </p:nvSpPr>
        <p:spPr/>
        <p:txBody>
          <a:bodyPr/>
          <a:lstStyle>
            <a:lvl1pPr>
              <a:defRPr/>
            </a:lvl1pPr>
          </a:lstStyle>
          <a:p>
            <a:pPr>
              <a:defRPr/>
            </a:pPr>
            <a:r>
              <a:rPr lang="fa-IR" altLang="en-US" smtClean="0"/>
              <a:t>5 - برنامه‌نویسی موازی با </a:t>
            </a:r>
            <a:r>
              <a:rPr lang="en-US" altLang="en-US" smtClean="0"/>
              <a:t>OpenMP</a:t>
            </a:r>
            <a:endParaRPr lang="en-US" altLang="en-US" dirty="0"/>
          </a:p>
        </p:txBody>
      </p:sp>
      <p:sp>
        <p:nvSpPr>
          <p:cNvPr id="7" name="Slide Number Placeholder 22"/>
          <p:cNvSpPr>
            <a:spLocks noGrp="1"/>
          </p:cNvSpPr>
          <p:nvPr>
            <p:ph type="sldNum" sz="quarter" idx="12"/>
          </p:nvPr>
        </p:nvSpPr>
        <p:spPr/>
        <p:txBody>
          <a:bodyPr/>
          <a:lstStyle>
            <a:lvl1pPr>
              <a:defRPr/>
            </a:lvl1pPr>
          </a:lstStyle>
          <a:p>
            <a:pPr>
              <a:defRPr/>
            </a:pPr>
            <a:fld id="{7B626475-5554-4527-8CFD-5B621BF7CCBE}" type="slidenum">
              <a:rPr lang="en-US" altLang="en-US"/>
              <a:pPr>
                <a:defRPr/>
              </a:pPr>
              <a:t>‹#›</a:t>
            </a:fld>
            <a:endParaRPr lang="en-US" altLang="en-US" dirty="0"/>
          </a:p>
        </p:txBody>
      </p:sp>
    </p:spTree>
    <p:extLst>
      <p:ext uri="{BB962C8B-B14F-4D97-AF65-F5344CB8AC3E}">
        <p14:creationId xmlns:p14="http://schemas.microsoft.com/office/powerpoint/2010/main" val="279098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r>
              <a:rPr lang="fa-IR" altLang="en-US" smtClean="0"/>
              <a:t>برنامه‌نویسی چند‌هسته‌ای</a:t>
            </a:r>
            <a:endParaRPr lang="en-US" alt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96818297-90BD-4146-99D5-0305732C08E6}" type="slidenum">
              <a:rPr lang="en-US" altLang="en-US"/>
              <a:pPr>
                <a:defRPr/>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fa-IR" altLang="en-US" smtClean="0"/>
              <a:t>5 - برنامه‌نویسی موازی با </a:t>
            </a:r>
            <a:r>
              <a:rPr lang="en-US" altLang="en-US" smtClean="0"/>
              <a:t>OpenMP</a:t>
            </a:r>
            <a:endParaRPr lang="en-US" altLang="en-US"/>
          </a:p>
        </p:txBody>
      </p:sp>
    </p:spTree>
    <p:extLst>
      <p:ext uri="{BB962C8B-B14F-4D97-AF65-F5344CB8AC3E}">
        <p14:creationId xmlns:p14="http://schemas.microsoft.com/office/powerpoint/2010/main" val="41367019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81000"/>
          </a:xfrm>
          <a:prstGeom prst="rect">
            <a:avLst/>
          </a:prstGeom>
          <a:solidFill>
            <a:schemeClr val="accent1"/>
          </a:solidFill>
        </p:spPr>
        <p:txBody>
          <a:bodyPr vert="horz" anchor="ctr" anchorCtr="0"/>
          <a:lstStyle>
            <a:lvl1pPr algn="ctr" eaLnBrk="1" latinLnBrk="0" hangingPunct="1">
              <a:defRPr kumimoji="0" sz="1400">
                <a:solidFill>
                  <a:schemeClr val="tx2"/>
                </a:solidFill>
                <a:latin typeface="Arial" charset="0"/>
              </a:defRPr>
            </a:lvl1pPr>
          </a:lstStyle>
          <a:p>
            <a:pPr>
              <a:defRPr/>
            </a:pPr>
            <a:r>
              <a:rPr lang="fa-IR" altLang="en-US" smtClean="0"/>
              <a:t>برنامه‌نویسی چند‌هسته‌ای</a:t>
            </a:r>
            <a:endParaRPr lang="en-US" altLang="en-US" dirty="0"/>
          </a:p>
        </p:txBody>
      </p:sp>
      <p:sp>
        <p:nvSpPr>
          <p:cNvPr id="3" name="Footer Placeholder 2"/>
          <p:cNvSpPr>
            <a:spLocks noGrp="1"/>
          </p:cNvSpPr>
          <p:nvPr>
            <p:ph type="ftr" sz="quarter" idx="3"/>
          </p:nvPr>
        </p:nvSpPr>
        <p:spPr>
          <a:xfrm>
            <a:off x="1219200" y="6248400"/>
            <a:ext cx="4811713" cy="381000"/>
          </a:xfrm>
          <a:prstGeom prst="rect">
            <a:avLst/>
          </a:prstGeom>
          <a:solidFill>
            <a:schemeClr val="accent2"/>
          </a:solidFill>
        </p:spPr>
        <p:txBody>
          <a:bodyPr vert="horz" anchor="ctr"/>
          <a:lstStyle>
            <a:lvl1pPr algn="ctr" eaLnBrk="1" latinLnBrk="0" hangingPunct="1">
              <a:defRPr kumimoji="0" sz="1400">
                <a:solidFill>
                  <a:schemeClr val="tx2"/>
                </a:solidFill>
                <a:latin typeface="Arial" charset="0"/>
              </a:defRPr>
            </a:lvl1pPr>
          </a:lstStyle>
          <a:p>
            <a:pPr>
              <a:defRPr/>
            </a:pPr>
            <a:r>
              <a:rPr lang="fa-IR" altLang="en-US" smtClean="0"/>
              <a:t>5 - برنامه‌نویسی موازی با </a:t>
            </a:r>
            <a:r>
              <a:rPr lang="en-US" altLang="en-US" smtClean="0"/>
              <a:t>OpenMP</a:t>
            </a:r>
            <a:endParaRPr lang="en-US" altLang="en-US" dirty="0"/>
          </a:p>
        </p:txBody>
      </p:sp>
      <p:sp>
        <p:nvSpPr>
          <p:cNvPr id="7" name="Rectangle 6"/>
          <p:cNvSpPr/>
          <p:nvPr/>
        </p:nvSpPr>
        <p:spPr bwMode="white">
          <a:xfrm>
            <a:off x="0" y="900113"/>
            <a:ext cx="9144000" cy="3190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590550" y="6248400"/>
            <a:ext cx="533400" cy="3810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990600"/>
            <a:ext cx="8172450" cy="16033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609600" y="6329363"/>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defRPr>
            </a:lvl1pPr>
          </a:lstStyle>
          <a:p>
            <a:pPr>
              <a:defRPr/>
            </a:pPr>
            <a:fld id="{27132BE2-3AAD-4C99-84E8-867559028174}"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65" r:id="rId6"/>
    <p:sldLayoutId id="2147483973" r:id="rId7"/>
    <p:sldLayoutId id="2147483966" r:id="rId8"/>
    <p:sldLayoutId id="2147483974" r:id="rId9"/>
    <p:sldLayoutId id="2147483967" r:id="rId10"/>
    <p:sldLayoutId id="2147483975" r:id="rId11"/>
  </p:sldLayoutIdLst>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alibri" pitchFamily="34" charset="0"/>
        </a:defRPr>
      </a:lvl2pPr>
      <a:lvl3pPr algn="l" rtl="0" eaLnBrk="0" fontAlgn="base" hangingPunct="0">
        <a:spcBef>
          <a:spcPct val="0"/>
        </a:spcBef>
        <a:spcAft>
          <a:spcPct val="0"/>
        </a:spcAft>
        <a:defRPr sz="4400">
          <a:solidFill>
            <a:schemeClr val="tx2"/>
          </a:solidFill>
          <a:latin typeface="Calibri" pitchFamily="34" charset="0"/>
        </a:defRPr>
      </a:lvl3pPr>
      <a:lvl4pPr algn="l" rtl="0" eaLnBrk="0" fontAlgn="base" hangingPunct="0">
        <a:spcBef>
          <a:spcPct val="0"/>
        </a:spcBef>
        <a:spcAft>
          <a:spcPct val="0"/>
        </a:spcAft>
        <a:defRPr sz="4400">
          <a:solidFill>
            <a:schemeClr val="tx2"/>
          </a:solidFill>
          <a:latin typeface="Calibri" pitchFamily="34" charset="0"/>
        </a:defRPr>
      </a:lvl4pPr>
      <a:lvl5pPr algn="l" rtl="0" eaLnBrk="0" fontAlgn="base" hangingPunct="0">
        <a:spcBef>
          <a:spcPct val="0"/>
        </a:spcBef>
        <a:spcAft>
          <a:spcPct val="0"/>
        </a:spcAft>
        <a:defRPr sz="4400">
          <a:solidFill>
            <a:schemeClr val="tx2"/>
          </a:solidFill>
          <a:latin typeface="Calibri" pitchFamily="34" charset="0"/>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8229600" cy="4876800"/>
          </a:xfrm>
        </p:spPr>
        <p:txBody>
          <a:bodyPr>
            <a:normAutofit/>
          </a:bodyPr>
          <a:lstStyle/>
          <a:p>
            <a:pPr algn="r" rtl="1" eaLnBrk="1" fontAlgn="auto" hangingPunct="1">
              <a:spcAft>
                <a:spcPts val="0"/>
              </a:spcAft>
              <a:defRPr/>
            </a:pPr>
            <a:r>
              <a:rPr lang="fa-IR" cap="none" dirty="0" smtClean="0">
                <a:cs typeface="B Nazanin" panose="00000400000000000000" pitchFamily="2" charset="-78"/>
              </a:rPr>
              <a:t>برنامه‌نویسی چندهسته‌ای</a:t>
            </a:r>
            <a:r>
              <a:rPr lang="en-US" cap="none" dirty="0">
                <a:cs typeface="B Nazanin" panose="00000400000000000000" pitchFamily="2" charset="-78"/>
              </a:rPr>
              <a:t/>
            </a:r>
            <a:br>
              <a:rPr lang="en-US" cap="none" dirty="0">
                <a:cs typeface="B Nazanin" panose="00000400000000000000" pitchFamily="2" charset="-78"/>
              </a:rPr>
            </a:br>
            <a:r>
              <a:rPr lang="fa-IR" cap="none" dirty="0" smtClean="0">
                <a:cs typeface="B Nazanin" panose="00000400000000000000" pitchFamily="2" charset="-78"/>
              </a:rPr>
              <a:t/>
            </a:r>
            <a:br>
              <a:rPr lang="fa-IR" cap="none" dirty="0" smtClean="0">
                <a:cs typeface="B Nazanin" panose="00000400000000000000" pitchFamily="2" charset="-78"/>
              </a:rPr>
            </a:br>
            <a:r>
              <a:rPr lang="fa-IR" cap="none" dirty="0" smtClean="0">
                <a:cs typeface="B Nazanin" panose="00000400000000000000" pitchFamily="2" charset="-78"/>
              </a:rPr>
              <a:t>5- </a:t>
            </a:r>
            <a:r>
              <a:rPr lang="en-US" cap="none" dirty="0" err="1" smtClean="0">
                <a:cs typeface="B Nazanin" panose="00000400000000000000" pitchFamily="2" charset="-78"/>
              </a:rPr>
              <a:t>OpenMP</a:t>
            </a:r>
            <a:r>
              <a:rPr lang="fa-IR" cap="none" dirty="0" smtClean="0">
                <a:cs typeface="B Nazanin" panose="00000400000000000000" pitchFamily="2" charset="-78"/>
              </a:rPr>
              <a:t> (بخش سوم)</a:t>
            </a:r>
            <a:r>
              <a:rPr lang="en-US" dirty="0">
                <a:cs typeface="B Nazanin" panose="00000400000000000000" pitchFamily="2" charset="-78"/>
              </a:rPr>
              <a:t/>
            </a:r>
            <a:br>
              <a:rPr lang="en-US"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r>
              <a:rPr lang="fa-IR" sz="3600" cap="none" dirty="0" smtClean="0">
                <a:cs typeface="B Nazanin" panose="00000400000000000000" pitchFamily="2" charset="-78"/>
              </a:rPr>
              <a:t>محمود ممتازپور</a:t>
            </a:r>
            <a:r>
              <a:rPr lang="en-US" sz="3600" cap="none" dirty="0">
                <a:cs typeface="B Nazanin" panose="00000400000000000000" pitchFamily="2" charset="-78"/>
              </a:rPr>
              <a:t/>
            </a:r>
            <a:br>
              <a:rPr lang="en-US" sz="3600" cap="none"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endParaRPr lang="en-US" sz="3000" cap="none" dirty="0">
              <a:cs typeface="B Nazanin" panose="00000400000000000000" pitchFamily="2" charset="-78"/>
            </a:endParaRPr>
          </a:p>
        </p:txBody>
      </p:sp>
      <p:sp>
        <p:nvSpPr>
          <p:cNvPr id="10243" name="Subtitle 2"/>
          <p:cNvSpPr>
            <a:spLocks noGrp="1"/>
          </p:cNvSpPr>
          <p:nvPr>
            <p:ph type="subTitle" idx="1"/>
          </p:nvPr>
        </p:nvSpPr>
        <p:spPr>
          <a:xfrm>
            <a:off x="2362200" y="6049963"/>
            <a:ext cx="6705600" cy="685800"/>
          </a:xfrm>
        </p:spPr>
        <p:txBody>
          <a:bodyPr/>
          <a:lstStyle/>
          <a:p>
            <a:pPr algn="ctr" rtl="1" eaLnBrk="1" hangingPunct="1"/>
            <a:r>
              <a:rPr lang="fa-IR" altLang="en-US" dirty="0" smtClean="0">
                <a:cs typeface="B Nazanin" panose="00000400000000000000" pitchFamily="2" charset="-78"/>
              </a:rPr>
              <a:t>دانشگاه صنعتی امیرکبیر</a:t>
            </a:r>
            <a:endParaRPr lang="en-US" altLang="en-US" dirty="0">
              <a:cs typeface="B Nazanin" panose="00000400000000000000" pitchFamily="2" charset="-78"/>
            </a:endParaRPr>
          </a:p>
        </p:txBody>
      </p:sp>
      <p:sp>
        <p:nvSpPr>
          <p:cNvPr id="10244" name="Date Placeholder 3"/>
          <p:cNvSpPr>
            <a:spLocks noGrp="1"/>
          </p:cNvSpPr>
          <p:nvPr>
            <p:ph type="dt" sz="quarter" idx="10"/>
          </p:nvPr>
        </p:nvSpPr>
        <p:spPr bwMode="auto">
          <a:xfrm>
            <a:off x="76200" y="6248400"/>
            <a:ext cx="2057400" cy="381000"/>
          </a:xfrm>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rtl="1" eaLnBrk="1" hangingPunct="1">
              <a:spcBef>
                <a:spcPct val="0"/>
              </a:spcBef>
              <a:buClrTx/>
              <a:buSzTx/>
              <a:buFontTx/>
              <a:buNone/>
            </a:pPr>
            <a:r>
              <a:rPr lang="fa-IR" altLang="en-US" sz="1800" smtClean="0">
                <a:solidFill>
                  <a:srgbClr val="FFFFFF"/>
                </a:solidFill>
                <a:latin typeface="Arial" pitchFamily="34" charset="0"/>
                <a:cs typeface="B Nazanin" panose="00000400000000000000" pitchFamily="2" charset="-78"/>
              </a:rPr>
              <a:t>برنامه‌نویسی چند‌هسته‌ای</a:t>
            </a:r>
            <a:endParaRPr lang="en-US" altLang="en-US" sz="1800" dirty="0">
              <a:solidFill>
                <a:srgbClr val="FFFFFF"/>
              </a:solidFill>
              <a:latin typeface="Arial" pitchFamily="34" charset="0"/>
              <a:cs typeface="B Nazanin" panose="00000400000000000000" pitchFamily="2" charset="-78"/>
            </a:endParaRPr>
          </a:p>
        </p:txBody>
      </p:sp>
      <p:sp>
        <p:nvSpPr>
          <p:cNvPr id="10245"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algn="r" rtl="1" eaLnBrk="1" hangingPunct="1">
              <a:spcBef>
                <a:spcPct val="0"/>
              </a:spcBef>
              <a:buClrTx/>
              <a:buSzTx/>
              <a:buFontTx/>
              <a:buNone/>
            </a:pPr>
            <a:r>
              <a:rPr lang="fa-IR" altLang="en-US" sz="1400" smtClean="0">
                <a:solidFill>
                  <a:schemeClr val="tx2"/>
                </a:solidFill>
                <a:latin typeface="Arial" pitchFamily="34" charset="0"/>
                <a:cs typeface="B Nazanin" panose="00000400000000000000" pitchFamily="2" charset="-78"/>
              </a:rPr>
              <a:t>5 - برنامه‌نویسی موازی با </a:t>
            </a:r>
            <a:r>
              <a:rPr lang="en-US" altLang="en-US" sz="1400" smtClean="0">
                <a:solidFill>
                  <a:schemeClr val="tx2"/>
                </a:solidFill>
                <a:latin typeface="Arial" pitchFamily="34" charset="0"/>
                <a:cs typeface="B Nazanin" panose="00000400000000000000" pitchFamily="2" charset="-78"/>
              </a:rPr>
              <a:t>OpenMP</a:t>
            </a:r>
            <a:endParaRPr lang="en-US" altLang="en-US" sz="1400">
              <a:solidFill>
                <a:schemeClr val="tx2"/>
              </a:solidFill>
              <a:latin typeface="Arial" pitchFamily="34" charset="0"/>
              <a:cs typeface="B Nazanin" panose="00000400000000000000" pitchFamily="2" charset="-78"/>
            </a:endParaRPr>
          </a:p>
        </p:txBody>
      </p:sp>
      <p:sp>
        <p:nvSpPr>
          <p:cNvPr id="102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rtl="1" eaLnBrk="1" hangingPunct="1">
              <a:spcBef>
                <a:spcPct val="0"/>
              </a:spcBef>
              <a:buClrTx/>
              <a:buSzTx/>
              <a:buFontTx/>
              <a:buNone/>
            </a:pPr>
            <a:fld id="{D7895C56-766E-4F90-AE6B-6CA76F48B262}" type="slidenum">
              <a:rPr lang="en-US" altLang="en-US" sz="1400" smtClean="0">
                <a:solidFill>
                  <a:schemeClr val="tx2"/>
                </a:solidFill>
                <a:latin typeface="Arial" pitchFamily="34" charset="0"/>
                <a:cs typeface="B Nazanin" panose="00000400000000000000" pitchFamily="2" charset="-78"/>
              </a:rPr>
              <a:pPr rtl="1" eaLnBrk="1" hangingPunct="1">
                <a:spcBef>
                  <a:spcPct val="0"/>
                </a:spcBef>
                <a:buClrTx/>
                <a:buSzTx/>
                <a:buFontTx/>
                <a:buNone/>
              </a:pPr>
              <a:t>1</a:t>
            </a:fld>
            <a:endParaRPr lang="en-US" altLang="en-US" sz="1400">
              <a:solidFill>
                <a:schemeClr val="tx2"/>
              </a:solidFill>
              <a:latin typeface="Arial" pitchFamily="34" charset="0"/>
              <a:cs typeface="B Nazanin" panose="00000400000000000000" pitchFamily="2"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پیاده‌سازی قفل در سخت‌افزار</a:t>
            </a:r>
            <a:endParaRPr lang="en-US" b="1" dirty="0">
              <a:solidFill>
                <a:srgbClr val="FF0000"/>
              </a:solidFill>
            </a:endParaRPr>
          </a:p>
        </p:txBody>
      </p:sp>
      <p:sp>
        <p:nvSpPr>
          <p:cNvPr id="3" name="Content Placeholder 2"/>
          <p:cNvSpPr>
            <a:spLocks noGrp="1"/>
          </p:cNvSpPr>
          <p:nvPr>
            <p:ph sz="quarter" idx="1"/>
          </p:nvPr>
        </p:nvSpPr>
        <p:spPr/>
        <p:txBody>
          <a:bodyPr/>
          <a:lstStyle/>
          <a:p>
            <a:pPr marL="0" indent="0" algn="ctr">
              <a:spcAft>
                <a:spcPts val="600"/>
              </a:spcAft>
              <a:buNone/>
            </a:pPr>
            <a:r>
              <a:rPr lang="fa-IR" sz="2600" dirty="0" smtClean="0"/>
              <a:t> با استفاده از دستورالعمل‌های اتمی </a:t>
            </a:r>
            <a:r>
              <a:rPr lang="en-US" sz="2600" dirty="0" smtClean="0">
                <a:solidFill>
                  <a:srgbClr val="0000FF"/>
                </a:solidFill>
              </a:rPr>
              <a:t>Read-Modify-Write</a:t>
            </a:r>
            <a:endParaRPr lang="en-US" sz="2600" dirty="0"/>
          </a:p>
          <a:p>
            <a:r>
              <a:rPr lang="fa-IR" sz="2600" dirty="0" smtClean="0"/>
              <a:t>مثال: </a:t>
            </a:r>
            <a:r>
              <a:rPr lang="en-US" sz="2600" dirty="0" smtClean="0">
                <a:solidFill>
                  <a:srgbClr val="C00000"/>
                </a:solidFill>
              </a:rPr>
              <a:t>Load Linked – Store Conditional</a:t>
            </a:r>
          </a:p>
          <a:p>
            <a:pPr lvl="1"/>
            <a:r>
              <a:rPr lang="fa-IR" sz="2200" dirty="0" smtClean="0"/>
              <a:t>دستورالعمل‌های </a:t>
            </a:r>
            <a:r>
              <a:rPr lang="en-US" sz="2200" dirty="0" smtClean="0"/>
              <a:t>LL-SC </a:t>
            </a:r>
            <a:r>
              <a:rPr lang="fa-IR" sz="2200" dirty="0" smtClean="0"/>
              <a:t> در پردازنده‌های </a:t>
            </a:r>
            <a:r>
              <a:rPr lang="en-US" sz="2200" dirty="0" smtClean="0"/>
              <a:t>ARM</a:t>
            </a:r>
            <a:r>
              <a:rPr lang="fa-IR" sz="2200" dirty="0" smtClean="0"/>
              <a:t>، </a:t>
            </a:r>
            <a:r>
              <a:rPr lang="en-US" sz="2200" dirty="0" smtClean="0"/>
              <a:t>Power</a:t>
            </a:r>
            <a:r>
              <a:rPr lang="fa-IR" sz="2200" dirty="0" smtClean="0"/>
              <a:t>، </a:t>
            </a:r>
            <a:r>
              <a:rPr lang="en-US" sz="2200" dirty="0" smtClean="0"/>
              <a:t>Alpha</a:t>
            </a:r>
            <a:r>
              <a:rPr lang="fa-IR" sz="2200" dirty="0" smtClean="0"/>
              <a:t> و </a:t>
            </a:r>
            <a:r>
              <a:rPr lang="en-US" sz="2200" dirty="0" smtClean="0"/>
              <a:t>MIPS</a:t>
            </a:r>
            <a:r>
              <a:rPr lang="fa-IR" sz="2200" dirty="0" smtClean="0"/>
              <a:t> استفاده شده‌اند.</a:t>
            </a:r>
            <a:endParaRPr lang="en-US" sz="2200" dirty="0" smtClean="0"/>
          </a:p>
          <a:p>
            <a:pPr lvl="1"/>
            <a:r>
              <a:rPr lang="fa-IR" sz="2200" dirty="0" smtClean="0">
                <a:solidFill>
                  <a:srgbClr val="C00000"/>
                </a:solidFill>
              </a:rPr>
              <a:t>ایده اصلی:</a:t>
            </a:r>
            <a:r>
              <a:rPr lang="fa-IR" sz="2200" dirty="0">
                <a:solidFill>
                  <a:srgbClr val="0000FF"/>
                </a:solidFill>
              </a:rPr>
              <a:t> </a:t>
            </a:r>
            <a:r>
              <a:rPr lang="fa-IR" sz="2200" dirty="0" smtClean="0"/>
              <a:t>عملیات </a:t>
            </a:r>
            <a:r>
              <a:rPr lang="en-US" sz="2200" dirty="0" smtClean="0"/>
              <a:t>RMW</a:t>
            </a:r>
            <a:r>
              <a:rPr lang="fa-IR" sz="2200" dirty="0" smtClean="0"/>
              <a:t> به صورت یک دستورالعمل برای اجرا در خط لوله مناسب نیست. بنابراین در این روش، آن را به دو دستورالعمل تجزیه کرده‌ایم</a:t>
            </a:r>
            <a:r>
              <a:rPr lang="en-US" sz="2200" dirty="0" smtClean="0"/>
              <a:t>!</a:t>
            </a:r>
          </a:p>
          <a:p>
            <a:pPr algn="l" rtl="0"/>
            <a:r>
              <a:rPr lang="en-US" sz="2600" dirty="0" smtClean="0"/>
              <a:t>Load-Linked (LL)</a:t>
            </a:r>
          </a:p>
          <a:p>
            <a:pPr lvl="1"/>
            <a:r>
              <a:rPr lang="fa-IR" sz="2200" dirty="0" smtClean="0"/>
              <a:t>مانند یک بارگذاری (</a:t>
            </a:r>
            <a:r>
              <a:rPr lang="en-US" sz="2200" dirty="0" smtClean="0"/>
              <a:t>Load</a:t>
            </a:r>
            <a:r>
              <a:rPr lang="fa-IR" sz="2200" dirty="0" smtClean="0"/>
              <a:t>) ساده است، ولی همزمان آدرس را نیز در یک ثبات به نام </a:t>
            </a:r>
            <a:r>
              <a:rPr lang="en-US" sz="2200" dirty="0" smtClean="0">
                <a:solidFill>
                  <a:srgbClr val="C00000"/>
                </a:solidFill>
              </a:rPr>
              <a:t>link register</a:t>
            </a:r>
            <a:r>
              <a:rPr lang="fa-IR" sz="2200" dirty="0" smtClean="0">
                <a:solidFill>
                  <a:srgbClr val="C00000"/>
                </a:solidFill>
              </a:rPr>
              <a:t> </a:t>
            </a:r>
            <a:r>
              <a:rPr lang="fa-IR" sz="2200" dirty="0" smtClean="0"/>
              <a:t>ذخیره می‌کند.</a:t>
            </a:r>
            <a:endParaRPr lang="en-US" sz="2200" dirty="0" smtClean="0"/>
          </a:p>
          <a:p>
            <a:pPr algn="l" rtl="0"/>
            <a:r>
              <a:rPr lang="en-US" sz="2600" dirty="0" smtClean="0"/>
              <a:t>Store-Conditional (SC)</a:t>
            </a:r>
          </a:p>
          <a:p>
            <a:pPr lvl="1"/>
            <a:r>
              <a:rPr lang="fa-IR" sz="2200" dirty="0" smtClean="0"/>
              <a:t>فقط در صورتی‌که آدرس با آنچه در </a:t>
            </a:r>
            <a:r>
              <a:rPr lang="en-US" sz="2200" dirty="0" smtClean="0"/>
              <a:t>link register</a:t>
            </a:r>
            <a:r>
              <a:rPr lang="fa-IR" sz="2200" dirty="0" smtClean="0"/>
              <a:t> مطابقت داشته باشد دستور ذخیره (</a:t>
            </a:r>
            <a:r>
              <a:rPr lang="en-US" sz="2200" dirty="0" smtClean="0"/>
              <a:t>store</a:t>
            </a:r>
            <a:r>
              <a:rPr lang="fa-IR" sz="2200" dirty="0" smtClean="0"/>
              <a:t>) را انجام می‌دهد و 1 برمی‌گرداند، وگرنه 0 بر می‌گرداند.</a:t>
            </a:r>
            <a:endParaRPr lang="en-US" sz="2200" dirty="0" smtClean="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10</a:t>
            </a:fld>
            <a:endParaRPr lang="en-US" altLang="en-US" dirty="0"/>
          </a:p>
        </p:txBody>
      </p:sp>
    </p:spTree>
    <p:extLst>
      <p:ext uri="{BB962C8B-B14F-4D97-AF65-F5344CB8AC3E}">
        <p14:creationId xmlns:p14="http://schemas.microsoft.com/office/powerpoint/2010/main" val="511094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چگونه</a:t>
            </a:r>
            <a:r>
              <a:rPr lang="en-US" dirty="0" smtClean="0"/>
              <a:t>LL/SC </a:t>
            </a:r>
            <a:r>
              <a:rPr lang="fa-IR" dirty="0" smtClean="0"/>
              <a:t> اتمی است؟</a:t>
            </a:r>
            <a:endParaRPr lang="en-US" dirty="0"/>
          </a:p>
        </p:txBody>
      </p:sp>
      <p:sp>
        <p:nvSpPr>
          <p:cNvPr id="3" name="Content Placeholder 2"/>
          <p:cNvSpPr>
            <a:spLocks noGrp="1"/>
          </p:cNvSpPr>
          <p:nvPr>
            <p:ph sz="quarter" idx="1"/>
          </p:nvPr>
        </p:nvSpPr>
        <p:spPr/>
        <p:txBody>
          <a:bodyPr/>
          <a:lstStyle/>
          <a:p>
            <a:endParaRPr lang="en-US" dirty="0" smtClean="0"/>
          </a:p>
          <a:p>
            <a:endParaRPr lang="en-US" dirty="0"/>
          </a:p>
          <a:p>
            <a:endParaRPr lang="en-US" dirty="0" smtClean="0"/>
          </a:p>
          <a:p>
            <a:endParaRPr lang="en-US" dirty="0"/>
          </a:p>
          <a:p>
            <a:endParaRPr lang="en-US" dirty="0" smtClean="0"/>
          </a:p>
          <a:p>
            <a:r>
              <a:rPr lang="fa-IR" dirty="0" smtClean="0"/>
              <a:t>فرض کنید دو نخ در حال اجرای این قطعه کد باشند. </a:t>
            </a:r>
          </a:p>
          <a:p>
            <a:pPr lvl="1"/>
            <a:r>
              <a:rPr lang="fa-IR" dirty="0" smtClean="0"/>
              <a:t>هر دو نخ مقدار </a:t>
            </a:r>
            <a:r>
              <a:rPr lang="en-US" dirty="0" err="1" smtClean="0"/>
              <a:t>lockvar</a:t>
            </a:r>
            <a:r>
              <a:rPr lang="fa-IR" dirty="0" smtClean="0"/>
              <a:t> را می‌خوانند و یکی به آن می‌افزایند.</a:t>
            </a:r>
          </a:p>
          <a:p>
            <a:pPr lvl="1"/>
            <a:r>
              <a:rPr lang="fa-IR" dirty="0" smtClean="0"/>
              <a:t>آن نخی که اول بنویسد موفق می‌شود، و نخ دیگر شکست می‌خورد چون در هنگام نوشتن نخ اول، </a:t>
            </a:r>
            <a:r>
              <a:rPr lang="en-US" dirty="0" smtClean="0"/>
              <a:t>LINKREG</a:t>
            </a:r>
            <a:r>
              <a:rPr lang="fa-IR" dirty="0" smtClean="0"/>
              <a:t> آن ریست شده است.</a:t>
            </a:r>
          </a:p>
          <a:p>
            <a:pPr lvl="1"/>
            <a:endParaRPr lang="en-US" dirty="0">
              <a:solidFill>
                <a:srgbClr val="0000FF"/>
              </a:solidFill>
            </a:endParaRP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11</a:t>
            </a:fld>
            <a:endParaRPr lang="en-US" altLang="en-US" dirty="0"/>
          </a:p>
        </p:txBody>
      </p:sp>
      <p:sp>
        <p:nvSpPr>
          <p:cNvPr id="7" name="TextBox 6"/>
          <p:cNvSpPr txBox="1"/>
          <p:nvPr/>
        </p:nvSpPr>
        <p:spPr>
          <a:xfrm>
            <a:off x="798951" y="1524000"/>
            <a:ext cx="1563248" cy="1477328"/>
          </a:xfrm>
          <a:prstGeom prst="rect">
            <a:avLst/>
          </a:prstGeom>
          <a:noFill/>
        </p:spPr>
        <p:txBody>
          <a:bodyPr wrap="none" rtlCol="0">
            <a:spAutoFit/>
          </a:bodyPr>
          <a:lstStyle/>
          <a:p>
            <a:pPr algn="ct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LL </a:t>
            </a:r>
            <a:r>
              <a:rPr lang="en-US" dirty="0" err="1">
                <a:latin typeface="Droid Sans Mono" panose="020B0609030804020204" pitchFamily="49" charset="0"/>
                <a:ea typeface="Droid Sans Mono" panose="020B0609030804020204" pitchFamily="49" charset="0"/>
                <a:cs typeface="Droid Sans Mono" panose="020B0609030804020204" pitchFamily="49" charset="0"/>
              </a:rPr>
              <a:t>l</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ockvar</a:t>
            </a:r>
            <a:endParaRPr lang="en-US" dirty="0" smtClean="0">
              <a:latin typeface="Droid Sans Mono" panose="020B0609030804020204" pitchFamily="49" charset="0"/>
              <a:ea typeface="Droid Sans Mono" panose="020B0609030804020204" pitchFamily="49" charset="0"/>
              <a:cs typeface="Droid Sans Mono" panose="020B0609030804020204" pitchFamily="49" charset="0"/>
            </a:endParaRPr>
          </a:p>
          <a:p>
            <a:pPr algn="ct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pPr algn="ct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pPr algn="ctr"/>
            <a:r>
              <a:rPr lang="en-US" dirty="0">
                <a:latin typeface="Droid Sans Mono" panose="020B0609030804020204" pitchFamily="49" charset="0"/>
                <a:ea typeface="Droid Sans Mono" panose="020B0609030804020204" pitchFamily="49" charset="0"/>
                <a:cs typeface="Droid Sans Mono" panose="020B0609030804020204" pitchFamily="49" charset="0"/>
              </a:rPr>
              <a:t>.</a:t>
            </a:r>
            <a:endParaRPr lang="en-US" dirty="0" smtClean="0">
              <a:latin typeface="Droid Sans Mono" panose="020B0609030804020204" pitchFamily="49" charset="0"/>
              <a:ea typeface="Droid Sans Mono" panose="020B0609030804020204" pitchFamily="49" charset="0"/>
              <a:cs typeface="Droid Sans Mono" panose="020B0609030804020204" pitchFamily="49" charset="0"/>
            </a:endParaRPr>
          </a:p>
          <a:p>
            <a:pPr algn="ct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SC </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lockvar</a:t>
            </a:r>
            <a:endParaRPr lang="en-US" dirty="0">
              <a:latin typeface="Droid Sans Mono" panose="020B0609030804020204" pitchFamily="49" charset="0"/>
              <a:ea typeface="Droid Sans Mono" panose="020B0609030804020204" pitchFamily="49" charset="0"/>
              <a:cs typeface="Droid Sans Mono" panose="020B0609030804020204" pitchFamily="49" charset="0"/>
            </a:endParaRPr>
          </a:p>
        </p:txBody>
      </p:sp>
      <p:sp>
        <p:nvSpPr>
          <p:cNvPr id="17" name="Right Arrow 16"/>
          <p:cNvSpPr/>
          <p:nvPr/>
        </p:nvSpPr>
        <p:spPr>
          <a:xfrm>
            <a:off x="5688748" y="2158404"/>
            <a:ext cx="407252" cy="508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774170" y="1783394"/>
            <a:ext cx="2712230" cy="6096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smtClean="0">
                <a:solidFill>
                  <a:srgbClr val="C00000"/>
                </a:solidFill>
                <a:ea typeface="Droid Sans Mono" panose="020B0609030804020204" pitchFamily="49" charset="0"/>
                <a:cs typeface="B Nazanin" panose="00000400000000000000" pitchFamily="2" charset="-78"/>
              </a:rPr>
              <a:t>آیا کسی بر روی </a:t>
            </a:r>
            <a:r>
              <a:rPr lang="en-US" dirty="0" err="1" smtClean="0">
                <a:solidFill>
                  <a:srgbClr val="C00000"/>
                </a:solidFill>
                <a:ea typeface="Droid Sans Mono" panose="020B0609030804020204" pitchFamily="49" charset="0"/>
                <a:cs typeface="B Nazanin" panose="00000400000000000000" pitchFamily="2" charset="-78"/>
              </a:rPr>
              <a:t>Lockvar</a:t>
            </a:r>
            <a:r>
              <a:rPr lang="fa-IR" dirty="0" smtClean="0">
                <a:solidFill>
                  <a:srgbClr val="C00000"/>
                </a:solidFill>
                <a:ea typeface="Droid Sans Mono" panose="020B0609030804020204" pitchFamily="49" charset="0"/>
                <a:cs typeface="B Nazanin" panose="00000400000000000000" pitchFamily="2" charset="-78"/>
              </a:rPr>
              <a:t> نوشت؟</a:t>
            </a:r>
          </a:p>
          <a:p>
            <a:pPr algn="ctr"/>
            <a:r>
              <a:rPr lang="en-US" dirty="0" smtClean="0">
                <a:solidFill>
                  <a:srgbClr val="0000FF"/>
                </a:solidFill>
                <a:latin typeface="+mj-lt"/>
                <a:ea typeface="Droid Sans Mono" panose="020B0609030804020204" pitchFamily="49" charset="0"/>
                <a:cs typeface="Droid Sans Mono" panose="020B0609030804020204" pitchFamily="49" charset="0"/>
              </a:rPr>
              <a:t>LINKREG </a:t>
            </a:r>
            <a:r>
              <a:rPr lang="en-US" dirty="0">
                <a:solidFill>
                  <a:srgbClr val="0000FF"/>
                </a:solidFill>
                <a:latin typeface="+mj-lt"/>
                <a:ea typeface="Droid Sans Mono" panose="020B0609030804020204" pitchFamily="49" charset="0"/>
                <a:cs typeface="Droid Sans Mono" panose="020B0609030804020204" pitchFamily="49" charset="0"/>
              </a:rPr>
              <a:t>= 0</a:t>
            </a:r>
          </a:p>
        </p:txBody>
      </p:sp>
      <p:cxnSp>
        <p:nvCxnSpPr>
          <p:cNvPr id="23" name="Straight Arrow Connector 22"/>
          <p:cNvCxnSpPr>
            <a:stCxn id="22" idx="1"/>
          </p:cNvCxnSpPr>
          <p:nvPr/>
        </p:nvCxnSpPr>
        <p:spPr>
          <a:xfrm flipH="1">
            <a:off x="1950228" y="2088194"/>
            <a:ext cx="823942" cy="1464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849905" y="2819400"/>
            <a:ext cx="3157195" cy="6096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dirty="0" smtClean="0">
                <a:solidFill>
                  <a:srgbClr val="C00000"/>
                </a:solidFill>
                <a:ea typeface="Droid Sans Mono" panose="020B0609030804020204" pitchFamily="49" charset="0"/>
                <a:cs typeface="B Nazanin" panose="00000400000000000000" pitchFamily="2" charset="-78"/>
              </a:rPr>
              <a:t>SC</a:t>
            </a:r>
            <a:r>
              <a:rPr lang="fa-IR" dirty="0" smtClean="0">
                <a:solidFill>
                  <a:srgbClr val="C00000"/>
                </a:solidFill>
                <a:ea typeface="Droid Sans Mono" panose="020B0609030804020204" pitchFamily="49" charset="0"/>
                <a:cs typeface="B Nazanin" panose="00000400000000000000" pitchFamily="2" charset="-78"/>
              </a:rPr>
              <a:t> شکست می‌خورد، زیرا آدرس </a:t>
            </a:r>
            <a:r>
              <a:rPr lang="en-US" dirty="0" err="1" smtClean="0">
                <a:solidFill>
                  <a:srgbClr val="C00000"/>
                </a:solidFill>
                <a:ea typeface="Droid Sans Mono" panose="020B0609030804020204" pitchFamily="49" charset="0"/>
                <a:cs typeface="B Nazanin" panose="00000400000000000000" pitchFamily="2" charset="-78"/>
              </a:rPr>
              <a:t>lockvar</a:t>
            </a:r>
            <a:r>
              <a:rPr lang="fa-IR" dirty="0" smtClean="0">
                <a:solidFill>
                  <a:srgbClr val="C00000"/>
                </a:solidFill>
                <a:ea typeface="Droid Sans Mono" panose="020B0609030804020204" pitchFamily="49" charset="0"/>
                <a:cs typeface="B Nazanin" panose="00000400000000000000" pitchFamily="2" charset="-78"/>
              </a:rPr>
              <a:t> با مقدار </a:t>
            </a:r>
            <a:r>
              <a:rPr lang="en-US" dirty="0" smtClean="0">
                <a:solidFill>
                  <a:srgbClr val="0000FF"/>
                </a:solidFill>
                <a:ea typeface="Droid Sans Mono" panose="020B0609030804020204" pitchFamily="49" charset="0"/>
                <a:cs typeface="B Nazanin" panose="00000400000000000000" pitchFamily="2" charset="-78"/>
              </a:rPr>
              <a:t>LINKREG</a:t>
            </a:r>
            <a:r>
              <a:rPr lang="en-US" dirty="0" smtClean="0">
                <a:solidFill>
                  <a:srgbClr val="C00000"/>
                </a:solidFill>
                <a:ea typeface="Droid Sans Mono" panose="020B0609030804020204" pitchFamily="49" charset="0"/>
                <a:cs typeface="B Nazanin" panose="00000400000000000000" pitchFamily="2" charset="-78"/>
              </a:rPr>
              <a:t> </a:t>
            </a:r>
            <a:r>
              <a:rPr lang="fa-IR" dirty="0" smtClean="0">
                <a:solidFill>
                  <a:srgbClr val="C00000"/>
                </a:solidFill>
                <a:ea typeface="Droid Sans Mono" panose="020B0609030804020204" pitchFamily="49" charset="0"/>
                <a:cs typeface="B Nazanin" panose="00000400000000000000" pitchFamily="2" charset="-78"/>
              </a:rPr>
              <a:t> برابر نیست.</a:t>
            </a:r>
            <a:endParaRPr lang="en-US" dirty="0">
              <a:solidFill>
                <a:srgbClr val="0000FF"/>
              </a:solidFill>
              <a:ea typeface="Droid Sans Mono" panose="020B0609030804020204" pitchFamily="49" charset="0"/>
              <a:cs typeface="B Nazanin" panose="00000400000000000000" pitchFamily="2" charset="-78"/>
            </a:endParaRPr>
          </a:p>
        </p:txBody>
      </p:sp>
      <p:cxnSp>
        <p:nvCxnSpPr>
          <p:cNvPr id="28" name="Straight Arrow Connector 27"/>
          <p:cNvCxnSpPr>
            <a:stCxn id="27" idx="1"/>
          </p:cNvCxnSpPr>
          <p:nvPr/>
        </p:nvCxnSpPr>
        <p:spPr>
          <a:xfrm flipH="1" flipV="1">
            <a:off x="2333297" y="2885090"/>
            <a:ext cx="516608" cy="2391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218401" y="2057400"/>
            <a:ext cx="2315999" cy="68391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smtClean="0">
                <a:solidFill>
                  <a:srgbClr val="C00000"/>
                </a:solidFill>
                <a:ea typeface="Droid Sans Mono" panose="020B0609030804020204" pitchFamily="49" charset="0"/>
                <a:cs typeface="B Nazanin" panose="00000400000000000000" pitchFamily="2" charset="-78"/>
              </a:rPr>
              <a:t>بنابراین از مکانیزم </a:t>
            </a:r>
            <a:r>
              <a:rPr lang="en-US" dirty="0" smtClean="0">
                <a:solidFill>
                  <a:srgbClr val="0000FF"/>
                </a:solidFill>
                <a:ea typeface="Droid Sans Mono" panose="020B0609030804020204" pitchFamily="49" charset="0"/>
                <a:cs typeface="B Nazanin" panose="00000400000000000000" pitchFamily="2" charset="-78"/>
              </a:rPr>
              <a:t>Coherence</a:t>
            </a:r>
            <a:r>
              <a:rPr lang="fa-IR" dirty="0" smtClean="0">
                <a:solidFill>
                  <a:srgbClr val="0000FF"/>
                </a:solidFill>
                <a:ea typeface="Droid Sans Mono" panose="020B0609030804020204" pitchFamily="49" charset="0"/>
                <a:cs typeface="B Nazanin" panose="00000400000000000000" pitchFamily="2" charset="-78"/>
              </a:rPr>
              <a:t> </a:t>
            </a:r>
            <a:r>
              <a:rPr lang="fa-IR" dirty="0" smtClean="0">
                <a:solidFill>
                  <a:srgbClr val="C00000"/>
                </a:solidFill>
                <a:ea typeface="Droid Sans Mono" panose="020B0609030804020204" pitchFamily="49" charset="0"/>
                <a:cs typeface="B Nazanin" panose="00000400000000000000" pitchFamily="2" charset="-78"/>
              </a:rPr>
              <a:t>کمک می‌گیرد.</a:t>
            </a:r>
            <a:endParaRPr lang="en-US" dirty="0">
              <a:solidFill>
                <a:srgbClr val="C00000"/>
              </a:solidFill>
              <a:ea typeface="Droid Sans Mono" panose="020B0609030804020204" pitchFamily="49" charset="0"/>
              <a:cs typeface="B Nazanin" panose="00000400000000000000" pitchFamily="2" charset="-78"/>
            </a:endParaRPr>
          </a:p>
        </p:txBody>
      </p:sp>
    </p:spTree>
    <p:extLst>
      <p:ext uri="{BB962C8B-B14F-4D97-AF65-F5344CB8AC3E}">
        <p14:creationId xmlns:p14="http://schemas.microsoft.com/office/powerpoint/2010/main" val="2145052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animBg="1"/>
      <p:bldP spid="22" grpId="0" animBg="1"/>
      <p:bldP spid="27"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پیاده‌سازی قفل در سخت‌افزار</a:t>
            </a:r>
            <a:endParaRPr lang="en-US" dirty="0"/>
          </a:p>
        </p:txBody>
      </p:sp>
      <p:sp>
        <p:nvSpPr>
          <p:cNvPr id="3" name="Content Placeholder 2"/>
          <p:cNvSpPr>
            <a:spLocks noGrp="1"/>
          </p:cNvSpPr>
          <p:nvPr>
            <p:ph sz="quarter" idx="1"/>
          </p:nvPr>
        </p:nvSpPr>
        <p:spPr/>
        <p:txBody>
          <a:bodyPr/>
          <a:lstStyle/>
          <a:p>
            <a:endParaRPr lang="en-US"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12</a:t>
            </a:fld>
            <a:endParaRPr lang="en-US" altLang="en-US" dirty="0"/>
          </a:p>
        </p:txBody>
      </p:sp>
      <p:sp>
        <p:nvSpPr>
          <p:cNvPr id="7" name="TextBox 6"/>
          <p:cNvSpPr txBox="1"/>
          <p:nvPr/>
        </p:nvSpPr>
        <p:spPr>
          <a:xfrm>
            <a:off x="1219200" y="1447800"/>
            <a:ext cx="4099199" cy="2308324"/>
          </a:xfrm>
          <a:prstGeom prst="rect">
            <a:avLst/>
          </a:prstGeom>
          <a:noFill/>
        </p:spPr>
        <p:txBody>
          <a:bodyPr wrap="none" rtlCol="0">
            <a:spAutoFit/>
          </a:bodyPr>
          <a:lstStyle/>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void lock (&amp;</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lockvar</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trylock</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LL R2,lockvar</a:t>
            </a:r>
          </a:p>
          <a:p>
            <a:r>
              <a:rPr lang="en-US" dirty="0">
                <a:latin typeface="Droid Sans Mono" panose="020B0609030804020204" pitchFamily="49" charset="0"/>
                <a:ea typeface="Droid Sans Mono" panose="020B0609030804020204" pitchFamily="49" charset="0"/>
                <a:cs typeface="Droid Sans Mono" panose="020B0609030804020204" pitchFamily="49" charset="0"/>
              </a:rPr>
              <a:t>		BNEZ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R2,trylock</a:t>
            </a:r>
          </a:p>
          <a:p>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ADDI R1,R1,#1</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SC R1,lockvar</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BEQZ R1,trylock</a:t>
            </a:r>
          </a:p>
          <a:p>
            <a:r>
              <a:rPr lang="en-US" dirty="0">
                <a:latin typeface="Droid Sans Mono" panose="020B0609030804020204" pitchFamily="49" charset="0"/>
                <a:ea typeface="Droid Sans Mono" panose="020B0609030804020204" pitchFamily="49" charset="0"/>
                <a:cs typeface="Droid Sans Mono" panose="020B0609030804020204" pitchFamily="49" charset="0"/>
              </a:rPr>
              <a:t>}</a:t>
            </a:r>
          </a:p>
        </p:txBody>
      </p:sp>
      <p:sp>
        <p:nvSpPr>
          <p:cNvPr id="8" name="TextBox 7"/>
          <p:cNvSpPr txBox="1"/>
          <p:nvPr/>
        </p:nvSpPr>
        <p:spPr>
          <a:xfrm>
            <a:off x="1219200" y="4486870"/>
            <a:ext cx="3355406" cy="923330"/>
          </a:xfrm>
          <a:prstGeom prst="rect">
            <a:avLst/>
          </a:prstGeom>
          <a:noFill/>
        </p:spPr>
        <p:txBody>
          <a:bodyPr wrap="none" rtlCol="0">
            <a:spAutoFit/>
          </a:bodyPr>
          <a:lstStyle/>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void unlock (&amp;</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lockvar</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SW 0,lockvar</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dirty="0">
              <a:latin typeface="Droid Sans Mono" panose="020B0609030804020204" pitchFamily="49" charset="0"/>
              <a:ea typeface="Droid Sans Mono" panose="020B0609030804020204" pitchFamily="49" charset="0"/>
              <a:cs typeface="Droid Sans Mono" panose="020B0609030804020204" pitchFamily="49" charset="0"/>
            </a:endParaRPr>
          </a:p>
        </p:txBody>
      </p:sp>
      <p:sp>
        <p:nvSpPr>
          <p:cNvPr id="9" name="Rectangle 8"/>
          <p:cNvSpPr/>
          <p:nvPr/>
        </p:nvSpPr>
        <p:spPr>
          <a:xfrm>
            <a:off x="6112098" y="1905000"/>
            <a:ext cx="2193702" cy="696962"/>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smtClean="0">
                <a:solidFill>
                  <a:srgbClr val="C00000"/>
                </a:solidFill>
                <a:latin typeface="+mj-lt"/>
                <a:ea typeface="Droid Sans Mono" panose="020B0609030804020204" pitchFamily="49" charset="0"/>
                <a:cs typeface="B Nazanin" panose="00000400000000000000" pitchFamily="2" charset="-78"/>
              </a:rPr>
              <a:t>اگر </a:t>
            </a:r>
            <a:r>
              <a:rPr lang="en-US" dirty="0" err="1" smtClean="0">
                <a:solidFill>
                  <a:srgbClr val="1B46FD"/>
                </a:solidFill>
                <a:latin typeface="+mj-lt"/>
                <a:ea typeface="Droid Sans Mono" panose="020B0609030804020204" pitchFamily="49" charset="0"/>
                <a:cs typeface="B Nazanin" panose="00000400000000000000" pitchFamily="2" charset="-78"/>
              </a:rPr>
              <a:t>lockvar</a:t>
            </a:r>
            <a:r>
              <a:rPr lang="fa-IR" dirty="0" smtClean="0">
                <a:solidFill>
                  <a:srgbClr val="1B46FD"/>
                </a:solidFill>
                <a:latin typeface="+mj-lt"/>
                <a:ea typeface="Droid Sans Mono" panose="020B0609030804020204" pitchFamily="49" charset="0"/>
                <a:cs typeface="B Nazanin" panose="00000400000000000000" pitchFamily="2" charset="-78"/>
              </a:rPr>
              <a:t> </a:t>
            </a:r>
            <a:r>
              <a:rPr lang="fa-IR" dirty="0" smtClean="0">
                <a:solidFill>
                  <a:srgbClr val="C00000"/>
                </a:solidFill>
                <a:latin typeface="+mj-lt"/>
                <a:ea typeface="Droid Sans Mono" panose="020B0609030804020204" pitchFamily="49" charset="0"/>
                <a:cs typeface="B Nazanin" panose="00000400000000000000" pitchFamily="2" charset="-78"/>
              </a:rPr>
              <a:t>صفر نیست دوباره تلاش کن</a:t>
            </a:r>
            <a:endParaRPr lang="en-US" dirty="0">
              <a:solidFill>
                <a:srgbClr val="C00000"/>
              </a:solidFill>
              <a:latin typeface="+mj-lt"/>
              <a:ea typeface="Droid Sans Mono" panose="020B0609030804020204" pitchFamily="49" charset="0"/>
              <a:cs typeface="B Nazanin" panose="00000400000000000000" pitchFamily="2" charset="-78"/>
            </a:endParaRPr>
          </a:p>
        </p:txBody>
      </p:sp>
      <p:cxnSp>
        <p:nvCxnSpPr>
          <p:cNvPr id="10" name="Straight Arrow Connector 9"/>
          <p:cNvCxnSpPr>
            <a:stCxn id="9" idx="1"/>
          </p:cNvCxnSpPr>
          <p:nvPr/>
        </p:nvCxnSpPr>
        <p:spPr>
          <a:xfrm flipH="1">
            <a:off x="5360276" y="2253481"/>
            <a:ext cx="751822" cy="2374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736187" y="3581400"/>
            <a:ext cx="2264813" cy="6858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smtClean="0">
                <a:solidFill>
                  <a:srgbClr val="C00000"/>
                </a:solidFill>
                <a:ea typeface="Droid Sans Mono" panose="020B0609030804020204" pitchFamily="49" charset="0"/>
                <a:cs typeface="B Nazanin" panose="00000400000000000000" pitchFamily="2" charset="-78"/>
              </a:rPr>
              <a:t>اگر </a:t>
            </a:r>
            <a:r>
              <a:rPr lang="en-US" dirty="0" smtClean="0">
                <a:solidFill>
                  <a:srgbClr val="1B46FD"/>
                </a:solidFill>
                <a:ea typeface="Droid Sans Mono" panose="020B0609030804020204" pitchFamily="49" charset="0"/>
                <a:cs typeface="B Nazanin" panose="00000400000000000000" pitchFamily="2" charset="-78"/>
              </a:rPr>
              <a:t>SC</a:t>
            </a:r>
            <a:r>
              <a:rPr lang="fa-IR" dirty="0" smtClean="0">
                <a:solidFill>
                  <a:srgbClr val="1B46FD"/>
                </a:solidFill>
                <a:ea typeface="Droid Sans Mono" panose="020B0609030804020204" pitchFamily="49" charset="0"/>
                <a:cs typeface="B Nazanin" panose="00000400000000000000" pitchFamily="2" charset="-78"/>
              </a:rPr>
              <a:t> </a:t>
            </a:r>
            <a:r>
              <a:rPr lang="fa-IR" dirty="0" smtClean="0">
                <a:solidFill>
                  <a:srgbClr val="C00000"/>
                </a:solidFill>
                <a:ea typeface="Droid Sans Mono" panose="020B0609030804020204" pitchFamily="49" charset="0"/>
                <a:cs typeface="B Nazanin" panose="00000400000000000000" pitchFamily="2" charset="-78"/>
              </a:rPr>
              <a:t>موفقیت‌آمیز نبود دوباره تلاش کن</a:t>
            </a:r>
            <a:endParaRPr lang="en-US" dirty="0">
              <a:solidFill>
                <a:srgbClr val="0000FF"/>
              </a:solidFill>
              <a:latin typeface="Droid Sans Mono" panose="020B0609030804020204" pitchFamily="49" charset="0"/>
              <a:ea typeface="Droid Sans Mono" panose="020B0609030804020204" pitchFamily="49" charset="0"/>
              <a:cs typeface="B Nazanin" panose="00000400000000000000" pitchFamily="2" charset="-78"/>
            </a:endParaRPr>
          </a:p>
        </p:txBody>
      </p:sp>
      <p:cxnSp>
        <p:nvCxnSpPr>
          <p:cNvPr id="12" name="Straight Arrow Connector 11"/>
          <p:cNvCxnSpPr>
            <a:stCxn id="11" idx="1"/>
          </p:cNvCxnSpPr>
          <p:nvPr/>
        </p:nvCxnSpPr>
        <p:spPr>
          <a:xfrm flipH="1" flipV="1">
            <a:off x="5318401" y="3352802"/>
            <a:ext cx="417786" cy="57149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780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6" end="6"/>
                                            </p:txEl>
                                          </p:spTgt>
                                        </p:tgtEl>
                                        <p:attrNameLst>
                                          <p:attrName>style.visibility</p:attrName>
                                        </p:attrNameLst>
                                      </p:cBhvr>
                                      <p:to>
                                        <p:strVal val="visible"/>
                                      </p:to>
                                    </p:set>
                                    <p:animEffect transition="in" filter="fade">
                                      <p:cBhvr>
                                        <p:cTn id="18" dur="500"/>
                                        <p:tgtEl>
                                          <p:spTgt spid="7">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4000" dirty="0" smtClean="0"/>
              <a:t>پیاده‌سازی دستورات اتمی </a:t>
            </a:r>
            <a:r>
              <a:rPr lang="en-US" sz="4000" dirty="0" smtClean="0"/>
              <a:t>Atomic Operation</a:t>
            </a:r>
            <a:endParaRPr lang="en-US" sz="4000" dirty="0"/>
          </a:p>
        </p:txBody>
      </p:sp>
      <p:sp>
        <p:nvSpPr>
          <p:cNvPr id="3" name="Content Placeholder 2"/>
          <p:cNvSpPr>
            <a:spLocks noGrp="1"/>
          </p:cNvSpPr>
          <p:nvPr>
            <p:ph sz="quarter" idx="1"/>
          </p:nvPr>
        </p:nvSpPr>
        <p:spPr/>
        <p:txBody>
          <a:bodyPr/>
          <a:lstStyle/>
          <a:p>
            <a:r>
              <a:rPr lang="fa-IR" sz="2800" dirty="0" smtClean="0"/>
              <a:t>در اسلاید قبل دیدید که با قطعه کد روبرو می‌توان به صورت اتمی یک قفل را در اختیار گرفت.</a:t>
            </a:r>
          </a:p>
          <a:p>
            <a:endParaRPr lang="fa-IR" sz="2800" dirty="0" smtClean="0"/>
          </a:p>
          <a:p>
            <a:endParaRPr lang="fa-IR" sz="2800" dirty="0"/>
          </a:p>
          <a:p>
            <a:endParaRPr lang="fa-IR" sz="2800" dirty="0" smtClean="0"/>
          </a:p>
          <a:p>
            <a:r>
              <a:rPr lang="fa-IR" sz="2800" dirty="0" smtClean="0"/>
              <a:t>چرا از همین کد به طور مستقیم برای پیاده‌سازی دستورات اتمی استفاده نکنیم؟ به این صورت می‌توان از قفل اجتناب کرد.</a:t>
            </a:r>
            <a:endParaRPr lang="en-US" sz="2800" dirty="0" smtClean="0"/>
          </a:p>
          <a:p>
            <a:endParaRPr lang="en-US" sz="2800" dirty="0"/>
          </a:p>
          <a:p>
            <a:endParaRPr lang="en-US" sz="2800" dirty="0" smtClean="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13</a:t>
            </a:fld>
            <a:endParaRPr lang="en-US" altLang="en-US" dirty="0"/>
          </a:p>
        </p:txBody>
      </p:sp>
      <p:sp>
        <p:nvSpPr>
          <p:cNvPr id="18" name="TextBox 17"/>
          <p:cNvSpPr txBox="1"/>
          <p:nvPr/>
        </p:nvSpPr>
        <p:spPr>
          <a:xfrm>
            <a:off x="951351" y="4618672"/>
            <a:ext cx="1576072" cy="1477328"/>
          </a:xfrm>
          <a:prstGeom prst="rect">
            <a:avLst/>
          </a:prstGeom>
          <a:noFill/>
        </p:spPr>
        <p:txBody>
          <a:bodyPr wrap="none" rtlCol="0">
            <a:spAutoFit/>
          </a:bodyPr>
          <a:lstStyle/>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lock(…);</a:t>
            </a:r>
          </a:p>
          <a:p>
            <a:endParaRPr lang="en-US" dirty="0" smtClean="0">
              <a:latin typeface="Droid Sans Mono" panose="020B0609030804020204" pitchFamily="49" charset="0"/>
              <a:ea typeface="Droid Sans Mono" panose="020B0609030804020204" pitchFamily="49" charset="0"/>
              <a:cs typeface="Droid Sans Mono" panose="020B0609030804020204" pitchFamily="49" charset="0"/>
            </a:endParaRPr>
          </a:p>
          <a:p>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var</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pPr algn="ctr"/>
            <a:endParaRPr lang="en-US" dirty="0" smtClean="0">
              <a:latin typeface="Droid Sans Mono" panose="020B0609030804020204" pitchFamily="49" charset="0"/>
              <a:ea typeface="Droid Sans Mono" panose="020B0609030804020204" pitchFamily="49" charset="0"/>
              <a:cs typeface="Droid Sans Mono" panose="020B0609030804020204" pitchFamily="49" charset="0"/>
            </a:endParaRPr>
          </a:p>
          <a:p>
            <a:pPr algn="ct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unlock(…);</a:t>
            </a:r>
          </a:p>
        </p:txBody>
      </p:sp>
      <p:sp>
        <p:nvSpPr>
          <p:cNvPr id="19" name="TextBox 18"/>
          <p:cNvSpPr txBox="1"/>
          <p:nvPr/>
        </p:nvSpPr>
        <p:spPr>
          <a:xfrm>
            <a:off x="4900928" y="4743271"/>
            <a:ext cx="2900153" cy="1200329"/>
          </a:xfrm>
          <a:prstGeom prst="rect">
            <a:avLst/>
          </a:prstGeom>
          <a:noFill/>
        </p:spPr>
        <p:txBody>
          <a:bodyPr wrap="none" rtlCol="0">
            <a:spAutoFit/>
          </a:bodyPr>
          <a:lstStyle/>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try:	LL R1,var</a:t>
            </a:r>
          </a:p>
          <a:p>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ADDI R1,R1,#1</a:t>
            </a:r>
          </a:p>
          <a:p>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SC R1,var</a:t>
            </a:r>
          </a:p>
          <a:p>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BEQZ R1,try</a:t>
            </a:r>
          </a:p>
        </p:txBody>
      </p:sp>
      <p:sp>
        <p:nvSpPr>
          <p:cNvPr id="20" name="Right Arrow 19"/>
          <p:cNvSpPr/>
          <p:nvPr/>
        </p:nvSpPr>
        <p:spPr>
          <a:xfrm>
            <a:off x="3124200" y="5060732"/>
            <a:ext cx="860431" cy="508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914400" y="1827074"/>
            <a:ext cx="3199915" cy="175432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trylock</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LL R2,lockvar</a:t>
            </a:r>
          </a:p>
          <a:p>
            <a:r>
              <a:rPr lang="en-US" dirty="0">
                <a:latin typeface="Droid Sans Mono" panose="020B0609030804020204" pitchFamily="49" charset="0"/>
                <a:ea typeface="Droid Sans Mono" panose="020B0609030804020204" pitchFamily="49" charset="0"/>
                <a:cs typeface="Droid Sans Mono" panose="020B0609030804020204" pitchFamily="49" charset="0"/>
              </a:rPr>
              <a:t>	BNEZ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R2,trylock</a:t>
            </a:r>
          </a:p>
          <a:p>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ADDI R1,R1,#1</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SC R1,lockvar</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BEQZ R1,trylock</a:t>
            </a:r>
          </a:p>
        </p:txBody>
      </p:sp>
    </p:spTree>
    <p:extLst>
      <p:ext uri="{BB962C8B-B14F-4D97-AF65-F5344CB8AC3E}">
        <p14:creationId xmlns:p14="http://schemas.microsoft.com/office/powerpoint/2010/main" val="416957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xEl>
                                              <p:pRg st="2" end="2"/>
                                            </p:txEl>
                                          </p:spTgt>
                                        </p:tgtEl>
                                        <p:attrNameLst>
                                          <p:attrName>style.visibility</p:attrName>
                                        </p:attrNameLst>
                                      </p:cBhvr>
                                      <p:to>
                                        <p:strVal val="visible"/>
                                      </p:to>
                                    </p:set>
                                    <p:animEffect transition="in" filter="fade">
                                      <p:cBhvr>
                                        <p:cTn id="30" dur="500"/>
                                        <p:tgtEl>
                                          <p:spTgt spid="21">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1">
                                            <p:txEl>
                                              <p:pRg st="5" end="5"/>
                                            </p:txEl>
                                          </p:spTgt>
                                        </p:tgtEl>
                                        <p:attrNameLst>
                                          <p:attrName>style.visibility</p:attrName>
                                        </p:attrNameLst>
                                      </p:cBhvr>
                                      <p:to>
                                        <p:strVal val="visible"/>
                                      </p:to>
                                    </p:set>
                                    <p:animEffect transition="in" filter="fade">
                                      <p:cBhvr>
                                        <p:cTn id="35" dur="500"/>
                                        <p:tgtEl>
                                          <p:spTgt spid="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4000" dirty="0" smtClean="0"/>
              <a:t>پیاده‌سازی دستورات اتمی </a:t>
            </a:r>
            <a:r>
              <a:rPr lang="en-US" sz="4000" dirty="0" smtClean="0"/>
              <a:t>Atomic Operation</a:t>
            </a:r>
            <a:endParaRPr lang="en-US" sz="4000" dirty="0"/>
          </a:p>
        </p:txBody>
      </p:sp>
      <p:sp>
        <p:nvSpPr>
          <p:cNvPr id="3" name="Content Placeholder 2"/>
          <p:cNvSpPr>
            <a:spLocks noGrp="1"/>
          </p:cNvSpPr>
          <p:nvPr>
            <p:ph sz="quarter" idx="1"/>
          </p:nvPr>
        </p:nvSpPr>
        <p:spPr/>
        <p:txBody>
          <a:bodyPr/>
          <a:lstStyle/>
          <a:p>
            <a:pPr algn="l" rtl="0"/>
            <a:endParaRPr lang="fa-IR" sz="2800" dirty="0" smtClean="0"/>
          </a:p>
          <a:p>
            <a:endParaRPr lang="fa-IR" sz="2800" dirty="0"/>
          </a:p>
          <a:p>
            <a:pPr marL="0" indent="0" algn="l" rtl="0">
              <a:buNone/>
            </a:pPr>
            <a:r>
              <a:rPr lang="fa-IR" sz="2800" dirty="0" smtClean="0"/>
              <a:t>یا               </a:t>
            </a:r>
          </a:p>
          <a:p>
            <a:endParaRPr lang="en-US" sz="2800" dirty="0"/>
          </a:p>
          <a:p>
            <a:endParaRPr lang="en-US" sz="2800" dirty="0" smtClean="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14</a:t>
            </a:fld>
            <a:endParaRPr lang="en-US" altLang="en-US" dirty="0"/>
          </a:p>
        </p:txBody>
      </p:sp>
      <p:sp>
        <p:nvSpPr>
          <p:cNvPr id="18" name="TextBox 17"/>
          <p:cNvSpPr txBox="1"/>
          <p:nvPr/>
        </p:nvSpPr>
        <p:spPr>
          <a:xfrm>
            <a:off x="596002" y="2895600"/>
            <a:ext cx="3671198"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omp_set_lock</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(&amp;</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lockvar</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x++;</a:t>
            </a:r>
          </a:p>
          <a:p>
            <a:r>
              <a:rPr lang="en-US"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omp_unset_lock</a:t>
            </a:r>
            <a:r>
              <a:rPr lang="en-US" dirty="0">
                <a:latin typeface="Droid Sans Mono" panose="020B0609030804020204" pitchFamily="49" charset="0"/>
                <a:ea typeface="Droid Sans Mono" panose="020B0609030804020204" pitchFamily="49" charset="0"/>
                <a:cs typeface="Droid Sans Mono" panose="020B0609030804020204" pitchFamily="49" charset="0"/>
              </a:rPr>
              <a:t>(&amp;</a:t>
            </a:r>
            <a:r>
              <a:rPr lang="en-US" dirty="0" err="1">
                <a:latin typeface="Droid Sans Mono" panose="020B0609030804020204" pitchFamily="49" charset="0"/>
                <a:ea typeface="Droid Sans Mono" panose="020B0609030804020204" pitchFamily="49" charset="0"/>
                <a:cs typeface="Droid Sans Mono" panose="020B0609030804020204" pitchFamily="49" charset="0"/>
              </a:rPr>
              <a:t>lockvar</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p:txBody>
      </p:sp>
      <p:sp>
        <p:nvSpPr>
          <p:cNvPr id="19" name="TextBox 18"/>
          <p:cNvSpPr txBox="1"/>
          <p:nvPr/>
        </p:nvSpPr>
        <p:spPr>
          <a:xfrm>
            <a:off x="5100847" y="4876800"/>
            <a:ext cx="2900153"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try:	LL R1,x</a:t>
            </a:r>
          </a:p>
          <a:p>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ADDI R1,R1,#1</a:t>
            </a:r>
          </a:p>
          <a:p>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SC R1,x</a:t>
            </a:r>
          </a:p>
          <a:p>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BEQZ R1,try</a:t>
            </a:r>
          </a:p>
        </p:txBody>
      </p:sp>
      <p:sp>
        <p:nvSpPr>
          <p:cNvPr id="20" name="Right Arrow 19"/>
          <p:cNvSpPr/>
          <p:nvPr/>
        </p:nvSpPr>
        <p:spPr>
          <a:xfrm>
            <a:off x="4016369" y="5206404"/>
            <a:ext cx="860431" cy="508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953485" y="1219200"/>
            <a:ext cx="3199915" cy="34163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trylock</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LL R2,lockvar</a:t>
            </a:r>
          </a:p>
          <a:p>
            <a:r>
              <a:rPr lang="en-US" dirty="0">
                <a:latin typeface="Droid Sans Mono" panose="020B0609030804020204" pitchFamily="49" charset="0"/>
                <a:ea typeface="Droid Sans Mono" panose="020B0609030804020204" pitchFamily="49" charset="0"/>
                <a:cs typeface="Droid Sans Mono" panose="020B0609030804020204" pitchFamily="49" charset="0"/>
              </a:rPr>
              <a:t>	BNEZ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R2,trylock</a:t>
            </a:r>
          </a:p>
          <a:p>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ADDI R1,R1,#1</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SC R1,lockvar</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BEQZ R1,trylock</a:t>
            </a:r>
          </a:p>
          <a:p>
            <a:endParaRPr lang="en-US" dirty="0">
              <a:latin typeface="Droid Sans Mono" panose="020B0609030804020204" pitchFamily="49" charset="0"/>
              <a:ea typeface="Droid Sans Mono" panose="020B0609030804020204" pitchFamily="49" charset="0"/>
              <a:cs typeface="Droid Sans Mono" panose="020B0609030804020204" pitchFamily="49" charset="0"/>
            </a:endParaRP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LW R3,x</a:t>
            </a:r>
          </a:p>
          <a:p>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ADDI R3,R3,#1</a:t>
            </a:r>
          </a:p>
          <a:p>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SW R3,x</a:t>
            </a:r>
          </a:p>
          <a:p>
            <a:endParaRPr lang="en-US" dirty="0">
              <a:latin typeface="Droid Sans Mono" panose="020B0609030804020204" pitchFamily="49" charset="0"/>
              <a:ea typeface="Droid Sans Mono" panose="020B0609030804020204" pitchFamily="49" charset="0"/>
              <a:cs typeface="Droid Sans Mono" panose="020B0609030804020204" pitchFamily="49" charset="0"/>
            </a:endParaRP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SW 0,lockvar</a:t>
            </a:r>
          </a:p>
        </p:txBody>
      </p:sp>
      <p:sp>
        <p:nvSpPr>
          <p:cNvPr id="11" name="TextBox 10"/>
          <p:cNvSpPr txBox="1"/>
          <p:nvPr/>
        </p:nvSpPr>
        <p:spPr>
          <a:xfrm>
            <a:off x="685800" y="1447800"/>
            <a:ext cx="2973891"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solidFill>
                  <a:srgbClr val="FF6600"/>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dirty="0" err="1" smtClean="0">
                <a:solidFill>
                  <a:srgbClr val="FF6600"/>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dirty="0" smtClean="0">
                <a:solidFill>
                  <a:srgbClr val="FF6600"/>
                </a:solidFill>
                <a:latin typeface="Droid Sans Mono" panose="020B0609030804020204" pitchFamily="49" charset="0"/>
                <a:ea typeface="Droid Sans Mono" panose="020B0609030804020204" pitchFamily="49" charset="0"/>
                <a:cs typeface="Droid Sans Mono" panose="020B0609030804020204" pitchFamily="49" charset="0"/>
              </a:rPr>
              <a:t> critical</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x++;</a:t>
            </a:r>
          </a:p>
        </p:txBody>
      </p:sp>
      <p:sp>
        <p:nvSpPr>
          <p:cNvPr id="12" name="Right Arrow 11"/>
          <p:cNvSpPr/>
          <p:nvPr/>
        </p:nvSpPr>
        <p:spPr>
          <a:xfrm>
            <a:off x="3984631" y="1979474"/>
            <a:ext cx="860431" cy="508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8200" y="5144869"/>
            <a:ext cx="2694969"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solidFill>
                  <a:srgbClr val="FF6600"/>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dirty="0" err="1" smtClean="0">
                <a:solidFill>
                  <a:srgbClr val="FF6600"/>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dirty="0" smtClean="0">
                <a:solidFill>
                  <a:srgbClr val="FF6600"/>
                </a:solidFill>
                <a:latin typeface="Droid Sans Mono" panose="020B0609030804020204" pitchFamily="49" charset="0"/>
                <a:ea typeface="Droid Sans Mono" panose="020B0609030804020204" pitchFamily="49" charset="0"/>
                <a:cs typeface="Droid Sans Mono" panose="020B0609030804020204" pitchFamily="49" charset="0"/>
              </a:rPr>
              <a:t> atomic</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x++;</a:t>
            </a:r>
          </a:p>
        </p:txBody>
      </p:sp>
    </p:spTree>
    <p:extLst>
      <p:ext uri="{BB962C8B-B14F-4D97-AF65-F5344CB8AC3E}">
        <p14:creationId xmlns:p14="http://schemas.microsoft.com/office/powerpoint/2010/main" val="2309457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xEl>
                                              <p:pRg st="2" end="2"/>
                                            </p:txEl>
                                          </p:spTgt>
                                        </p:tgtEl>
                                        <p:attrNameLst>
                                          <p:attrName>style.visibility</p:attrName>
                                        </p:attrNameLst>
                                      </p:cBhvr>
                                      <p:to>
                                        <p:strVal val="visible"/>
                                      </p:to>
                                    </p:set>
                                    <p:animEffect transition="in" filter="fade">
                                      <p:cBhvr>
                                        <p:cTn id="20" dur="500"/>
                                        <p:tgtEl>
                                          <p:spTgt spid="2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
                                            <p:txEl>
                                              <p:pRg st="5" end="5"/>
                                            </p:txEl>
                                          </p:spTgt>
                                        </p:tgtEl>
                                        <p:attrNameLst>
                                          <p:attrName>style.visibility</p:attrName>
                                        </p:attrNameLst>
                                      </p:cBhvr>
                                      <p:to>
                                        <p:strVal val="visible"/>
                                      </p:to>
                                    </p:set>
                                    <p:animEffect transition="in" filter="fade">
                                      <p:cBhvr>
                                        <p:cTn id="25" dur="500"/>
                                        <p:tgtEl>
                                          <p:spTgt spid="2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xEl>
                                              <p:pRg st="7" end="7"/>
                                            </p:txEl>
                                          </p:spTgt>
                                        </p:tgtEl>
                                        <p:attrNameLst>
                                          <p:attrName>style.visibility</p:attrName>
                                        </p:attrNameLst>
                                      </p:cBhvr>
                                      <p:to>
                                        <p:strVal val="visible"/>
                                      </p:to>
                                    </p:set>
                                    <p:animEffect transition="in" filter="fade">
                                      <p:cBhvr>
                                        <p:cTn id="30" dur="500"/>
                                        <p:tgtEl>
                                          <p:spTgt spid="2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1">
                                            <p:txEl>
                                              <p:pRg st="8" end="8"/>
                                            </p:txEl>
                                          </p:spTgt>
                                        </p:tgtEl>
                                        <p:attrNameLst>
                                          <p:attrName>style.visibility</p:attrName>
                                        </p:attrNameLst>
                                      </p:cBhvr>
                                      <p:to>
                                        <p:strVal val="visible"/>
                                      </p:to>
                                    </p:set>
                                    <p:animEffect transition="in" filter="fade">
                                      <p:cBhvr>
                                        <p:cTn id="35" dur="500"/>
                                        <p:tgtEl>
                                          <p:spTgt spid="21">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xEl>
                                              <p:pRg st="9" end="9"/>
                                            </p:txEl>
                                          </p:spTgt>
                                        </p:tgtEl>
                                        <p:attrNameLst>
                                          <p:attrName>style.visibility</p:attrName>
                                        </p:attrNameLst>
                                      </p:cBhvr>
                                      <p:to>
                                        <p:strVal val="visible"/>
                                      </p:to>
                                    </p:set>
                                    <p:animEffect transition="in" filter="fade">
                                      <p:cBhvr>
                                        <p:cTn id="40" dur="500"/>
                                        <p:tgtEl>
                                          <p:spTgt spid="21">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1">
                                            <p:txEl>
                                              <p:pRg st="11" end="11"/>
                                            </p:txEl>
                                          </p:spTgt>
                                        </p:tgtEl>
                                        <p:attrNameLst>
                                          <p:attrName>style.visibility</p:attrName>
                                        </p:attrNameLst>
                                      </p:cBhvr>
                                      <p:to>
                                        <p:strVal val="visible"/>
                                      </p:to>
                                    </p:set>
                                    <p:animEffect transition="in" filter="fade">
                                      <p:cBhvr>
                                        <p:cTn id="45" dur="500"/>
                                        <p:tgtEl>
                                          <p:spTgt spid="21">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4000" dirty="0" smtClean="0"/>
              <a:t>پیاده‌سازی دستورات اتمی </a:t>
            </a:r>
            <a:r>
              <a:rPr lang="en-US" sz="4000" dirty="0" smtClean="0"/>
              <a:t>Atomic Operation</a:t>
            </a:r>
            <a:endParaRPr lang="en-US" sz="4000" dirty="0"/>
          </a:p>
        </p:txBody>
      </p:sp>
      <p:sp>
        <p:nvSpPr>
          <p:cNvPr id="3" name="Content Placeholder 2"/>
          <p:cNvSpPr>
            <a:spLocks noGrp="1"/>
          </p:cNvSpPr>
          <p:nvPr>
            <p:ph sz="quarter" idx="1"/>
          </p:nvPr>
        </p:nvSpPr>
        <p:spPr/>
        <p:txBody>
          <a:bodyPr/>
          <a:lstStyle/>
          <a:p>
            <a:r>
              <a:rPr lang="fa-IR" sz="2400" dirty="0" smtClean="0"/>
              <a:t>سؤال: چرا به جای </a:t>
            </a:r>
            <a:r>
              <a:rPr lang="en-US" sz="2400" dirty="0" smtClean="0"/>
              <a:t>critical</a:t>
            </a:r>
            <a:r>
              <a:rPr lang="fa-IR" sz="2400" dirty="0" smtClean="0"/>
              <a:t> همیشه از </a:t>
            </a:r>
            <a:r>
              <a:rPr lang="en-US" sz="2400" dirty="0" smtClean="0"/>
              <a:t>atomic</a:t>
            </a:r>
            <a:r>
              <a:rPr lang="fa-IR" sz="2400" dirty="0" smtClean="0"/>
              <a:t> استفاده نکنیم؟</a:t>
            </a:r>
          </a:p>
          <a:p>
            <a:endParaRPr lang="fa-IR" sz="2400" dirty="0"/>
          </a:p>
          <a:p>
            <a:endParaRPr lang="fa-IR" sz="2400" dirty="0" smtClean="0"/>
          </a:p>
          <a:p>
            <a:endParaRPr lang="fa-IR" sz="2400" dirty="0"/>
          </a:p>
          <a:p>
            <a:endParaRPr lang="fa-IR" sz="2400" dirty="0" smtClean="0"/>
          </a:p>
          <a:p>
            <a:endParaRPr lang="fa-IR" sz="2400" dirty="0"/>
          </a:p>
          <a:p>
            <a:endParaRPr lang="fa-IR" sz="2400" dirty="0" smtClean="0"/>
          </a:p>
          <a:p>
            <a:endParaRPr lang="fa-IR" sz="2400" dirty="0" smtClean="0"/>
          </a:p>
          <a:p>
            <a:r>
              <a:rPr lang="fa-IR" sz="2400" dirty="0" smtClean="0"/>
              <a:t>فاصله طولانی بین </a:t>
            </a:r>
            <a:r>
              <a:rPr lang="en-US" sz="2400" dirty="0" smtClean="0"/>
              <a:t>LL</a:t>
            </a:r>
            <a:r>
              <a:rPr lang="fa-IR" sz="2400" dirty="0" smtClean="0"/>
              <a:t> و </a:t>
            </a:r>
            <a:r>
              <a:rPr lang="en-US" sz="2400" dirty="0" smtClean="0"/>
              <a:t>SC</a:t>
            </a:r>
            <a:r>
              <a:rPr lang="fa-IR" sz="2400" dirty="0" smtClean="0"/>
              <a:t> احتمال شکست خوردن </a:t>
            </a:r>
            <a:r>
              <a:rPr lang="en-US" sz="2400" dirty="0" smtClean="0"/>
              <a:t>SC</a:t>
            </a:r>
            <a:r>
              <a:rPr lang="fa-IR" sz="2400" dirty="0" smtClean="0"/>
              <a:t> را بالا می‌برد. </a:t>
            </a:r>
          </a:p>
          <a:p>
            <a:r>
              <a:rPr lang="fa-IR" sz="2400" dirty="0" smtClean="0"/>
              <a:t>در صورت شکست خوردن </a:t>
            </a:r>
            <a:r>
              <a:rPr lang="en-US" sz="2400" dirty="0" smtClean="0"/>
              <a:t>SC</a:t>
            </a:r>
            <a:r>
              <a:rPr lang="fa-IR" sz="2400" dirty="0" smtClean="0"/>
              <a:t>، کل عملیات </a:t>
            </a:r>
            <a:r>
              <a:rPr lang="en-US" sz="2400" dirty="0" err="1" smtClean="0"/>
              <a:t>big_operation</a:t>
            </a:r>
            <a:r>
              <a:rPr lang="fa-IR" sz="2400" dirty="0" smtClean="0"/>
              <a:t> باید از ابتدا انجام شود!</a:t>
            </a:r>
          </a:p>
          <a:p>
            <a:endParaRPr lang="en-US" sz="2800" dirty="0"/>
          </a:p>
          <a:p>
            <a:endParaRPr lang="en-US" sz="2800" dirty="0" smtClean="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15</a:t>
            </a:fld>
            <a:endParaRPr lang="en-US" altLang="en-US" dirty="0"/>
          </a:p>
        </p:txBody>
      </p:sp>
      <p:sp>
        <p:nvSpPr>
          <p:cNvPr id="14" name="TextBox 13"/>
          <p:cNvSpPr txBox="1"/>
          <p:nvPr/>
        </p:nvSpPr>
        <p:spPr>
          <a:xfrm>
            <a:off x="5587530" y="1981200"/>
            <a:ext cx="2642070" cy="273921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try:	LL R1,x</a:t>
            </a:r>
          </a:p>
          <a:p>
            <a:endParaRPr lang="en-US" dirty="0" smtClean="0">
              <a:latin typeface="Droid Sans Mono" panose="020B0609030804020204" pitchFamily="49" charset="0"/>
              <a:ea typeface="Droid Sans Mono" panose="020B0609030804020204" pitchFamily="49" charset="0"/>
              <a:cs typeface="Droid Sans Mono" panose="020B0609030804020204" pitchFamily="49" charset="0"/>
            </a:endParaRPr>
          </a:p>
          <a:p>
            <a:pPr>
              <a:lnSpc>
                <a:spcPts val="1000"/>
              </a:lnSpc>
            </a:pPr>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pPr>
              <a:lnSpc>
                <a:spcPts val="1000"/>
              </a:lnSpc>
            </a:pPr>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pPr>
              <a:lnSpc>
                <a:spcPts val="1000"/>
              </a:lnSpc>
            </a:pPr>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dirty="0">
              <a:latin typeface="Droid Sans Mono" panose="020B0609030804020204" pitchFamily="49" charset="0"/>
              <a:ea typeface="Droid Sans Mono" panose="020B0609030804020204" pitchFamily="49" charset="0"/>
              <a:cs typeface="Droid Sans Mono" panose="020B0609030804020204" pitchFamily="49" charset="0"/>
            </a:endParaRPr>
          </a:p>
          <a:p>
            <a:pPr>
              <a:lnSpc>
                <a:spcPts val="1000"/>
              </a:lnSpc>
            </a:pPr>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pPr>
              <a:lnSpc>
                <a:spcPts val="1000"/>
              </a:lnSpc>
            </a:pPr>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dirty="0">
              <a:latin typeface="Droid Sans Mono" panose="020B0609030804020204" pitchFamily="49" charset="0"/>
              <a:ea typeface="Droid Sans Mono" panose="020B0609030804020204" pitchFamily="49" charset="0"/>
              <a:cs typeface="Droid Sans Mono" panose="020B0609030804020204" pitchFamily="49" charset="0"/>
            </a:endParaRPr>
          </a:p>
          <a:p>
            <a:pPr>
              <a:lnSpc>
                <a:spcPts val="1000"/>
              </a:lnSpc>
            </a:pPr>
            <a:r>
              <a:rPr lang="en-US" dirty="0">
                <a:latin typeface="Droid Sans Mono" panose="020B0609030804020204" pitchFamily="49" charset="0"/>
                <a:ea typeface="Droid Sans Mono" panose="020B0609030804020204" pitchFamily="49" charset="0"/>
                <a:cs typeface="Droid Sans Mono" panose="020B0609030804020204" pitchFamily="49" charset="0"/>
              </a:rPr>
              <a:t>	.</a:t>
            </a:r>
          </a:p>
          <a:p>
            <a:pPr>
              <a:lnSpc>
                <a:spcPts val="1000"/>
              </a:lnSpc>
            </a:pPr>
            <a:r>
              <a:rPr lang="en-US" dirty="0">
                <a:latin typeface="Droid Sans Mono" panose="020B0609030804020204" pitchFamily="49" charset="0"/>
                <a:ea typeface="Droid Sans Mono" panose="020B0609030804020204" pitchFamily="49" charset="0"/>
                <a:cs typeface="Droid Sans Mono" panose="020B0609030804020204" pitchFamily="49" charset="0"/>
              </a:rPr>
              <a:t>	.</a:t>
            </a:r>
          </a:p>
          <a:p>
            <a:pPr>
              <a:lnSpc>
                <a:spcPts val="1000"/>
              </a:lnSpc>
            </a:pPr>
            <a:r>
              <a:rPr lang="en-US" dirty="0">
                <a:latin typeface="Droid Sans Mono" panose="020B0609030804020204" pitchFamily="49" charset="0"/>
                <a:ea typeface="Droid Sans Mono" panose="020B0609030804020204" pitchFamily="49" charset="0"/>
                <a:cs typeface="Droid Sans Mono" panose="020B0609030804020204" pitchFamily="49" charset="0"/>
              </a:rPr>
              <a:t>	.</a:t>
            </a:r>
          </a:p>
          <a:p>
            <a:pPr>
              <a:lnSpc>
                <a:spcPts val="1000"/>
              </a:lnSpc>
            </a:pPr>
            <a:r>
              <a:rPr lang="en-US" dirty="0">
                <a:latin typeface="Droid Sans Mono" panose="020B0609030804020204" pitchFamily="49" charset="0"/>
                <a:ea typeface="Droid Sans Mono" panose="020B0609030804020204" pitchFamily="49" charset="0"/>
                <a:cs typeface="Droid Sans Mono" panose="020B0609030804020204" pitchFamily="49" charset="0"/>
              </a:rPr>
              <a:t>	.</a:t>
            </a:r>
          </a:p>
          <a:p>
            <a:pPr>
              <a:lnSpc>
                <a:spcPts val="1000"/>
              </a:lnSpc>
            </a:pPr>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dirty="0">
              <a:latin typeface="Droid Sans Mono" panose="020B0609030804020204" pitchFamily="49" charset="0"/>
              <a:ea typeface="Droid Sans Mono" panose="020B0609030804020204" pitchFamily="49" charset="0"/>
              <a:cs typeface="Droid Sans Mono" panose="020B0609030804020204" pitchFamily="49" charset="0"/>
            </a:endParaRPr>
          </a:p>
          <a:p>
            <a:pPr>
              <a:lnSpc>
                <a:spcPts val="1000"/>
              </a:lnSpc>
            </a:pPr>
            <a:r>
              <a:rPr lang="en-US" dirty="0">
                <a:latin typeface="Droid Sans Mono" panose="020B0609030804020204" pitchFamily="49" charset="0"/>
                <a:ea typeface="Droid Sans Mono" panose="020B0609030804020204" pitchFamily="49" charset="0"/>
                <a:cs typeface="Droid Sans Mono" panose="020B0609030804020204" pitchFamily="49" charset="0"/>
              </a:rPr>
              <a:t>	.</a:t>
            </a:r>
          </a:p>
          <a:p>
            <a:pPr>
              <a:lnSpc>
                <a:spcPts val="1000"/>
              </a:lnSpc>
            </a:pPr>
            <a:endParaRPr lang="en-US" dirty="0">
              <a:latin typeface="Droid Sans Mono" panose="020B0609030804020204" pitchFamily="49" charset="0"/>
              <a:ea typeface="Droid Sans Mono" panose="020B0609030804020204" pitchFamily="49" charset="0"/>
              <a:cs typeface="Droid Sans Mono" panose="020B0609030804020204" pitchFamily="49" charset="0"/>
            </a:endParaRPr>
          </a:p>
          <a:p>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SC R1,x</a:t>
            </a:r>
          </a:p>
          <a:p>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BEQZ R1,try</a:t>
            </a:r>
          </a:p>
        </p:txBody>
      </p:sp>
      <p:sp>
        <p:nvSpPr>
          <p:cNvPr id="15" name="Right Arrow 14"/>
          <p:cNvSpPr/>
          <p:nvPr/>
        </p:nvSpPr>
        <p:spPr>
          <a:xfrm>
            <a:off x="4503052" y="2310804"/>
            <a:ext cx="860431" cy="508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81107" y="2249269"/>
            <a:ext cx="3478837"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solidFill>
                  <a:srgbClr val="FF6600"/>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dirty="0" err="1" smtClean="0">
                <a:solidFill>
                  <a:srgbClr val="FF6600"/>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dirty="0" smtClean="0">
                <a:solidFill>
                  <a:srgbClr val="FF6600"/>
                </a:solidFill>
                <a:latin typeface="Droid Sans Mono" panose="020B0609030804020204" pitchFamily="49" charset="0"/>
                <a:ea typeface="Droid Sans Mono" panose="020B0609030804020204" pitchFamily="49" charset="0"/>
                <a:cs typeface="Droid Sans Mono" panose="020B0609030804020204" pitchFamily="49" charset="0"/>
              </a:rPr>
              <a:t> atomic</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big_operation</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(x);</a:t>
            </a:r>
          </a:p>
        </p:txBody>
      </p:sp>
      <p:sp>
        <p:nvSpPr>
          <p:cNvPr id="7" name="Left Brace 6"/>
          <p:cNvSpPr/>
          <p:nvPr/>
        </p:nvSpPr>
        <p:spPr>
          <a:xfrm>
            <a:off x="6248400" y="2590800"/>
            <a:ext cx="152400" cy="1371600"/>
          </a:xfrm>
          <a:prstGeom prst="leftBrace">
            <a:avLst>
              <a:gd name="adj1" fmla="val 8335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a:p>
        </p:txBody>
      </p:sp>
      <p:sp>
        <p:nvSpPr>
          <p:cNvPr id="8" name="TextBox 7"/>
          <p:cNvSpPr txBox="1"/>
          <p:nvPr/>
        </p:nvSpPr>
        <p:spPr>
          <a:xfrm rot="16200000">
            <a:off x="4985439" y="3156639"/>
            <a:ext cx="1851789" cy="369332"/>
          </a:xfrm>
          <a:prstGeom prst="rect">
            <a:avLst/>
          </a:prstGeom>
          <a:noFill/>
        </p:spPr>
        <p:txBody>
          <a:bodyPr wrap="none" rtlCol="1">
            <a:spAutoFit/>
          </a:bodyPr>
          <a:lstStyle/>
          <a:p>
            <a:r>
              <a:rPr lang="en-US" dirty="0" err="1" smtClean="0">
                <a:solidFill>
                  <a:srgbClr val="FF6600"/>
                </a:solidFill>
              </a:rPr>
              <a:t>big_operation</a:t>
            </a:r>
            <a:r>
              <a:rPr lang="en-US" dirty="0" smtClean="0">
                <a:solidFill>
                  <a:srgbClr val="FF6600"/>
                </a:solidFill>
              </a:rPr>
              <a:t>(x)</a:t>
            </a:r>
            <a:endParaRPr lang="fa-IR" dirty="0">
              <a:solidFill>
                <a:srgbClr val="FF6600"/>
              </a:solidFill>
            </a:endParaRPr>
          </a:p>
        </p:txBody>
      </p:sp>
    </p:spTree>
    <p:extLst>
      <p:ext uri="{BB962C8B-B14F-4D97-AF65-F5344CB8AC3E}">
        <p14:creationId xmlns:p14="http://schemas.microsoft.com/office/powerpoint/2010/main" val="2554514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فلاش						  </a:t>
            </a:r>
            <a:r>
              <a:rPr lang="en-US" dirty="0" smtClean="0"/>
              <a:t>Flush</a:t>
            </a:r>
            <a:endParaRPr lang="en-US" b="1" dirty="0">
              <a:solidFill>
                <a:srgbClr val="FF0000"/>
              </a:solidFill>
            </a:endParaRPr>
          </a:p>
        </p:txBody>
      </p:sp>
      <p:sp>
        <p:nvSpPr>
          <p:cNvPr id="3" name="Content Placeholder 2"/>
          <p:cNvSpPr>
            <a:spLocks noGrp="1"/>
          </p:cNvSpPr>
          <p:nvPr>
            <p:ph sz="quarter" idx="1"/>
          </p:nvPr>
        </p:nvSpPr>
        <p:spPr/>
        <p:txBody>
          <a:bodyPr/>
          <a:lstStyle/>
          <a:p>
            <a:r>
              <a:rPr lang="fa-IR" sz="2700" dirty="0" smtClean="0"/>
              <a:t>یک مکانیزم همگام‌سازی سطح پایین است که معمولاً برای همگام‌سازی دوبه‌دو استفاده می‌شود.</a:t>
            </a:r>
            <a:endParaRPr lang="en-US" sz="2700" dirty="0" smtClean="0"/>
          </a:p>
          <a:p>
            <a:r>
              <a:rPr lang="fa-IR" sz="2700" dirty="0" smtClean="0"/>
              <a:t>اصطلاحاً به آن </a:t>
            </a:r>
            <a:r>
              <a:rPr lang="en-US" sz="2700" dirty="0" smtClean="0"/>
              <a:t> </a:t>
            </a:r>
            <a:r>
              <a:rPr lang="en-US" sz="2700" dirty="0" smtClean="0">
                <a:solidFill>
                  <a:srgbClr val="0000FF"/>
                </a:solidFill>
              </a:rPr>
              <a:t>memory fence </a:t>
            </a:r>
            <a:r>
              <a:rPr lang="fa-IR" sz="2700" dirty="0" smtClean="0"/>
              <a:t>یا </a:t>
            </a:r>
            <a:r>
              <a:rPr lang="en-US" sz="2700" dirty="0" smtClean="0">
                <a:solidFill>
                  <a:srgbClr val="0000FF"/>
                </a:solidFill>
              </a:rPr>
              <a:t>memory barrier</a:t>
            </a:r>
            <a:r>
              <a:rPr lang="fa-IR" sz="2700" dirty="0" smtClean="0">
                <a:solidFill>
                  <a:srgbClr val="0000FF"/>
                </a:solidFill>
              </a:rPr>
              <a:t> </a:t>
            </a:r>
            <a:r>
              <a:rPr lang="fa-IR" sz="2700" dirty="0" smtClean="0"/>
              <a:t>نیز می‌گویند.</a:t>
            </a:r>
            <a:endParaRPr lang="en-US" sz="2700" dirty="0"/>
          </a:p>
          <a:p>
            <a:r>
              <a:rPr lang="fa-IR" sz="2700" dirty="0" smtClean="0"/>
              <a:t>قبلاً دیده بودیم که کامپایلر یا پردازنده اجازه دارند برای بهبود زمان اجرا، ترتیب اجرای دستورات را عوض کنند.</a:t>
            </a:r>
            <a:endParaRPr lang="en-US" sz="2700" dirty="0" smtClean="0"/>
          </a:p>
          <a:p>
            <a:r>
              <a:rPr lang="fa-IR" sz="2700" dirty="0" smtClean="0"/>
              <a:t>دستور فلاش، </a:t>
            </a:r>
            <a:r>
              <a:rPr lang="fa-IR" sz="2700" dirty="0" smtClean="0">
                <a:solidFill>
                  <a:srgbClr val="C00000"/>
                </a:solidFill>
              </a:rPr>
              <a:t>پردازنده</a:t>
            </a:r>
            <a:r>
              <a:rPr lang="fa-IR" sz="2700" dirty="0" smtClean="0"/>
              <a:t> یا </a:t>
            </a:r>
            <a:r>
              <a:rPr lang="fa-IR" sz="2700" dirty="0" smtClean="0">
                <a:solidFill>
                  <a:srgbClr val="C00000"/>
                </a:solidFill>
              </a:rPr>
              <a:t>کامپایلر</a:t>
            </a:r>
            <a:r>
              <a:rPr lang="fa-IR" sz="2700" dirty="0" smtClean="0"/>
              <a:t> را وادار می‌کند تا برای </a:t>
            </a:r>
            <a:r>
              <a:rPr lang="fa-IR" sz="2700" dirty="0" smtClean="0">
                <a:solidFill>
                  <a:srgbClr val="1B46FD"/>
                </a:solidFill>
              </a:rPr>
              <a:t>تغییر ترتیب اجرای دستورات دسترسی به حافظه محدودیت</a:t>
            </a:r>
            <a:r>
              <a:rPr lang="fa-IR" sz="2700" dirty="0" smtClean="0"/>
              <a:t> قائل شود.  </a:t>
            </a:r>
          </a:p>
          <a:p>
            <a:r>
              <a:rPr lang="fa-IR" sz="2700" dirty="0" smtClean="0"/>
              <a:t>با این کار، </a:t>
            </a:r>
            <a:r>
              <a:rPr lang="fa-IR" sz="2700" dirty="0" smtClean="0">
                <a:solidFill>
                  <a:srgbClr val="C00000"/>
                </a:solidFill>
              </a:rPr>
              <a:t>سازگاری حافظه </a:t>
            </a:r>
            <a:r>
              <a:rPr lang="fa-IR" sz="2700" dirty="0" smtClean="0"/>
              <a:t>حفظ</a:t>
            </a:r>
            <a:r>
              <a:rPr lang="fa-IR" sz="2700" dirty="0" smtClean="0">
                <a:solidFill>
                  <a:srgbClr val="C00000"/>
                </a:solidFill>
              </a:rPr>
              <a:t> </a:t>
            </a:r>
            <a:r>
              <a:rPr lang="fa-IR" sz="2700" dirty="0" smtClean="0"/>
              <a:t>می‌شود.</a:t>
            </a:r>
            <a:endParaRPr lang="en-US" sz="2700" dirty="0" smtClean="0">
              <a:solidFill>
                <a:srgbClr val="C00000"/>
              </a:solidFill>
            </a:endParaRPr>
          </a:p>
          <a:p>
            <a:r>
              <a:rPr lang="fa-IR" sz="2700" dirty="0" smtClean="0"/>
              <a:t>ابتدا باید در مورد مفهوم </a:t>
            </a:r>
            <a:r>
              <a:rPr lang="fa-IR" sz="2700" dirty="0" smtClean="0">
                <a:solidFill>
                  <a:srgbClr val="C00000"/>
                </a:solidFill>
              </a:rPr>
              <a:t>سازگاری حافظه </a:t>
            </a:r>
            <a:r>
              <a:rPr lang="fa-IR" sz="2700" dirty="0" smtClean="0"/>
              <a:t>و </a:t>
            </a:r>
            <a:r>
              <a:rPr lang="fa-IR" sz="2700" dirty="0" smtClean="0">
                <a:solidFill>
                  <a:srgbClr val="C00000"/>
                </a:solidFill>
              </a:rPr>
              <a:t>مدل سازگاری حافظه </a:t>
            </a:r>
            <a:r>
              <a:rPr lang="fa-IR" sz="2700" dirty="0" smtClean="0"/>
              <a:t>صحبت کنیم. ولی قبل از آن مفهوم </a:t>
            </a:r>
            <a:r>
              <a:rPr lang="fa-IR" sz="2700" dirty="0" smtClean="0">
                <a:solidFill>
                  <a:srgbClr val="C00000"/>
                </a:solidFill>
              </a:rPr>
              <a:t>انسجام حافظه نهان </a:t>
            </a:r>
            <a:r>
              <a:rPr lang="fa-IR" sz="2700" dirty="0" smtClean="0"/>
              <a:t>را نیز مرور می‌کنیم.</a:t>
            </a:r>
            <a:endParaRPr lang="en-US" sz="2700" dirty="0" smtClean="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16</a:t>
            </a:fld>
            <a:endParaRPr lang="en-US" altLang="en-US" dirty="0"/>
          </a:p>
        </p:txBody>
      </p:sp>
    </p:spTree>
    <p:extLst>
      <p:ext uri="{BB962C8B-B14F-4D97-AF65-F5344CB8AC3E}">
        <p14:creationId xmlns:p14="http://schemas.microsoft.com/office/powerpoint/2010/main" val="69176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انسجام حافظه نهان	  </a:t>
            </a:r>
            <a:r>
              <a:rPr lang="en-US" dirty="0" smtClean="0"/>
              <a:t>Cache Coherency</a:t>
            </a:r>
            <a:endParaRPr lang="fa-IR" dirty="0"/>
          </a:p>
        </p:txBody>
      </p:sp>
      <p:sp>
        <p:nvSpPr>
          <p:cNvPr id="3" name="Content Placeholder 2"/>
          <p:cNvSpPr>
            <a:spLocks noGrp="1"/>
          </p:cNvSpPr>
          <p:nvPr>
            <p:ph sz="quarter" idx="1"/>
          </p:nvPr>
        </p:nvSpPr>
        <p:spPr/>
        <p:txBody>
          <a:bodyPr/>
          <a:lstStyle/>
          <a:p>
            <a:r>
              <a:rPr lang="fa-IR" dirty="0" smtClean="0"/>
              <a:t>در پردازنده‌های چندهسته‌ای</a:t>
            </a:r>
          </a:p>
          <a:p>
            <a:pPr lvl="1"/>
            <a:r>
              <a:rPr lang="fa-IR" dirty="0" smtClean="0"/>
              <a:t>هر هسته حافظه نهان اختصاصی خود را دارد. </a:t>
            </a:r>
          </a:p>
          <a:p>
            <a:pPr lvl="1"/>
            <a:r>
              <a:rPr lang="fa-IR" dirty="0" smtClean="0"/>
              <a:t>همه هسته‌ها به یک حافظه‌ مشترک دسترسی دارند.</a:t>
            </a:r>
          </a:p>
          <a:p>
            <a:r>
              <a:rPr lang="fa-IR" dirty="0" smtClean="0"/>
              <a:t>در این حالت، ممکن است </a:t>
            </a:r>
            <a:r>
              <a:rPr lang="fa-IR" dirty="0" smtClean="0">
                <a:solidFill>
                  <a:srgbClr val="C00000"/>
                </a:solidFill>
              </a:rPr>
              <a:t>کپی‌های متعدد با مقادیر مختلفی از یک داده مشترک</a:t>
            </a:r>
            <a:r>
              <a:rPr lang="fa-IR" dirty="0" smtClean="0"/>
              <a:t> در حافظه نهان هسته‌ها وجود داشته باشد که با هم سازگار نباشند!</a:t>
            </a:r>
          </a:p>
          <a:p>
            <a:r>
              <a:rPr lang="fa-IR" dirty="0" smtClean="0"/>
              <a:t>به این مشکل، مشکل انسجام حافظه نهان گویند. </a:t>
            </a: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17</a:t>
            </a:fld>
            <a:endParaRPr lang="en-US" altLang="en-US" dirty="0"/>
          </a:p>
        </p:txBody>
      </p:sp>
    </p:spTree>
    <p:extLst>
      <p:ext uri="{BB962C8B-B14F-4D97-AF65-F5344CB8AC3E}">
        <p14:creationId xmlns:p14="http://schemas.microsoft.com/office/powerpoint/2010/main" val="607712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4000" dirty="0" smtClean="0"/>
              <a:t>مثال: حافظه نهان با مکانیزم </a:t>
            </a:r>
            <a:r>
              <a:rPr lang="en-US" sz="4000" dirty="0" smtClean="0"/>
              <a:t>Write-Back</a:t>
            </a:r>
            <a:endParaRPr lang="fa-IR" sz="4000" dirty="0"/>
          </a:p>
        </p:txBody>
      </p:sp>
      <p:sp>
        <p:nvSpPr>
          <p:cNvPr id="3" name="Content Placeholder 2"/>
          <p:cNvSpPr>
            <a:spLocks noGrp="1"/>
          </p:cNvSpPr>
          <p:nvPr>
            <p:ph sz="quarter" idx="1"/>
          </p:nvPr>
        </p:nvSpPr>
        <p:spPr/>
        <p:txBody>
          <a:bodyPr/>
          <a:lstStyle/>
          <a:p>
            <a:endParaRPr lang="fa-I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18</a:t>
            </a:fld>
            <a:endParaRPr lang="en-US" altLang="en-US" dirty="0"/>
          </a:p>
        </p:txBody>
      </p:sp>
      <p:sp>
        <p:nvSpPr>
          <p:cNvPr id="7" name="Rectangle 5"/>
          <p:cNvSpPr>
            <a:spLocks noChangeArrowheads="1"/>
          </p:cNvSpPr>
          <p:nvPr/>
        </p:nvSpPr>
        <p:spPr bwMode="auto">
          <a:xfrm>
            <a:off x="2133600" y="1600200"/>
            <a:ext cx="457200" cy="457200"/>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b="1"/>
              <a:t>P</a:t>
            </a:r>
          </a:p>
        </p:txBody>
      </p:sp>
      <p:sp>
        <p:nvSpPr>
          <p:cNvPr id="8" name="Rectangle 12"/>
          <p:cNvSpPr>
            <a:spLocks noChangeArrowheads="1"/>
          </p:cNvSpPr>
          <p:nvPr/>
        </p:nvSpPr>
        <p:spPr bwMode="auto">
          <a:xfrm>
            <a:off x="1600200" y="2286000"/>
            <a:ext cx="1524000" cy="838200"/>
          </a:xfrm>
          <a:prstGeom prst="rect">
            <a:avLst/>
          </a:prstGeom>
          <a:solidFill>
            <a:srgbClr val="FFCC00"/>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a:t>Cache</a:t>
            </a:r>
          </a:p>
        </p:txBody>
      </p:sp>
      <p:sp>
        <p:nvSpPr>
          <p:cNvPr id="9" name="Line 13"/>
          <p:cNvSpPr>
            <a:spLocks noChangeShapeType="1"/>
          </p:cNvSpPr>
          <p:nvPr/>
        </p:nvSpPr>
        <p:spPr bwMode="auto">
          <a:xfrm>
            <a:off x="2362200" y="2057400"/>
            <a:ext cx="0" cy="2286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26"/>
          <p:cNvSpPr>
            <a:spLocks noChangeArrowheads="1"/>
          </p:cNvSpPr>
          <p:nvPr/>
        </p:nvSpPr>
        <p:spPr bwMode="auto">
          <a:xfrm>
            <a:off x="1828800" y="4191000"/>
            <a:ext cx="5410200" cy="1600200"/>
          </a:xfrm>
          <a:prstGeom prst="rect">
            <a:avLst/>
          </a:prstGeom>
          <a:solidFill>
            <a:srgbClr val="CC0000"/>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3200" b="1">
                <a:solidFill>
                  <a:schemeClr val="bg1"/>
                </a:solidFill>
              </a:rPr>
              <a:t>Memory</a:t>
            </a:r>
          </a:p>
        </p:txBody>
      </p:sp>
      <p:sp>
        <p:nvSpPr>
          <p:cNvPr id="11" name="Rectangle 30"/>
          <p:cNvSpPr>
            <a:spLocks noChangeArrowheads="1"/>
          </p:cNvSpPr>
          <p:nvPr/>
        </p:nvSpPr>
        <p:spPr bwMode="auto">
          <a:xfrm>
            <a:off x="1371600" y="3429000"/>
            <a:ext cx="6324600" cy="152400"/>
          </a:xfrm>
          <a:prstGeom prst="rect">
            <a:avLst/>
          </a:prstGeom>
          <a:solidFill>
            <a:schemeClr val="tx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31"/>
          <p:cNvSpPr>
            <a:spLocks noChangeShapeType="1"/>
          </p:cNvSpPr>
          <p:nvPr/>
        </p:nvSpPr>
        <p:spPr bwMode="auto">
          <a:xfrm>
            <a:off x="2362200" y="3124200"/>
            <a:ext cx="0" cy="3048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32"/>
          <p:cNvSpPr>
            <a:spLocks noChangeArrowheads="1"/>
          </p:cNvSpPr>
          <p:nvPr/>
        </p:nvSpPr>
        <p:spPr bwMode="auto">
          <a:xfrm>
            <a:off x="4038600" y="1600200"/>
            <a:ext cx="457200" cy="457200"/>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b="1"/>
              <a:t>P</a:t>
            </a:r>
          </a:p>
        </p:txBody>
      </p:sp>
      <p:sp>
        <p:nvSpPr>
          <p:cNvPr id="14" name="Line 34"/>
          <p:cNvSpPr>
            <a:spLocks noChangeShapeType="1"/>
          </p:cNvSpPr>
          <p:nvPr/>
        </p:nvSpPr>
        <p:spPr bwMode="auto">
          <a:xfrm>
            <a:off x="4267200" y="2057400"/>
            <a:ext cx="0" cy="2286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35"/>
          <p:cNvSpPr>
            <a:spLocks noChangeShapeType="1"/>
          </p:cNvSpPr>
          <p:nvPr/>
        </p:nvSpPr>
        <p:spPr bwMode="auto">
          <a:xfrm>
            <a:off x="4267200" y="3124200"/>
            <a:ext cx="0" cy="3048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25"/>
          <p:cNvSpPr txBox="1">
            <a:spLocks noChangeArrowheads="1"/>
          </p:cNvSpPr>
          <p:nvPr/>
        </p:nvSpPr>
        <p:spPr bwMode="auto">
          <a:xfrm>
            <a:off x="5862638" y="4495800"/>
            <a:ext cx="1270000" cy="466725"/>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X= -100</a:t>
            </a:r>
          </a:p>
        </p:txBody>
      </p:sp>
      <p:grpSp>
        <p:nvGrpSpPr>
          <p:cNvPr id="17" name="Group 48"/>
          <p:cNvGrpSpPr>
            <a:grpSpLocks/>
          </p:cNvGrpSpPr>
          <p:nvPr/>
        </p:nvGrpSpPr>
        <p:grpSpPr bwMode="auto">
          <a:xfrm>
            <a:off x="2362200" y="2819400"/>
            <a:ext cx="3500438" cy="1909763"/>
            <a:chOff x="1488" y="1776"/>
            <a:chExt cx="2205" cy="1203"/>
          </a:xfrm>
        </p:grpSpPr>
        <p:cxnSp>
          <p:nvCxnSpPr>
            <p:cNvPr id="18" name="AutoShape 40"/>
            <p:cNvCxnSpPr>
              <a:cxnSpLocks noChangeShapeType="1"/>
              <a:stCxn id="16" idx="1"/>
              <a:endCxn id="19" idx="2"/>
            </p:cNvCxnSpPr>
            <p:nvPr/>
          </p:nvCxnSpPr>
          <p:spPr bwMode="auto">
            <a:xfrm rot="10800000">
              <a:off x="1746" y="1974"/>
              <a:ext cx="1947" cy="1005"/>
            </a:xfrm>
            <a:prstGeom prst="curvedConnector2">
              <a:avLst/>
            </a:prstGeom>
            <a:noFill/>
            <a:ln w="3810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 Box 41"/>
            <p:cNvSpPr txBox="1">
              <a:spLocks noChangeArrowheads="1"/>
            </p:cNvSpPr>
            <p:nvPr/>
          </p:nvSpPr>
          <p:spPr bwMode="auto">
            <a:xfrm>
              <a:off x="1488" y="1776"/>
              <a:ext cx="516" cy="198"/>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X= -100</a:t>
              </a:r>
            </a:p>
          </p:txBody>
        </p:sp>
      </p:grpSp>
      <p:sp>
        <p:nvSpPr>
          <p:cNvPr id="20" name="Rectangle 42"/>
          <p:cNvSpPr>
            <a:spLocks noChangeArrowheads="1"/>
          </p:cNvSpPr>
          <p:nvPr/>
        </p:nvSpPr>
        <p:spPr bwMode="auto">
          <a:xfrm>
            <a:off x="3505200" y="2286000"/>
            <a:ext cx="1524000" cy="838200"/>
          </a:xfrm>
          <a:prstGeom prst="rect">
            <a:avLst/>
          </a:prstGeom>
          <a:solidFill>
            <a:srgbClr val="FFCC00"/>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a:t>Cache</a:t>
            </a:r>
          </a:p>
        </p:txBody>
      </p:sp>
      <p:sp>
        <p:nvSpPr>
          <p:cNvPr id="21" name="Line 43"/>
          <p:cNvSpPr>
            <a:spLocks noChangeShapeType="1"/>
          </p:cNvSpPr>
          <p:nvPr/>
        </p:nvSpPr>
        <p:spPr bwMode="auto">
          <a:xfrm>
            <a:off x="4648200" y="3581400"/>
            <a:ext cx="0" cy="6096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44"/>
          <p:cNvSpPr>
            <a:spLocks noChangeArrowheads="1"/>
          </p:cNvSpPr>
          <p:nvPr/>
        </p:nvSpPr>
        <p:spPr bwMode="auto">
          <a:xfrm>
            <a:off x="7086600" y="1600200"/>
            <a:ext cx="457200" cy="457200"/>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b="1"/>
              <a:t>P</a:t>
            </a:r>
          </a:p>
        </p:txBody>
      </p:sp>
      <p:sp>
        <p:nvSpPr>
          <p:cNvPr id="23" name="Line 45"/>
          <p:cNvSpPr>
            <a:spLocks noChangeShapeType="1"/>
          </p:cNvSpPr>
          <p:nvPr/>
        </p:nvSpPr>
        <p:spPr bwMode="auto">
          <a:xfrm>
            <a:off x="7315200" y="2057400"/>
            <a:ext cx="0" cy="2286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46"/>
          <p:cNvSpPr>
            <a:spLocks noChangeShapeType="1"/>
          </p:cNvSpPr>
          <p:nvPr/>
        </p:nvSpPr>
        <p:spPr bwMode="auto">
          <a:xfrm>
            <a:off x="7315200" y="3124200"/>
            <a:ext cx="0" cy="3048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47"/>
          <p:cNvSpPr>
            <a:spLocks noChangeArrowheads="1"/>
          </p:cNvSpPr>
          <p:nvPr/>
        </p:nvSpPr>
        <p:spPr bwMode="auto">
          <a:xfrm>
            <a:off x="6553200" y="2286000"/>
            <a:ext cx="1524000" cy="838200"/>
          </a:xfrm>
          <a:prstGeom prst="rect">
            <a:avLst/>
          </a:prstGeom>
          <a:solidFill>
            <a:srgbClr val="FFCC00"/>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a:t>Cache</a:t>
            </a:r>
          </a:p>
        </p:txBody>
      </p:sp>
      <p:grpSp>
        <p:nvGrpSpPr>
          <p:cNvPr id="26" name="Group 53"/>
          <p:cNvGrpSpPr>
            <a:grpSpLocks/>
          </p:cNvGrpSpPr>
          <p:nvPr/>
        </p:nvGrpSpPr>
        <p:grpSpPr bwMode="auto">
          <a:xfrm>
            <a:off x="7132638" y="2819400"/>
            <a:ext cx="1001712" cy="1909763"/>
            <a:chOff x="4493" y="1776"/>
            <a:chExt cx="631" cy="1203"/>
          </a:xfrm>
        </p:grpSpPr>
        <p:sp>
          <p:nvSpPr>
            <p:cNvPr id="27" name="Text Box 51"/>
            <p:cNvSpPr txBox="1">
              <a:spLocks noChangeArrowheads="1"/>
            </p:cNvSpPr>
            <p:nvPr/>
          </p:nvSpPr>
          <p:spPr bwMode="auto">
            <a:xfrm>
              <a:off x="4608" y="1776"/>
              <a:ext cx="516" cy="198"/>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X= -100</a:t>
              </a:r>
            </a:p>
          </p:txBody>
        </p:sp>
        <p:cxnSp>
          <p:nvCxnSpPr>
            <p:cNvPr id="28" name="AutoShape 52"/>
            <p:cNvCxnSpPr>
              <a:cxnSpLocks noChangeShapeType="1"/>
              <a:stCxn id="16" idx="3"/>
              <a:endCxn id="27" idx="2"/>
            </p:cNvCxnSpPr>
            <p:nvPr/>
          </p:nvCxnSpPr>
          <p:spPr bwMode="auto">
            <a:xfrm flipV="1">
              <a:off x="4493" y="1974"/>
              <a:ext cx="373" cy="1005"/>
            </a:xfrm>
            <a:prstGeom prst="curvedConnector2">
              <a:avLst/>
            </a:prstGeom>
            <a:noFill/>
            <a:ln w="3810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9" name="AutoShape 54"/>
          <p:cNvCxnSpPr>
            <a:cxnSpLocks noChangeShapeType="1"/>
            <a:stCxn id="22" idx="2"/>
            <a:endCxn id="27" idx="0"/>
          </p:cNvCxnSpPr>
          <p:nvPr/>
        </p:nvCxnSpPr>
        <p:spPr bwMode="auto">
          <a:xfrm rot="16200000" flipH="1">
            <a:off x="7138988" y="2233612"/>
            <a:ext cx="762000" cy="409575"/>
          </a:xfrm>
          <a:prstGeom prst="curvedConnector3">
            <a:avLst>
              <a:gd name="adj1" fmla="val 50000"/>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 Box 56"/>
          <p:cNvSpPr txBox="1">
            <a:spLocks noChangeArrowheads="1"/>
          </p:cNvSpPr>
          <p:nvPr/>
        </p:nvSpPr>
        <p:spPr bwMode="auto">
          <a:xfrm>
            <a:off x="7391400" y="2819400"/>
            <a:ext cx="760413" cy="314325"/>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X= 505</a:t>
            </a:r>
          </a:p>
        </p:txBody>
      </p:sp>
      <p:grpSp>
        <p:nvGrpSpPr>
          <p:cNvPr id="31" name="Group 60"/>
          <p:cNvGrpSpPr>
            <a:grpSpLocks/>
          </p:cNvGrpSpPr>
          <p:nvPr/>
        </p:nvGrpSpPr>
        <p:grpSpPr bwMode="auto">
          <a:xfrm>
            <a:off x="2362200" y="1981200"/>
            <a:ext cx="863600" cy="838200"/>
            <a:chOff x="1488" y="1248"/>
            <a:chExt cx="544" cy="528"/>
          </a:xfrm>
        </p:grpSpPr>
        <p:cxnSp>
          <p:nvCxnSpPr>
            <p:cNvPr id="32" name="AutoShape 58"/>
            <p:cNvCxnSpPr>
              <a:cxnSpLocks noChangeShapeType="1"/>
              <a:stCxn id="19" idx="0"/>
              <a:endCxn id="7" idx="2"/>
            </p:cNvCxnSpPr>
            <p:nvPr/>
          </p:nvCxnSpPr>
          <p:spPr bwMode="auto">
            <a:xfrm rot="5400000" flipH="1">
              <a:off x="1377" y="1407"/>
              <a:ext cx="480" cy="258"/>
            </a:xfrm>
            <a:prstGeom prst="curvedConnector3">
              <a:avLst>
                <a:gd name="adj1" fmla="val 50000"/>
              </a:avLst>
            </a:prstGeom>
            <a:noFill/>
            <a:ln w="3810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 Box 59"/>
            <p:cNvSpPr txBox="1">
              <a:spLocks noChangeArrowheads="1"/>
            </p:cNvSpPr>
            <p:nvPr/>
          </p:nvSpPr>
          <p:spPr bwMode="auto">
            <a:xfrm>
              <a:off x="1504" y="1248"/>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0000FF"/>
                  </a:solidFill>
                </a:rPr>
                <a:t>Rd</a:t>
              </a:r>
              <a:r>
                <a:rPr lang="en-US" altLang="en-US" sz="3200" b="1">
                  <a:solidFill>
                    <a:srgbClr val="0000FF"/>
                  </a:solidFill>
                </a:rPr>
                <a:t>?</a:t>
              </a:r>
            </a:p>
          </p:txBody>
        </p:sp>
      </p:grpSp>
      <p:grpSp>
        <p:nvGrpSpPr>
          <p:cNvPr id="34" name="Group 63"/>
          <p:cNvGrpSpPr>
            <a:grpSpLocks/>
          </p:cNvGrpSpPr>
          <p:nvPr/>
        </p:nvGrpSpPr>
        <p:grpSpPr bwMode="auto">
          <a:xfrm>
            <a:off x="4313238" y="2819400"/>
            <a:ext cx="2184400" cy="1676400"/>
            <a:chOff x="2717" y="1776"/>
            <a:chExt cx="1376" cy="1056"/>
          </a:xfrm>
        </p:grpSpPr>
        <p:cxnSp>
          <p:nvCxnSpPr>
            <p:cNvPr id="35" name="AutoShape 61"/>
            <p:cNvCxnSpPr>
              <a:cxnSpLocks noChangeShapeType="1"/>
              <a:stCxn id="16" idx="0"/>
              <a:endCxn id="36" idx="2"/>
            </p:cNvCxnSpPr>
            <p:nvPr/>
          </p:nvCxnSpPr>
          <p:spPr bwMode="auto">
            <a:xfrm rot="5400000" flipH="1">
              <a:off x="3105" y="1844"/>
              <a:ext cx="858" cy="1118"/>
            </a:xfrm>
            <a:prstGeom prst="curvedConnector3">
              <a:avLst>
                <a:gd name="adj1" fmla="val 50000"/>
              </a:avLst>
            </a:prstGeom>
            <a:noFill/>
            <a:ln w="3810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 Box 62"/>
            <p:cNvSpPr txBox="1">
              <a:spLocks noChangeArrowheads="1"/>
            </p:cNvSpPr>
            <p:nvPr/>
          </p:nvSpPr>
          <p:spPr bwMode="auto">
            <a:xfrm>
              <a:off x="2717" y="1776"/>
              <a:ext cx="516" cy="198"/>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X= -100</a:t>
              </a:r>
            </a:p>
          </p:txBody>
        </p:sp>
      </p:grpSp>
      <p:grpSp>
        <p:nvGrpSpPr>
          <p:cNvPr id="37" name="Group 69"/>
          <p:cNvGrpSpPr>
            <a:grpSpLocks/>
          </p:cNvGrpSpPr>
          <p:nvPr/>
        </p:nvGrpSpPr>
        <p:grpSpPr bwMode="auto">
          <a:xfrm>
            <a:off x="4267200" y="1981200"/>
            <a:ext cx="990600" cy="838200"/>
            <a:chOff x="2688" y="1248"/>
            <a:chExt cx="624" cy="528"/>
          </a:xfrm>
        </p:grpSpPr>
        <p:cxnSp>
          <p:nvCxnSpPr>
            <p:cNvPr id="38" name="AutoShape 64"/>
            <p:cNvCxnSpPr>
              <a:cxnSpLocks noChangeShapeType="1"/>
              <a:stCxn id="36" idx="0"/>
              <a:endCxn id="13" idx="2"/>
            </p:cNvCxnSpPr>
            <p:nvPr/>
          </p:nvCxnSpPr>
          <p:spPr bwMode="auto">
            <a:xfrm rot="5400000" flipH="1">
              <a:off x="2592" y="1392"/>
              <a:ext cx="480" cy="287"/>
            </a:xfrm>
            <a:prstGeom prst="curvedConnector3">
              <a:avLst>
                <a:gd name="adj1" fmla="val 50000"/>
              </a:avLst>
            </a:prstGeom>
            <a:noFill/>
            <a:ln w="3810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 Box 68"/>
            <p:cNvSpPr txBox="1">
              <a:spLocks noChangeArrowheads="1"/>
            </p:cNvSpPr>
            <p:nvPr/>
          </p:nvSpPr>
          <p:spPr bwMode="auto">
            <a:xfrm>
              <a:off x="2784" y="1248"/>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0000FF"/>
                  </a:solidFill>
                </a:rPr>
                <a:t>Rd</a:t>
              </a:r>
              <a:r>
                <a:rPr lang="en-US" altLang="en-US" sz="3200" b="1">
                  <a:solidFill>
                    <a:srgbClr val="0000FF"/>
                  </a:solidFill>
                </a:rPr>
                <a:t>?</a:t>
              </a:r>
            </a:p>
          </p:txBody>
        </p:sp>
      </p:grpSp>
    </p:spTree>
    <p:extLst>
      <p:ext uri="{BB962C8B-B14F-4D97-AF65-F5344CB8AC3E}">
        <p14:creationId xmlns:p14="http://schemas.microsoft.com/office/powerpoint/2010/main" val="376372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par>
                          <p:cTn id="17" fill="hold">
                            <p:stCondLst>
                              <p:cond delay="500"/>
                            </p:stCondLst>
                            <p:childTnLst>
                              <p:par>
                                <p:cTn id="18" presetID="10" presetClass="exit" presetSubtype="0" fill="hold" nodeType="afterEffect">
                                  <p:stCondLst>
                                    <p:cond delay="0"/>
                                  </p:stCondLst>
                                  <p:childTnLst>
                                    <p:animEffect transition="out" filter="fade">
                                      <p:cBhvr>
                                        <p:cTn id="19" dur="2000"/>
                                        <p:tgtEl>
                                          <p:spTgt spid="26"/>
                                        </p:tgtEl>
                                      </p:cBhvr>
                                    </p:animEffect>
                                    <p:set>
                                      <p:cBhvr>
                                        <p:cTn id="20" dur="1" fill="hold">
                                          <p:stCondLst>
                                            <p:cond delay="1999"/>
                                          </p:stCondLst>
                                        </p:cTn>
                                        <p:tgtEl>
                                          <p:spTgt spid="26"/>
                                        </p:tgtEl>
                                        <p:attrNameLst>
                                          <p:attrName>style.visibility</p:attrName>
                                        </p:attrNameLst>
                                      </p:cBhvr>
                                      <p:to>
                                        <p:strVal val="hidden"/>
                                      </p:to>
                                    </p:set>
                                  </p:childTnLst>
                                </p:cTn>
                              </p:par>
                              <p:par>
                                <p:cTn id="21" presetID="22" presetClass="entr" presetSubtype="1"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up)">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down)">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down)">
                                      <p:cBhvr>
                                        <p:cTn id="33" dur="500"/>
                                        <p:tgtEl>
                                          <p:spTgt spid="34"/>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down)">
                                      <p:cBhvr>
                                        <p:cTn id="3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4000" dirty="0" smtClean="0"/>
              <a:t>مثال: حافظه نهان با مکانیزم </a:t>
            </a:r>
            <a:r>
              <a:rPr lang="en-US" sz="4000" dirty="0" smtClean="0"/>
              <a:t>Write-Through</a:t>
            </a:r>
            <a:endParaRPr lang="fa-IR" sz="4000" dirty="0"/>
          </a:p>
        </p:txBody>
      </p:sp>
      <p:sp>
        <p:nvSpPr>
          <p:cNvPr id="3" name="Content Placeholder 2"/>
          <p:cNvSpPr>
            <a:spLocks noGrp="1"/>
          </p:cNvSpPr>
          <p:nvPr>
            <p:ph sz="quarter" idx="1"/>
          </p:nvPr>
        </p:nvSpPr>
        <p:spPr/>
        <p:txBody>
          <a:bodyPr/>
          <a:lstStyle/>
          <a:p>
            <a:endParaRPr lang="fa-I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19</a:t>
            </a:fld>
            <a:endParaRPr lang="en-US" altLang="en-US" dirty="0"/>
          </a:p>
        </p:txBody>
      </p:sp>
      <p:sp>
        <p:nvSpPr>
          <p:cNvPr id="40" name="Rectangle 3"/>
          <p:cNvSpPr>
            <a:spLocks noChangeArrowheads="1"/>
          </p:cNvSpPr>
          <p:nvPr/>
        </p:nvSpPr>
        <p:spPr bwMode="auto">
          <a:xfrm>
            <a:off x="2133600" y="1600200"/>
            <a:ext cx="457200" cy="457200"/>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b="1"/>
              <a:t>P</a:t>
            </a:r>
          </a:p>
        </p:txBody>
      </p:sp>
      <p:sp>
        <p:nvSpPr>
          <p:cNvPr id="41" name="Rectangle 4"/>
          <p:cNvSpPr>
            <a:spLocks noChangeArrowheads="1"/>
          </p:cNvSpPr>
          <p:nvPr/>
        </p:nvSpPr>
        <p:spPr bwMode="auto">
          <a:xfrm>
            <a:off x="1600200" y="2286000"/>
            <a:ext cx="1524000" cy="838200"/>
          </a:xfrm>
          <a:prstGeom prst="rect">
            <a:avLst/>
          </a:prstGeom>
          <a:solidFill>
            <a:srgbClr val="FFCC00"/>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a:t>Cache</a:t>
            </a:r>
          </a:p>
        </p:txBody>
      </p:sp>
      <p:sp>
        <p:nvSpPr>
          <p:cNvPr id="42" name="Line 5"/>
          <p:cNvSpPr>
            <a:spLocks noChangeShapeType="1"/>
          </p:cNvSpPr>
          <p:nvPr/>
        </p:nvSpPr>
        <p:spPr bwMode="auto">
          <a:xfrm>
            <a:off x="2362200" y="2057400"/>
            <a:ext cx="0" cy="2286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Rectangle 6"/>
          <p:cNvSpPr>
            <a:spLocks noChangeArrowheads="1"/>
          </p:cNvSpPr>
          <p:nvPr/>
        </p:nvSpPr>
        <p:spPr bwMode="auto">
          <a:xfrm>
            <a:off x="1828800" y="4191000"/>
            <a:ext cx="5410200" cy="1600200"/>
          </a:xfrm>
          <a:prstGeom prst="rect">
            <a:avLst/>
          </a:prstGeom>
          <a:solidFill>
            <a:srgbClr val="CC0000"/>
          </a:solidFill>
          <a:ln w="9525" algn="ctr">
            <a:solidFill>
              <a:srgbClr val="A5002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3200" b="1">
                <a:solidFill>
                  <a:schemeClr val="bg1"/>
                </a:solidFill>
              </a:rPr>
              <a:t>Memory</a:t>
            </a:r>
          </a:p>
        </p:txBody>
      </p:sp>
      <p:sp>
        <p:nvSpPr>
          <p:cNvPr id="44" name="Rectangle 7"/>
          <p:cNvSpPr>
            <a:spLocks noChangeArrowheads="1"/>
          </p:cNvSpPr>
          <p:nvPr/>
        </p:nvSpPr>
        <p:spPr bwMode="auto">
          <a:xfrm>
            <a:off x="1371600" y="3429000"/>
            <a:ext cx="6324600" cy="152400"/>
          </a:xfrm>
          <a:prstGeom prst="rect">
            <a:avLst/>
          </a:prstGeom>
          <a:solidFill>
            <a:schemeClr val="tx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8"/>
          <p:cNvSpPr>
            <a:spLocks noChangeShapeType="1"/>
          </p:cNvSpPr>
          <p:nvPr/>
        </p:nvSpPr>
        <p:spPr bwMode="auto">
          <a:xfrm>
            <a:off x="2362200" y="3124200"/>
            <a:ext cx="0" cy="3048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Rectangle 9"/>
          <p:cNvSpPr>
            <a:spLocks noChangeArrowheads="1"/>
          </p:cNvSpPr>
          <p:nvPr/>
        </p:nvSpPr>
        <p:spPr bwMode="auto">
          <a:xfrm>
            <a:off x="4038600" y="1600200"/>
            <a:ext cx="457200" cy="457200"/>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b="1"/>
              <a:t>P</a:t>
            </a:r>
          </a:p>
        </p:txBody>
      </p:sp>
      <p:sp>
        <p:nvSpPr>
          <p:cNvPr id="47" name="Line 10"/>
          <p:cNvSpPr>
            <a:spLocks noChangeShapeType="1"/>
          </p:cNvSpPr>
          <p:nvPr/>
        </p:nvSpPr>
        <p:spPr bwMode="auto">
          <a:xfrm>
            <a:off x="4267200" y="2057400"/>
            <a:ext cx="0" cy="2286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1"/>
          <p:cNvSpPr>
            <a:spLocks noChangeShapeType="1"/>
          </p:cNvSpPr>
          <p:nvPr/>
        </p:nvSpPr>
        <p:spPr bwMode="auto">
          <a:xfrm>
            <a:off x="4267200" y="3124200"/>
            <a:ext cx="0" cy="3048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Text Box 12"/>
          <p:cNvSpPr txBox="1">
            <a:spLocks noChangeArrowheads="1"/>
          </p:cNvSpPr>
          <p:nvPr/>
        </p:nvSpPr>
        <p:spPr bwMode="auto">
          <a:xfrm>
            <a:off x="5862638" y="4495800"/>
            <a:ext cx="1270000" cy="466725"/>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X= -100</a:t>
            </a:r>
          </a:p>
        </p:txBody>
      </p:sp>
      <p:cxnSp>
        <p:nvCxnSpPr>
          <p:cNvPr id="50" name="AutoShape 14"/>
          <p:cNvCxnSpPr>
            <a:cxnSpLocks noChangeShapeType="1"/>
            <a:stCxn id="49" idx="1"/>
            <a:endCxn id="51" idx="2"/>
          </p:cNvCxnSpPr>
          <p:nvPr/>
        </p:nvCxnSpPr>
        <p:spPr bwMode="auto">
          <a:xfrm rot="10800000">
            <a:off x="2771775" y="3133725"/>
            <a:ext cx="3090863" cy="1595438"/>
          </a:xfrm>
          <a:prstGeom prst="curvedConnector2">
            <a:avLst/>
          </a:prstGeom>
          <a:noFill/>
          <a:ln w="3810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Text Box 15"/>
          <p:cNvSpPr txBox="1">
            <a:spLocks noChangeArrowheads="1"/>
          </p:cNvSpPr>
          <p:nvPr/>
        </p:nvSpPr>
        <p:spPr bwMode="auto">
          <a:xfrm>
            <a:off x="2362200" y="2819400"/>
            <a:ext cx="819150" cy="314325"/>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X= -100</a:t>
            </a:r>
          </a:p>
        </p:txBody>
      </p:sp>
      <p:sp>
        <p:nvSpPr>
          <p:cNvPr id="52" name="Rectangle 16"/>
          <p:cNvSpPr>
            <a:spLocks noChangeArrowheads="1"/>
          </p:cNvSpPr>
          <p:nvPr/>
        </p:nvSpPr>
        <p:spPr bwMode="auto">
          <a:xfrm>
            <a:off x="3505200" y="2286000"/>
            <a:ext cx="1524000" cy="838200"/>
          </a:xfrm>
          <a:prstGeom prst="rect">
            <a:avLst/>
          </a:prstGeom>
          <a:solidFill>
            <a:srgbClr val="FFCC00"/>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a:t>Cache</a:t>
            </a:r>
          </a:p>
        </p:txBody>
      </p:sp>
      <p:sp>
        <p:nvSpPr>
          <p:cNvPr id="53" name="Line 17"/>
          <p:cNvSpPr>
            <a:spLocks noChangeShapeType="1"/>
          </p:cNvSpPr>
          <p:nvPr/>
        </p:nvSpPr>
        <p:spPr bwMode="auto">
          <a:xfrm>
            <a:off x="4648200" y="3581400"/>
            <a:ext cx="0" cy="6096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Rectangle 18"/>
          <p:cNvSpPr>
            <a:spLocks noChangeArrowheads="1"/>
          </p:cNvSpPr>
          <p:nvPr/>
        </p:nvSpPr>
        <p:spPr bwMode="auto">
          <a:xfrm>
            <a:off x="7086600" y="1600200"/>
            <a:ext cx="457200" cy="457200"/>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b="1"/>
              <a:t>P</a:t>
            </a:r>
          </a:p>
        </p:txBody>
      </p:sp>
      <p:sp>
        <p:nvSpPr>
          <p:cNvPr id="55" name="Line 19"/>
          <p:cNvSpPr>
            <a:spLocks noChangeShapeType="1"/>
          </p:cNvSpPr>
          <p:nvPr/>
        </p:nvSpPr>
        <p:spPr bwMode="auto">
          <a:xfrm>
            <a:off x="7315200" y="2057400"/>
            <a:ext cx="0" cy="2286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20"/>
          <p:cNvSpPr>
            <a:spLocks noChangeShapeType="1"/>
          </p:cNvSpPr>
          <p:nvPr/>
        </p:nvSpPr>
        <p:spPr bwMode="auto">
          <a:xfrm>
            <a:off x="7315200" y="3124200"/>
            <a:ext cx="0" cy="3048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Rectangle 21"/>
          <p:cNvSpPr>
            <a:spLocks noChangeArrowheads="1"/>
          </p:cNvSpPr>
          <p:nvPr/>
        </p:nvSpPr>
        <p:spPr bwMode="auto">
          <a:xfrm>
            <a:off x="6553200" y="2286000"/>
            <a:ext cx="1524000" cy="838200"/>
          </a:xfrm>
          <a:prstGeom prst="rect">
            <a:avLst/>
          </a:prstGeom>
          <a:solidFill>
            <a:srgbClr val="FFCC00"/>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a:t>Cache</a:t>
            </a:r>
          </a:p>
        </p:txBody>
      </p:sp>
      <p:grpSp>
        <p:nvGrpSpPr>
          <p:cNvPr id="58" name="Group 22"/>
          <p:cNvGrpSpPr>
            <a:grpSpLocks/>
          </p:cNvGrpSpPr>
          <p:nvPr/>
        </p:nvGrpSpPr>
        <p:grpSpPr bwMode="auto">
          <a:xfrm>
            <a:off x="7132638" y="2819400"/>
            <a:ext cx="1001712" cy="1909763"/>
            <a:chOff x="4493" y="1776"/>
            <a:chExt cx="631" cy="1203"/>
          </a:xfrm>
        </p:grpSpPr>
        <p:sp>
          <p:nvSpPr>
            <p:cNvPr id="59" name="Text Box 23"/>
            <p:cNvSpPr txBox="1">
              <a:spLocks noChangeArrowheads="1"/>
            </p:cNvSpPr>
            <p:nvPr/>
          </p:nvSpPr>
          <p:spPr bwMode="auto">
            <a:xfrm>
              <a:off x="4608" y="1776"/>
              <a:ext cx="516" cy="198"/>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X= -100</a:t>
              </a:r>
            </a:p>
          </p:txBody>
        </p:sp>
        <p:cxnSp>
          <p:nvCxnSpPr>
            <p:cNvPr id="60" name="AutoShape 24"/>
            <p:cNvCxnSpPr>
              <a:cxnSpLocks noChangeShapeType="1"/>
              <a:stCxn id="49" idx="3"/>
              <a:endCxn id="59" idx="2"/>
            </p:cNvCxnSpPr>
            <p:nvPr/>
          </p:nvCxnSpPr>
          <p:spPr bwMode="auto">
            <a:xfrm flipV="1">
              <a:off x="4493" y="1974"/>
              <a:ext cx="373" cy="1005"/>
            </a:xfrm>
            <a:prstGeom prst="curvedConnector2">
              <a:avLst/>
            </a:prstGeom>
            <a:noFill/>
            <a:ln w="3810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61" name="AutoShape 25"/>
          <p:cNvCxnSpPr>
            <a:cxnSpLocks noChangeShapeType="1"/>
            <a:stCxn id="54" idx="2"/>
            <a:endCxn id="59" idx="0"/>
          </p:cNvCxnSpPr>
          <p:nvPr/>
        </p:nvCxnSpPr>
        <p:spPr bwMode="auto">
          <a:xfrm rot="16200000" flipH="1">
            <a:off x="7138988" y="2233612"/>
            <a:ext cx="762000" cy="409575"/>
          </a:xfrm>
          <a:prstGeom prst="curvedConnector3">
            <a:avLst>
              <a:gd name="adj1" fmla="val 50000"/>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Text Box 26"/>
          <p:cNvSpPr txBox="1">
            <a:spLocks noChangeArrowheads="1"/>
          </p:cNvSpPr>
          <p:nvPr/>
        </p:nvSpPr>
        <p:spPr bwMode="auto">
          <a:xfrm>
            <a:off x="7391400" y="2819400"/>
            <a:ext cx="760413" cy="314325"/>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X= 505</a:t>
            </a:r>
          </a:p>
        </p:txBody>
      </p:sp>
      <p:grpSp>
        <p:nvGrpSpPr>
          <p:cNvPr id="63" name="Group 38"/>
          <p:cNvGrpSpPr>
            <a:grpSpLocks/>
          </p:cNvGrpSpPr>
          <p:nvPr/>
        </p:nvGrpSpPr>
        <p:grpSpPr bwMode="auto">
          <a:xfrm>
            <a:off x="5943600" y="3133725"/>
            <a:ext cx="1828800" cy="1828800"/>
            <a:chOff x="3744" y="1974"/>
            <a:chExt cx="1152" cy="1152"/>
          </a:xfrm>
        </p:grpSpPr>
        <p:sp>
          <p:nvSpPr>
            <p:cNvPr id="64" name="Text Box 36"/>
            <p:cNvSpPr txBox="1">
              <a:spLocks noChangeArrowheads="1"/>
            </p:cNvSpPr>
            <p:nvPr/>
          </p:nvSpPr>
          <p:spPr bwMode="auto">
            <a:xfrm>
              <a:off x="3744" y="2832"/>
              <a:ext cx="736" cy="294"/>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X= 505</a:t>
              </a:r>
            </a:p>
          </p:txBody>
        </p:sp>
        <p:cxnSp>
          <p:nvCxnSpPr>
            <p:cNvPr id="65" name="AutoShape 37"/>
            <p:cNvCxnSpPr>
              <a:cxnSpLocks noChangeShapeType="1"/>
              <a:stCxn id="62" idx="2"/>
              <a:endCxn id="64" idx="3"/>
            </p:cNvCxnSpPr>
            <p:nvPr/>
          </p:nvCxnSpPr>
          <p:spPr bwMode="auto">
            <a:xfrm rot="5400000">
              <a:off x="4185" y="2269"/>
              <a:ext cx="1005" cy="416"/>
            </a:xfrm>
            <a:prstGeom prst="curvedConnector2">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6" name="Group 41"/>
          <p:cNvGrpSpPr>
            <a:grpSpLocks/>
          </p:cNvGrpSpPr>
          <p:nvPr/>
        </p:nvGrpSpPr>
        <p:grpSpPr bwMode="auto">
          <a:xfrm>
            <a:off x="4448175" y="2819400"/>
            <a:ext cx="2079625" cy="1676400"/>
            <a:chOff x="2802" y="1776"/>
            <a:chExt cx="1310" cy="1056"/>
          </a:xfrm>
        </p:grpSpPr>
        <p:cxnSp>
          <p:nvCxnSpPr>
            <p:cNvPr id="67" name="AutoShape 39"/>
            <p:cNvCxnSpPr>
              <a:cxnSpLocks noChangeShapeType="1"/>
              <a:stCxn id="64" idx="0"/>
              <a:endCxn id="68" idx="2"/>
            </p:cNvCxnSpPr>
            <p:nvPr/>
          </p:nvCxnSpPr>
          <p:spPr bwMode="auto">
            <a:xfrm rot="5400000" flipH="1">
              <a:off x="3148" y="1868"/>
              <a:ext cx="858" cy="1070"/>
            </a:xfrm>
            <a:prstGeom prst="curvedConnector3">
              <a:avLst>
                <a:gd name="adj1" fmla="val 50000"/>
              </a:avLst>
            </a:prstGeom>
            <a:noFill/>
            <a:ln w="3810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Text Box 40"/>
            <p:cNvSpPr txBox="1">
              <a:spLocks noChangeArrowheads="1"/>
            </p:cNvSpPr>
            <p:nvPr/>
          </p:nvSpPr>
          <p:spPr bwMode="auto">
            <a:xfrm>
              <a:off x="2802" y="1776"/>
              <a:ext cx="479" cy="198"/>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X= 505</a:t>
              </a:r>
            </a:p>
          </p:txBody>
        </p:sp>
      </p:grpSp>
      <p:cxnSp>
        <p:nvCxnSpPr>
          <p:cNvPr id="69" name="AutoShape 42"/>
          <p:cNvCxnSpPr>
            <a:cxnSpLocks noChangeShapeType="1"/>
            <a:stCxn id="68" idx="0"/>
            <a:endCxn id="46" idx="2"/>
          </p:cNvCxnSpPr>
          <p:nvPr/>
        </p:nvCxnSpPr>
        <p:spPr bwMode="auto">
          <a:xfrm rot="5400000" flipH="1">
            <a:off x="4167188" y="2157412"/>
            <a:ext cx="762000" cy="561975"/>
          </a:xfrm>
          <a:prstGeom prst="curvedConnector3">
            <a:avLst>
              <a:gd name="adj1" fmla="val 50000"/>
            </a:avLst>
          </a:prstGeom>
          <a:noFill/>
          <a:ln w="3810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 name="Group 47"/>
          <p:cNvGrpSpPr>
            <a:grpSpLocks/>
          </p:cNvGrpSpPr>
          <p:nvPr/>
        </p:nvGrpSpPr>
        <p:grpSpPr bwMode="auto">
          <a:xfrm>
            <a:off x="2362200" y="1935163"/>
            <a:ext cx="990600" cy="884237"/>
            <a:chOff x="1488" y="1219"/>
            <a:chExt cx="624" cy="557"/>
          </a:xfrm>
        </p:grpSpPr>
        <p:cxnSp>
          <p:nvCxnSpPr>
            <p:cNvPr id="71" name="AutoShape 43"/>
            <p:cNvCxnSpPr>
              <a:cxnSpLocks noChangeShapeType="1"/>
              <a:stCxn id="51" idx="0"/>
              <a:endCxn id="40" idx="2"/>
            </p:cNvCxnSpPr>
            <p:nvPr/>
          </p:nvCxnSpPr>
          <p:spPr bwMode="auto">
            <a:xfrm rot="5400000" flipH="1">
              <a:off x="1377" y="1407"/>
              <a:ext cx="480" cy="258"/>
            </a:xfrm>
            <a:prstGeom prst="curvedConnector3">
              <a:avLst>
                <a:gd name="adj1" fmla="val 50000"/>
              </a:avLst>
            </a:prstGeom>
            <a:noFill/>
            <a:ln w="3810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Text Box 46"/>
            <p:cNvSpPr txBox="1">
              <a:spLocks noChangeArrowheads="1"/>
            </p:cNvSpPr>
            <p:nvPr/>
          </p:nvSpPr>
          <p:spPr bwMode="auto">
            <a:xfrm>
              <a:off x="1584" y="1219"/>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0000FF"/>
                  </a:solidFill>
                </a:rPr>
                <a:t>Rd</a:t>
              </a:r>
              <a:r>
                <a:rPr lang="en-US" altLang="en-US" sz="3200" b="1">
                  <a:solidFill>
                    <a:srgbClr val="0000FF"/>
                  </a:solidFill>
                </a:rPr>
                <a:t>?</a:t>
              </a:r>
            </a:p>
          </p:txBody>
        </p:sp>
      </p:grpSp>
    </p:spTree>
    <p:extLst>
      <p:ext uri="{BB962C8B-B14F-4D97-AF65-F5344CB8AC3E}">
        <p14:creationId xmlns:p14="http://schemas.microsoft.com/office/powerpoint/2010/main" val="349647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down)">
                                      <p:cBhvr>
                                        <p:cTn id="11" dur="500"/>
                                        <p:tgtEl>
                                          <p:spTgt spid="51"/>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down)">
                                      <p:cBhvr>
                                        <p:cTn id="15" dur="500"/>
                                        <p:tgtEl>
                                          <p:spTgt spid="5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wipe(up)">
                                      <p:cBhvr>
                                        <p:cTn id="20" dur="500"/>
                                        <p:tgtEl>
                                          <p:spTgt spid="61"/>
                                        </p:tgtEl>
                                      </p:cBhvr>
                                    </p:animEffect>
                                  </p:childTnLst>
                                </p:cTn>
                              </p:par>
                            </p:childTnLst>
                          </p:cTn>
                        </p:par>
                        <p:par>
                          <p:cTn id="21" fill="hold">
                            <p:stCondLst>
                              <p:cond delay="500"/>
                            </p:stCondLst>
                            <p:childTnLst>
                              <p:par>
                                <p:cTn id="22" presetID="10" presetClass="exit" presetSubtype="0" fill="hold" nodeType="afterEffect">
                                  <p:stCondLst>
                                    <p:cond delay="0"/>
                                  </p:stCondLst>
                                  <p:childTnLst>
                                    <p:animEffect transition="out" filter="fade">
                                      <p:cBhvr>
                                        <p:cTn id="23" dur="2000"/>
                                        <p:tgtEl>
                                          <p:spTgt spid="58"/>
                                        </p:tgtEl>
                                      </p:cBhvr>
                                    </p:animEffect>
                                    <p:set>
                                      <p:cBhvr>
                                        <p:cTn id="24" dur="1" fill="hold">
                                          <p:stCondLst>
                                            <p:cond delay="1999"/>
                                          </p:stCondLst>
                                        </p:cTn>
                                        <p:tgtEl>
                                          <p:spTgt spid="58"/>
                                        </p:tgtEl>
                                        <p:attrNameLst>
                                          <p:attrName>style.visibility</p:attrName>
                                        </p:attrNameLst>
                                      </p:cBhvr>
                                      <p:to>
                                        <p:strVal val="hidden"/>
                                      </p:to>
                                    </p:set>
                                  </p:childTnLst>
                                </p:cTn>
                              </p:par>
                              <p:par>
                                <p:cTn id="25" presetID="22" presetClass="entr" presetSubtype="1"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up)">
                                      <p:cBhvr>
                                        <p:cTn id="27" dur="500"/>
                                        <p:tgtEl>
                                          <p:spTgt spid="62"/>
                                        </p:tgtEl>
                                      </p:cBhvr>
                                    </p:animEffect>
                                  </p:childTnLst>
                                </p:cTn>
                              </p:par>
                              <p:par>
                                <p:cTn id="28" presetID="10" presetClass="exit" presetSubtype="0" fill="hold" nodeType="withEffect">
                                  <p:stCondLst>
                                    <p:cond delay="0"/>
                                  </p:stCondLst>
                                  <p:childTnLst>
                                    <p:animEffect transition="out" filter="fade">
                                      <p:cBhvr>
                                        <p:cTn id="29" dur="2000"/>
                                        <p:tgtEl>
                                          <p:spTgt spid="58"/>
                                        </p:tgtEl>
                                      </p:cBhvr>
                                    </p:animEffect>
                                    <p:set>
                                      <p:cBhvr>
                                        <p:cTn id="30" dur="1" fill="hold">
                                          <p:stCondLst>
                                            <p:cond delay="1999"/>
                                          </p:stCondLst>
                                        </p:cTn>
                                        <p:tgtEl>
                                          <p:spTgt spid="58"/>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2000"/>
                                        <p:tgtEl>
                                          <p:spTgt spid="49"/>
                                        </p:tgtEl>
                                      </p:cBhvr>
                                    </p:animEffect>
                                    <p:set>
                                      <p:cBhvr>
                                        <p:cTn id="33" dur="1" fill="hold">
                                          <p:stCondLst>
                                            <p:cond delay="1999"/>
                                          </p:stCondLst>
                                        </p:cTn>
                                        <p:tgtEl>
                                          <p:spTgt spid="49"/>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2000"/>
                                        <p:tgtEl>
                                          <p:spTgt spid="50"/>
                                        </p:tgtEl>
                                      </p:cBhvr>
                                    </p:animEffect>
                                    <p:set>
                                      <p:cBhvr>
                                        <p:cTn id="36" dur="1" fill="hold">
                                          <p:stCondLst>
                                            <p:cond delay="1999"/>
                                          </p:stCondLst>
                                        </p:cTn>
                                        <p:tgtEl>
                                          <p:spTgt spid="50"/>
                                        </p:tgtEl>
                                        <p:attrNameLst>
                                          <p:attrName>style.visibility</p:attrName>
                                        </p:attrNameLst>
                                      </p:cBhvr>
                                      <p:to>
                                        <p:strVal val="hidden"/>
                                      </p:to>
                                    </p:set>
                                  </p:childTnLst>
                                </p:cTn>
                              </p:par>
                              <p:par>
                                <p:cTn id="37" presetID="22" presetClass="entr" presetSubtype="1"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wipe(up)">
                                      <p:cBhvr>
                                        <p:cTn id="39" dur="500"/>
                                        <p:tgtEl>
                                          <p:spTgt spid="6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wipe(down)">
                                      <p:cBhvr>
                                        <p:cTn id="44" dur="500"/>
                                        <p:tgtEl>
                                          <p:spTgt spid="66"/>
                                        </p:tgtEl>
                                      </p:cBhvr>
                                    </p:animEffect>
                                  </p:childTnLst>
                                </p:cTn>
                              </p:par>
                            </p:childTnLst>
                          </p:cTn>
                        </p:par>
                        <p:par>
                          <p:cTn id="45" fill="hold">
                            <p:stCondLst>
                              <p:cond delay="500"/>
                            </p:stCondLst>
                            <p:childTnLst>
                              <p:par>
                                <p:cTn id="46" presetID="22" presetClass="entr" presetSubtype="4" fill="hold" nodeType="after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wipe(down)">
                                      <p:cBhvr>
                                        <p:cTn id="48" dur="500"/>
                                        <p:tgtEl>
                                          <p:spTgt spid="6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wipe(down)">
                                      <p:cBhvr>
                                        <p:cTn id="5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animBg="1"/>
      <p:bldP spid="6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152400"/>
            <a:ext cx="8229600" cy="822325"/>
          </a:xfrm>
          <a:noFill/>
        </p:spPr>
        <p:txBody>
          <a:bodyPr/>
          <a:lstStyle/>
          <a:p>
            <a:pPr eaLnBrk="1" hangingPunct="1"/>
            <a:r>
              <a:rPr lang="fa-IR" altLang="en-US" dirty="0" smtClean="0"/>
              <a:t>فهرست</a:t>
            </a:r>
            <a:endParaRPr lang="en-US" altLang="en-US" dirty="0"/>
          </a:p>
        </p:txBody>
      </p:sp>
      <p:sp>
        <p:nvSpPr>
          <p:cNvPr id="11267" name="Footer Placeholder 5"/>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fa-IR" altLang="en-US" sz="1400" smtClean="0">
                <a:solidFill>
                  <a:schemeClr val="tx2"/>
                </a:solidFill>
                <a:latin typeface="Arial" pitchFamily="34" charset="0"/>
              </a:rPr>
              <a:t>5 - برنامه‌نویسی موازی با </a:t>
            </a:r>
            <a:r>
              <a:rPr lang="en-US" altLang="en-US" sz="1400" smtClean="0">
                <a:solidFill>
                  <a:schemeClr val="tx2"/>
                </a:solidFill>
                <a:latin typeface="Arial" pitchFamily="34" charset="0"/>
              </a:rPr>
              <a:t>OpenMP</a:t>
            </a:r>
            <a:endParaRPr lang="en-US" altLang="en-US" sz="1400">
              <a:solidFill>
                <a:schemeClr val="tx2"/>
              </a:solidFill>
              <a:latin typeface="Arial" pitchFamily="34" charset="0"/>
            </a:endParaRPr>
          </a:p>
        </p:txBody>
      </p:sp>
      <p:sp>
        <p:nvSpPr>
          <p:cNvPr id="3" name="Slide Number Placeholder 2"/>
          <p:cNvSpPr>
            <a:spLocks noGrp="1"/>
          </p:cNvSpPr>
          <p:nvPr>
            <p:ph type="sldNum" sz="quarter" idx="12"/>
          </p:nvPr>
        </p:nvSpPr>
        <p:spPr/>
        <p:txBody>
          <a:bodyPr>
            <a:normAutofit fontScale="85000" lnSpcReduction="20000"/>
          </a:bodyPr>
          <a:lstStyle/>
          <a:p>
            <a:pPr>
              <a:defRPr/>
            </a:pPr>
            <a:fld id="{A1A49216-A321-4EE8-B001-158F3BAA2239}" type="slidenum">
              <a:rPr lang="en-US" altLang="en-US"/>
              <a:pPr>
                <a:defRPr/>
              </a:pPr>
              <a:t>2</a:t>
            </a:fld>
            <a:endParaRPr lang="en-US" altLang="en-US"/>
          </a:p>
        </p:txBody>
      </p:sp>
      <p:sp>
        <p:nvSpPr>
          <p:cNvPr id="11269" name="Rectangle 3"/>
          <p:cNvSpPr>
            <a:spLocks noGrp="1" noChangeArrowheads="1"/>
          </p:cNvSpPr>
          <p:nvPr>
            <p:ph sz="quarter" idx="1"/>
          </p:nvPr>
        </p:nvSpPr>
        <p:spPr>
          <a:xfrm>
            <a:off x="612775" y="1219200"/>
            <a:ext cx="8153400" cy="4876800"/>
          </a:xfrm>
        </p:spPr>
        <p:txBody>
          <a:bodyPr/>
          <a:lstStyle/>
          <a:p>
            <a:pPr eaLnBrk="1" hangingPunct="1"/>
            <a:r>
              <a:rPr lang="fa-IR" altLang="en-US" dirty="0" smtClean="0"/>
              <a:t>همگام‌سازی سطح پایین</a:t>
            </a:r>
          </a:p>
          <a:p>
            <a:pPr lvl="1" eaLnBrk="1" hangingPunct="1"/>
            <a:r>
              <a:rPr lang="en-US" altLang="en-US" dirty="0" smtClean="0"/>
              <a:t>Lock</a:t>
            </a:r>
          </a:p>
          <a:p>
            <a:pPr lvl="1" eaLnBrk="1" hangingPunct="1"/>
            <a:r>
              <a:rPr lang="en-US" altLang="en-US" dirty="0" smtClean="0"/>
              <a:t>Flush</a:t>
            </a:r>
          </a:p>
          <a:p>
            <a:pPr eaLnBrk="1" hangingPunct="1"/>
            <a:r>
              <a:rPr lang="fa-IR" altLang="en-US" dirty="0" smtClean="0"/>
              <a:t>انسجام حافظه نهان (</a:t>
            </a:r>
            <a:r>
              <a:rPr lang="en-US" altLang="en-US" dirty="0" smtClean="0"/>
              <a:t>Cache Coherency</a:t>
            </a:r>
            <a:r>
              <a:rPr lang="fa-IR" altLang="en-US" dirty="0" smtClean="0"/>
              <a:t>)</a:t>
            </a:r>
          </a:p>
          <a:p>
            <a:pPr eaLnBrk="1" hangingPunct="1"/>
            <a:r>
              <a:rPr lang="fa-IR" altLang="en-US" dirty="0" smtClean="0"/>
              <a:t>سازگاری </a:t>
            </a:r>
            <a:r>
              <a:rPr lang="fa-IR" altLang="en-US" dirty="0" smtClean="0"/>
              <a:t>حافظه (</a:t>
            </a:r>
            <a:r>
              <a:rPr lang="en-US" altLang="en-US" dirty="0" smtClean="0"/>
              <a:t>Memory Consistency</a:t>
            </a:r>
            <a:r>
              <a:rPr lang="fa-IR" altLang="en-US" dirty="0" smtClean="0"/>
              <a:t>)</a:t>
            </a:r>
          </a:p>
          <a:p>
            <a:pPr eaLnBrk="1" hangingPunct="1"/>
            <a:endParaRPr lang="en-US" altLang="en-US" dirty="0"/>
          </a:p>
          <a:p>
            <a:pPr eaLnBrk="1" hangingPunct="1"/>
            <a:endParaRPr lang="en-US" altLang="en-US" dirty="0"/>
          </a:p>
        </p:txBody>
      </p:sp>
      <p:sp>
        <p:nvSpPr>
          <p:cNvPr id="11270" name="TextBox 6"/>
          <p:cNvSpPr txBox="1">
            <a:spLocks noChangeArrowheads="1"/>
          </p:cNvSpPr>
          <p:nvPr/>
        </p:nvSpPr>
        <p:spPr bwMode="auto">
          <a:xfrm>
            <a:off x="-1752600" y="4724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endParaRPr lang="en-US" altLang="en-US" sz="1800">
              <a:latin typeface="Arial" pitchFamily="34" charset="0"/>
            </a:endParaRPr>
          </a:p>
        </p:txBody>
      </p:sp>
      <p:sp>
        <p:nvSpPr>
          <p:cNvPr id="11271" name="Date Placeholder 7"/>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fa-IR" altLang="en-US" sz="1400" smtClean="0">
                <a:solidFill>
                  <a:schemeClr val="tx2"/>
                </a:solidFill>
                <a:latin typeface="Arial" pitchFamily="34" charset="0"/>
              </a:rPr>
              <a:t>برنامه‌نویسی چند‌هسته‌ای</a:t>
            </a:r>
            <a:endParaRPr lang="en-US" altLang="en-US" sz="1400">
              <a:solidFill>
                <a:schemeClr val="tx2"/>
              </a:solidFill>
              <a:latin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3600" dirty="0" smtClean="0"/>
              <a:t>یک راه حل: پروتکل </a:t>
            </a:r>
            <a:r>
              <a:rPr lang="en-US" sz="3600" dirty="0" smtClean="0"/>
              <a:t>Snooping</a:t>
            </a:r>
            <a:r>
              <a:rPr lang="fa-IR" sz="3600" dirty="0" smtClean="0"/>
              <a:t> مبتنی بر </a:t>
            </a:r>
            <a:r>
              <a:rPr lang="en-US" sz="3600" dirty="0" smtClean="0"/>
              <a:t>Update</a:t>
            </a:r>
            <a:endParaRPr lang="fa-IR" sz="3600" dirty="0"/>
          </a:p>
        </p:txBody>
      </p:sp>
      <p:sp>
        <p:nvSpPr>
          <p:cNvPr id="3" name="Content Placeholder 2"/>
          <p:cNvSpPr>
            <a:spLocks noGrp="1"/>
          </p:cNvSpPr>
          <p:nvPr>
            <p:ph sz="quarter" idx="1"/>
          </p:nvPr>
        </p:nvSpPr>
        <p:spPr/>
        <p:txBody>
          <a:bodyPr/>
          <a:lstStyle/>
          <a:p>
            <a:r>
              <a:rPr lang="fa-IR" sz="2400" dirty="0" smtClean="0"/>
              <a:t>کنترلر حافظه نهان همه هسته‌ها در حال گوش دادن به باس هستند و به محض دیدن یک عملیات </a:t>
            </a:r>
            <a:r>
              <a:rPr lang="en-US" sz="2400" dirty="0" smtClean="0"/>
              <a:t>Update</a:t>
            </a:r>
            <a:r>
              <a:rPr lang="fa-IR" sz="2400" dirty="0" smtClean="0"/>
              <a:t>، کپی محلی خود را نیز به روزرسانی می‌کنند.</a:t>
            </a:r>
            <a:endParaRPr lang="fa-IR" sz="2400"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20</a:t>
            </a:fld>
            <a:endParaRPr lang="en-US" altLang="en-US" dirty="0"/>
          </a:p>
        </p:txBody>
      </p:sp>
      <p:sp>
        <p:nvSpPr>
          <p:cNvPr id="73" name="Rectangle 4"/>
          <p:cNvSpPr>
            <a:spLocks noChangeArrowheads="1"/>
          </p:cNvSpPr>
          <p:nvPr/>
        </p:nvSpPr>
        <p:spPr bwMode="auto">
          <a:xfrm>
            <a:off x="1429755" y="2057400"/>
            <a:ext cx="457200" cy="381000"/>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b="1"/>
              <a:t>P</a:t>
            </a:r>
          </a:p>
        </p:txBody>
      </p:sp>
      <p:sp>
        <p:nvSpPr>
          <p:cNvPr id="74" name="Rectangle 5"/>
          <p:cNvSpPr>
            <a:spLocks noChangeArrowheads="1"/>
          </p:cNvSpPr>
          <p:nvPr/>
        </p:nvSpPr>
        <p:spPr bwMode="auto">
          <a:xfrm>
            <a:off x="896355" y="2667000"/>
            <a:ext cx="1524000" cy="838200"/>
          </a:xfrm>
          <a:prstGeom prst="rect">
            <a:avLst/>
          </a:prstGeom>
          <a:solidFill>
            <a:srgbClr val="FFCC00"/>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a:t>Cache</a:t>
            </a:r>
          </a:p>
        </p:txBody>
      </p:sp>
      <p:sp>
        <p:nvSpPr>
          <p:cNvPr id="75" name="Line 6"/>
          <p:cNvSpPr>
            <a:spLocks noChangeShapeType="1"/>
          </p:cNvSpPr>
          <p:nvPr/>
        </p:nvSpPr>
        <p:spPr bwMode="auto">
          <a:xfrm>
            <a:off x="1658355" y="2438400"/>
            <a:ext cx="0" cy="2286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Rectangle 7"/>
          <p:cNvSpPr>
            <a:spLocks noChangeArrowheads="1"/>
          </p:cNvSpPr>
          <p:nvPr/>
        </p:nvSpPr>
        <p:spPr bwMode="auto">
          <a:xfrm>
            <a:off x="1124955" y="4572000"/>
            <a:ext cx="5410200" cy="1600200"/>
          </a:xfrm>
          <a:prstGeom prst="rect">
            <a:avLst/>
          </a:prstGeom>
          <a:solidFill>
            <a:srgbClr val="CC0000"/>
          </a:solidFill>
          <a:ln w="9525" algn="ctr">
            <a:solidFill>
              <a:srgbClr val="A5002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3200" b="1">
                <a:solidFill>
                  <a:schemeClr val="bg1"/>
                </a:solidFill>
              </a:rPr>
              <a:t>Memory</a:t>
            </a:r>
          </a:p>
        </p:txBody>
      </p:sp>
      <p:sp>
        <p:nvSpPr>
          <p:cNvPr id="77" name="Rectangle 8"/>
          <p:cNvSpPr>
            <a:spLocks noChangeArrowheads="1"/>
          </p:cNvSpPr>
          <p:nvPr/>
        </p:nvSpPr>
        <p:spPr bwMode="auto">
          <a:xfrm>
            <a:off x="667755" y="3810000"/>
            <a:ext cx="6324600" cy="152400"/>
          </a:xfrm>
          <a:prstGeom prst="rect">
            <a:avLst/>
          </a:prstGeom>
          <a:solidFill>
            <a:schemeClr val="tx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Line 9"/>
          <p:cNvSpPr>
            <a:spLocks noChangeShapeType="1"/>
          </p:cNvSpPr>
          <p:nvPr/>
        </p:nvSpPr>
        <p:spPr bwMode="auto">
          <a:xfrm>
            <a:off x="1658355" y="3505200"/>
            <a:ext cx="0" cy="3048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Rectangle 10"/>
          <p:cNvSpPr>
            <a:spLocks noChangeArrowheads="1"/>
          </p:cNvSpPr>
          <p:nvPr/>
        </p:nvSpPr>
        <p:spPr bwMode="auto">
          <a:xfrm>
            <a:off x="3334755" y="2057400"/>
            <a:ext cx="457200" cy="381000"/>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b="1"/>
              <a:t>P</a:t>
            </a:r>
          </a:p>
        </p:txBody>
      </p:sp>
      <p:sp>
        <p:nvSpPr>
          <p:cNvPr id="80" name="Line 11"/>
          <p:cNvSpPr>
            <a:spLocks noChangeShapeType="1"/>
          </p:cNvSpPr>
          <p:nvPr/>
        </p:nvSpPr>
        <p:spPr bwMode="auto">
          <a:xfrm>
            <a:off x="3563355" y="2438400"/>
            <a:ext cx="0" cy="2286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Line 12"/>
          <p:cNvSpPr>
            <a:spLocks noChangeShapeType="1"/>
          </p:cNvSpPr>
          <p:nvPr/>
        </p:nvSpPr>
        <p:spPr bwMode="auto">
          <a:xfrm>
            <a:off x="3563355" y="3505200"/>
            <a:ext cx="0" cy="3048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Text Box 13"/>
          <p:cNvSpPr txBox="1">
            <a:spLocks noChangeArrowheads="1"/>
          </p:cNvSpPr>
          <p:nvPr/>
        </p:nvSpPr>
        <p:spPr bwMode="auto">
          <a:xfrm>
            <a:off x="5158793" y="4876800"/>
            <a:ext cx="1270000" cy="466725"/>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X= -100</a:t>
            </a:r>
          </a:p>
        </p:txBody>
      </p:sp>
      <p:sp>
        <p:nvSpPr>
          <p:cNvPr id="83" name="Text Box 15"/>
          <p:cNvSpPr txBox="1">
            <a:spLocks noChangeArrowheads="1"/>
          </p:cNvSpPr>
          <p:nvPr/>
        </p:nvSpPr>
        <p:spPr bwMode="auto">
          <a:xfrm>
            <a:off x="896355" y="3200400"/>
            <a:ext cx="819150" cy="314325"/>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X= -100</a:t>
            </a:r>
          </a:p>
        </p:txBody>
      </p:sp>
      <p:sp>
        <p:nvSpPr>
          <p:cNvPr id="84" name="Rectangle 16"/>
          <p:cNvSpPr>
            <a:spLocks noChangeArrowheads="1"/>
          </p:cNvSpPr>
          <p:nvPr/>
        </p:nvSpPr>
        <p:spPr bwMode="auto">
          <a:xfrm>
            <a:off x="2801355" y="2667000"/>
            <a:ext cx="1524000" cy="838200"/>
          </a:xfrm>
          <a:prstGeom prst="rect">
            <a:avLst/>
          </a:prstGeom>
          <a:solidFill>
            <a:srgbClr val="FFCC00"/>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a:t>Cache</a:t>
            </a:r>
          </a:p>
        </p:txBody>
      </p:sp>
      <p:sp>
        <p:nvSpPr>
          <p:cNvPr id="85" name="Line 17"/>
          <p:cNvSpPr>
            <a:spLocks noChangeShapeType="1"/>
          </p:cNvSpPr>
          <p:nvPr/>
        </p:nvSpPr>
        <p:spPr bwMode="auto">
          <a:xfrm>
            <a:off x="3944355" y="3962400"/>
            <a:ext cx="0" cy="6096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Rectangle 18"/>
          <p:cNvSpPr>
            <a:spLocks noChangeArrowheads="1"/>
          </p:cNvSpPr>
          <p:nvPr/>
        </p:nvSpPr>
        <p:spPr bwMode="auto">
          <a:xfrm>
            <a:off x="6382755" y="2057400"/>
            <a:ext cx="457200" cy="381000"/>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b="1"/>
              <a:t>P</a:t>
            </a:r>
          </a:p>
        </p:txBody>
      </p:sp>
      <p:sp>
        <p:nvSpPr>
          <p:cNvPr id="87" name="Line 19"/>
          <p:cNvSpPr>
            <a:spLocks noChangeShapeType="1"/>
          </p:cNvSpPr>
          <p:nvPr/>
        </p:nvSpPr>
        <p:spPr bwMode="auto">
          <a:xfrm>
            <a:off x="6611355" y="2438400"/>
            <a:ext cx="0" cy="2286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Line 20"/>
          <p:cNvSpPr>
            <a:spLocks noChangeShapeType="1"/>
          </p:cNvSpPr>
          <p:nvPr/>
        </p:nvSpPr>
        <p:spPr bwMode="auto">
          <a:xfrm>
            <a:off x="6611355" y="3505200"/>
            <a:ext cx="0" cy="3048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Rectangle 21"/>
          <p:cNvSpPr>
            <a:spLocks noChangeArrowheads="1"/>
          </p:cNvSpPr>
          <p:nvPr/>
        </p:nvSpPr>
        <p:spPr bwMode="auto">
          <a:xfrm>
            <a:off x="5849355" y="2667000"/>
            <a:ext cx="1524000" cy="838200"/>
          </a:xfrm>
          <a:prstGeom prst="rect">
            <a:avLst/>
          </a:prstGeom>
          <a:solidFill>
            <a:srgbClr val="FFCC00"/>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a:t>Cache</a:t>
            </a:r>
          </a:p>
        </p:txBody>
      </p:sp>
      <p:sp>
        <p:nvSpPr>
          <p:cNvPr id="90" name="Text Box 26"/>
          <p:cNvSpPr txBox="1">
            <a:spLocks noChangeArrowheads="1"/>
          </p:cNvSpPr>
          <p:nvPr/>
        </p:nvSpPr>
        <p:spPr bwMode="auto">
          <a:xfrm>
            <a:off x="6687555" y="3200400"/>
            <a:ext cx="760413" cy="314325"/>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X= 505</a:t>
            </a:r>
          </a:p>
        </p:txBody>
      </p:sp>
      <p:cxnSp>
        <p:nvCxnSpPr>
          <p:cNvPr id="91" name="AutoShape 39"/>
          <p:cNvCxnSpPr>
            <a:cxnSpLocks noChangeShapeType="1"/>
            <a:stCxn id="90" idx="2"/>
            <a:endCxn id="82" idx="0"/>
          </p:cNvCxnSpPr>
          <p:nvPr/>
        </p:nvCxnSpPr>
        <p:spPr bwMode="auto">
          <a:xfrm rot="5400000">
            <a:off x="5750136" y="3558382"/>
            <a:ext cx="1362075" cy="1274762"/>
          </a:xfrm>
          <a:prstGeom prst="curvedConnector3">
            <a:avLst>
              <a:gd name="adj1" fmla="val 50000"/>
            </a:avLst>
          </a:prstGeom>
          <a:noFill/>
          <a:ln w="57150">
            <a:solidFill>
              <a:srgbClr val="00CC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Freeform 42"/>
          <p:cNvSpPr>
            <a:spLocks/>
          </p:cNvSpPr>
          <p:nvPr/>
        </p:nvSpPr>
        <p:spPr bwMode="auto">
          <a:xfrm>
            <a:off x="2267955" y="3429000"/>
            <a:ext cx="4465638" cy="635000"/>
          </a:xfrm>
          <a:custGeom>
            <a:avLst/>
            <a:gdLst>
              <a:gd name="T0" fmla="*/ 3082 w 3082"/>
              <a:gd name="T1" fmla="*/ 381 h 381"/>
              <a:gd name="T2" fmla="*/ 999 w 3082"/>
              <a:gd name="T3" fmla="*/ 304 h 381"/>
              <a:gd name="T4" fmla="*/ 0 w 3082"/>
              <a:gd name="T5" fmla="*/ 304 h 381"/>
            </a:gdLst>
            <a:ahLst/>
            <a:cxnLst>
              <a:cxn ang="0">
                <a:pos x="T0" y="T1"/>
              </a:cxn>
              <a:cxn ang="0">
                <a:pos x="T2" y="T3"/>
              </a:cxn>
              <a:cxn ang="0">
                <a:pos x="T4" y="T5"/>
              </a:cxn>
            </a:cxnLst>
            <a:rect l="0" t="0" r="r" b="b"/>
            <a:pathLst>
              <a:path w="3082" h="381">
                <a:moveTo>
                  <a:pt x="3082" y="381"/>
                </a:moveTo>
                <a:cubicBezTo>
                  <a:pt x="2501" y="0"/>
                  <a:pt x="1694" y="306"/>
                  <a:pt x="999" y="304"/>
                </a:cubicBezTo>
                <a:cubicBezTo>
                  <a:pt x="666" y="303"/>
                  <a:pt x="333" y="304"/>
                  <a:pt x="0" y="304"/>
                </a:cubicBezTo>
              </a:path>
            </a:pathLst>
          </a:custGeom>
          <a:noFill/>
          <a:ln w="57150" cap="flat" cmpd="sng">
            <a:solidFill>
              <a:srgbClr val="00CCFF"/>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3" name="AutoShape 43"/>
          <p:cNvCxnSpPr>
            <a:cxnSpLocks noChangeShapeType="1"/>
          </p:cNvCxnSpPr>
          <p:nvPr/>
        </p:nvCxnSpPr>
        <p:spPr bwMode="auto">
          <a:xfrm rot="10800000">
            <a:off x="1353555" y="3514725"/>
            <a:ext cx="933450" cy="420688"/>
          </a:xfrm>
          <a:prstGeom prst="curvedConnector2">
            <a:avLst/>
          </a:prstGeom>
          <a:noFill/>
          <a:ln w="5715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Line 44"/>
          <p:cNvSpPr>
            <a:spLocks noChangeShapeType="1"/>
          </p:cNvSpPr>
          <p:nvPr/>
        </p:nvSpPr>
        <p:spPr bwMode="auto">
          <a:xfrm>
            <a:off x="6839955" y="4800600"/>
            <a:ext cx="3810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Line 45"/>
          <p:cNvSpPr>
            <a:spLocks noChangeShapeType="1"/>
          </p:cNvSpPr>
          <p:nvPr/>
        </p:nvSpPr>
        <p:spPr bwMode="auto">
          <a:xfrm>
            <a:off x="6839955" y="5322888"/>
            <a:ext cx="381000" cy="0"/>
          </a:xfrm>
          <a:prstGeom prst="line">
            <a:avLst/>
          </a:prstGeom>
          <a:noFill/>
          <a:ln w="38100">
            <a:solidFill>
              <a:srgbClr val="00CC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Text Box 46"/>
          <p:cNvSpPr txBox="1">
            <a:spLocks noChangeArrowheads="1"/>
          </p:cNvSpPr>
          <p:nvPr/>
        </p:nvSpPr>
        <p:spPr bwMode="auto">
          <a:xfrm>
            <a:off x="7179680" y="4597400"/>
            <a:ext cx="19643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dirty="0"/>
              <a:t>Bus transaction</a:t>
            </a:r>
          </a:p>
        </p:txBody>
      </p:sp>
      <p:sp>
        <p:nvSpPr>
          <p:cNvPr id="97" name="Text Box 47"/>
          <p:cNvSpPr txBox="1">
            <a:spLocks noChangeArrowheads="1"/>
          </p:cNvSpPr>
          <p:nvPr/>
        </p:nvSpPr>
        <p:spPr bwMode="auto">
          <a:xfrm>
            <a:off x="7240005" y="5119688"/>
            <a:ext cx="134524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dirty="0"/>
              <a:t>Bus snoop</a:t>
            </a:r>
          </a:p>
        </p:txBody>
      </p:sp>
      <p:sp>
        <p:nvSpPr>
          <p:cNvPr id="98" name="Text Box 48"/>
          <p:cNvSpPr txBox="1">
            <a:spLocks noChangeArrowheads="1"/>
          </p:cNvSpPr>
          <p:nvPr/>
        </p:nvSpPr>
        <p:spPr bwMode="auto">
          <a:xfrm>
            <a:off x="5215943" y="4876800"/>
            <a:ext cx="1168400" cy="466725"/>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X= 505</a:t>
            </a:r>
          </a:p>
        </p:txBody>
      </p:sp>
      <p:sp>
        <p:nvSpPr>
          <p:cNvPr id="99" name="Text Box 50"/>
          <p:cNvSpPr txBox="1">
            <a:spLocks noChangeArrowheads="1"/>
          </p:cNvSpPr>
          <p:nvPr/>
        </p:nvSpPr>
        <p:spPr bwMode="auto">
          <a:xfrm>
            <a:off x="901118" y="3200400"/>
            <a:ext cx="809625" cy="314325"/>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X=  505</a:t>
            </a:r>
          </a:p>
        </p:txBody>
      </p:sp>
    </p:spTree>
    <p:extLst>
      <p:ext uri="{BB962C8B-B14F-4D97-AF65-F5344CB8AC3E}">
        <p14:creationId xmlns:p14="http://schemas.microsoft.com/office/powerpoint/2010/main" val="158572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up)">
                                      <p:cBhvr>
                                        <p:cTn id="7" dur="500"/>
                                        <p:tgtEl>
                                          <p:spTgt spid="91"/>
                                        </p:tgtEl>
                                      </p:cBhvr>
                                    </p:animEffect>
                                  </p:childTnLst>
                                </p:cTn>
                              </p:par>
                            </p:childTnLst>
                          </p:cTn>
                        </p:par>
                        <p:par>
                          <p:cTn id="8" fill="hold">
                            <p:stCondLst>
                              <p:cond delay="500"/>
                            </p:stCondLst>
                            <p:childTnLst>
                              <p:par>
                                <p:cTn id="9" presetID="5" presetClass="exit" presetSubtype="10" fill="hold" grpId="0" nodeType="afterEffect">
                                  <p:stCondLst>
                                    <p:cond delay="0"/>
                                  </p:stCondLst>
                                  <p:childTnLst>
                                    <p:animEffect transition="out" filter="checkerboard(across)">
                                      <p:cBhvr>
                                        <p:cTn id="10" dur="500"/>
                                        <p:tgtEl>
                                          <p:spTgt spid="82"/>
                                        </p:tgtEl>
                                      </p:cBhvr>
                                    </p:animEffect>
                                    <p:set>
                                      <p:cBhvr>
                                        <p:cTn id="11" dur="1" fill="hold">
                                          <p:stCondLst>
                                            <p:cond delay="499"/>
                                          </p:stCondLst>
                                        </p:cTn>
                                        <p:tgtEl>
                                          <p:spTgt spid="82"/>
                                        </p:tgtEl>
                                        <p:attrNameLst>
                                          <p:attrName>style.visibility</p:attrName>
                                        </p:attrNameLst>
                                      </p:cBhvr>
                                      <p:to>
                                        <p:strVal val="hidden"/>
                                      </p:to>
                                    </p:se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checkerboard(across)">
                                      <p:cBhvr>
                                        <p:cTn id="15" dur="500"/>
                                        <p:tgtEl>
                                          <p:spTgt spid="9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wipe(right)">
                                      <p:cBhvr>
                                        <p:cTn id="18" dur="1000"/>
                                        <p:tgtEl>
                                          <p:spTgt spid="9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wipe(right)">
                                      <p:cBhvr>
                                        <p:cTn id="23" dur="500"/>
                                        <p:tgtEl>
                                          <p:spTgt spid="93"/>
                                        </p:tgtEl>
                                      </p:cBhvr>
                                    </p:animEffect>
                                  </p:childTnLst>
                                </p:cTn>
                              </p:par>
                            </p:childTnLst>
                          </p:cTn>
                        </p:par>
                        <p:par>
                          <p:cTn id="24" fill="hold">
                            <p:stCondLst>
                              <p:cond delay="500"/>
                            </p:stCondLst>
                            <p:childTnLst>
                              <p:par>
                                <p:cTn id="25" presetID="5" presetClass="exit" presetSubtype="10" fill="hold" grpId="0" nodeType="afterEffect">
                                  <p:stCondLst>
                                    <p:cond delay="0"/>
                                  </p:stCondLst>
                                  <p:childTnLst>
                                    <p:animEffect transition="out" filter="checkerboard(across)">
                                      <p:cBhvr>
                                        <p:cTn id="26" dur="500"/>
                                        <p:tgtEl>
                                          <p:spTgt spid="83"/>
                                        </p:tgtEl>
                                      </p:cBhvr>
                                    </p:animEffect>
                                    <p:set>
                                      <p:cBhvr>
                                        <p:cTn id="27" dur="1" fill="hold">
                                          <p:stCondLst>
                                            <p:cond delay="499"/>
                                          </p:stCondLst>
                                        </p:cTn>
                                        <p:tgtEl>
                                          <p:spTgt spid="83"/>
                                        </p:tgtEl>
                                        <p:attrNameLst>
                                          <p:attrName>style.visibility</p:attrName>
                                        </p:attrNameLst>
                                      </p:cBhvr>
                                      <p:to>
                                        <p:strVal val="hidden"/>
                                      </p:to>
                                    </p:set>
                                  </p:childTnLst>
                                </p:cTn>
                              </p:par>
                            </p:childTnLst>
                          </p:cTn>
                        </p:par>
                        <p:par>
                          <p:cTn id="28" fill="hold">
                            <p:stCondLst>
                              <p:cond delay="1000"/>
                            </p:stCondLst>
                            <p:childTnLst>
                              <p:par>
                                <p:cTn id="29" presetID="5" presetClass="entr" presetSubtype="10" fill="hold" grpId="0" nodeType="afterEffect">
                                  <p:stCondLst>
                                    <p:cond delay="0"/>
                                  </p:stCondLst>
                                  <p:childTnLst>
                                    <p:set>
                                      <p:cBhvr>
                                        <p:cTn id="30" dur="1" fill="hold">
                                          <p:stCondLst>
                                            <p:cond delay="0"/>
                                          </p:stCondLst>
                                        </p:cTn>
                                        <p:tgtEl>
                                          <p:spTgt spid="99"/>
                                        </p:tgtEl>
                                        <p:attrNameLst>
                                          <p:attrName>style.visibility</p:attrName>
                                        </p:attrNameLst>
                                      </p:cBhvr>
                                      <p:to>
                                        <p:strVal val="visible"/>
                                      </p:to>
                                    </p:set>
                                    <p:animEffect transition="in" filter="checkerboard(across)">
                                      <p:cBhvr>
                                        <p:cTn id="31"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92" grpId="0" animBg="1"/>
      <p:bldP spid="98" grpId="0" animBg="1"/>
      <p:bldP spid="9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3600" dirty="0" smtClean="0"/>
              <a:t>یک راه حل: پروتکل </a:t>
            </a:r>
            <a:r>
              <a:rPr lang="en-US" sz="3600" dirty="0" smtClean="0"/>
              <a:t>Snooping</a:t>
            </a:r>
            <a:r>
              <a:rPr lang="fa-IR" sz="3600" dirty="0" smtClean="0"/>
              <a:t> مبتنی بر </a:t>
            </a:r>
            <a:r>
              <a:rPr lang="en-US" sz="3600" dirty="0" smtClean="0"/>
              <a:t>Update</a:t>
            </a:r>
            <a:endParaRPr lang="fa-IR" sz="3600" dirty="0"/>
          </a:p>
        </p:txBody>
      </p:sp>
      <p:sp>
        <p:nvSpPr>
          <p:cNvPr id="3" name="Content Placeholder 2"/>
          <p:cNvSpPr>
            <a:spLocks noGrp="1"/>
          </p:cNvSpPr>
          <p:nvPr>
            <p:ph sz="quarter" idx="1"/>
          </p:nvPr>
        </p:nvSpPr>
        <p:spPr/>
        <p:txBody>
          <a:bodyPr/>
          <a:lstStyle/>
          <a:p>
            <a:r>
              <a:rPr lang="fa-IR" sz="2400" dirty="0" smtClean="0"/>
              <a:t>کنترلر حافظه نهان همه هسته‌ها در حال گوش دادن به باس هستند و به محض دیدن یک عملیات </a:t>
            </a:r>
            <a:r>
              <a:rPr lang="en-US" sz="2400" dirty="0" smtClean="0"/>
              <a:t>Invalidate</a:t>
            </a:r>
            <a:r>
              <a:rPr lang="fa-IR" sz="2400" dirty="0" smtClean="0"/>
              <a:t>، کپی محلی خود را نیز نامعتبر می‌کنند.</a:t>
            </a:r>
            <a:endParaRPr lang="fa-IR" sz="2400"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21</a:t>
            </a:fld>
            <a:endParaRPr lang="en-US" altLang="en-US" dirty="0"/>
          </a:p>
        </p:txBody>
      </p:sp>
      <p:sp>
        <p:nvSpPr>
          <p:cNvPr id="34" name="Rectangle 4"/>
          <p:cNvSpPr>
            <a:spLocks noChangeArrowheads="1"/>
          </p:cNvSpPr>
          <p:nvPr/>
        </p:nvSpPr>
        <p:spPr bwMode="auto">
          <a:xfrm>
            <a:off x="1447800" y="2057400"/>
            <a:ext cx="457200" cy="381000"/>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b="1"/>
              <a:t>P</a:t>
            </a:r>
          </a:p>
        </p:txBody>
      </p:sp>
      <p:sp>
        <p:nvSpPr>
          <p:cNvPr id="35" name="Rectangle 5"/>
          <p:cNvSpPr>
            <a:spLocks noChangeArrowheads="1"/>
          </p:cNvSpPr>
          <p:nvPr/>
        </p:nvSpPr>
        <p:spPr bwMode="auto">
          <a:xfrm>
            <a:off x="914400" y="2667000"/>
            <a:ext cx="1524000" cy="838200"/>
          </a:xfrm>
          <a:prstGeom prst="rect">
            <a:avLst/>
          </a:prstGeom>
          <a:solidFill>
            <a:srgbClr val="FFCC00"/>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a:t>Cache</a:t>
            </a:r>
          </a:p>
        </p:txBody>
      </p:sp>
      <p:sp>
        <p:nvSpPr>
          <p:cNvPr id="36" name="Line 6"/>
          <p:cNvSpPr>
            <a:spLocks noChangeShapeType="1"/>
          </p:cNvSpPr>
          <p:nvPr/>
        </p:nvSpPr>
        <p:spPr bwMode="auto">
          <a:xfrm>
            <a:off x="1676400" y="2438400"/>
            <a:ext cx="0" cy="2286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Rectangle 7"/>
          <p:cNvSpPr>
            <a:spLocks noChangeArrowheads="1"/>
          </p:cNvSpPr>
          <p:nvPr/>
        </p:nvSpPr>
        <p:spPr bwMode="auto">
          <a:xfrm>
            <a:off x="1143000" y="4572000"/>
            <a:ext cx="5410200" cy="1600200"/>
          </a:xfrm>
          <a:prstGeom prst="rect">
            <a:avLst/>
          </a:prstGeom>
          <a:solidFill>
            <a:srgbClr val="CC0000"/>
          </a:solidFill>
          <a:ln w="9525" algn="ctr">
            <a:solidFill>
              <a:srgbClr val="A5002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3200" b="1">
                <a:solidFill>
                  <a:schemeClr val="bg1"/>
                </a:solidFill>
              </a:rPr>
              <a:t>Memory</a:t>
            </a:r>
          </a:p>
        </p:txBody>
      </p:sp>
      <p:sp>
        <p:nvSpPr>
          <p:cNvPr id="38" name="Rectangle 8"/>
          <p:cNvSpPr>
            <a:spLocks noChangeArrowheads="1"/>
          </p:cNvSpPr>
          <p:nvPr/>
        </p:nvSpPr>
        <p:spPr bwMode="auto">
          <a:xfrm>
            <a:off x="685800" y="3810000"/>
            <a:ext cx="6324600" cy="152400"/>
          </a:xfrm>
          <a:prstGeom prst="rect">
            <a:avLst/>
          </a:prstGeom>
          <a:solidFill>
            <a:schemeClr val="tx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9"/>
          <p:cNvSpPr>
            <a:spLocks noChangeShapeType="1"/>
          </p:cNvSpPr>
          <p:nvPr/>
        </p:nvSpPr>
        <p:spPr bwMode="auto">
          <a:xfrm>
            <a:off x="1676400" y="3505200"/>
            <a:ext cx="0" cy="3048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Rectangle 10"/>
          <p:cNvSpPr>
            <a:spLocks noChangeArrowheads="1"/>
          </p:cNvSpPr>
          <p:nvPr/>
        </p:nvSpPr>
        <p:spPr bwMode="auto">
          <a:xfrm>
            <a:off x="3352800" y="2057400"/>
            <a:ext cx="457200" cy="381000"/>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b="1"/>
              <a:t>P</a:t>
            </a:r>
          </a:p>
        </p:txBody>
      </p:sp>
      <p:sp>
        <p:nvSpPr>
          <p:cNvPr id="41" name="Line 11"/>
          <p:cNvSpPr>
            <a:spLocks noChangeShapeType="1"/>
          </p:cNvSpPr>
          <p:nvPr/>
        </p:nvSpPr>
        <p:spPr bwMode="auto">
          <a:xfrm>
            <a:off x="3581400" y="2438400"/>
            <a:ext cx="0" cy="2286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12"/>
          <p:cNvSpPr>
            <a:spLocks noChangeShapeType="1"/>
          </p:cNvSpPr>
          <p:nvPr/>
        </p:nvSpPr>
        <p:spPr bwMode="auto">
          <a:xfrm>
            <a:off x="3581400" y="3505200"/>
            <a:ext cx="0" cy="3048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Text Box 13"/>
          <p:cNvSpPr txBox="1">
            <a:spLocks noChangeArrowheads="1"/>
          </p:cNvSpPr>
          <p:nvPr/>
        </p:nvSpPr>
        <p:spPr bwMode="auto">
          <a:xfrm>
            <a:off x="5176838" y="4876800"/>
            <a:ext cx="1270000" cy="466725"/>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X= -100</a:t>
            </a:r>
          </a:p>
        </p:txBody>
      </p:sp>
      <p:sp>
        <p:nvSpPr>
          <p:cNvPr id="44" name="Text Box 14"/>
          <p:cNvSpPr txBox="1">
            <a:spLocks noChangeArrowheads="1"/>
          </p:cNvSpPr>
          <p:nvPr/>
        </p:nvSpPr>
        <p:spPr bwMode="auto">
          <a:xfrm>
            <a:off x="914400" y="3200400"/>
            <a:ext cx="819150" cy="314325"/>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X= -100</a:t>
            </a:r>
          </a:p>
        </p:txBody>
      </p:sp>
      <p:sp>
        <p:nvSpPr>
          <p:cNvPr id="45" name="Rectangle 15"/>
          <p:cNvSpPr>
            <a:spLocks noChangeArrowheads="1"/>
          </p:cNvSpPr>
          <p:nvPr/>
        </p:nvSpPr>
        <p:spPr bwMode="auto">
          <a:xfrm>
            <a:off x="2819400" y="2667000"/>
            <a:ext cx="1524000" cy="838200"/>
          </a:xfrm>
          <a:prstGeom prst="rect">
            <a:avLst/>
          </a:prstGeom>
          <a:solidFill>
            <a:srgbClr val="FFCC00"/>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a:t>Cache</a:t>
            </a:r>
          </a:p>
        </p:txBody>
      </p:sp>
      <p:sp>
        <p:nvSpPr>
          <p:cNvPr id="46" name="Line 16"/>
          <p:cNvSpPr>
            <a:spLocks noChangeShapeType="1"/>
          </p:cNvSpPr>
          <p:nvPr/>
        </p:nvSpPr>
        <p:spPr bwMode="auto">
          <a:xfrm>
            <a:off x="3962400" y="3962400"/>
            <a:ext cx="0" cy="6096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Rectangle 17"/>
          <p:cNvSpPr>
            <a:spLocks noChangeArrowheads="1"/>
          </p:cNvSpPr>
          <p:nvPr/>
        </p:nvSpPr>
        <p:spPr bwMode="auto">
          <a:xfrm>
            <a:off x="6400800" y="2057400"/>
            <a:ext cx="457200" cy="381000"/>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b="1"/>
              <a:t>P</a:t>
            </a:r>
          </a:p>
        </p:txBody>
      </p:sp>
      <p:sp>
        <p:nvSpPr>
          <p:cNvPr id="48" name="Line 18"/>
          <p:cNvSpPr>
            <a:spLocks noChangeShapeType="1"/>
          </p:cNvSpPr>
          <p:nvPr/>
        </p:nvSpPr>
        <p:spPr bwMode="auto">
          <a:xfrm>
            <a:off x="6629400" y="2438400"/>
            <a:ext cx="0" cy="2286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9"/>
          <p:cNvSpPr>
            <a:spLocks noChangeShapeType="1"/>
          </p:cNvSpPr>
          <p:nvPr/>
        </p:nvSpPr>
        <p:spPr bwMode="auto">
          <a:xfrm>
            <a:off x="6629400" y="3505200"/>
            <a:ext cx="0" cy="304800"/>
          </a:xfrm>
          <a:prstGeom prst="line">
            <a:avLst/>
          </a:prstGeom>
          <a:noFill/>
          <a:ln w="762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20"/>
          <p:cNvSpPr>
            <a:spLocks noChangeArrowheads="1"/>
          </p:cNvSpPr>
          <p:nvPr/>
        </p:nvSpPr>
        <p:spPr bwMode="auto">
          <a:xfrm>
            <a:off x="5867400" y="2667000"/>
            <a:ext cx="1524000" cy="838200"/>
          </a:xfrm>
          <a:prstGeom prst="rect">
            <a:avLst/>
          </a:prstGeom>
          <a:solidFill>
            <a:srgbClr val="FFCC00"/>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a:t>Cache</a:t>
            </a:r>
          </a:p>
        </p:txBody>
      </p:sp>
      <p:sp>
        <p:nvSpPr>
          <p:cNvPr id="51" name="Text Box 21"/>
          <p:cNvSpPr txBox="1">
            <a:spLocks noChangeArrowheads="1"/>
          </p:cNvSpPr>
          <p:nvPr/>
        </p:nvSpPr>
        <p:spPr bwMode="auto">
          <a:xfrm>
            <a:off x="6705600" y="3200400"/>
            <a:ext cx="760413" cy="314325"/>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X= 505</a:t>
            </a:r>
          </a:p>
        </p:txBody>
      </p:sp>
      <p:cxnSp>
        <p:nvCxnSpPr>
          <p:cNvPr id="52" name="AutoShape 22"/>
          <p:cNvCxnSpPr>
            <a:cxnSpLocks noChangeShapeType="1"/>
            <a:stCxn id="51" idx="2"/>
            <a:endCxn id="43" idx="0"/>
          </p:cNvCxnSpPr>
          <p:nvPr/>
        </p:nvCxnSpPr>
        <p:spPr bwMode="auto">
          <a:xfrm rot="5400000">
            <a:off x="5768181" y="3558382"/>
            <a:ext cx="1362075" cy="1274762"/>
          </a:xfrm>
          <a:prstGeom prst="curvedConnector3">
            <a:avLst>
              <a:gd name="adj1" fmla="val 50000"/>
            </a:avLst>
          </a:prstGeom>
          <a:noFill/>
          <a:ln w="57150">
            <a:solidFill>
              <a:srgbClr val="00CC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Freeform 23"/>
          <p:cNvSpPr>
            <a:spLocks/>
          </p:cNvSpPr>
          <p:nvPr/>
        </p:nvSpPr>
        <p:spPr bwMode="auto">
          <a:xfrm>
            <a:off x="2286000" y="3429000"/>
            <a:ext cx="4465638" cy="635000"/>
          </a:xfrm>
          <a:custGeom>
            <a:avLst/>
            <a:gdLst>
              <a:gd name="T0" fmla="*/ 3082 w 3082"/>
              <a:gd name="T1" fmla="*/ 381 h 381"/>
              <a:gd name="T2" fmla="*/ 999 w 3082"/>
              <a:gd name="T3" fmla="*/ 304 h 381"/>
              <a:gd name="T4" fmla="*/ 0 w 3082"/>
              <a:gd name="T5" fmla="*/ 304 h 381"/>
            </a:gdLst>
            <a:ahLst/>
            <a:cxnLst>
              <a:cxn ang="0">
                <a:pos x="T0" y="T1"/>
              </a:cxn>
              <a:cxn ang="0">
                <a:pos x="T2" y="T3"/>
              </a:cxn>
              <a:cxn ang="0">
                <a:pos x="T4" y="T5"/>
              </a:cxn>
            </a:cxnLst>
            <a:rect l="0" t="0" r="r" b="b"/>
            <a:pathLst>
              <a:path w="3082" h="381">
                <a:moveTo>
                  <a:pt x="3082" y="381"/>
                </a:moveTo>
                <a:cubicBezTo>
                  <a:pt x="2501" y="0"/>
                  <a:pt x="1694" y="306"/>
                  <a:pt x="999" y="304"/>
                </a:cubicBezTo>
                <a:cubicBezTo>
                  <a:pt x="666" y="303"/>
                  <a:pt x="333" y="304"/>
                  <a:pt x="0" y="304"/>
                </a:cubicBezTo>
              </a:path>
            </a:pathLst>
          </a:custGeom>
          <a:noFill/>
          <a:ln w="57150" cap="flat" cmpd="sng">
            <a:solidFill>
              <a:srgbClr val="00CCFF"/>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4" name="AutoShape 24"/>
          <p:cNvCxnSpPr>
            <a:cxnSpLocks noChangeShapeType="1"/>
          </p:cNvCxnSpPr>
          <p:nvPr/>
        </p:nvCxnSpPr>
        <p:spPr bwMode="auto">
          <a:xfrm rot="10800000">
            <a:off x="1371600" y="3514725"/>
            <a:ext cx="933450" cy="420688"/>
          </a:xfrm>
          <a:prstGeom prst="curvedConnector2">
            <a:avLst/>
          </a:prstGeom>
          <a:noFill/>
          <a:ln w="5715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Line 25"/>
          <p:cNvSpPr>
            <a:spLocks noChangeShapeType="1"/>
          </p:cNvSpPr>
          <p:nvPr/>
        </p:nvSpPr>
        <p:spPr bwMode="auto">
          <a:xfrm>
            <a:off x="6858000" y="4800600"/>
            <a:ext cx="3810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26"/>
          <p:cNvSpPr>
            <a:spLocks noChangeShapeType="1"/>
          </p:cNvSpPr>
          <p:nvPr/>
        </p:nvSpPr>
        <p:spPr bwMode="auto">
          <a:xfrm>
            <a:off x="6858000" y="5322888"/>
            <a:ext cx="381000" cy="0"/>
          </a:xfrm>
          <a:prstGeom prst="line">
            <a:avLst/>
          </a:prstGeom>
          <a:noFill/>
          <a:ln w="38100">
            <a:solidFill>
              <a:srgbClr val="00CC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Text Box 27"/>
          <p:cNvSpPr txBox="1">
            <a:spLocks noChangeArrowheads="1"/>
          </p:cNvSpPr>
          <p:nvPr/>
        </p:nvSpPr>
        <p:spPr bwMode="auto">
          <a:xfrm>
            <a:off x="7197725" y="4597400"/>
            <a:ext cx="19643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dirty="0"/>
              <a:t>Bus transaction</a:t>
            </a:r>
          </a:p>
        </p:txBody>
      </p:sp>
      <p:sp>
        <p:nvSpPr>
          <p:cNvPr id="58" name="Text Box 28"/>
          <p:cNvSpPr txBox="1">
            <a:spLocks noChangeArrowheads="1"/>
          </p:cNvSpPr>
          <p:nvPr/>
        </p:nvSpPr>
        <p:spPr bwMode="auto">
          <a:xfrm>
            <a:off x="7258050" y="5119688"/>
            <a:ext cx="134524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dirty="0"/>
              <a:t>Bus snoop</a:t>
            </a:r>
          </a:p>
        </p:txBody>
      </p:sp>
      <p:sp>
        <p:nvSpPr>
          <p:cNvPr id="59" name="Text Box 29"/>
          <p:cNvSpPr txBox="1">
            <a:spLocks noChangeArrowheads="1"/>
          </p:cNvSpPr>
          <p:nvPr/>
        </p:nvSpPr>
        <p:spPr bwMode="auto">
          <a:xfrm>
            <a:off x="5233988" y="4876800"/>
            <a:ext cx="1168400" cy="466725"/>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X= 505</a:t>
            </a:r>
          </a:p>
        </p:txBody>
      </p:sp>
      <p:sp>
        <p:nvSpPr>
          <p:cNvPr id="60" name="Text Box 31"/>
          <p:cNvSpPr txBox="1">
            <a:spLocks noChangeArrowheads="1"/>
          </p:cNvSpPr>
          <p:nvPr/>
        </p:nvSpPr>
        <p:spPr bwMode="auto">
          <a:xfrm>
            <a:off x="515938" y="2209800"/>
            <a:ext cx="774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rgbClr val="0000FF"/>
                </a:solidFill>
              </a:rPr>
              <a:t>Load X</a:t>
            </a:r>
          </a:p>
        </p:txBody>
      </p:sp>
      <p:grpSp>
        <p:nvGrpSpPr>
          <p:cNvPr id="61" name="Group 35"/>
          <p:cNvGrpSpPr>
            <a:grpSpLocks/>
          </p:cNvGrpSpPr>
          <p:nvPr/>
        </p:nvGrpSpPr>
        <p:grpSpPr bwMode="auto">
          <a:xfrm>
            <a:off x="942975" y="3200400"/>
            <a:ext cx="4873625" cy="1752600"/>
            <a:chOff x="594" y="1488"/>
            <a:chExt cx="3070" cy="1104"/>
          </a:xfrm>
        </p:grpSpPr>
        <p:sp>
          <p:nvSpPr>
            <p:cNvPr id="62" name="Text Box 33"/>
            <p:cNvSpPr txBox="1">
              <a:spLocks noChangeArrowheads="1"/>
            </p:cNvSpPr>
            <p:nvPr/>
          </p:nvSpPr>
          <p:spPr bwMode="auto">
            <a:xfrm>
              <a:off x="594" y="1488"/>
              <a:ext cx="479" cy="198"/>
            </a:xfrm>
            <a:prstGeom prst="rect">
              <a:avLst/>
            </a:prstGeom>
            <a:solidFill>
              <a:schemeClr val="bg1"/>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X= 505</a:t>
              </a:r>
            </a:p>
          </p:txBody>
        </p:sp>
        <p:cxnSp>
          <p:nvCxnSpPr>
            <p:cNvPr id="63" name="AutoShape 34"/>
            <p:cNvCxnSpPr>
              <a:cxnSpLocks noChangeShapeType="1"/>
              <a:stCxn id="59" idx="0"/>
              <a:endCxn id="62" idx="2"/>
            </p:cNvCxnSpPr>
            <p:nvPr/>
          </p:nvCxnSpPr>
          <p:spPr bwMode="auto">
            <a:xfrm rot="16200000" flipV="1">
              <a:off x="1796" y="723"/>
              <a:ext cx="906" cy="2831"/>
            </a:xfrm>
            <a:prstGeom prst="curvedConnector3">
              <a:avLst>
                <a:gd name="adj1" fmla="val 50000"/>
              </a:avLst>
            </a:prstGeom>
            <a:noFill/>
            <a:ln w="38100">
              <a:solidFill>
                <a:srgbClr val="00CC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61953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up)">
                                      <p:cBhvr>
                                        <p:cTn id="7" dur="500"/>
                                        <p:tgtEl>
                                          <p:spTgt spid="52"/>
                                        </p:tgtEl>
                                      </p:cBhvr>
                                    </p:animEffect>
                                  </p:childTnLst>
                                </p:cTn>
                              </p:par>
                            </p:childTnLst>
                          </p:cTn>
                        </p:par>
                        <p:par>
                          <p:cTn id="8" fill="hold">
                            <p:stCondLst>
                              <p:cond delay="500"/>
                            </p:stCondLst>
                            <p:childTnLst>
                              <p:par>
                                <p:cTn id="9" presetID="5" presetClass="exit" presetSubtype="10" fill="hold" grpId="0" nodeType="afterEffect">
                                  <p:stCondLst>
                                    <p:cond delay="0"/>
                                  </p:stCondLst>
                                  <p:childTnLst>
                                    <p:animEffect transition="out" filter="checkerboard(across)">
                                      <p:cBhvr>
                                        <p:cTn id="10" dur="500"/>
                                        <p:tgtEl>
                                          <p:spTgt spid="43"/>
                                        </p:tgtEl>
                                      </p:cBhvr>
                                    </p:animEffect>
                                    <p:set>
                                      <p:cBhvr>
                                        <p:cTn id="11" dur="1" fill="hold">
                                          <p:stCondLst>
                                            <p:cond delay="499"/>
                                          </p:stCondLst>
                                        </p:cTn>
                                        <p:tgtEl>
                                          <p:spTgt spid="43"/>
                                        </p:tgtEl>
                                        <p:attrNameLst>
                                          <p:attrName>style.visibility</p:attrName>
                                        </p:attrNameLst>
                                      </p:cBhvr>
                                      <p:to>
                                        <p:strVal val="hidden"/>
                                      </p:to>
                                    </p:se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checkerboard(across)">
                                      <p:cBhvr>
                                        <p:cTn id="15" dur="500"/>
                                        <p:tgtEl>
                                          <p:spTgt spid="5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ipe(right)">
                                      <p:cBhvr>
                                        <p:cTn id="18" dur="10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right)">
                                      <p:cBhvr>
                                        <p:cTn id="23" dur="500"/>
                                        <p:tgtEl>
                                          <p:spTgt spid="54"/>
                                        </p:tgtEl>
                                      </p:cBhvr>
                                    </p:animEffect>
                                  </p:childTnLst>
                                </p:cTn>
                              </p:par>
                            </p:childTnLst>
                          </p:cTn>
                        </p:par>
                        <p:par>
                          <p:cTn id="24" fill="hold">
                            <p:stCondLst>
                              <p:cond delay="500"/>
                            </p:stCondLst>
                            <p:childTnLst>
                              <p:par>
                                <p:cTn id="25" presetID="5" presetClass="exit" presetSubtype="10" fill="hold" grpId="0" nodeType="afterEffect">
                                  <p:stCondLst>
                                    <p:cond delay="0"/>
                                  </p:stCondLst>
                                  <p:childTnLst>
                                    <p:animEffect transition="out" filter="checkerboard(across)">
                                      <p:cBhvr>
                                        <p:cTn id="26" dur="500"/>
                                        <p:tgtEl>
                                          <p:spTgt spid="44"/>
                                        </p:tgtEl>
                                      </p:cBhvr>
                                    </p:animEffect>
                                    <p:set>
                                      <p:cBhvr>
                                        <p:cTn id="27" dur="1" fill="hold">
                                          <p:stCondLst>
                                            <p:cond delay="499"/>
                                          </p:stCondLst>
                                        </p:cTn>
                                        <p:tgtEl>
                                          <p:spTgt spid="4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nodeType="clickEffect">
                                  <p:stCondLst>
                                    <p:cond delay="0"/>
                                  </p:stCondLst>
                                  <p:childTnLst>
                                    <p:animEffect transition="out" filter="checkerboard(across)">
                                      <p:cBhvr>
                                        <p:cTn id="31" dur="500"/>
                                        <p:tgtEl>
                                          <p:spTgt spid="54"/>
                                        </p:tgtEl>
                                      </p:cBhvr>
                                    </p:animEffect>
                                    <p:set>
                                      <p:cBhvr>
                                        <p:cTn id="32" dur="1" fill="hold">
                                          <p:stCondLst>
                                            <p:cond delay="499"/>
                                          </p:stCondLst>
                                        </p:cTn>
                                        <p:tgtEl>
                                          <p:spTgt spid="54"/>
                                        </p:tgtEl>
                                        <p:attrNameLst>
                                          <p:attrName>style.visibility</p:attrName>
                                        </p:attrNameLst>
                                      </p:cBhvr>
                                      <p:to>
                                        <p:strVal val="hidden"/>
                                      </p:to>
                                    </p:set>
                                  </p:childTnLst>
                                </p:cTn>
                              </p:par>
                              <p:par>
                                <p:cTn id="33" presetID="5" presetClass="exit" presetSubtype="10" fill="hold" grpId="1" nodeType="withEffect">
                                  <p:stCondLst>
                                    <p:cond delay="0"/>
                                  </p:stCondLst>
                                  <p:childTnLst>
                                    <p:animEffect transition="out" filter="checkerboard(across)">
                                      <p:cBhvr>
                                        <p:cTn id="34" dur="500"/>
                                        <p:tgtEl>
                                          <p:spTgt spid="53"/>
                                        </p:tgtEl>
                                      </p:cBhvr>
                                    </p:animEffect>
                                    <p:set>
                                      <p:cBhvr>
                                        <p:cTn id="35" dur="1" fill="hold">
                                          <p:stCondLst>
                                            <p:cond delay="499"/>
                                          </p:stCondLst>
                                        </p:cTn>
                                        <p:tgtEl>
                                          <p:spTgt spid="53"/>
                                        </p:tgtEl>
                                        <p:attrNameLst>
                                          <p:attrName>style.visibility</p:attrName>
                                        </p:attrNameLst>
                                      </p:cBhvr>
                                      <p:to>
                                        <p:strVal val="hidden"/>
                                      </p:to>
                                    </p:set>
                                  </p:childTnLst>
                                </p:cTn>
                              </p:par>
                              <p:par>
                                <p:cTn id="36" presetID="5" presetClass="exit" presetSubtype="10" fill="hold" nodeType="withEffect">
                                  <p:stCondLst>
                                    <p:cond delay="0"/>
                                  </p:stCondLst>
                                  <p:childTnLst>
                                    <p:animEffect transition="out" filter="checkerboard(across)">
                                      <p:cBhvr>
                                        <p:cTn id="37" dur="500"/>
                                        <p:tgtEl>
                                          <p:spTgt spid="52"/>
                                        </p:tgtEl>
                                      </p:cBhvr>
                                    </p:animEffect>
                                    <p:set>
                                      <p:cBhvr>
                                        <p:cTn id="38" dur="1" fill="hold">
                                          <p:stCondLst>
                                            <p:cond delay="499"/>
                                          </p:stCondLst>
                                        </p:cTn>
                                        <p:tgtEl>
                                          <p:spTgt spid="5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wipe(down)">
                                      <p:cBhvr>
                                        <p:cTn id="4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3" grpId="0" animBg="1"/>
      <p:bldP spid="53" grpId="1" animBg="1"/>
      <p:bldP spid="59" grpId="0" animBg="1"/>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3600" dirty="0" smtClean="0"/>
              <a:t>سازگاری حافظه		   </a:t>
            </a:r>
            <a:r>
              <a:rPr lang="en-US" sz="3600" dirty="0" smtClean="0"/>
              <a:t>Memory Consistency</a:t>
            </a:r>
            <a:endParaRPr lang="en-US" sz="3600" dirty="0"/>
          </a:p>
        </p:txBody>
      </p:sp>
      <p:sp>
        <p:nvSpPr>
          <p:cNvPr id="3" name="Content Placeholder 2"/>
          <p:cNvSpPr>
            <a:spLocks noGrp="1"/>
          </p:cNvSpPr>
          <p:nvPr>
            <p:ph sz="quarter" idx="1"/>
          </p:nvPr>
        </p:nvSpPr>
        <p:spPr/>
        <p:txBody>
          <a:bodyPr/>
          <a:lstStyle/>
          <a:p>
            <a:r>
              <a:rPr lang="fa-IR" dirty="0" smtClean="0"/>
              <a:t>تفاوت سازگاری حافظه (</a:t>
            </a:r>
            <a:r>
              <a:rPr lang="en-US" dirty="0" smtClean="0"/>
              <a:t>Memory Consistency</a:t>
            </a:r>
            <a:r>
              <a:rPr lang="fa-IR" dirty="0" smtClean="0"/>
              <a:t>) با انسجام حافظه نهان (</a:t>
            </a:r>
            <a:r>
              <a:rPr lang="en-US" dirty="0" smtClean="0"/>
              <a:t>Cache Coherency</a:t>
            </a:r>
            <a:r>
              <a:rPr lang="fa-IR" dirty="0" smtClean="0"/>
              <a:t>):</a:t>
            </a:r>
            <a:endParaRPr lang="en-US" dirty="0" smtClean="0"/>
          </a:p>
          <a:p>
            <a:pPr lvl="1"/>
            <a:r>
              <a:rPr lang="fa-IR" dirty="0" smtClean="0"/>
              <a:t>انسجام حافظه نهان در مورد دسترسی هسته‌ها به یک آدرس مشترک و یکسان صحبت می‌کند و چیزی در مورد دسترسی به مکان‌های متفاوت نمی‌گوید.</a:t>
            </a:r>
          </a:p>
          <a:p>
            <a:pPr lvl="1"/>
            <a:r>
              <a:rPr lang="fa-IR" dirty="0" smtClean="0"/>
              <a:t>سازگاری حافظه در مورد ترتیب دسترسی به مکان‌های متفاوت حافظه صحبت می‌کند.</a:t>
            </a:r>
            <a:endParaRPr lang="en-US"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22</a:t>
            </a:fld>
            <a:endParaRPr lang="en-US" altLang="en-US" dirty="0"/>
          </a:p>
        </p:txBody>
      </p:sp>
    </p:spTree>
    <p:extLst>
      <p:ext uri="{BB962C8B-B14F-4D97-AF65-F5344CB8AC3E}">
        <p14:creationId xmlns:p14="http://schemas.microsoft.com/office/powerpoint/2010/main" val="391150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مثال: چرا سازگاری حافظه مهم است؟</a:t>
            </a:r>
            <a:endParaRPr lang="en-US" dirty="0"/>
          </a:p>
        </p:txBody>
      </p:sp>
      <p:sp>
        <p:nvSpPr>
          <p:cNvPr id="3" name="Content Placeholder 2"/>
          <p:cNvSpPr>
            <a:spLocks noGrp="1"/>
          </p:cNvSpPr>
          <p:nvPr>
            <p:ph sz="quarter" idx="1"/>
          </p:nvPr>
        </p:nvSpPr>
        <p:spPr/>
        <p:txBody>
          <a:bodyPr/>
          <a:lstStyle/>
          <a:p>
            <a:r>
              <a:rPr lang="fa-IR" sz="2800" dirty="0" smtClean="0"/>
              <a:t>فرض کنید در یک پردازنده دوهسته‌ای، هسته‌ها قابلیت‌های زیر را دارند و حافظه نهان منسجم است. </a:t>
            </a:r>
          </a:p>
          <a:p>
            <a:pPr lvl="1"/>
            <a:r>
              <a:rPr lang="fa-IR" sz="2400" dirty="0" smtClean="0"/>
              <a:t>اجرای دستورات </a:t>
            </a:r>
            <a:r>
              <a:rPr lang="en-US" sz="2400" dirty="0" smtClean="0"/>
              <a:t>Out-of-order</a:t>
            </a:r>
            <a:r>
              <a:rPr lang="fa-IR" sz="2400" dirty="0" smtClean="0"/>
              <a:t> است (به غیر از دستورات </a:t>
            </a:r>
            <a:r>
              <a:rPr lang="en-US" sz="2400" dirty="0" smtClean="0"/>
              <a:t>store</a:t>
            </a:r>
            <a:r>
              <a:rPr lang="fa-IR" sz="2400" dirty="0" smtClean="0"/>
              <a:t>)</a:t>
            </a:r>
            <a:endParaRPr lang="en-US" sz="2400" dirty="0" smtClean="0"/>
          </a:p>
          <a:p>
            <a:pPr lvl="1"/>
            <a:r>
              <a:rPr lang="fa-IR" sz="2400" dirty="0" smtClean="0"/>
              <a:t>مقدار </a:t>
            </a:r>
            <a:r>
              <a:rPr lang="en-US" sz="2400" dirty="0" smtClean="0"/>
              <a:t>flag</a:t>
            </a:r>
            <a:r>
              <a:rPr lang="fa-IR" sz="2400" dirty="0" smtClean="0"/>
              <a:t> و </a:t>
            </a:r>
            <a:r>
              <a:rPr lang="en-US" sz="2400" dirty="0" smtClean="0"/>
              <a:t>data</a:t>
            </a:r>
            <a:r>
              <a:rPr lang="fa-IR" sz="2400" dirty="0" smtClean="0"/>
              <a:t> در ابتدا صفر است.</a:t>
            </a:r>
            <a:endParaRPr lang="en-US" sz="2400" dirty="0" smtClean="0"/>
          </a:p>
          <a:p>
            <a:pPr lvl="1"/>
            <a:endParaRPr lang="en-US" sz="2400" dirty="0"/>
          </a:p>
          <a:p>
            <a:pPr lvl="1"/>
            <a:endParaRPr lang="en-US" sz="2400" dirty="0" smtClean="0"/>
          </a:p>
          <a:p>
            <a:pPr lvl="1"/>
            <a:endParaRPr lang="fa-IR" sz="2400" dirty="0" smtClean="0"/>
          </a:p>
          <a:p>
            <a:pPr lvl="1"/>
            <a:endParaRPr lang="en-US" sz="2400" dirty="0"/>
          </a:p>
          <a:p>
            <a:endParaRPr lang="fa-IR" sz="2800" dirty="0" smtClean="0"/>
          </a:p>
          <a:p>
            <a:r>
              <a:rPr lang="fa-IR" sz="2800" dirty="0" smtClean="0"/>
              <a:t>برنامه‌نویس انتظار دارد فقط مقدار 15 چاپ شود. ولی مقادیر 0 و 10 نیز می‌تواند چاپ شود. چرا؟</a:t>
            </a:r>
            <a:endParaRPr lang="en-US" sz="2800"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23</a:t>
            </a:fld>
            <a:endParaRPr lang="en-US" altLang="en-US" dirty="0"/>
          </a:p>
        </p:txBody>
      </p:sp>
      <p:sp>
        <p:nvSpPr>
          <p:cNvPr id="7" name="TextBox 6"/>
          <p:cNvSpPr txBox="1"/>
          <p:nvPr/>
        </p:nvSpPr>
        <p:spPr>
          <a:xfrm>
            <a:off x="2057400" y="3352800"/>
            <a:ext cx="4907113" cy="1815882"/>
          </a:xfrm>
          <a:prstGeom prst="rect">
            <a:avLst/>
          </a:prstGeom>
          <a:noFill/>
        </p:spPr>
        <p:txBody>
          <a:bodyPr wrap="none" rtlCol="0">
            <a:spAutoFit/>
          </a:bodyPr>
          <a:lstStyle/>
          <a:p>
            <a:pPr algn="ctr"/>
            <a:endParaRPr lang="en-US" sz="2200" u="sng" dirty="0" smtClean="0">
              <a:solidFill>
                <a:srgbClr val="0000FF"/>
              </a:solidFill>
              <a:latin typeface="+mj-lt"/>
              <a:ea typeface="Droid Sans Mono" panose="020B0609030804020204" pitchFamily="49" charset="0"/>
              <a:cs typeface="Droid Sans Mono" panose="020B0609030804020204" pitchFamily="49" charset="0"/>
            </a:endParaRPr>
          </a:p>
          <a:p>
            <a:r>
              <a:rPr lang="en-US"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u="sng"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Core 1</a:t>
            </a:r>
            <a:r>
              <a:rPr lang="en-US"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u="sng"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Core 2</a:t>
            </a:r>
          </a:p>
          <a:p>
            <a:endParaRPr lang="en-US" dirty="0" smtClean="0">
              <a:latin typeface="Droid Sans Mono" panose="020B0609030804020204" pitchFamily="49" charset="0"/>
              <a:ea typeface="Droid Sans Mono" panose="020B0609030804020204" pitchFamily="49" charset="0"/>
              <a:cs typeface="Droid Sans Mono" panose="020B0609030804020204" pitchFamily="49" charset="0"/>
            </a:endParaRP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data = 10; </a:t>
            </a:r>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while </a:t>
            </a:r>
            <a:r>
              <a:rPr lang="en-US" dirty="0">
                <a:latin typeface="Droid Sans Mono" panose="020B0609030804020204" pitchFamily="49" charset="0"/>
                <a:ea typeface="Droid Sans Mono" panose="020B0609030804020204" pitchFamily="49" charset="0"/>
                <a:cs typeface="Droid Sans Mono" panose="020B0609030804020204" pitchFamily="49" charset="0"/>
              </a:rPr>
              <a:t>(!flag</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data += 5</a:t>
            </a:r>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y = data;</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flag </a:t>
            </a:r>
            <a:r>
              <a:rPr lang="en-US" dirty="0">
                <a:latin typeface="Droid Sans Mono" panose="020B0609030804020204" pitchFamily="49" charset="0"/>
                <a:ea typeface="Droid Sans Mono" panose="020B0609030804020204" pitchFamily="49" charset="0"/>
                <a:cs typeface="Droid Sans Mono" panose="020B0609030804020204" pitchFamily="49" charset="0"/>
              </a:rPr>
              <a:t>= 1</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dirty="0">
                <a:latin typeface="Droid Sans Mono" panose="020B0609030804020204" pitchFamily="49" charset="0"/>
                <a:ea typeface="Droid Sans Mono" panose="020B0609030804020204" pitchFamily="49" charset="0"/>
                <a:cs typeface="Droid Sans Mono" panose="020B0609030804020204" pitchFamily="49" charset="0"/>
              </a:rPr>
              <a:t> 		print y</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dirty="0">
              <a:latin typeface="Droid Sans Mono" panose="020B0609030804020204" pitchFamily="49" charset="0"/>
              <a:ea typeface="Droid Sans Mono" panose="020B0609030804020204" pitchFamily="49" charset="0"/>
              <a:cs typeface="Droid Sans Mono" panose="020B0609030804020204" pitchFamily="49" charset="0"/>
            </a:endParaRPr>
          </a:p>
        </p:txBody>
      </p:sp>
    </p:spTree>
    <p:extLst>
      <p:ext uri="{BB962C8B-B14F-4D97-AF65-F5344CB8AC3E}">
        <p14:creationId xmlns:p14="http://schemas.microsoft.com/office/powerpoint/2010/main" val="108634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مدل سازگاری حافظه</a:t>
            </a:r>
            <a:endParaRPr lang="en-US" dirty="0"/>
          </a:p>
        </p:txBody>
      </p:sp>
      <p:sp>
        <p:nvSpPr>
          <p:cNvPr id="3" name="Content Placeholder 2"/>
          <p:cNvSpPr>
            <a:spLocks noGrp="1"/>
          </p:cNvSpPr>
          <p:nvPr>
            <p:ph sz="quarter" idx="1"/>
          </p:nvPr>
        </p:nvSpPr>
        <p:spPr/>
        <p:txBody>
          <a:bodyPr/>
          <a:lstStyle/>
          <a:p>
            <a:r>
              <a:rPr lang="fa-IR" dirty="0" smtClean="0"/>
              <a:t>همانطور که در مثال قبل دیدیم، رفتاری که برنامه‌نویس انتظار دارد و آنچه در عمل در سیستم اتفاق می‌افتد می‌تواند متفاوت باشد.</a:t>
            </a:r>
          </a:p>
          <a:p>
            <a:r>
              <a:rPr lang="fa-IR" dirty="0" smtClean="0"/>
              <a:t>مدل سازگاری حافظه در واقع یک توصیف رسمی از نحوه رفتار سیستم حافظه و آنچه برنامه‌نویس از آن می‌بیند است.</a:t>
            </a:r>
          </a:p>
          <a:p>
            <a:r>
              <a:rPr lang="fa-IR" dirty="0" smtClean="0"/>
              <a:t>این مدل ترتیب دسترسی‌های حافظه را مشخص می‌کند.</a:t>
            </a:r>
          </a:p>
          <a:p>
            <a:r>
              <a:rPr lang="fa-IR" dirty="0" smtClean="0"/>
              <a:t>این مدل در واقع قراردادی بین سخت‌افزار، کامپایلر و برنامه‌نویس است. </a:t>
            </a:r>
            <a:endParaRPr lang="en-US" dirty="0" smtClean="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24</a:t>
            </a:fld>
            <a:endParaRPr lang="en-US" altLang="en-US" dirty="0"/>
          </a:p>
        </p:txBody>
      </p:sp>
    </p:spTree>
    <p:extLst>
      <p:ext uri="{BB962C8B-B14F-4D97-AF65-F5344CB8AC3E}">
        <p14:creationId xmlns:p14="http://schemas.microsoft.com/office/powerpoint/2010/main" val="36326662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3600" dirty="0" smtClean="0"/>
              <a:t>مدل سازگاری ترتیبی	</a:t>
            </a:r>
            <a:r>
              <a:rPr lang="en-US" sz="3600" dirty="0" smtClean="0"/>
              <a:t>Sequential Consistency</a:t>
            </a:r>
            <a:endParaRPr lang="en-US" sz="3600" dirty="0"/>
          </a:p>
        </p:txBody>
      </p:sp>
      <p:sp>
        <p:nvSpPr>
          <p:cNvPr id="3" name="Content Placeholder 2"/>
          <p:cNvSpPr>
            <a:spLocks noGrp="1"/>
          </p:cNvSpPr>
          <p:nvPr>
            <p:ph sz="quarter" idx="1"/>
          </p:nvPr>
        </p:nvSpPr>
        <p:spPr/>
        <p:txBody>
          <a:bodyPr/>
          <a:lstStyle/>
          <a:p>
            <a:r>
              <a:rPr lang="fa-IR" sz="2800" dirty="0" smtClean="0"/>
              <a:t>یک سیستم چند‌هسته‌ای به صورت ترتیبی سازگار است اگر:</a:t>
            </a:r>
          </a:p>
          <a:p>
            <a:pPr lvl="1"/>
            <a:r>
              <a:rPr lang="fa-IR" sz="2400" dirty="0" smtClean="0"/>
              <a:t>دستورات حافظه‌ای که یک هسته اجرا می‌کند </a:t>
            </a:r>
            <a:r>
              <a:rPr lang="fa-IR" sz="2400" dirty="0" smtClean="0">
                <a:solidFill>
                  <a:srgbClr val="C00000"/>
                </a:solidFill>
              </a:rPr>
              <a:t>دقیقاً به همان ترتیب آمده در برنامه</a:t>
            </a:r>
            <a:r>
              <a:rPr lang="fa-IR" sz="2400" dirty="0" smtClean="0"/>
              <a:t> باشد. (کامپایار و پردازنده حق تغییر ترتیب اجرای دستورات حافظه را ندارند).</a:t>
            </a:r>
          </a:p>
          <a:p>
            <a:pPr lvl="1"/>
            <a:r>
              <a:rPr lang="fa-IR" sz="2400" dirty="0" smtClean="0"/>
              <a:t>اجرای دستورات حافظه همه هسته‌ها به </a:t>
            </a:r>
            <a:r>
              <a:rPr lang="fa-IR" sz="2400" dirty="0" smtClean="0">
                <a:solidFill>
                  <a:srgbClr val="C00000"/>
                </a:solidFill>
              </a:rPr>
              <a:t>یک ترتیب دلخواه ولی یکسان </a:t>
            </a:r>
            <a:r>
              <a:rPr lang="fa-IR" sz="2400" dirty="0" smtClean="0"/>
              <a:t>باشد و همه هسته‌ها هم همان ترتیب یکسان را ببینند. (مثل اینکه همه تقاضاهای دسترسی به حافظه که از هسته‌های مختلف می‌آیند در یک نقطه سریال می‌شوند.)</a:t>
            </a:r>
            <a:endParaRPr lang="en-US" sz="2400" dirty="0" smtClean="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25</a:t>
            </a:fld>
            <a:endParaRPr lang="en-US"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178442"/>
            <a:ext cx="3891784" cy="1993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172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3600" dirty="0" smtClean="0"/>
              <a:t>مدل سازگاری ترتیبی	</a:t>
            </a:r>
            <a:r>
              <a:rPr lang="en-US" sz="3600" dirty="0" smtClean="0"/>
              <a:t>Sequential Consistency</a:t>
            </a:r>
            <a:endParaRPr lang="en-US" sz="3600" dirty="0"/>
          </a:p>
        </p:txBody>
      </p:sp>
      <p:sp>
        <p:nvSpPr>
          <p:cNvPr id="3" name="Content Placeholder 2"/>
          <p:cNvSpPr>
            <a:spLocks noGrp="1"/>
          </p:cNvSpPr>
          <p:nvPr>
            <p:ph sz="quarter" idx="1"/>
          </p:nvPr>
        </p:nvSpPr>
        <p:spPr/>
        <p:txBody>
          <a:bodyPr/>
          <a:lstStyle/>
          <a:p>
            <a:r>
              <a:rPr lang="fa-IR" dirty="0" smtClean="0"/>
              <a:t>در مثال قبل، با استفاده از مدل سازگاری ترتیبی، چگونه مشکل حل می‌شود؟</a:t>
            </a:r>
          </a:p>
          <a:p>
            <a:endParaRPr lang="fa-IR" dirty="0"/>
          </a:p>
          <a:p>
            <a:endParaRPr lang="fa-IR" dirty="0" smtClean="0"/>
          </a:p>
          <a:p>
            <a:endParaRPr lang="fa-IR" dirty="0"/>
          </a:p>
          <a:p>
            <a:endParaRPr lang="fa-IR" dirty="0" smtClean="0"/>
          </a:p>
          <a:p>
            <a:r>
              <a:rPr lang="fa-IR" dirty="0" smtClean="0"/>
              <a:t>هسته دوم (و کامپایلر) اجازه تغییر ترتیب اجرای دستورات خواندن </a:t>
            </a:r>
            <a:r>
              <a:rPr lang="en-US" dirty="0" smtClean="0"/>
              <a:t>data</a:t>
            </a:r>
            <a:r>
              <a:rPr lang="fa-IR" dirty="0" smtClean="0"/>
              <a:t> و خواندن </a:t>
            </a:r>
            <a:r>
              <a:rPr lang="en-US" dirty="0" smtClean="0"/>
              <a:t>flag</a:t>
            </a:r>
            <a:r>
              <a:rPr lang="fa-IR" dirty="0" smtClean="0"/>
              <a:t> را ندارد. </a:t>
            </a:r>
          </a:p>
          <a:p>
            <a:r>
              <a:rPr lang="fa-IR" dirty="0" smtClean="0"/>
              <a:t>همچنین همه هسته‌ها نوشتن بر روی </a:t>
            </a:r>
            <a:r>
              <a:rPr lang="en-US" dirty="0" smtClean="0"/>
              <a:t>flag</a:t>
            </a:r>
            <a:r>
              <a:rPr lang="fa-IR" dirty="0" smtClean="0"/>
              <a:t> را بعد از نوشتن بر روی </a:t>
            </a:r>
            <a:r>
              <a:rPr lang="en-US" dirty="0" smtClean="0"/>
              <a:t>data</a:t>
            </a:r>
            <a:r>
              <a:rPr lang="fa-IR" dirty="0" smtClean="0"/>
              <a:t> می‌بینند.</a:t>
            </a:r>
          </a:p>
          <a:p>
            <a:endParaRPr lang="en-US" sz="2600"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26</a:t>
            </a:fld>
            <a:endParaRPr lang="en-US" altLang="en-US" dirty="0"/>
          </a:p>
        </p:txBody>
      </p:sp>
      <p:sp>
        <p:nvSpPr>
          <p:cNvPr id="8" name="TextBox 7"/>
          <p:cNvSpPr txBox="1"/>
          <p:nvPr/>
        </p:nvSpPr>
        <p:spPr>
          <a:xfrm>
            <a:off x="2286000" y="1841718"/>
            <a:ext cx="4907113" cy="1815882"/>
          </a:xfrm>
          <a:prstGeom prst="rect">
            <a:avLst/>
          </a:prstGeom>
          <a:noFill/>
        </p:spPr>
        <p:txBody>
          <a:bodyPr wrap="none" rtlCol="0">
            <a:spAutoFit/>
          </a:bodyPr>
          <a:lstStyle/>
          <a:p>
            <a:pPr algn="ctr"/>
            <a:endParaRPr lang="en-US" sz="2200" u="sng" dirty="0" smtClean="0">
              <a:solidFill>
                <a:srgbClr val="0000FF"/>
              </a:solidFill>
              <a:latin typeface="+mj-lt"/>
              <a:ea typeface="Droid Sans Mono" panose="020B0609030804020204" pitchFamily="49" charset="0"/>
              <a:cs typeface="Droid Sans Mono" panose="020B0609030804020204" pitchFamily="49" charset="0"/>
            </a:endParaRPr>
          </a:p>
          <a:p>
            <a:r>
              <a:rPr lang="en-US"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u="sng"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Core 1</a:t>
            </a:r>
            <a:r>
              <a:rPr lang="en-US"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u="sng"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Core 2</a:t>
            </a:r>
          </a:p>
          <a:p>
            <a:endParaRPr lang="en-US" dirty="0" smtClean="0">
              <a:latin typeface="Droid Sans Mono" panose="020B0609030804020204" pitchFamily="49" charset="0"/>
              <a:ea typeface="Droid Sans Mono" panose="020B0609030804020204" pitchFamily="49" charset="0"/>
              <a:cs typeface="Droid Sans Mono" panose="020B0609030804020204" pitchFamily="49" charset="0"/>
            </a:endParaRP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data = 10; </a:t>
            </a:r>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while </a:t>
            </a:r>
            <a:r>
              <a:rPr lang="en-US" dirty="0">
                <a:latin typeface="Droid Sans Mono" panose="020B0609030804020204" pitchFamily="49" charset="0"/>
                <a:ea typeface="Droid Sans Mono" panose="020B0609030804020204" pitchFamily="49" charset="0"/>
                <a:cs typeface="Droid Sans Mono" panose="020B0609030804020204" pitchFamily="49" charset="0"/>
              </a:rPr>
              <a:t>(!flag</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data += 5</a:t>
            </a:r>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y = data;</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flag </a:t>
            </a:r>
            <a:r>
              <a:rPr lang="en-US" dirty="0">
                <a:latin typeface="Droid Sans Mono" panose="020B0609030804020204" pitchFamily="49" charset="0"/>
                <a:ea typeface="Droid Sans Mono" panose="020B0609030804020204" pitchFamily="49" charset="0"/>
                <a:cs typeface="Droid Sans Mono" panose="020B0609030804020204" pitchFamily="49" charset="0"/>
              </a:rPr>
              <a:t>= 1</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dirty="0">
                <a:latin typeface="Droid Sans Mono" panose="020B0609030804020204" pitchFamily="49" charset="0"/>
                <a:ea typeface="Droid Sans Mono" panose="020B0609030804020204" pitchFamily="49" charset="0"/>
                <a:cs typeface="Droid Sans Mono" panose="020B0609030804020204" pitchFamily="49" charset="0"/>
              </a:rPr>
              <a:t> 		print y</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dirty="0">
              <a:latin typeface="Droid Sans Mono" panose="020B0609030804020204" pitchFamily="49" charset="0"/>
              <a:ea typeface="Droid Sans Mono" panose="020B0609030804020204" pitchFamily="49" charset="0"/>
              <a:cs typeface="Droid Sans Mono" panose="020B0609030804020204" pitchFamily="49" charset="0"/>
            </a:endParaRPr>
          </a:p>
        </p:txBody>
      </p:sp>
    </p:spTree>
    <p:extLst>
      <p:ext uri="{BB962C8B-B14F-4D97-AF65-F5344CB8AC3E}">
        <p14:creationId xmlns:p14="http://schemas.microsoft.com/office/powerpoint/2010/main" val="9916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4000" dirty="0" smtClean="0"/>
              <a:t>سازگاری ترتیبی و حذف مکانیزم‌های بهینه‌سازی</a:t>
            </a:r>
            <a:endParaRPr lang="en-US" sz="4000" dirty="0"/>
          </a:p>
        </p:txBody>
      </p:sp>
      <p:sp>
        <p:nvSpPr>
          <p:cNvPr id="3" name="Content Placeholder 2"/>
          <p:cNvSpPr>
            <a:spLocks noGrp="1"/>
          </p:cNvSpPr>
          <p:nvPr>
            <p:ph sz="quarter" idx="1"/>
          </p:nvPr>
        </p:nvSpPr>
        <p:spPr/>
        <p:txBody>
          <a:bodyPr/>
          <a:lstStyle/>
          <a:p>
            <a:r>
              <a:rPr lang="fa-IR" dirty="0" smtClean="0"/>
              <a:t>برای ایجاد مدل سازگاری ترتیبی، بسیاری از مکانیزم‌های بهینه‌سازی موجود در پردازنده‌ها و کامپایلرها باید حذف شود. </a:t>
            </a:r>
          </a:p>
          <a:p>
            <a:r>
              <a:rPr lang="fa-IR" dirty="0" smtClean="0"/>
              <a:t>به عنوان مثال </a:t>
            </a:r>
            <a:r>
              <a:rPr lang="fa-IR" dirty="0" smtClean="0">
                <a:solidFill>
                  <a:srgbClr val="C00000"/>
                </a:solidFill>
              </a:rPr>
              <a:t>بافر نوشتن </a:t>
            </a:r>
            <a:r>
              <a:rPr lang="fa-IR" dirty="0" smtClean="0"/>
              <a:t>در حافظه نهان باید حذف شود. چرا؟</a:t>
            </a:r>
            <a:endParaRPr lang="en-US"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27</a:t>
            </a:fld>
            <a:endParaRPr lang="en-US" altLang="en-US" dirty="0"/>
          </a:p>
        </p:txBody>
      </p:sp>
      <p:pic>
        <p:nvPicPr>
          <p:cNvPr id="7" name="Picture 6"/>
          <p:cNvPicPr>
            <a:picLocks noChangeAspect="1"/>
          </p:cNvPicPr>
          <p:nvPr/>
        </p:nvPicPr>
        <p:blipFill>
          <a:blip r:embed="rId3"/>
          <a:stretch>
            <a:fillRect/>
          </a:stretch>
        </p:blipFill>
        <p:spPr>
          <a:xfrm>
            <a:off x="890587" y="2971800"/>
            <a:ext cx="7415213" cy="3019425"/>
          </a:xfrm>
          <a:prstGeom prst="rect">
            <a:avLst/>
          </a:prstGeom>
        </p:spPr>
      </p:pic>
    </p:spTree>
    <p:extLst>
      <p:ext uri="{BB962C8B-B14F-4D97-AF65-F5344CB8AC3E}">
        <p14:creationId xmlns:p14="http://schemas.microsoft.com/office/powerpoint/2010/main" val="2207431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4000" dirty="0"/>
              <a:t>سازگاری ترتیبی و حذف مکانیزم‌های بهینه‌سازی</a:t>
            </a:r>
            <a:endParaRPr lang="en-US" sz="4000" dirty="0"/>
          </a:p>
        </p:txBody>
      </p:sp>
      <p:sp>
        <p:nvSpPr>
          <p:cNvPr id="3" name="Content Placeholder 2"/>
          <p:cNvSpPr>
            <a:spLocks noGrp="1"/>
          </p:cNvSpPr>
          <p:nvPr>
            <p:ph sz="quarter" idx="1"/>
          </p:nvPr>
        </p:nvSpPr>
        <p:spPr/>
        <p:txBody>
          <a:bodyPr/>
          <a:lstStyle/>
          <a:p>
            <a:r>
              <a:rPr lang="fa-IR" dirty="0" smtClean="0"/>
              <a:t>به عنوان یک مثال دیگر، مکانیزم </a:t>
            </a:r>
            <a:r>
              <a:rPr lang="fa-IR" dirty="0" smtClean="0">
                <a:solidFill>
                  <a:srgbClr val="C00000"/>
                </a:solidFill>
              </a:rPr>
              <a:t>همپوشانی عملیات نوشتن</a:t>
            </a:r>
            <a:r>
              <a:rPr lang="fa-IR" dirty="0" smtClean="0"/>
              <a:t> باید حذف شود. چرا؟</a:t>
            </a:r>
            <a:endParaRPr lang="en-US"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28</a:t>
            </a:fld>
            <a:endParaRPr lang="en-US" altLang="en-US" dirty="0"/>
          </a:p>
        </p:txBody>
      </p:sp>
      <p:pic>
        <p:nvPicPr>
          <p:cNvPr id="8" name="Picture 7"/>
          <p:cNvPicPr>
            <a:picLocks noChangeAspect="1"/>
          </p:cNvPicPr>
          <p:nvPr/>
        </p:nvPicPr>
        <p:blipFill>
          <a:blip r:embed="rId3"/>
          <a:stretch>
            <a:fillRect/>
          </a:stretch>
        </p:blipFill>
        <p:spPr>
          <a:xfrm>
            <a:off x="582385" y="2514600"/>
            <a:ext cx="8153401" cy="3152775"/>
          </a:xfrm>
          <a:prstGeom prst="rect">
            <a:avLst/>
          </a:prstGeom>
        </p:spPr>
      </p:pic>
    </p:spTree>
    <p:extLst>
      <p:ext uri="{BB962C8B-B14F-4D97-AF65-F5344CB8AC3E}">
        <p14:creationId xmlns:p14="http://schemas.microsoft.com/office/powerpoint/2010/main" val="36419223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3600" dirty="0" smtClean="0"/>
              <a:t>مدل سازگاری حافظه راحت   </a:t>
            </a:r>
            <a:r>
              <a:rPr lang="en-US" sz="3600" dirty="0" smtClean="0"/>
              <a:t>Relaxed Consistency</a:t>
            </a:r>
            <a:endParaRPr lang="en-US" sz="3600" dirty="0"/>
          </a:p>
        </p:txBody>
      </p:sp>
      <p:sp>
        <p:nvSpPr>
          <p:cNvPr id="3" name="Content Placeholder 2"/>
          <p:cNvSpPr>
            <a:spLocks noGrp="1"/>
          </p:cNvSpPr>
          <p:nvPr>
            <p:ph sz="quarter" idx="1"/>
          </p:nvPr>
        </p:nvSpPr>
        <p:spPr/>
        <p:txBody>
          <a:bodyPr/>
          <a:lstStyle/>
          <a:p>
            <a:r>
              <a:rPr lang="fa-IR" dirty="0" smtClean="0"/>
              <a:t>انواع ترتیب دستورات حافظه</a:t>
            </a:r>
            <a:endParaRPr lang="en-US" dirty="0" smtClean="0"/>
          </a:p>
          <a:p>
            <a:pPr lvl="1"/>
            <a:r>
              <a:rPr lang="en-US" sz="24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WR  A   </a:t>
            </a:r>
            <a:r>
              <a:rPr lang="en-US" sz="24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sym typeface="Wingdings" panose="05000000000000000000" pitchFamily="2" charset="2"/>
              </a:rPr>
              <a:t>  WR  B</a:t>
            </a:r>
          </a:p>
          <a:p>
            <a:pPr lvl="1"/>
            <a:r>
              <a:rPr lang="en-US" sz="24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sym typeface="Wingdings" panose="05000000000000000000" pitchFamily="2" charset="2"/>
              </a:rPr>
              <a:t>WR  A     RD  B</a:t>
            </a:r>
          </a:p>
          <a:p>
            <a:pPr lvl="1"/>
            <a:r>
              <a:rPr lang="en-US" sz="24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sym typeface="Wingdings" panose="05000000000000000000" pitchFamily="2" charset="2"/>
              </a:rPr>
              <a:t>RD  A     WR  B</a:t>
            </a:r>
          </a:p>
          <a:p>
            <a:pPr lvl="1"/>
            <a:r>
              <a:rPr lang="en-US" sz="24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sym typeface="Wingdings" panose="05000000000000000000" pitchFamily="2" charset="2"/>
              </a:rPr>
              <a:t>RD  A     RD  B</a:t>
            </a:r>
          </a:p>
          <a:p>
            <a:r>
              <a:rPr lang="fa-IR" dirty="0" smtClean="0">
                <a:latin typeface="+mj-lt"/>
                <a:ea typeface="Droid Sans Mono" panose="020B0609030804020204" pitchFamily="49" charset="0"/>
              </a:rPr>
              <a:t>سازگاری ترتیبی: همه انواع ترتیب باید رعایت شوند.</a:t>
            </a:r>
          </a:p>
          <a:p>
            <a:r>
              <a:rPr lang="fa-IR" dirty="0" smtClean="0">
                <a:solidFill>
                  <a:srgbClr val="C00000"/>
                </a:solidFill>
                <a:latin typeface="+mj-lt"/>
                <a:ea typeface="Droid Sans Mono" panose="020B0609030804020204" pitchFamily="49" charset="0"/>
              </a:rPr>
              <a:t>سازگاری راحت: برخی می‌توانند رعایت نشوند.</a:t>
            </a:r>
            <a:endParaRPr lang="en-US" dirty="0" smtClean="0">
              <a:solidFill>
                <a:srgbClr val="C00000"/>
              </a:solidFill>
              <a:latin typeface="+mj-lt"/>
              <a:ea typeface="Droid Sans Mono" panose="020B0609030804020204" pitchFamily="49" charset="0"/>
            </a:endParaRPr>
          </a:p>
          <a:p>
            <a:pPr lvl="1"/>
            <a:r>
              <a:rPr lang="fa-IR" dirty="0" smtClean="0">
                <a:solidFill>
                  <a:srgbClr val="0000FF"/>
                </a:solidFill>
                <a:ea typeface="Droid Sans Mono" panose="020B0609030804020204" pitchFamily="49" charset="0"/>
              </a:rPr>
              <a:t>مثلاً</a:t>
            </a:r>
            <a:r>
              <a:rPr lang="fa-IR" dirty="0" smtClean="0">
                <a:solidFill>
                  <a:srgbClr val="0000FF"/>
                </a:solidFill>
                <a:ea typeface="Droid Sans Mono" panose="020B0609030804020204" pitchFamily="49" charset="0"/>
                <a:cs typeface="Droid Sans Mono" panose="020B0609030804020204" pitchFamily="49" charset="0"/>
              </a:rPr>
              <a:t> </a:t>
            </a:r>
            <a:r>
              <a:rPr lang="en-US" dirty="0" smtClean="0">
                <a:solidFill>
                  <a:srgbClr val="0000FF"/>
                </a:solidFill>
                <a:ea typeface="Droid Sans Mono" panose="020B0609030804020204" pitchFamily="49" charset="0"/>
                <a:cs typeface="Droid Sans Mono" panose="020B0609030804020204" pitchFamily="49" charset="0"/>
              </a:rPr>
              <a:t> RD </a:t>
            </a:r>
            <a:r>
              <a:rPr lang="en-US" dirty="0" smtClean="0">
                <a:solidFill>
                  <a:srgbClr val="0000FF"/>
                </a:solidFill>
                <a:ea typeface="Droid Sans Mono" panose="020B0609030804020204" pitchFamily="49" charset="0"/>
                <a:cs typeface="Droid Sans Mono" panose="020B0609030804020204" pitchFamily="49" charset="0"/>
                <a:sym typeface="Wingdings" panose="05000000000000000000" pitchFamily="2" charset="2"/>
              </a:rPr>
              <a:t> RD</a:t>
            </a:r>
            <a:endParaRPr lang="en-US" dirty="0" smtClean="0">
              <a:ea typeface="Droid Sans Mono" panose="020B0609030804020204" pitchFamily="49" charset="0"/>
              <a:cs typeface="Droid Sans Mono" panose="020B0609030804020204" pitchFamily="49" charset="0"/>
              <a:sym typeface="Wingdings" panose="05000000000000000000" pitchFamily="2" charset="2"/>
            </a:endParaRPr>
          </a:p>
          <a:p>
            <a:r>
              <a:rPr lang="fa-IR" dirty="0" smtClean="0">
                <a:ea typeface="Droid Sans Mono" panose="020B0609030804020204" pitchFamily="49" charset="0"/>
                <a:sym typeface="Wingdings" panose="05000000000000000000" pitchFamily="2" charset="2"/>
              </a:rPr>
              <a:t>در این صورت برنامه‌نویس باید مسئولیت درست اجرا شدن برنامه را بپذیرد.</a:t>
            </a:r>
            <a:endParaRPr lang="en-US" dirty="0" smtClean="0">
              <a:ea typeface="Droid Sans Mono" panose="020B0609030804020204" pitchFamily="49" charset="0"/>
              <a:sym typeface="Wingdings" panose="05000000000000000000" pitchFamily="2" charset="2"/>
            </a:endParaRPr>
          </a:p>
          <a:p>
            <a:endParaRPr lang="en-US" dirty="0">
              <a:solidFill>
                <a:srgbClr val="C00000"/>
              </a:solidFill>
              <a:latin typeface="+mj-lt"/>
              <a:ea typeface="Droid Sans Mono" panose="020B0609030804020204" pitchFamily="49" charset="0"/>
              <a:cs typeface="Droid Sans Mono" panose="020B0609030804020204" pitchFamily="49" charset="0"/>
            </a:endParaRP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29</a:t>
            </a:fld>
            <a:endParaRPr lang="en-US" altLang="en-US" dirty="0"/>
          </a:p>
        </p:txBody>
      </p:sp>
    </p:spTree>
    <p:extLst>
      <p:ext uri="{BB962C8B-B14F-4D97-AF65-F5344CB8AC3E}">
        <p14:creationId xmlns:p14="http://schemas.microsoft.com/office/powerpoint/2010/main" val="276569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قفل							   </a:t>
            </a:r>
            <a:r>
              <a:rPr lang="en-US" dirty="0" smtClean="0"/>
              <a:t>Lock</a:t>
            </a:r>
            <a:endParaRPr lang="en-US" b="1" dirty="0">
              <a:solidFill>
                <a:srgbClr val="FF0000"/>
              </a:solidFill>
            </a:endParaRPr>
          </a:p>
        </p:txBody>
      </p:sp>
      <p:sp>
        <p:nvSpPr>
          <p:cNvPr id="3" name="Content Placeholder 2"/>
          <p:cNvSpPr>
            <a:spLocks noGrp="1"/>
          </p:cNvSpPr>
          <p:nvPr>
            <p:ph sz="quarter" idx="1"/>
          </p:nvPr>
        </p:nvSpPr>
        <p:spPr/>
        <p:txBody>
          <a:bodyPr/>
          <a:lstStyle/>
          <a:p>
            <a:r>
              <a:rPr lang="fa-IR" sz="2800" dirty="0" smtClean="0"/>
              <a:t>یک مکانیزم همگام‌سازی سطح پایین است. شامل:</a:t>
            </a:r>
            <a:endParaRPr lang="en-US" sz="2800" dirty="0" smtClean="0"/>
          </a:p>
          <a:p>
            <a:r>
              <a:rPr lang="fa-IR" sz="2800" dirty="0" smtClean="0"/>
              <a:t>نوع داده قفل:</a:t>
            </a:r>
            <a:endParaRPr lang="en-US" sz="2800" dirty="0" smtClean="0"/>
          </a:p>
          <a:p>
            <a:pPr lvl="1"/>
            <a:r>
              <a:rPr lang="en-US" sz="2400" dirty="0" err="1" smtClean="0"/>
              <a:t>omp_lock_t</a:t>
            </a:r>
            <a:endParaRPr lang="en-US" sz="2400" dirty="0" smtClean="0"/>
          </a:p>
          <a:p>
            <a:r>
              <a:rPr lang="fa-IR" sz="2800" dirty="0" smtClean="0"/>
              <a:t>توابع قفل:</a:t>
            </a:r>
            <a:endParaRPr lang="en-US" sz="2800" dirty="0" smtClean="0"/>
          </a:p>
          <a:p>
            <a:pPr lvl="1"/>
            <a:r>
              <a:rPr lang="en-US" sz="2400" dirty="0" err="1" smtClean="0"/>
              <a:t>omp_init_lock</a:t>
            </a:r>
            <a:r>
              <a:rPr lang="en-US" sz="2400" dirty="0" smtClean="0"/>
              <a:t>()	</a:t>
            </a:r>
            <a:r>
              <a:rPr lang="fa-IR" sz="2400" dirty="0" smtClean="0">
                <a:solidFill>
                  <a:srgbClr val="C00000"/>
                </a:solidFill>
              </a:rPr>
              <a:t>مقداردهی اولیه قفل</a:t>
            </a:r>
            <a:endParaRPr lang="en-US" sz="2400" dirty="0" smtClean="0">
              <a:solidFill>
                <a:srgbClr val="C00000"/>
              </a:solidFill>
            </a:endParaRPr>
          </a:p>
          <a:p>
            <a:pPr lvl="1"/>
            <a:r>
              <a:rPr lang="en-US" sz="2400" dirty="0" err="1" smtClean="0"/>
              <a:t>omp_set_lock</a:t>
            </a:r>
            <a:r>
              <a:rPr lang="en-US" sz="2400" dirty="0" smtClean="0"/>
              <a:t>()		</a:t>
            </a:r>
            <a:r>
              <a:rPr lang="fa-IR" sz="2400" dirty="0" smtClean="0">
                <a:solidFill>
                  <a:srgbClr val="C00000"/>
                </a:solidFill>
              </a:rPr>
              <a:t>دراختیارگرفتن قفل</a:t>
            </a:r>
            <a:endParaRPr lang="en-US" sz="2400" dirty="0" smtClean="0">
              <a:solidFill>
                <a:srgbClr val="C00000"/>
              </a:solidFill>
            </a:endParaRPr>
          </a:p>
          <a:p>
            <a:pPr lvl="2"/>
            <a:r>
              <a:rPr lang="fa-IR" sz="2000" dirty="0" smtClean="0">
                <a:solidFill>
                  <a:srgbClr val="0000FF"/>
                </a:solidFill>
              </a:rPr>
              <a:t>اگر قفل آزاد نیست، صبر می‌کند آزاد شود و سپس آن را در اختیار می‌گیرد.</a:t>
            </a:r>
            <a:endParaRPr lang="en-US" sz="2000" dirty="0" smtClean="0">
              <a:solidFill>
                <a:srgbClr val="0000FF"/>
              </a:solidFill>
            </a:endParaRPr>
          </a:p>
          <a:p>
            <a:pPr lvl="1"/>
            <a:r>
              <a:rPr lang="en-US" sz="2400" dirty="0" err="1" smtClean="0"/>
              <a:t>omp_unset_lock</a:t>
            </a:r>
            <a:r>
              <a:rPr lang="en-US" sz="2400" dirty="0" smtClean="0"/>
              <a:t>()	</a:t>
            </a:r>
            <a:r>
              <a:rPr lang="fa-IR" sz="2400" dirty="0" smtClean="0">
                <a:solidFill>
                  <a:srgbClr val="C00000"/>
                </a:solidFill>
              </a:rPr>
              <a:t>رها کردن قفل</a:t>
            </a:r>
            <a:endParaRPr lang="en-US" sz="2400" dirty="0" smtClean="0">
              <a:solidFill>
                <a:srgbClr val="C00000"/>
              </a:solidFill>
            </a:endParaRPr>
          </a:p>
          <a:p>
            <a:pPr lvl="1"/>
            <a:r>
              <a:rPr lang="en-US" sz="2400" dirty="0" err="1" smtClean="0"/>
              <a:t>omp_destroy_lock</a:t>
            </a:r>
            <a:r>
              <a:rPr lang="en-US" sz="2400" dirty="0" smtClean="0"/>
              <a:t>()	</a:t>
            </a:r>
            <a:r>
              <a:rPr lang="fa-IR" sz="2400" dirty="0" smtClean="0">
                <a:solidFill>
                  <a:srgbClr val="C00000"/>
                </a:solidFill>
              </a:rPr>
              <a:t>ازبین‌بردن قفل</a:t>
            </a:r>
            <a:endParaRPr lang="en-US" sz="2400" dirty="0" smtClean="0">
              <a:solidFill>
                <a:srgbClr val="C00000"/>
              </a:solidFill>
            </a:endParaRPr>
          </a:p>
          <a:p>
            <a:pPr lvl="1"/>
            <a:r>
              <a:rPr lang="en-US" sz="2400" dirty="0" err="1" smtClean="0"/>
              <a:t>omp_test_lock</a:t>
            </a:r>
            <a:r>
              <a:rPr lang="en-US" sz="2400" dirty="0"/>
              <a:t>()	</a:t>
            </a:r>
            <a:r>
              <a:rPr lang="fa-IR" sz="2400" dirty="0">
                <a:solidFill>
                  <a:srgbClr val="C00000"/>
                </a:solidFill>
              </a:rPr>
              <a:t>	</a:t>
            </a:r>
            <a:r>
              <a:rPr lang="fa-IR" sz="2400" dirty="0" smtClean="0">
                <a:solidFill>
                  <a:srgbClr val="C00000"/>
                </a:solidFill>
              </a:rPr>
              <a:t>دراختیارگرفتن قفل در صورت امکان</a:t>
            </a:r>
            <a:endParaRPr lang="en-US" sz="2400" dirty="0" smtClean="0">
              <a:solidFill>
                <a:srgbClr val="C00000"/>
              </a:solidFill>
            </a:endParaRPr>
          </a:p>
          <a:p>
            <a:pPr lvl="2"/>
            <a:r>
              <a:rPr lang="fa-IR" sz="2000" dirty="0" smtClean="0">
                <a:solidFill>
                  <a:srgbClr val="0000FF"/>
                </a:solidFill>
              </a:rPr>
              <a:t>اگر قفل آزاد است، آن را در اختیار می‌گیرد و 1 برمی‌گرداند، در غیر اینصورت 0 برمی‌گرداند.</a:t>
            </a:r>
            <a:endParaRPr lang="en-US" sz="2000" dirty="0">
              <a:solidFill>
                <a:srgbClr val="0000FF"/>
              </a:solidFill>
            </a:endParaRPr>
          </a:p>
          <a:p>
            <a:pPr lvl="1"/>
            <a:endParaRPr lang="en-US" sz="2400" dirty="0" smtClean="0">
              <a:solidFill>
                <a:srgbClr val="C00000"/>
              </a:solidFill>
            </a:endParaRP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3</a:t>
            </a:fld>
            <a:endParaRPr lang="en-US" altLang="en-US" dirty="0"/>
          </a:p>
        </p:txBody>
      </p:sp>
    </p:spTree>
    <p:extLst>
      <p:ext uri="{BB962C8B-B14F-4D97-AF65-F5344CB8AC3E}">
        <p14:creationId xmlns:p14="http://schemas.microsoft.com/office/powerpoint/2010/main" val="221930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مدل سازگاری راحت</a:t>
            </a:r>
            <a:endParaRPr lang="en-US" dirty="0"/>
          </a:p>
        </p:txBody>
      </p:sp>
      <p:sp>
        <p:nvSpPr>
          <p:cNvPr id="3" name="Content Placeholder 2"/>
          <p:cNvSpPr>
            <a:spLocks noGrp="1"/>
          </p:cNvSpPr>
          <p:nvPr>
            <p:ph sz="quarter" idx="1"/>
          </p:nvPr>
        </p:nvSpPr>
        <p:spPr/>
        <p:txBody>
          <a:bodyPr/>
          <a:lstStyle/>
          <a:p>
            <a:r>
              <a:rPr lang="fa-IR" sz="2400" dirty="0" smtClean="0"/>
              <a:t>در این مدل، سیستم می‌تواند ترتیب اجرای دسترسی‌هایی که ترتیب اجرای آنها اهمیت ندارند را تغییر دهد.</a:t>
            </a:r>
          </a:p>
          <a:p>
            <a:r>
              <a:rPr lang="fa-IR" sz="2400" dirty="0" smtClean="0"/>
              <a:t>ولی جایی که ترتیب اهمیت پیدا می‌کند برنامه‌نویس با مکانیزمی به کامپایلر و پردازنده می‌گوید که ترتیب را حفظ کنند.</a:t>
            </a:r>
            <a:endParaRPr lang="en-US" sz="2400" dirty="0" smtClean="0"/>
          </a:p>
          <a:p>
            <a:r>
              <a:rPr lang="fa-IR" sz="2400" dirty="0" smtClean="0"/>
              <a:t>مثال: دستورات مانع حافظه (یا همان فلاش در </a:t>
            </a:r>
            <a:r>
              <a:rPr lang="en-US" sz="2400" dirty="0" err="1" smtClean="0"/>
              <a:t>OpenMP</a:t>
            </a:r>
            <a:r>
              <a:rPr lang="fa-IR" sz="2400" dirty="0" smtClean="0"/>
              <a:t>)</a:t>
            </a:r>
            <a:endParaRPr lang="en-US" sz="2400" dirty="0" smtClean="0">
              <a:ea typeface="Droid Sans Mono" panose="020B0609030804020204" pitchFamily="49" charset="0"/>
              <a:cs typeface="Droid Sans Mono" panose="020B0609030804020204" pitchFamily="49" charset="0"/>
            </a:endParaRPr>
          </a:p>
          <a:p>
            <a:pPr lvl="1"/>
            <a:r>
              <a:rPr lang="en-US" sz="2000" dirty="0" smtClean="0">
                <a:ea typeface="Droid Sans Mono" panose="020B0609030804020204" pitchFamily="49" charset="0"/>
                <a:cs typeface="Droid Sans Mono" panose="020B0609030804020204" pitchFamily="49" charset="0"/>
              </a:rPr>
              <a:t>x86:</a:t>
            </a:r>
            <a:r>
              <a:rPr lang="en-US" sz="2000" dirty="0" smtClean="0">
                <a:solidFill>
                  <a:srgbClr val="0000FF"/>
                </a:solidFill>
                <a:ea typeface="Droid Sans Mono" panose="020B0609030804020204" pitchFamily="49" charset="0"/>
                <a:cs typeface="Droid Sans Mono" panose="020B0609030804020204" pitchFamily="49" charset="0"/>
              </a:rPr>
              <a:t> </a:t>
            </a:r>
            <a:r>
              <a:rPr lang="en-US" sz="2000" dirty="0" err="1" smtClean="0">
                <a:solidFill>
                  <a:srgbClr val="0000FF"/>
                </a:solidFill>
                <a:ea typeface="Droid Sans Mono" panose="020B0609030804020204" pitchFamily="49" charset="0"/>
                <a:cs typeface="Droid Sans Mono" panose="020B0609030804020204" pitchFamily="49" charset="0"/>
              </a:rPr>
              <a:t>mfence</a:t>
            </a:r>
            <a:r>
              <a:rPr lang="en-US" sz="2000" dirty="0" smtClean="0">
                <a:solidFill>
                  <a:srgbClr val="0000FF"/>
                </a:solidFill>
                <a:ea typeface="Droid Sans Mono" panose="020B0609030804020204" pitchFamily="49" charset="0"/>
                <a:cs typeface="Droid Sans Mono" panose="020B0609030804020204" pitchFamily="49" charset="0"/>
              </a:rPr>
              <a:t>, </a:t>
            </a:r>
            <a:r>
              <a:rPr lang="en-US" sz="2000" dirty="0" err="1" smtClean="0">
                <a:solidFill>
                  <a:srgbClr val="0000FF"/>
                </a:solidFill>
                <a:ea typeface="Droid Sans Mono" panose="020B0609030804020204" pitchFamily="49" charset="0"/>
                <a:cs typeface="Droid Sans Mono" panose="020B0609030804020204" pitchFamily="49" charset="0"/>
              </a:rPr>
              <a:t>lfence</a:t>
            </a:r>
            <a:r>
              <a:rPr lang="en-US" sz="2000" dirty="0" smtClean="0">
                <a:solidFill>
                  <a:srgbClr val="0000FF"/>
                </a:solidFill>
                <a:ea typeface="Droid Sans Mono" panose="020B0609030804020204" pitchFamily="49" charset="0"/>
                <a:cs typeface="Droid Sans Mono" panose="020B0609030804020204" pitchFamily="49" charset="0"/>
              </a:rPr>
              <a:t> and </a:t>
            </a:r>
            <a:r>
              <a:rPr lang="en-US" sz="2000" dirty="0" err="1" smtClean="0">
                <a:solidFill>
                  <a:srgbClr val="0000FF"/>
                </a:solidFill>
                <a:ea typeface="Droid Sans Mono" panose="020B0609030804020204" pitchFamily="49" charset="0"/>
                <a:cs typeface="Droid Sans Mono" panose="020B0609030804020204" pitchFamily="49" charset="0"/>
              </a:rPr>
              <a:t>sfence</a:t>
            </a:r>
            <a:r>
              <a:rPr lang="en-US" sz="2000" dirty="0" smtClean="0">
                <a:solidFill>
                  <a:srgbClr val="0000FF"/>
                </a:solidFill>
                <a:ea typeface="Droid Sans Mono" panose="020B0609030804020204" pitchFamily="49" charset="0"/>
                <a:cs typeface="Droid Sans Mono" panose="020B0609030804020204" pitchFamily="49" charset="0"/>
              </a:rPr>
              <a:t> instructions</a:t>
            </a:r>
          </a:p>
          <a:p>
            <a:pPr marL="366713" lvl="1" indent="0">
              <a:buNone/>
            </a:pPr>
            <a:r>
              <a:rPr lang="en-US" sz="2000" dirty="0" smtClean="0">
                <a:ea typeface="Droid Sans Mono" panose="020B0609030804020204" pitchFamily="49" charset="0"/>
                <a:cs typeface="Droid Sans Mono" panose="020B0609030804020204" pitchFamily="49" charset="0"/>
              </a:rPr>
              <a:t>    ARM:</a:t>
            </a:r>
            <a:r>
              <a:rPr lang="en-US" sz="2000" dirty="0" smtClean="0">
                <a:solidFill>
                  <a:srgbClr val="0000FF"/>
                </a:solidFill>
                <a:ea typeface="Droid Sans Mono" panose="020B0609030804020204" pitchFamily="49" charset="0"/>
                <a:cs typeface="Droid Sans Mono" panose="020B0609030804020204" pitchFamily="49" charset="0"/>
              </a:rPr>
              <a:t> DMB instruction, </a:t>
            </a:r>
            <a:r>
              <a:rPr lang="en-US" sz="2000" dirty="0" smtClean="0">
                <a:ea typeface="Droid Sans Mono" panose="020B0609030804020204" pitchFamily="49" charset="0"/>
                <a:cs typeface="Droid Sans Mono" panose="020B0609030804020204" pitchFamily="49" charset="0"/>
              </a:rPr>
              <a:t>Power:</a:t>
            </a:r>
            <a:r>
              <a:rPr lang="en-US" sz="2000" dirty="0" smtClean="0">
                <a:solidFill>
                  <a:srgbClr val="0000FF"/>
                </a:solidFill>
                <a:ea typeface="Droid Sans Mono" panose="020B0609030804020204" pitchFamily="49" charset="0"/>
                <a:cs typeface="Droid Sans Mono" panose="020B0609030804020204" pitchFamily="49" charset="0"/>
              </a:rPr>
              <a:t> Sync instruction</a:t>
            </a:r>
          </a:p>
          <a:p>
            <a:endParaRPr lang="en-US" dirty="0" smtClean="0">
              <a:solidFill>
                <a:srgbClr val="0000FF"/>
              </a:solidFill>
              <a:ea typeface="Droid Sans Mono" panose="020B0609030804020204" pitchFamily="49" charset="0"/>
              <a:cs typeface="Droid Sans Mono" panose="020B0609030804020204" pitchFamily="49" charset="0"/>
            </a:endParaRP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30</a:t>
            </a:fld>
            <a:endParaRPr lang="en-US" altLang="en-US" dirty="0"/>
          </a:p>
        </p:txBody>
      </p:sp>
      <p:grpSp>
        <p:nvGrpSpPr>
          <p:cNvPr id="17" name="Group 16"/>
          <p:cNvGrpSpPr/>
          <p:nvPr/>
        </p:nvGrpSpPr>
        <p:grpSpPr>
          <a:xfrm>
            <a:off x="838200" y="3886200"/>
            <a:ext cx="2362200" cy="2248955"/>
            <a:chOff x="1143000" y="3962400"/>
            <a:chExt cx="2895600" cy="2248955"/>
          </a:xfrm>
        </p:grpSpPr>
        <p:sp>
          <p:nvSpPr>
            <p:cNvPr id="7" name="Cloud 6"/>
            <p:cNvSpPr/>
            <p:nvPr/>
          </p:nvSpPr>
          <p:spPr>
            <a:xfrm>
              <a:off x="1143000" y="3962400"/>
              <a:ext cx="2895600" cy="6858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lw</a:t>
              </a:r>
              <a:r>
                <a:rPr lang="en-US" dirty="0" smtClean="0"/>
                <a:t>, </a:t>
              </a:r>
              <a:r>
                <a:rPr lang="en-US" dirty="0" err="1" smtClean="0"/>
                <a:t>sw</a:t>
              </a:r>
              <a:r>
                <a:rPr lang="en-US" dirty="0" smtClean="0"/>
                <a:t>, </a:t>
              </a:r>
              <a:r>
                <a:rPr lang="en-US" dirty="0" err="1" smtClean="0"/>
                <a:t>lw</a:t>
              </a:r>
              <a:r>
                <a:rPr lang="en-US" dirty="0" smtClean="0"/>
                <a:t>, </a:t>
              </a:r>
              <a:r>
                <a:rPr lang="en-US" dirty="0" err="1" smtClean="0"/>
                <a:t>sw</a:t>
              </a:r>
              <a:endParaRPr lang="en-US" dirty="0"/>
            </a:p>
          </p:txBody>
        </p:sp>
        <p:cxnSp>
          <p:nvCxnSpPr>
            <p:cNvPr id="9" name="Straight Arrow Connector 8"/>
            <p:cNvCxnSpPr>
              <a:stCxn id="7" idx="1"/>
              <a:endCxn id="10" idx="0"/>
            </p:cNvCxnSpPr>
            <p:nvPr/>
          </p:nvCxnSpPr>
          <p:spPr>
            <a:xfrm>
              <a:off x="2590800" y="4647470"/>
              <a:ext cx="0" cy="30553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1927123" y="4953000"/>
              <a:ext cx="1327355"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sync</a:t>
              </a:r>
              <a:endParaRPr lang="en-US" dirty="0"/>
            </a:p>
          </p:txBody>
        </p:sp>
        <p:cxnSp>
          <p:nvCxnSpPr>
            <p:cNvPr id="11" name="Straight Arrow Connector 10"/>
            <p:cNvCxnSpPr>
              <a:stCxn id="10" idx="2"/>
              <a:endCxn id="16" idx="3"/>
            </p:cNvCxnSpPr>
            <p:nvPr/>
          </p:nvCxnSpPr>
          <p:spPr>
            <a:xfrm>
              <a:off x="2590800" y="5257800"/>
              <a:ext cx="0" cy="3069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Cloud 15"/>
            <p:cNvSpPr/>
            <p:nvPr/>
          </p:nvSpPr>
          <p:spPr>
            <a:xfrm>
              <a:off x="1143000" y="5525555"/>
              <a:ext cx="2895600" cy="6858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lw</a:t>
              </a:r>
              <a:r>
                <a:rPr lang="en-US" dirty="0" smtClean="0"/>
                <a:t>, </a:t>
              </a:r>
              <a:r>
                <a:rPr lang="en-US" dirty="0" err="1"/>
                <a:t>l</a:t>
              </a:r>
              <a:r>
                <a:rPr lang="en-US" dirty="0" err="1" smtClean="0"/>
                <a:t>w</a:t>
              </a:r>
              <a:r>
                <a:rPr lang="en-US" dirty="0" smtClean="0"/>
                <a:t>, </a:t>
              </a:r>
              <a:r>
                <a:rPr lang="en-US" dirty="0" err="1" smtClean="0"/>
                <a:t>sw</a:t>
              </a:r>
              <a:r>
                <a:rPr lang="en-US" dirty="0" smtClean="0"/>
                <a:t>, </a:t>
              </a:r>
              <a:r>
                <a:rPr lang="en-US" dirty="0" err="1" smtClean="0"/>
                <a:t>sw</a:t>
              </a:r>
              <a:endParaRPr lang="en-US" dirty="0"/>
            </a:p>
          </p:txBody>
        </p:sp>
      </p:grpSp>
      <p:sp>
        <p:nvSpPr>
          <p:cNvPr id="18" name="TextBox 17"/>
          <p:cNvSpPr txBox="1"/>
          <p:nvPr/>
        </p:nvSpPr>
        <p:spPr>
          <a:xfrm>
            <a:off x="5663862" y="4806315"/>
            <a:ext cx="2184738" cy="984885"/>
          </a:xfrm>
          <a:prstGeom prst="rect">
            <a:avLst/>
          </a:prstGeom>
          <a:noFill/>
          <a:ln>
            <a:solidFill>
              <a:srgbClr val="C00000"/>
            </a:solidFill>
          </a:ln>
        </p:spPr>
        <p:txBody>
          <a:bodyPr wrap="square" rtlCol="0">
            <a:spAutoFit/>
          </a:bodyPr>
          <a:lstStyle/>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while (!flag);</a:t>
            </a:r>
          </a:p>
          <a:p>
            <a:r>
              <a:rPr lang="en-US"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   sync;</a:t>
            </a:r>
            <a:endParaRPr lang="en-US" sz="2000" dirty="0" smtClean="0">
              <a:solidFill>
                <a:srgbClr val="C00000"/>
              </a:solidFill>
              <a:latin typeface="+mj-lt"/>
              <a:ea typeface="Droid Sans Mono" panose="020B0609030804020204" pitchFamily="49" charset="0"/>
              <a:cs typeface="Droid Sans Mono" panose="020B0609030804020204" pitchFamily="49" charset="0"/>
            </a:endParaRPr>
          </a:p>
          <a:p>
            <a:r>
              <a:rPr lang="en-US" dirty="0">
                <a:latin typeface="Droid Sans Mono" panose="020B0609030804020204" pitchFamily="49" charset="0"/>
                <a:ea typeface="Droid Sans Mono" panose="020B0609030804020204" pitchFamily="49" charset="0"/>
                <a:cs typeface="Droid Sans Mono" panose="020B0609030804020204" pitchFamily="49" charset="0"/>
              </a:rPr>
              <a:t>y</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 data;</a:t>
            </a:r>
            <a:endParaRPr lang="en-US" sz="2000" dirty="0" smtClean="0">
              <a:latin typeface="+mj-lt"/>
              <a:ea typeface="Droid Sans Mono" panose="020B0609030804020204" pitchFamily="49" charset="0"/>
              <a:cs typeface="Droid Sans Mono" panose="020B0609030804020204" pitchFamily="49" charset="0"/>
            </a:endParaRPr>
          </a:p>
        </p:txBody>
      </p:sp>
      <p:sp>
        <p:nvSpPr>
          <p:cNvPr id="19" name="TextBox 18"/>
          <p:cNvSpPr txBox="1"/>
          <p:nvPr/>
        </p:nvSpPr>
        <p:spPr>
          <a:xfrm>
            <a:off x="5486400" y="4374169"/>
            <a:ext cx="2522998" cy="369332"/>
          </a:xfrm>
          <a:prstGeom prst="rect">
            <a:avLst/>
          </a:prstGeom>
          <a:noFill/>
        </p:spPr>
        <p:txBody>
          <a:bodyPr wrap="none" rtlCol="0">
            <a:spAutoFit/>
          </a:bodyPr>
          <a:lstStyle/>
          <a:p>
            <a:pPr algn="ctr"/>
            <a:r>
              <a:rPr lang="en-US" dirty="0" smtClean="0">
                <a:solidFill>
                  <a:srgbClr val="C00000"/>
                </a:solidFill>
                <a:latin typeface="+mj-lt"/>
                <a:ea typeface="Droid Sans Mono" panose="020B0609030804020204" pitchFamily="49" charset="0"/>
                <a:cs typeface="Droid Sans Mono" panose="020B0609030804020204" pitchFamily="49" charset="0"/>
              </a:rPr>
              <a:t>Solution under RC model</a:t>
            </a:r>
          </a:p>
        </p:txBody>
      </p:sp>
      <p:sp>
        <p:nvSpPr>
          <p:cNvPr id="20" name="TextBox 19"/>
          <p:cNvSpPr txBox="1"/>
          <p:nvPr/>
        </p:nvSpPr>
        <p:spPr>
          <a:xfrm>
            <a:off x="3200400" y="4009698"/>
            <a:ext cx="1369862" cy="369332"/>
          </a:xfrm>
          <a:prstGeom prst="rect">
            <a:avLst/>
          </a:prstGeom>
          <a:noFill/>
        </p:spPr>
        <p:txBody>
          <a:bodyPr wrap="none" rtlCol="0">
            <a:spAutoFit/>
          </a:bodyPr>
          <a:lstStyle/>
          <a:p>
            <a:pPr algn="ctr"/>
            <a:r>
              <a:rPr lang="en-US" dirty="0" smtClean="0">
                <a:solidFill>
                  <a:srgbClr val="C00000"/>
                </a:solidFill>
                <a:latin typeface="+mj-lt"/>
                <a:ea typeface="Droid Sans Mono" panose="020B0609030804020204" pitchFamily="49" charset="0"/>
                <a:cs typeface="Droid Sans Mono" panose="020B0609030804020204" pitchFamily="49" charset="0"/>
              </a:rPr>
              <a:t>any ordering</a:t>
            </a:r>
          </a:p>
        </p:txBody>
      </p:sp>
      <p:sp>
        <p:nvSpPr>
          <p:cNvPr id="21" name="TextBox 20"/>
          <p:cNvSpPr txBox="1"/>
          <p:nvPr/>
        </p:nvSpPr>
        <p:spPr>
          <a:xfrm>
            <a:off x="3200400" y="5562600"/>
            <a:ext cx="1369862" cy="369332"/>
          </a:xfrm>
          <a:prstGeom prst="rect">
            <a:avLst/>
          </a:prstGeom>
          <a:noFill/>
        </p:spPr>
        <p:txBody>
          <a:bodyPr wrap="none" rtlCol="0">
            <a:spAutoFit/>
          </a:bodyPr>
          <a:lstStyle/>
          <a:p>
            <a:pPr algn="ctr"/>
            <a:r>
              <a:rPr lang="en-US" dirty="0" smtClean="0">
                <a:solidFill>
                  <a:srgbClr val="C00000"/>
                </a:solidFill>
                <a:latin typeface="+mj-lt"/>
                <a:ea typeface="Droid Sans Mono" panose="020B0609030804020204" pitchFamily="49" charset="0"/>
                <a:cs typeface="Droid Sans Mono" panose="020B0609030804020204" pitchFamily="49" charset="0"/>
              </a:rPr>
              <a:t>any ordering</a:t>
            </a:r>
          </a:p>
        </p:txBody>
      </p:sp>
    </p:spTree>
    <p:extLst>
      <p:ext uri="{BB962C8B-B14F-4D97-AF65-F5344CB8AC3E}">
        <p14:creationId xmlns:p14="http://schemas.microsoft.com/office/powerpoint/2010/main" val="381837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مثال</a:t>
            </a:r>
            <a:endParaRPr lang="en-US" dirty="0"/>
          </a:p>
        </p:txBody>
      </p:sp>
      <p:sp>
        <p:nvSpPr>
          <p:cNvPr id="3" name="Content Placeholder 2"/>
          <p:cNvSpPr>
            <a:spLocks noGrp="1"/>
          </p:cNvSpPr>
          <p:nvPr>
            <p:ph sz="quarter" idx="1"/>
          </p:nvPr>
        </p:nvSpPr>
        <p:spPr>
          <a:xfrm>
            <a:off x="381000" y="1219200"/>
            <a:ext cx="8610600" cy="4876800"/>
          </a:xfrm>
        </p:spPr>
        <p:txBody>
          <a:bodyPr/>
          <a:lstStyle/>
          <a:p>
            <a:r>
              <a:rPr lang="fa-IR" sz="2400" dirty="0" smtClean="0"/>
              <a:t>یادمان باشد که در مدل سازگاری راحت، پردازنده هنوز دسترسی‌های مختلف به یک مکان یکسان را حتماً به همان ترتیب برنامه اجرا می‌کند.</a:t>
            </a:r>
          </a:p>
          <a:p>
            <a:r>
              <a:rPr lang="fa-IR" sz="2400" dirty="0" smtClean="0"/>
              <a:t>ولی همه انواع دسترسی به مکان‌های متفاوت حافظه، اجازه تغییر ترتیب دارند. </a:t>
            </a:r>
            <a:endParaRPr lang="en-US" sz="18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buNone/>
            </a:pPr>
            <a:r>
              <a:rPr lang="en-US" sz="1800" dirty="0">
                <a:latin typeface="Droid Sans Mono" panose="020B0609030804020204" pitchFamily="49" charset="0"/>
                <a:ea typeface="Droid Sans Mono" panose="020B0609030804020204" pitchFamily="49" charset="0"/>
                <a:cs typeface="Droid Sans Mono" panose="020B0609030804020204" pitchFamily="49" charset="0"/>
              </a:rPr>
              <a:t>WAIT</a:t>
            </a: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18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 LL R1,lock</a:t>
            </a:r>
          </a:p>
          <a:p>
            <a:pPr marL="0" indent="0" algn="l" rtl="0">
              <a:buNone/>
            </a:pPr>
            <a:r>
              <a:rPr lang="en-US" sz="18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 BNEZ R1,WAIT</a:t>
            </a:r>
          </a:p>
          <a:p>
            <a:pPr marL="0" indent="0" algn="l" rtl="0">
              <a:buNone/>
            </a:pPr>
            <a:r>
              <a:rPr lang="en-US" sz="18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 SC R2,lock</a:t>
            </a:r>
          </a:p>
          <a:p>
            <a:pPr marL="0" indent="0" algn="l" rtl="0">
              <a:buNone/>
            </a:pPr>
            <a:r>
              <a:rPr lang="en-US" sz="18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 BEQZ R2,WAIT</a:t>
            </a:r>
          </a:p>
          <a:p>
            <a:pPr marL="0" indent="0" algn="l" rtl="0">
              <a:buNone/>
            </a:pP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1800"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SYNC</a:t>
            </a:r>
          </a:p>
          <a:p>
            <a:pPr marL="0" indent="0" algn="l" rtl="0">
              <a:buNone/>
            </a:pPr>
            <a:r>
              <a:rPr lang="en-US" sz="18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 LW R3,var</a:t>
            </a:r>
          </a:p>
          <a:p>
            <a:pPr marL="0" indent="0" algn="l" rtl="0">
              <a:buNone/>
            </a:pPr>
            <a:r>
              <a:rPr lang="en-US" sz="18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 ADDI R3,R3,#1</a:t>
            </a:r>
          </a:p>
          <a:p>
            <a:pPr marL="0" indent="0" algn="l" rtl="0">
              <a:buNone/>
            </a:pPr>
            <a:r>
              <a:rPr lang="en-US" sz="18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 SW R3,var</a:t>
            </a:r>
          </a:p>
          <a:p>
            <a:pPr marL="0" indent="0" algn="l" rtl="0">
              <a:buNone/>
            </a:pP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1800"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SYNC</a:t>
            </a:r>
            <a:endParaRPr lang="en-US" sz="1800" dirty="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buNone/>
            </a:pP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	 SW 0,lock</a:t>
            </a:r>
          </a:p>
          <a:p>
            <a:endParaRPr lang="en-US" sz="2800"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31</a:t>
            </a:fld>
            <a:endParaRPr lang="en-US" altLang="en-US" dirty="0"/>
          </a:p>
        </p:txBody>
      </p:sp>
      <p:sp>
        <p:nvSpPr>
          <p:cNvPr id="7" name="Rectangle 6"/>
          <p:cNvSpPr/>
          <p:nvPr/>
        </p:nvSpPr>
        <p:spPr>
          <a:xfrm>
            <a:off x="4285593" y="2631133"/>
            <a:ext cx="2343807" cy="56926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smtClean="0">
                <a:solidFill>
                  <a:srgbClr val="C00000"/>
                </a:solidFill>
                <a:ea typeface="Droid Sans Mono" panose="020B0609030804020204" pitchFamily="49" charset="0"/>
                <a:cs typeface="B Nazanin" panose="00000400000000000000" pitchFamily="2" charset="-78"/>
              </a:rPr>
              <a:t>دسترسی به مکان یکسان </a:t>
            </a:r>
            <a:r>
              <a:rPr lang="en-US" dirty="0" smtClean="0">
                <a:solidFill>
                  <a:srgbClr val="0000FF"/>
                </a:solidFill>
                <a:ea typeface="Droid Sans Mono" panose="020B0609030804020204" pitchFamily="49" charset="0"/>
                <a:cs typeface="B Nazanin" panose="00000400000000000000" pitchFamily="2" charset="-78"/>
              </a:rPr>
              <a:t>(lock)</a:t>
            </a:r>
            <a:r>
              <a:rPr lang="fa-IR" dirty="0" smtClean="0">
                <a:solidFill>
                  <a:srgbClr val="0000FF"/>
                </a:solidFill>
                <a:ea typeface="Droid Sans Mono" panose="020B0609030804020204" pitchFamily="49" charset="0"/>
                <a:cs typeface="B Nazanin" panose="00000400000000000000" pitchFamily="2" charset="-78"/>
              </a:rPr>
              <a:t> </a:t>
            </a:r>
            <a:r>
              <a:rPr lang="fa-IR" dirty="0" smtClean="0">
                <a:solidFill>
                  <a:srgbClr val="C00000"/>
                </a:solidFill>
                <a:ea typeface="Droid Sans Mono" panose="020B0609030804020204" pitchFamily="49" charset="0"/>
                <a:cs typeface="B Nazanin" panose="00000400000000000000" pitchFamily="2" charset="-78"/>
              </a:rPr>
              <a:t>نیاز به </a:t>
            </a:r>
            <a:r>
              <a:rPr lang="en-US" dirty="0" smtClean="0">
                <a:solidFill>
                  <a:srgbClr val="0000FF"/>
                </a:solidFill>
                <a:ea typeface="Droid Sans Mono" panose="020B0609030804020204" pitchFamily="49" charset="0"/>
                <a:cs typeface="B Nazanin" panose="00000400000000000000" pitchFamily="2" charset="-78"/>
              </a:rPr>
              <a:t>Sync</a:t>
            </a:r>
            <a:r>
              <a:rPr lang="fa-IR" dirty="0" smtClean="0">
                <a:solidFill>
                  <a:srgbClr val="0000FF"/>
                </a:solidFill>
                <a:ea typeface="Droid Sans Mono" panose="020B0609030804020204" pitchFamily="49" charset="0"/>
                <a:cs typeface="B Nazanin" panose="00000400000000000000" pitchFamily="2" charset="-78"/>
              </a:rPr>
              <a:t> </a:t>
            </a:r>
            <a:r>
              <a:rPr lang="fa-IR" dirty="0" smtClean="0">
                <a:solidFill>
                  <a:srgbClr val="C00000"/>
                </a:solidFill>
                <a:ea typeface="Droid Sans Mono" panose="020B0609030804020204" pitchFamily="49" charset="0"/>
                <a:cs typeface="B Nazanin" panose="00000400000000000000" pitchFamily="2" charset="-78"/>
              </a:rPr>
              <a:t>ندارد.</a:t>
            </a:r>
            <a:endParaRPr lang="en-US" dirty="0">
              <a:solidFill>
                <a:srgbClr val="C00000"/>
              </a:solidFill>
              <a:latin typeface="Droid Sans Mono" panose="020B0609030804020204" pitchFamily="49" charset="0"/>
              <a:ea typeface="Droid Sans Mono" panose="020B0609030804020204" pitchFamily="49" charset="0"/>
              <a:cs typeface="B Nazanin" panose="00000400000000000000" pitchFamily="2" charset="-78"/>
            </a:endParaRPr>
          </a:p>
        </p:txBody>
      </p:sp>
      <p:cxnSp>
        <p:nvCxnSpPr>
          <p:cNvPr id="8" name="Straight Arrow Connector 7"/>
          <p:cNvCxnSpPr>
            <a:stCxn id="7" idx="1"/>
          </p:cNvCxnSpPr>
          <p:nvPr/>
        </p:nvCxnSpPr>
        <p:spPr>
          <a:xfrm flipH="1">
            <a:off x="3523593" y="2915767"/>
            <a:ext cx="762000" cy="10029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1"/>
          </p:cNvCxnSpPr>
          <p:nvPr/>
        </p:nvCxnSpPr>
        <p:spPr>
          <a:xfrm flipH="1">
            <a:off x="3523593" y="2915767"/>
            <a:ext cx="762000" cy="7418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962401" y="4154270"/>
            <a:ext cx="2666999" cy="6059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dirty="0" smtClean="0">
                <a:solidFill>
                  <a:srgbClr val="0000FF"/>
                </a:solidFill>
                <a:ea typeface="Droid Sans Mono" panose="020B0609030804020204" pitchFamily="49" charset="0"/>
                <a:cs typeface="B Nazanin" panose="00000400000000000000" pitchFamily="2" charset="-78"/>
              </a:rPr>
              <a:t>LW </a:t>
            </a:r>
            <a:r>
              <a:rPr lang="en-US" dirty="0" err="1" smtClean="0">
                <a:solidFill>
                  <a:srgbClr val="0000FF"/>
                </a:solidFill>
                <a:ea typeface="Droid Sans Mono" panose="020B0609030804020204" pitchFamily="49" charset="0"/>
                <a:cs typeface="B Nazanin" panose="00000400000000000000" pitchFamily="2" charset="-78"/>
              </a:rPr>
              <a:t>var</a:t>
            </a:r>
            <a:r>
              <a:rPr lang="en-US" dirty="0" smtClean="0">
                <a:solidFill>
                  <a:srgbClr val="0000FF"/>
                </a:solidFill>
                <a:ea typeface="Droid Sans Mono" panose="020B0609030804020204" pitchFamily="49" charset="0"/>
                <a:cs typeface="B Nazanin" panose="00000400000000000000" pitchFamily="2" charset="-78"/>
              </a:rPr>
              <a:t> </a:t>
            </a:r>
            <a:r>
              <a:rPr lang="fa-IR" dirty="0" smtClean="0">
                <a:solidFill>
                  <a:srgbClr val="C00000"/>
                </a:solidFill>
                <a:ea typeface="Droid Sans Mono" panose="020B0609030804020204" pitchFamily="49" charset="0"/>
                <a:cs typeface="B Nazanin" panose="00000400000000000000" pitchFamily="2" charset="-78"/>
              </a:rPr>
              <a:t>‌ نباید بتواند به قبل از دراختیارگرفتن  </a:t>
            </a:r>
            <a:r>
              <a:rPr lang="en-US" dirty="0" smtClean="0">
                <a:solidFill>
                  <a:srgbClr val="C00000"/>
                </a:solidFill>
                <a:ea typeface="Droid Sans Mono" panose="020B0609030804020204" pitchFamily="49" charset="0"/>
                <a:cs typeface="B Nazanin" panose="00000400000000000000" pitchFamily="2" charset="-78"/>
              </a:rPr>
              <a:t> </a:t>
            </a:r>
            <a:r>
              <a:rPr lang="en-US" dirty="0" smtClean="0">
                <a:solidFill>
                  <a:srgbClr val="0000FF"/>
                </a:solidFill>
                <a:ea typeface="Droid Sans Mono" panose="020B0609030804020204" pitchFamily="49" charset="0"/>
                <a:cs typeface="B Nazanin" panose="00000400000000000000" pitchFamily="2" charset="-78"/>
              </a:rPr>
              <a:t>lock</a:t>
            </a:r>
            <a:r>
              <a:rPr lang="fa-IR" dirty="0" smtClean="0">
                <a:solidFill>
                  <a:srgbClr val="0000FF"/>
                </a:solidFill>
                <a:ea typeface="Droid Sans Mono" panose="020B0609030804020204" pitchFamily="49" charset="0"/>
                <a:cs typeface="B Nazanin" panose="00000400000000000000" pitchFamily="2" charset="-78"/>
              </a:rPr>
              <a:t> </a:t>
            </a:r>
            <a:r>
              <a:rPr lang="fa-IR" dirty="0" smtClean="0">
                <a:solidFill>
                  <a:srgbClr val="C00000"/>
                </a:solidFill>
                <a:ea typeface="Droid Sans Mono" panose="020B0609030804020204" pitchFamily="49" charset="0"/>
                <a:cs typeface="B Nazanin" panose="00000400000000000000" pitchFamily="2" charset="-78"/>
              </a:rPr>
              <a:t>منتقل شود.</a:t>
            </a:r>
            <a:endParaRPr lang="en-US" dirty="0">
              <a:solidFill>
                <a:srgbClr val="C00000"/>
              </a:solidFill>
              <a:latin typeface="Droid Sans Mono" panose="020B0609030804020204" pitchFamily="49" charset="0"/>
              <a:ea typeface="Droid Sans Mono" panose="020B0609030804020204" pitchFamily="49" charset="0"/>
              <a:cs typeface="B Nazanin" panose="00000400000000000000" pitchFamily="2" charset="-78"/>
            </a:endParaRPr>
          </a:p>
        </p:txBody>
      </p:sp>
      <p:cxnSp>
        <p:nvCxnSpPr>
          <p:cNvPr id="22" name="Straight Arrow Connector 21"/>
          <p:cNvCxnSpPr>
            <a:stCxn id="21" idx="1"/>
          </p:cNvCxnSpPr>
          <p:nvPr/>
        </p:nvCxnSpPr>
        <p:spPr>
          <a:xfrm flipH="1">
            <a:off x="3200401" y="4457269"/>
            <a:ext cx="762000" cy="1909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980793" y="5145733"/>
            <a:ext cx="2572407" cy="56926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dirty="0">
                <a:solidFill>
                  <a:srgbClr val="0000FF"/>
                </a:solidFill>
                <a:ea typeface="Droid Sans Mono" panose="020B0609030804020204" pitchFamily="49" charset="0"/>
                <a:cs typeface="B Nazanin" panose="00000400000000000000" pitchFamily="2" charset="-78"/>
              </a:rPr>
              <a:t>S</a:t>
            </a:r>
            <a:r>
              <a:rPr lang="en-US" dirty="0" smtClean="0">
                <a:solidFill>
                  <a:srgbClr val="0000FF"/>
                </a:solidFill>
                <a:ea typeface="Droid Sans Mono" panose="020B0609030804020204" pitchFamily="49" charset="0"/>
                <a:cs typeface="B Nazanin" panose="00000400000000000000" pitchFamily="2" charset="-78"/>
              </a:rPr>
              <a:t>W </a:t>
            </a:r>
            <a:r>
              <a:rPr lang="en-US" dirty="0" err="1" smtClean="0">
                <a:solidFill>
                  <a:srgbClr val="0000FF"/>
                </a:solidFill>
                <a:ea typeface="Droid Sans Mono" panose="020B0609030804020204" pitchFamily="49" charset="0"/>
                <a:cs typeface="B Nazanin" panose="00000400000000000000" pitchFamily="2" charset="-78"/>
              </a:rPr>
              <a:t>var</a:t>
            </a:r>
            <a:r>
              <a:rPr lang="en-US" dirty="0" smtClean="0">
                <a:solidFill>
                  <a:srgbClr val="0000FF"/>
                </a:solidFill>
                <a:ea typeface="Droid Sans Mono" panose="020B0609030804020204" pitchFamily="49" charset="0"/>
                <a:cs typeface="B Nazanin" panose="00000400000000000000" pitchFamily="2" charset="-78"/>
              </a:rPr>
              <a:t> </a:t>
            </a:r>
            <a:r>
              <a:rPr lang="en-US" dirty="0">
                <a:solidFill>
                  <a:srgbClr val="C00000"/>
                </a:solidFill>
                <a:ea typeface="Droid Sans Mono" panose="020B0609030804020204" pitchFamily="49" charset="0"/>
                <a:cs typeface="B Nazanin" panose="00000400000000000000" pitchFamily="2" charset="-78"/>
              </a:rPr>
              <a:t> </a:t>
            </a:r>
            <a:r>
              <a:rPr lang="fa-IR" dirty="0" smtClean="0">
                <a:solidFill>
                  <a:srgbClr val="C00000"/>
                </a:solidFill>
                <a:ea typeface="Droid Sans Mono" panose="020B0609030804020204" pitchFamily="49" charset="0"/>
                <a:cs typeface="B Nazanin" panose="00000400000000000000" pitchFamily="2" charset="-78"/>
              </a:rPr>
              <a:t> نباید بتواند به بعد از آزاد کردن </a:t>
            </a:r>
            <a:r>
              <a:rPr lang="en-US" dirty="0" smtClean="0">
                <a:solidFill>
                  <a:srgbClr val="0000FF"/>
                </a:solidFill>
                <a:ea typeface="Droid Sans Mono" panose="020B0609030804020204" pitchFamily="49" charset="0"/>
                <a:cs typeface="B Nazanin" panose="00000400000000000000" pitchFamily="2" charset="-78"/>
              </a:rPr>
              <a:t>lock</a:t>
            </a:r>
            <a:r>
              <a:rPr lang="fa-IR" dirty="0" smtClean="0">
                <a:solidFill>
                  <a:srgbClr val="0000FF"/>
                </a:solidFill>
                <a:ea typeface="Droid Sans Mono" panose="020B0609030804020204" pitchFamily="49" charset="0"/>
                <a:cs typeface="B Nazanin" panose="00000400000000000000" pitchFamily="2" charset="-78"/>
              </a:rPr>
              <a:t> </a:t>
            </a:r>
            <a:r>
              <a:rPr lang="fa-IR" dirty="0" smtClean="0">
                <a:solidFill>
                  <a:srgbClr val="C00000"/>
                </a:solidFill>
                <a:ea typeface="Droid Sans Mono" panose="020B0609030804020204" pitchFamily="49" charset="0"/>
                <a:cs typeface="B Nazanin" panose="00000400000000000000" pitchFamily="2" charset="-78"/>
              </a:rPr>
              <a:t>منتقل شود.</a:t>
            </a:r>
            <a:endParaRPr lang="en-US" dirty="0">
              <a:solidFill>
                <a:srgbClr val="C00000"/>
              </a:solidFill>
              <a:latin typeface="Droid Sans Mono" panose="020B0609030804020204" pitchFamily="49" charset="0"/>
              <a:ea typeface="Droid Sans Mono" panose="020B0609030804020204" pitchFamily="49" charset="0"/>
              <a:cs typeface="B Nazanin" panose="00000400000000000000" pitchFamily="2" charset="-78"/>
            </a:endParaRPr>
          </a:p>
        </p:txBody>
      </p:sp>
      <p:cxnSp>
        <p:nvCxnSpPr>
          <p:cNvPr id="24" name="Straight Arrow Connector 23"/>
          <p:cNvCxnSpPr>
            <a:stCxn id="23" idx="1"/>
          </p:cNvCxnSpPr>
          <p:nvPr/>
        </p:nvCxnSpPr>
        <p:spPr>
          <a:xfrm flipH="1" flipV="1">
            <a:off x="3200401" y="5334001"/>
            <a:ext cx="780392" cy="963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53201" y="4154268"/>
            <a:ext cx="2362199" cy="584775"/>
          </a:xfrm>
          <a:prstGeom prst="rect">
            <a:avLst/>
          </a:prstGeom>
          <a:noFill/>
        </p:spPr>
        <p:txBody>
          <a:bodyPr wrap="square" rtlCol="0">
            <a:spAutoFit/>
          </a:bodyPr>
          <a:lstStyle/>
          <a:p>
            <a:pPr algn="ctr" rtl="1"/>
            <a:r>
              <a:rPr lang="fa-IR" sz="1600" b="1" dirty="0" smtClean="0">
                <a:latin typeface="+mj-lt"/>
                <a:cs typeface="B Nazanin" panose="00000400000000000000" pitchFamily="2" charset="-78"/>
              </a:rPr>
              <a:t>بنابراین بعد از دراختیار گرفتن قفل باید </a:t>
            </a:r>
            <a:r>
              <a:rPr lang="en-US" sz="1600" b="1" dirty="0" smtClean="0">
                <a:latin typeface="+mj-lt"/>
                <a:cs typeface="B Nazanin" panose="00000400000000000000" pitchFamily="2" charset="-78"/>
              </a:rPr>
              <a:t>sync</a:t>
            </a:r>
            <a:r>
              <a:rPr lang="fa-IR" sz="1600" b="1" dirty="0" smtClean="0">
                <a:latin typeface="+mj-lt"/>
                <a:cs typeface="B Nazanin" panose="00000400000000000000" pitchFamily="2" charset="-78"/>
              </a:rPr>
              <a:t> داشته باشیم.</a:t>
            </a:r>
            <a:endParaRPr lang="en-US" sz="1600" b="1" dirty="0">
              <a:latin typeface="+mj-lt"/>
              <a:cs typeface="B Nazanin" panose="00000400000000000000" pitchFamily="2" charset="-78"/>
            </a:endParaRPr>
          </a:p>
        </p:txBody>
      </p:sp>
      <p:sp>
        <p:nvSpPr>
          <p:cNvPr id="32" name="Arc 31"/>
          <p:cNvSpPr/>
          <p:nvPr/>
        </p:nvSpPr>
        <p:spPr>
          <a:xfrm flipH="1">
            <a:off x="1158239" y="2590800"/>
            <a:ext cx="670561" cy="1905000"/>
          </a:xfrm>
          <a:prstGeom prst="arc">
            <a:avLst>
              <a:gd name="adj1" fmla="val 16038854"/>
              <a:gd name="adj2" fmla="val 5304321"/>
            </a:avLst>
          </a:prstGeom>
          <a:ln>
            <a:solidFill>
              <a:srgbClr val="0000FF"/>
            </a:solidFill>
            <a:head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c 32"/>
          <p:cNvSpPr/>
          <p:nvPr/>
        </p:nvSpPr>
        <p:spPr>
          <a:xfrm flipH="1" flipV="1">
            <a:off x="1188719" y="5273566"/>
            <a:ext cx="563881" cy="834275"/>
          </a:xfrm>
          <a:prstGeom prst="arc">
            <a:avLst>
              <a:gd name="adj1" fmla="val 16200000"/>
              <a:gd name="adj2" fmla="val 5304321"/>
            </a:avLst>
          </a:prstGeom>
          <a:ln>
            <a:solidFill>
              <a:srgbClr val="0000FF"/>
            </a:solidFill>
            <a:head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6553200" y="5105400"/>
            <a:ext cx="2362199" cy="584775"/>
          </a:xfrm>
          <a:prstGeom prst="rect">
            <a:avLst/>
          </a:prstGeom>
          <a:noFill/>
        </p:spPr>
        <p:txBody>
          <a:bodyPr wrap="square" rtlCol="0">
            <a:spAutoFit/>
          </a:bodyPr>
          <a:lstStyle/>
          <a:p>
            <a:pPr algn="ctr" rtl="1"/>
            <a:r>
              <a:rPr lang="fa-IR" sz="1600" b="1" dirty="0" smtClean="0">
                <a:latin typeface="+mj-lt"/>
                <a:cs typeface="B Nazanin" panose="00000400000000000000" pitchFamily="2" charset="-78"/>
              </a:rPr>
              <a:t>بنابراین قبل از آزاد کردن قفل باید </a:t>
            </a:r>
            <a:r>
              <a:rPr lang="en-US" sz="1600" b="1" dirty="0" smtClean="0">
                <a:latin typeface="+mj-lt"/>
                <a:cs typeface="B Nazanin" panose="00000400000000000000" pitchFamily="2" charset="-78"/>
              </a:rPr>
              <a:t>sync</a:t>
            </a:r>
            <a:r>
              <a:rPr lang="fa-IR" sz="1600" b="1" dirty="0" smtClean="0">
                <a:latin typeface="+mj-lt"/>
                <a:cs typeface="B Nazanin" panose="00000400000000000000" pitchFamily="2" charset="-78"/>
              </a:rPr>
              <a:t> داشته باشیم.</a:t>
            </a:r>
            <a:endParaRPr lang="en-US" sz="1600" b="1" dirty="0">
              <a:latin typeface="+mj-lt"/>
              <a:cs typeface="B Nazanin" panose="00000400000000000000" pitchFamily="2" charset="-78"/>
            </a:endParaRPr>
          </a:p>
        </p:txBody>
      </p:sp>
    </p:spTree>
    <p:extLst>
      <p:ext uri="{BB962C8B-B14F-4D97-AF65-F5344CB8AC3E}">
        <p14:creationId xmlns:p14="http://schemas.microsoft.com/office/powerpoint/2010/main" val="172140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3" grpId="0" animBg="1"/>
      <p:bldP spid="25" grpId="0"/>
      <p:bldP spid="32" grpId="0" animBg="1"/>
      <p:bldP spid="33" grpId="0" animBg="1"/>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فلاش						  </a:t>
            </a:r>
            <a:r>
              <a:rPr lang="en-US" dirty="0" smtClean="0"/>
              <a:t>Flush</a:t>
            </a:r>
            <a:endParaRPr lang="en-US" dirty="0"/>
          </a:p>
        </p:txBody>
      </p:sp>
      <p:sp>
        <p:nvSpPr>
          <p:cNvPr id="3" name="Content Placeholder 2"/>
          <p:cNvSpPr>
            <a:spLocks noGrp="1"/>
          </p:cNvSpPr>
          <p:nvPr>
            <p:ph sz="quarter" idx="1"/>
          </p:nvPr>
        </p:nvSpPr>
        <p:spPr/>
        <p:txBody>
          <a:bodyPr/>
          <a:lstStyle/>
          <a:p>
            <a:r>
              <a:rPr lang="en-US" sz="2800" dirty="0" err="1" smtClean="0"/>
              <a:t>OpenMP</a:t>
            </a:r>
            <a:r>
              <a:rPr lang="fa-IR" sz="2800" dirty="0" smtClean="0"/>
              <a:t> از فلاش برای ایجاد سازگاری حافظه استفاده می‌کند. </a:t>
            </a:r>
          </a:p>
          <a:p>
            <a:pPr lvl="1"/>
            <a:r>
              <a:rPr lang="fa-IR" sz="2500" dirty="0" smtClean="0"/>
              <a:t>در واقع کامپایلر هر دستور فلاش را به یک دستور مانع حافظه تبدیل می‌کند.</a:t>
            </a:r>
            <a:endParaRPr lang="en-US" sz="2500" dirty="0" smtClean="0"/>
          </a:p>
          <a:p>
            <a:r>
              <a:rPr lang="fa-IR" sz="2800" dirty="0" smtClean="0"/>
              <a:t>دستور فلاش را می‌توان با یا بدون ذکر لیست متغیرها استفاده کرد. </a:t>
            </a:r>
          </a:p>
          <a:p>
            <a:pPr lvl="1"/>
            <a:r>
              <a:rPr lang="fa-IR" sz="2200" dirty="0" smtClean="0"/>
              <a:t>در صورتی که لیست متغیرها استفاده شود، فقط نسبت به دستورات خواندن و نوشتن مربوط به آن متغیرها حساس خواهد بود. </a:t>
            </a:r>
          </a:p>
          <a:p>
            <a:pPr lvl="1"/>
            <a:r>
              <a:rPr lang="fa-IR" sz="2200" dirty="0" smtClean="0"/>
              <a:t>در غیر این‌صورت تمامی متغیرهایی که در معرض دید نخ هستند در نظر گرفته می‌شود.</a:t>
            </a:r>
            <a:endParaRPr lang="en-US" sz="2200"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32</a:t>
            </a:fld>
            <a:endParaRPr lang="en-US" altLang="en-US" dirty="0"/>
          </a:p>
        </p:txBody>
      </p:sp>
    </p:spTree>
    <p:extLst>
      <p:ext uri="{BB962C8B-B14F-4D97-AF65-F5344CB8AC3E}">
        <p14:creationId xmlns:p14="http://schemas.microsoft.com/office/powerpoint/2010/main" val="263660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فلاش						  </a:t>
            </a:r>
            <a:r>
              <a:rPr lang="en-US" dirty="0"/>
              <a:t>Flush</a:t>
            </a:r>
          </a:p>
        </p:txBody>
      </p:sp>
      <p:sp>
        <p:nvSpPr>
          <p:cNvPr id="3" name="Content Placeholder 2"/>
          <p:cNvSpPr>
            <a:spLocks noGrp="1"/>
          </p:cNvSpPr>
          <p:nvPr>
            <p:ph sz="quarter" idx="1"/>
          </p:nvPr>
        </p:nvSpPr>
        <p:spPr/>
        <p:txBody>
          <a:bodyPr/>
          <a:lstStyle/>
          <a:p>
            <a:r>
              <a:rPr lang="fa-IR" sz="2800" dirty="0" smtClean="0"/>
              <a:t>دستور فلاش گارانتی می‌کند:</a:t>
            </a:r>
          </a:p>
          <a:p>
            <a:pPr lvl="1"/>
            <a:r>
              <a:rPr lang="fa-IR" sz="2500" dirty="0" smtClean="0"/>
              <a:t>اجرای همه دستورات خواندن و نوشتن (مربوط به لیست متغیرها) که قبل از دستور فلاش هستند قبل از اجرای فلاش کامل شود.</a:t>
            </a:r>
          </a:p>
          <a:p>
            <a:pPr lvl="1"/>
            <a:r>
              <a:rPr lang="fa-IR" sz="2500" dirty="0" smtClean="0"/>
              <a:t>اجرای همه دستورات خواندن و نوشتن (مربوط به لیست متغیرها) که بعد از دستور فلاش هستند قبل از اجرای فلاش آغاز نشود. </a:t>
            </a:r>
          </a:p>
          <a:p>
            <a:pPr lvl="1"/>
            <a:r>
              <a:rPr lang="fa-IR" sz="2500" dirty="0" smtClean="0"/>
              <a:t>ترتیب اجرای فلاش‌هایی که لیست متغیرهای آنها همپوشانی دارد جابجا نشود.</a:t>
            </a:r>
            <a:endParaRPr lang="en-US" sz="1200" dirty="0" smtClean="0"/>
          </a:p>
          <a:p>
            <a:r>
              <a:rPr lang="fa-IR" sz="2800" dirty="0" smtClean="0"/>
              <a:t>مثال:</a:t>
            </a:r>
            <a:endParaRPr lang="en-US" sz="2800"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33</a:t>
            </a:fld>
            <a:endParaRPr lang="en-US" altLang="en-US" dirty="0"/>
          </a:p>
        </p:txBody>
      </p:sp>
      <p:sp>
        <p:nvSpPr>
          <p:cNvPr id="7" name="TextBox 6"/>
          <p:cNvSpPr txBox="1"/>
          <p:nvPr/>
        </p:nvSpPr>
        <p:spPr>
          <a:xfrm>
            <a:off x="990600" y="4419600"/>
            <a:ext cx="3276600" cy="1508105"/>
          </a:xfrm>
          <a:prstGeom prst="rect">
            <a:avLst/>
          </a:prstGeom>
          <a:noFill/>
          <a:ln>
            <a:noFill/>
          </a:ln>
        </p:spPr>
        <p:txBody>
          <a:bodyPr wrap="square" rtlCol="0">
            <a:spAutoFit/>
          </a:bodyPr>
          <a:lstStyle/>
          <a:p>
            <a:r>
              <a:rPr lang="en-US" dirty="0">
                <a:latin typeface="Droid Sans Mono" panose="020B0609030804020204" pitchFamily="49" charset="0"/>
                <a:ea typeface="Droid Sans Mono" panose="020B0609030804020204" pitchFamily="49" charset="0"/>
                <a:cs typeface="Droid Sans Mono" panose="020B0609030804020204" pitchFamily="49" charset="0"/>
              </a:rPr>
              <a:t>double A</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endParaRPr lang="en-US" dirty="0">
              <a:latin typeface="Droid Sans Mono" panose="020B0609030804020204" pitchFamily="49" charset="0"/>
              <a:ea typeface="Droid Sans Mono" panose="020B0609030804020204" pitchFamily="49" charset="0"/>
              <a:cs typeface="Droid Sans Mono" panose="020B0609030804020204" pitchFamily="49" charset="0"/>
            </a:endParaRPr>
          </a:p>
          <a:p>
            <a:r>
              <a:rPr lang="en-US" dirty="0">
                <a:latin typeface="Droid Sans Mono" panose="020B0609030804020204" pitchFamily="49" charset="0"/>
                <a:ea typeface="Droid Sans Mono" panose="020B0609030804020204" pitchFamily="49" charset="0"/>
                <a:cs typeface="Droid Sans Mono" panose="020B0609030804020204" pitchFamily="49" charset="0"/>
              </a:rPr>
              <a:t>A = compute</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endParaRPr lang="en-US" dirty="0">
              <a:latin typeface="Droid Sans Mono" panose="020B0609030804020204" pitchFamily="49" charset="0"/>
              <a:ea typeface="Droid Sans Mono" panose="020B0609030804020204" pitchFamily="49" charset="0"/>
              <a:cs typeface="Droid Sans Mono" panose="020B0609030804020204" pitchFamily="49" charset="0"/>
            </a:endParaRPr>
          </a:p>
          <a:p>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flush(A)</a:t>
            </a:r>
            <a:endParaRPr lang="en-US" sz="2000" dirty="0" smtClean="0">
              <a:latin typeface="+mj-lt"/>
              <a:ea typeface="Droid Sans Mono" panose="020B0609030804020204" pitchFamily="49" charset="0"/>
              <a:cs typeface="Droid Sans Mono" panose="020B0609030804020204" pitchFamily="49" charset="0"/>
            </a:endParaRPr>
          </a:p>
        </p:txBody>
      </p:sp>
      <p:sp>
        <p:nvSpPr>
          <p:cNvPr id="9" name="Rectangle 8"/>
          <p:cNvSpPr/>
          <p:nvPr/>
        </p:nvSpPr>
        <p:spPr>
          <a:xfrm>
            <a:off x="4724400" y="5390346"/>
            <a:ext cx="3810000" cy="62945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b="1" dirty="0" smtClean="0">
                <a:solidFill>
                  <a:srgbClr val="FA5206"/>
                </a:solidFill>
                <a:ea typeface="Droid Sans Mono" panose="020B0609030804020204" pitchFamily="49" charset="0"/>
                <a:cs typeface="B Nazanin" panose="00000400000000000000" pitchFamily="2" charset="-78"/>
              </a:rPr>
              <a:t>flush</a:t>
            </a:r>
            <a:r>
              <a:rPr lang="en-US" b="1" dirty="0" smtClean="0">
                <a:solidFill>
                  <a:srgbClr val="0000FF"/>
                </a:solidFill>
                <a:ea typeface="Droid Sans Mono" panose="020B0609030804020204" pitchFamily="49" charset="0"/>
                <a:cs typeface="B Nazanin" panose="00000400000000000000" pitchFamily="2" charset="-78"/>
              </a:rPr>
              <a:t> A</a:t>
            </a:r>
            <a:r>
              <a:rPr lang="en-US" b="1" dirty="0" smtClean="0">
                <a:solidFill>
                  <a:srgbClr val="FA5206"/>
                </a:solidFill>
                <a:ea typeface="Droid Sans Mono" panose="020B0609030804020204" pitchFamily="49" charset="0"/>
                <a:cs typeface="B Nazanin" panose="00000400000000000000" pitchFamily="2" charset="-78"/>
              </a:rPr>
              <a:t> </a:t>
            </a:r>
            <a:r>
              <a:rPr lang="fa-IR" b="1" dirty="0" smtClean="0">
                <a:solidFill>
                  <a:srgbClr val="FA5206"/>
                </a:solidFill>
                <a:ea typeface="Droid Sans Mono" panose="020B0609030804020204" pitchFamily="49" charset="0"/>
                <a:cs typeface="B Nazanin" panose="00000400000000000000" pitchFamily="2" charset="-78"/>
              </a:rPr>
              <a:t> باعث می‌شود تا مطمئن شویم بقیه نخ‌ها مقدار جدید </a:t>
            </a:r>
            <a:r>
              <a:rPr lang="en-US" b="1" dirty="0" smtClean="0">
                <a:solidFill>
                  <a:srgbClr val="FA5206"/>
                </a:solidFill>
                <a:ea typeface="Droid Sans Mono" panose="020B0609030804020204" pitchFamily="49" charset="0"/>
                <a:cs typeface="B Nazanin" panose="00000400000000000000" pitchFamily="2" charset="-78"/>
              </a:rPr>
              <a:t>A</a:t>
            </a:r>
            <a:r>
              <a:rPr lang="fa-IR" b="1" dirty="0" smtClean="0">
                <a:solidFill>
                  <a:srgbClr val="FA5206"/>
                </a:solidFill>
                <a:ea typeface="Droid Sans Mono" panose="020B0609030804020204" pitchFamily="49" charset="0"/>
                <a:cs typeface="B Nazanin" panose="00000400000000000000" pitchFamily="2" charset="-78"/>
              </a:rPr>
              <a:t> را دیده‌اند.</a:t>
            </a:r>
            <a:endParaRPr lang="en-US" b="1" dirty="0">
              <a:solidFill>
                <a:srgbClr val="FA5206"/>
              </a:solidFill>
              <a:ea typeface="Droid Sans Mono" panose="020B0609030804020204" pitchFamily="49" charset="0"/>
              <a:cs typeface="B Nazanin" panose="00000400000000000000" pitchFamily="2" charset="-78"/>
            </a:endParaRPr>
          </a:p>
        </p:txBody>
      </p:sp>
      <p:cxnSp>
        <p:nvCxnSpPr>
          <p:cNvPr id="10" name="Straight Arrow Connector 9"/>
          <p:cNvCxnSpPr>
            <a:stCxn id="9" idx="1"/>
          </p:cNvCxnSpPr>
          <p:nvPr/>
        </p:nvCxnSpPr>
        <p:spPr>
          <a:xfrm flipH="1">
            <a:off x="4038600" y="5705073"/>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619500" y="4323858"/>
            <a:ext cx="3048000" cy="56926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b="1" dirty="0" smtClean="0">
                <a:solidFill>
                  <a:srgbClr val="0000FF"/>
                </a:solidFill>
                <a:ea typeface="Droid Sans Mono" panose="020B0609030804020204" pitchFamily="49" charset="0"/>
                <a:cs typeface="B Nazanin" panose="00000400000000000000" pitchFamily="2" charset="-78"/>
              </a:rPr>
              <a:t>A </a:t>
            </a:r>
            <a:r>
              <a:rPr lang="en-US" b="1" dirty="0" smtClean="0">
                <a:solidFill>
                  <a:srgbClr val="FA5206"/>
                </a:solidFill>
                <a:ea typeface="Droid Sans Mono" panose="020B0609030804020204" pitchFamily="49" charset="0"/>
                <a:cs typeface="B Nazanin" panose="00000400000000000000" pitchFamily="2" charset="-78"/>
              </a:rPr>
              <a:t> </a:t>
            </a:r>
            <a:r>
              <a:rPr lang="fa-IR" b="1" dirty="0" smtClean="0">
                <a:solidFill>
                  <a:srgbClr val="FA5206"/>
                </a:solidFill>
                <a:ea typeface="Droid Sans Mono" panose="020B0609030804020204" pitchFamily="49" charset="0"/>
                <a:cs typeface="B Nazanin" panose="00000400000000000000" pitchFamily="2" charset="-78"/>
              </a:rPr>
              <a:t> مشترک است، وگرنه فلاش کردن آن معنی نمی‌داد.</a:t>
            </a:r>
            <a:endParaRPr lang="en-US" b="1" dirty="0">
              <a:solidFill>
                <a:srgbClr val="FA5206"/>
              </a:solidFill>
              <a:latin typeface="Droid Sans Mono" panose="020B0609030804020204" pitchFamily="49" charset="0"/>
              <a:ea typeface="Droid Sans Mono" panose="020B0609030804020204" pitchFamily="49" charset="0"/>
              <a:cs typeface="B Nazanin" panose="00000400000000000000" pitchFamily="2" charset="-78"/>
            </a:endParaRPr>
          </a:p>
        </p:txBody>
      </p:sp>
      <p:cxnSp>
        <p:nvCxnSpPr>
          <p:cNvPr id="13" name="Straight Arrow Connector 12"/>
          <p:cNvCxnSpPr>
            <a:stCxn id="12" idx="1"/>
          </p:cNvCxnSpPr>
          <p:nvPr/>
        </p:nvCxnSpPr>
        <p:spPr>
          <a:xfrm flipH="1">
            <a:off x="2628900" y="4608492"/>
            <a:ext cx="990600" cy="5795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46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فلاش ضمنی			  </a:t>
            </a:r>
            <a:r>
              <a:rPr lang="en-US" dirty="0" smtClean="0"/>
              <a:t>Implicit Flush</a:t>
            </a:r>
            <a:endParaRPr lang="en-US" dirty="0"/>
          </a:p>
        </p:txBody>
      </p:sp>
      <p:sp>
        <p:nvSpPr>
          <p:cNvPr id="3" name="Content Placeholder 2"/>
          <p:cNvSpPr>
            <a:spLocks noGrp="1"/>
          </p:cNvSpPr>
          <p:nvPr>
            <p:ph sz="quarter" idx="1"/>
          </p:nvPr>
        </p:nvSpPr>
        <p:spPr/>
        <p:txBody>
          <a:bodyPr/>
          <a:lstStyle/>
          <a:p>
            <a:r>
              <a:rPr lang="fa-IR" dirty="0" smtClean="0"/>
              <a:t>در مکان‌های زیر به صورت پنهان یک فلاش وجود دارد.</a:t>
            </a:r>
            <a:endParaRPr lang="en-US" dirty="0" smtClean="0"/>
          </a:p>
          <a:p>
            <a:pPr lvl="1"/>
            <a:r>
              <a:rPr lang="fa-IR" dirty="0" smtClean="0">
                <a:solidFill>
                  <a:srgbClr val="0000FF"/>
                </a:solidFill>
              </a:rPr>
              <a:t>در ورودی و خروجی بلوک موازی</a:t>
            </a:r>
            <a:endParaRPr lang="en-US" dirty="0" smtClean="0">
              <a:solidFill>
                <a:srgbClr val="0000FF"/>
              </a:solidFill>
            </a:endParaRPr>
          </a:p>
          <a:p>
            <a:pPr lvl="1"/>
            <a:r>
              <a:rPr lang="fa-IR" dirty="0" smtClean="0">
                <a:solidFill>
                  <a:srgbClr val="0000FF"/>
                </a:solidFill>
              </a:rPr>
              <a:t>در کنار دستور مانع (چه آشکار و چه پنهان)</a:t>
            </a:r>
            <a:endParaRPr lang="en-US" dirty="0" smtClean="0">
              <a:solidFill>
                <a:srgbClr val="0000FF"/>
              </a:solidFill>
            </a:endParaRPr>
          </a:p>
          <a:p>
            <a:pPr lvl="1"/>
            <a:r>
              <a:rPr lang="fa-IR" dirty="0" smtClean="0">
                <a:solidFill>
                  <a:srgbClr val="0000FF"/>
                </a:solidFill>
              </a:rPr>
              <a:t>در ورودی و خروجی ناحیه بحرانی</a:t>
            </a:r>
            <a:endParaRPr lang="en-US" dirty="0" smtClean="0">
              <a:solidFill>
                <a:srgbClr val="0000FF"/>
              </a:solidFill>
            </a:endParaRPr>
          </a:p>
          <a:p>
            <a:pPr lvl="1"/>
            <a:r>
              <a:rPr lang="fa-IR" dirty="0" smtClean="0">
                <a:solidFill>
                  <a:srgbClr val="0000FF"/>
                </a:solidFill>
              </a:rPr>
              <a:t>بعد از دراختیارگرفتن قفل و قبل از آزاد کردن آن</a:t>
            </a:r>
            <a:endParaRPr lang="en-US" dirty="0" smtClean="0">
              <a:solidFill>
                <a:srgbClr val="0000FF"/>
              </a:solidFill>
            </a:endParaRPr>
          </a:p>
          <a:p>
            <a:r>
              <a:rPr lang="fa-IR" dirty="0" smtClean="0"/>
              <a:t>دقت کنید:</a:t>
            </a:r>
            <a:endParaRPr lang="en-US" dirty="0" smtClean="0"/>
          </a:p>
          <a:p>
            <a:pPr lvl="1"/>
            <a:r>
              <a:rPr lang="fa-IR" dirty="0" smtClean="0">
                <a:solidFill>
                  <a:srgbClr val="0000FF"/>
                </a:solidFill>
              </a:rPr>
              <a:t>دستور فلاش به تنهایی قابلیت همگام‌سازی نخ‌ها را ندارد.</a:t>
            </a:r>
            <a:endParaRPr lang="en-US" dirty="0" smtClean="0">
              <a:solidFill>
                <a:srgbClr val="0000FF"/>
              </a:solidFill>
            </a:endParaRPr>
          </a:p>
          <a:p>
            <a:pPr lvl="1"/>
            <a:r>
              <a:rPr lang="fa-IR" dirty="0" smtClean="0">
                <a:solidFill>
                  <a:srgbClr val="0000FF"/>
                </a:solidFill>
              </a:rPr>
              <a:t>فقط گارانتی می‌کند که مقادیر داده‌های یک نخ با سیستم حافظه سازگار باشد.</a:t>
            </a:r>
            <a:endParaRPr lang="en-US" dirty="0">
              <a:solidFill>
                <a:srgbClr val="0000FF"/>
              </a:solidFill>
            </a:endParaRP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34</a:t>
            </a:fld>
            <a:endParaRPr lang="en-US" altLang="en-US" dirty="0"/>
          </a:p>
        </p:txBody>
      </p:sp>
    </p:spTree>
    <p:extLst>
      <p:ext uri="{BB962C8B-B14F-4D97-AF65-F5344CB8AC3E}">
        <p14:creationId xmlns:p14="http://schemas.microsoft.com/office/powerpoint/2010/main" val="295019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مسئله تولیدکننده-مصرف‌کننده</a:t>
            </a:r>
            <a:endParaRPr lang="en-US" dirty="0"/>
          </a:p>
        </p:txBody>
      </p:sp>
      <p:sp>
        <p:nvSpPr>
          <p:cNvPr id="3" name="Content Placeholder 2"/>
          <p:cNvSpPr>
            <a:spLocks noGrp="1"/>
          </p:cNvSpPr>
          <p:nvPr>
            <p:ph sz="quarter" idx="1"/>
          </p:nvPr>
        </p:nvSpPr>
        <p:spPr/>
        <p:txBody>
          <a:bodyPr/>
          <a:lstStyle/>
          <a:p>
            <a:r>
              <a:rPr lang="fa-IR" dirty="0" smtClean="0"/>
              <a:t>در </a:t>
            </a:r>
            <a:r>
              <a:rPr lang="en-US" dirty="0" err="1" smtClean="0"/>
              <a:t>OpenMP</a:t>
            </a:r>
            <a:r>
              <a:rPr lang="fa-IR" dirty="0" smtClean="0"/>
              <a:t> مکانیزمی برای همگام‌سازی دوبه‌دو وجود ندارد. </a:t>
            </a:r>
          </a:p>
          <a:p>
            <a:pPr lvl="1"/>
            <a:r>
              <a:rPr lang="fa-IR" dirty="0" smtClean="0"/>
              <a:t>در صورت نیاز برنامه‌نویس باید به صورت دستی آن را ایجاد کند.</a:t>
            </a:r>
          </a:p>
          <a:p>
            <a:pPr lvl="2"/>
            <a:r>
              <a:rPr lang="fa-IR" dirty="0" smtClean="0"/>
              <a:t>تولید‌کننده در صورت تولید یک داده جدید، متغیر مشترک </a:t>
            </a:r>
            <a:r>
              <a:rPr lang="en-US" dirty="0" smtClean="0"/>
              <a:t>flag</a:t>
            </a:r>
            <a:r>
              <a:rPr lang="fa-IR" dirty="0" smtClean="0"/>
              <a:t> را یک می‌کند.</a:t>
            </a:r>
          </a:p>
          <a:p>
            <a:pPr lvl="2"/>
            <a:r>
              <a:rPr lang="fa-IR" dirty="0" smtClean="0"/>
              <a:t>مصرف‌کننده در یک حلقه منتظر یک شدن </a:t>
            </a:r>
            <a:r>
              <a:rPr lang="en-US" dirty="0" smtClean="0"/>
              <a:t>flag</a:t>
            </a:r>
            <a:r>
              <a:rPr lang="fa-IR" dirty="0" smtClean="0"/>
              <a:t> می‌ماند و در صورت یک شدن آن، داده جدید را مصرف می‌کند.</a:t>
            </a:r>
          </a:p>
          <a:p>
            <a:pPr lvl="2"/>
            <a:r>
              <a:rPr lang="fa-IR" dirty="0" smtClean="0"/>
              <a:t>دستور فلاش برای اطمینان از درستی عملکرد این برنامه نیاز است.</a:t>
            </a:r>
          </a:p>
          <a:p>
            <a:pPr lvl="3"/>
            <a:r>
              <a:rPr lang="fa-IR" dirty="0" smtClean="0"/>
              <a:t>تولیدکننده اول مقدار داده را می‌نویسد، سپس مقدار </a:t>
            </a:r>
            <a:r>
              <a:rPr lang="en-US" dirty="0" smtClean="0"/>
              <a:t>flag</a:t>
            </a:r>
            <a:r>
              <a:rPr lang="fa-IR" dirty="0" smtClean="0"/>
              <a:t> را.</a:t>
            </a:r>
          </a:p>
          <a:p>
            <a:pPr lvl="3"/>
            <a:r>
              <a:rPr lang="fa-IR" dirty="0" smtClean="0"/>
              <a:t>مصرف‌کننده نیز باید اول مقدار جدید داده را ببیند و سپس مقدار جدید </a:t>
            </a:r>
            <a:r>
              <a:rPr lang="en-US" dirty="0" smtClean="0"/>
              <a:t>flag</a:t>
            </a:r>
            <a:r>
              <a:rPr lang="fa-IR" dirty="0" smtClean="0"/>
              <a:t> را.</a:t>
            </a: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35</a:t>
            </a:fld>
            <a:endParaRPr lang="en-US" altLang="en-US" dirty="0"/>
          </a:p>
        </p:txBody>
      </p:sp>
      <p:sp>
        <p:nvSpPr>
          <p:cNvPr id="7" name="TextBox 6"/>
          <p:cNvSpPr txBox="1"/>
          <p:nvPr/>
        </p:nvSpPr>
        <p:spPr>
          <a:xfrm>
            <a:off x="2438400" y="4267200"/>
            <a:ext cx="4907113" cy="1815882"/>
          </a:xfrm>
          <a:prstGeom prst="rect">
            <a:avLst/>
          </a:prstGeom>
          <a:noFill/>
        </p:spPr>
        <p:txBody>
          <a:bodyPr wrap="none" rtlCol="0">
            <a:spAutoFit/>
          </a:bodyPr>
          <a:lstStyle/>
          <a:p>
            <a:pPr algn="ctr"/>
            <a:endParaRPr lang="en-US" sz="2200" u="sng" dirty="0" smtClean="0">
              <a:solidFill>
                <a:srgbClr val="0000FF"/>
              </a:solidFill>
              <a:latin typeface="+mj-lt"/>
              <a:ea typeface="Droid Sans Mono" panose="020B0609030804020204" pitchFamily="49" charset="0"/>
              <a:cs typeface="Droid Sans Mono" panose="020B0609030804020204" pitchFamily="49" charset="0"/>
            </a:endParaRPr>
          </a:p>
          <a:p>
            <a:r>
              <a:rPr lang="en-US"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u="sng"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Core 1</a:t>
            </a:r>
            <a:r>
              <a:rPr lang="en-US"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u="sng"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Core 2</a:t>
            </a:r>
          </a:p>
          <a:p>
            <a:endParaRPr lang="en-US" dirty="0" smtClean="0">
              <a:latin typeface="Droid Sans Mono" panose="020B0609030804020204" pitchFamily="49" charset="0"/>
              <a:ea typeface="Droid Sans Mono" panose="020B0609030804020204" pitchFamily="49" charset="0"/>
              <a:cs typeface="Droid Sans Mono" panose="020B0609030804020204" pitchFamily="49" charset="0"/>
            </a:endParaRP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data = 10; </a:t>
            </a:r>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while </a:t>
            </a:r>
            <a:r>
              <a:rPr lang="en-US" dirty="0">
                <a:latin typeface="Droid Sans Mono" panose="020B0609030804020204" pitchFamily="49" charset="0"/>
                <a:ea typeface="Droid Sans Mono" panose="020B0609030804020204" pitchFamily="49" charset="0"/>
                <a:cs typeface="Droid Sans Mono" panose="020B0609030804020204" pitchFamily="49" charset="0"/>
              </a:rPr>
              <a:t>(!flag</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data += 5</a:t>
            </a:r>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y = data;</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flag </a:t>
            </a:r>
            <a:r>
              <a:rPr lang="en-US" dirty="0">
                <a:latin typeface="Droid Sans Mono" panose="020B0609030804020204" pitchFamily="49" charset="0"/>
                <a:ea typeface="Droid Sans Mono" panose="020B0609030804020204" pitchFamily="49" charset="0"/>
                <a:cs typeface="Droid Sans Mono" panose="020B0609030804020204" pitchFamily="49" charset="0"/>
              </a:rPr>
              <a:t>= 1</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dirty="0">
                <a:latin typeface="Droid Sans Mono" panose="020B0609030804020204" pitchFamily="49" charset="0"/>
                <a:ea typeface="Droid Sans Mono" panose="020B0609030804020204" pitchFamily="49" charset="0"/>
                <a:cs typeface="Droid Sans Mono" panose="020B0609030804020204" pitchFamily="49" charset="0"/>
              </a:rPr>
              <a:t> 		print y</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dirty="0">
              <a:latin typeface="Droid Sans Mono" panose="020B0609030804020204" pitchFamily="49" charset="0"/>
              <a:ea typeface="Droid Sans Mono" panose="020B0609030804020204" pitchFamily="49" charset="0"/>
              <a:cs typeface="Droid Sans Mono" panose="020B0609030804020204" pitchFamily="49" charset="0"/>
            </a:endParaRPr>
          </a:p>
        </p:txBody>
      </p:sp>
    </p:spTree>
    <p:extLst>
      <p:ext uri="{BB962C8B-B14F-4D97-AF65-F5344CB8AC3E}">
        <p14:creationId xmlns:p14="http://schemas.microsoft.com/office/powerpoint/2010/main" val="264436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fa-IR" dirty="0" smtClean="0"/>
              <a:t>مثال تولیدکننده-مصرف‌کننده</a:t>
            </a:r>
            <a:endParaRPr lang="en-US" dirty="0"/>
          </a:p>
        </p:txBody>
      </p:sp>
      <p:sp>
        <p:nvSpPr>
          <p:cNvPr id="3" name="Content Placeholder 2"/>
          <p:cNvSpPr>
            <a:spLocks noGrp="1"/>
          </p:cNvSpPr>
          <p:nvPr>
            <p:ph sz="quarter" idx="1"/>
          </p:nvPr>
        </p:nvSpPr>
        <p:spPr/>
        <p:txBody>
          <a:bodyPr/>
          <a:lstStyle/>
          <a:p>
            <a:pPr marL="0" indent="0" algn="l" rtl="0">
              <a:spcBef>
                <a:spcPts val="1200"/>
              </a:spcBef>
              <a:buNone/>
            </a:pPr>
            <a:r>
              <a:rPr lang="en-US" sz="1800" dirty="0" err="1">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int</a:t>
            </a:r>
            <a:r>
              <a:rPr lang="en-US" sz="18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800" dirty="0">
                <a:latin typeface="Droid Sans Mono" panose="020B0609030804020204" pitchFamily="49" charset="0"/>
                <a:ea typeface="Droid Sans Mono" panose="020B0609030804020204" pitchFamily="49" charset="0"/>
                <a:cs typeface="Droid Sans Mono" panose="020B0609030804020204" pitchFamily="49" charset="0"/>
              </a:rPr>
              <a:t>main()</a:t>
            </a:r>
          </a:p>
          <a:p>
            <a:pPr marL="0" indent="0" algn="l" rtl="0">
              <a:spcBef>
                <a:spcPts val="1200"/>
              </a:spcBef>
              <a:buNone/>
            </a:pPr>
            <a:r>
              <a:rPr lang="en-US" sz="1800" dirty="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1200"/>
              </a:spcBef>
              <a:buNone/>
            </a:pPr>
            <a:r>
              <a:rPr lang="en-US" sz="18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double</a:t>
            </a:r>
            <a:r>
              <a:rPr lang="en-US" sz="1800" dirty="0">
                <a:latin typeface="Droid Sans Mono" panose="020B0609030804020204" pitchFamily="49" charset="0"/>
                <a:ea typeface="Droid Sans Mono" panose="020B0609030804020204" pitchFamily="49" charset="0"/>
                <a:cs typeface="Droid Sans Mono" panose="020B0609030804020204" pitchFamily="49" charset="0"/>
              </a:rPr>
              <a:t> *A, sum, runtime; </a:t>
            </a:r>
            <a:r>
              <a:rPr lang="en-US" sz="1800" dirty="0" err="1">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int</a:t>
            </a:r>
            <a:r>
              <a:rPr lang="en-US" sz="18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800" dirty="0">
                <a:latin typeface="Droid Sans Mono" panose="020B0609030804020204" pitchFamily="49" charset="0"/>
                <a:ea typeface="Droid Sans Mono" panose="020B0609030804020204" pitchFamily="49" charset="0"/>
                <a:cs typeface="Droid Sans Mono" panose="020B0609030804020204" pitchFamily="49" charset="0"/>
              </a:rPr>
              <a:t>flag = 0;</a:t>
            </a:r>
          </a:p>
          <a:p>
            <a:pPr marL="0" indent="0" algn="l" rtl="0">
              <a:spcBef>
                <a:spcPts val="1200"/>
              </a:spcBef>
              <a:buNone/>
            </a:pPr>
            <a:r>
              <a:rPr lang="en-US" sz="1800" dirty="0">
                <a:latin typeface="Droid Sans Mono" panose="020B0609030804020204" pitchFamily="49" charset="0"/>
                <a:ea typeface="Droid Sans Mono" panose="020B0609030804020204" pitchFamily="49" charset="0"/>
                <a:cs typeface="Droid Sans Mono" panose="020B0609030804020204" pitchFamily="49" charset="0"/>
              </a:rPr>
              <a:t>A = (</a:t>
            </a:r>
            <a:r>
              <a:rPr lang="en-US" sz="18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double</a:t>
            </a:r>
            <a:r>
              <a:rPr lang="en-US" sz="18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1800" dirty="0" err="1"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malloc</a:t>
            </a: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(N * </a:t>
            </a:r>
            <a:r>
              <a:rPr lang="en-US" sz="1800" dirty="0" err="1"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sizeof</a:t>
            </a: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18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double</a:t>
            </a:r>
            <a:r>
              <a:rPr lang="en-US" sz="1800" dirty="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1200"/>
              </a:spcBef>
              <a:buNone/>
            </a:pPr>
            <a:r>
              <a:rPr lang="en-US" sz="1800" dirty="0">
                <a:latin typeface="Droid Sans Mono" panose="020B0609030804020204" pitchFamily="49" charset="0"/>
                <a:ea typeface="Droid Sans Mono" panose="020B0609030804020204" pitchFamily="49" charset="0"/>
                <a:cs typeface="Droid Sans Mono" panose="020B0609030804020204" pitchFamily="49" charset="0"/>
              </a:rPr>
              <a:t>runtime = </a:t>
            </a:r>
            <a:r>
              <a:rPr lang="en-US" sz="18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omp_get_wtime</a:t>
            </a:r>
            <a:r>
              <a:rPr lang="en-US" sz="18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1800" dirty="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1200"/>
              </a:spcBef>
              <a:buNone/>
            </a:pPr>
            <a:r>
              <a:rPr lang="en-US" sz="1800" dirty="0" err="1">
                <a:latin typeface="Droid Sans Mono" panose="020B0609030804020204" pitchFamily="49" charset="0"/>
                <a:ea typeface="Droid Sans Mono" panose="020B0609030804020204" pitchFamily="49" charset="0"/>
                <a:cs typeface="Droid Sans Mono" panose="020B0609030804020204" pitchFamily="49" charset="0"/>
              </a:rPr>
              <a:t>fill_rand</a:t>
            </a:r>
            <a:r>
              <a:rPr lang="en-US" sz="1800" dirty="0">
                <a:latin typeface="Droid Sans Mono" panose="020B0609030804020204" pitchFamily="49" charset="0"/>
                <a:ea typeface="Droid Sans Mono" panose="020B0609030804020204" pitchFamily="49" charset="0"/>
                <a:cs typeface="Droid Sans Mono" panose="020B0609030804020204" pitchFamily="49" charset="0"/>
              </a:rPr>
              <a:t>(N, A); </a:t>
            </a:r>
            <a:r>
              <a:rPr lang="en-US" sz="1800" dirty="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 Producer: fill an array of data</a:t>
            </a:r>
          </a:p>
          <a:p>
            <a:pPr marL="0" indent="0" algn="l" rtl="0">
              <a:spcBef>
                <a:spcPts val="1200"/>
              </a:spcBef>
              <a:buNone/>
            </a:pPr>
            <a:r>
              <a:rPr lang="en-US" sz="1800" dirty="0">
                <a:latin typeface="Droid Sans Mono" panose="020B0609030804020204" pitchFamily="49" charset="0"/>
                <a:ea typeface="Droid Sans Mono" panose="020B0609030804020204" pitchFamily="49" charset="0"/>
                <a:cs typeface="Droid Sans Mono" panose="020B0609030804020204" pitchFamily="49" charset="0"/>
              </a:rPr>
              <a:t>sum = </a:t>
            </a:r>
            <a:r>
              <a:rPr lang="en-US" sz="1800" dirty="0" err="1">
                <a:latin typeface="Droid Sans Mono" panose="020B0609030804020204" pitchFamily="49" charset="0"/>
                <a:ea typeface="Droid Sans Mono" panose="020B0609030804020204" pitchFamily="49" charset="0"/>
                <a:cs typeface="Droid Sans Mono" panose="020B0609030804020204" pitchFamily="49" charset="0"/>
              </a:rPr>
              <a:t>Sum_array</a:t>
            </a:r>
            <a:r>
              <a:rPr lang="en-US" sz="1800" dirty="0">
                <a:latin typeface="Droid Sans Mono" panose="020B0609030804020204" pitchFamily="49" charset="0"/>
                <a:ea typeface="Droid Sans Mono" panose="020B0609030804020204" pitchFamily="49" charset="0"/>
                <a:cs typeface="Droid Sans Mono" panose="020B0609030804020204" pitchFamily="49" charset="0"/>
              </a:rPr>
              <a:t>(N, A); </a:t>
            </a:r>
            <a:r>
              <a:rPr lang="en-US" sz="1800" dirty="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 Consumer: sum the array</a:t>
            </a:r>
          </a:p>
          <a:p>
            <a:pPr marL="0" indent="0" algn="l" rtl="0">
              <a:spcBef>
                <a:spcPts val="1200"/>
              </a:spcBef>
              <a:buNone/>
            </a:pPr>
            <a:r>
              <a:rPr lang="en-US" sz="1800" dirty="0">
                <a:latin typeface="Droid Sans Mono" panose="020B0609030804020204" pitchFamily="49" charset="0"/>
                <a:ea typeface="Droid Sans Mono" panose="020B0609030804020204" pitchFamily="49" charset="0"/>
                <a:cs typeface="Droid Sans Mono" panose="020B0609030804020204" pitchFamily="49" charset="0"/>
              </a:rPr>
              <a:t>runtime = </a:t>
            </a:r>
            <a:r>
              <a:rPr lang="en-US" sz="18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omp_get_wtime</a:t>
            </a:r>
            <a:r>
              <a:rPr lang="en-US" sz="18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1800" dirty="0">
                <a:latin typeface="Droid Sans Mono" panose="020B0609030804020204" pitchFamily="49" charset="0"/>
                <a:ea typeface="Droid Sans Mono" panose="020B0609030804020204" pitchFamily="49" charset="0"/>
                <a:cs typeface="Droid Sans Mono" panose="020B0609030804020204" pitchFamily="49" charset="0"/>
              </a:rPr>
              <a:t> - runtime;</a:t>
            </a:r>
          </a:p>
          <a:p>
            <a:pPr marL="0" indent="0" algn="l" rtl="0">
              <a:spcBef>
                <a:spcPts val="1200"/>
              </a:spcBef>
              <a:buNone/>
            </a:pPr>
            <a:r>
              <a:rPr lang="en-US" sz="1800" dirty="0" err="1">
                <a:latin typeface="Droid Sans Mono" panose="020B0609030804020204" pitchFamily="49" charset="0"/>
                <a:ea typeface="Droid Sans Mono" panose="020B0609030804020204" pitchFamily="49" charset="0"/>
                <a:cs typeface="Droid Sans Mono" panose="020B0609030804020204" pitchFamily="49" charset="0"/>
              </a:rPr>
              <a:t>printf</a:t>
            </a:r>
            <a:r>
              <a:rPr lang="en-US" sz="1800" dirty="0">
                <a:latin typeface="Droid Sans Mono" panose="020B0609030804020204" pitchFamily="49" charset="0"/>
                <a:ea typeface="Droid Sans Mono" panose="020B0609030804020204" pitchFamily="49" charset="0"/>
                <a:cs typeface="Droid Sans Mono" panose="020B0609030804020204" pitchFamily="49" charset="0"/>
              </a:rPr>
              <a:t>(" In %lf seconds, The sum is %lf \</a:t>
            </a:r>
            <a:r>
              <a:rPr lang="en-US" sz="1800" dirty="0" err="1">
                <a:latin typeface="Droid Sans Mono" panose="020B0609030804020204" pitchFamily="49" charset="0"/>
                <a:ea typeface="Droid Sans Mono" panose="020B0609030804020204" pitchFamily="49" charset="0"/>
                <a:cs typeface="Droid Sans Mono" panose="020B0609030804020204" pitchFamily="49" charset="0"/>
              </a:rPr>
              <a:t>n</a:t>
            </a:r>
            <a:r>
              <a:rPr lang="en-US" sz="1800" dirty="0" err="1" smtClean="0">
                <a:latin typeface="Droid Sans Mono" panose="020B0609030804020204" pitchFamily="49" charset="0"/>
                <a:ea typeface="Droid Sans Mono" panose="020B0609030804020204" pitchFamily="49" charset="0"/>
                <a:cs typeface="Droid Sans Mono" panose="020B0609030804020204" pitchFamily="49" charset="0"/>
              </a:rPr>
              <a:t>",runtime</a:t>
            </a: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 sum</a:t>
            </a:r>
            <a:r>
              <a:rPr lang="en-US" sz="1800" dirty="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1200"/>
              </a:spcBef>
              <a:buNone/>
            </a:pP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a:t>
            </a: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36</a:t>
            </a:fld>
            <a:endParaRPr lang="en-US" altLang="en-US" dirty="0"/>
          </a:p>
        </p:txBody>
      </p:sp>
    </p:spTree>
    <p:extLst>
      <p:ext uri="{BB962C8B-B14F-4D97-AF65-F5344CB8AC3E}">
        <p14:creationId xmlns:p14="http://schemas.microsoft.com/office/powerpoint/2010/main" val="20151452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راه حل</a:t>
            </a:r>
            <a:endParaRPr lang="en-US" dirty="0"/>
          </a:p>
        </p:txBody>
      </p:sp>
      <p:sp>
        <p:nvSpPr>
          <p:cNvPr id="3" name="Content Placeholder 2"/>
          <p:cNvSpPr>
            <a:spLocks noGrp="1"/>
          </p:cNvSpPr>
          <p:nvPr>
            <p:ph sz="quarter"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37</a:t>
            </a:fld>
            <a:endParaRPr lang="en-US" altLang="en-US" dirty="0"/>
          </a:p>
        </p:txBody>
      </p:sp>
      <p:sp>
        <p:nvSpPr>
          <p:cNvPr id="9" name="TextBox 8"/>
          <p:cNvSpPr txBox="1"/>
          <p:nvPr/>
        </p:nvSpPr>
        <p:spPr>
          <a:xfrm>
            <a:off x="540671" y="1348065"/>
            <a:ext cx="3906839" cy="3200876"/>
          </a:xfrm>
          <a:prstGeom prst="rect">
            <a:avLst/>
          </a:prstGeom>
          <a:noFill/>
        </p:spPr>
        <p:txBody>
          <a:bodyPr wrap="none" rtlCol="0">
            <a:spAutoFit/>
          </a:bodyPr>
          <a:lstStyle/>
          <a:p>
            <a:pPr algn="ctr">
              <a:spcAft>
                <a:spcPts val="600"/>
              </a:spcAft>
            </a:pPr>
            <a:r>
              <a:rPr lang="en-US" b="1" dirty="0" smtClean="0">
                <a:latin typeface="Droid Sans Mono" panose="020B0609030804020204" pitchFamily="49" charset="0"/>
                <a:ea typeface="Droid Sans Mono" panose="020B0609030804020204" pitchFamily="49" charset="0"/>
                <a:cs typeface="Droid Sans Mono" panose="020B0609030804020204" pitchFamily="49" charset="0"/>
              </a:rPr>
              <a:t>Producer</a:t>
            </a:r>
          </a:p>
          <a:p>
            <a:pPr>
              <a:spcAft>
                <a:spcPts val="600"/>
              </a:spcAft>
            </a:pPr>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section</a:t>
            </a:r>
          </a:p>
          <a:p>
            <a:pPr>
              <a:spcAft>
                <a:spcPts val="600"/>
              </a:spcAft>
            </a:pP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pPr>
              <a:spcAft>
                <a:spcPts val="600"/>
              </a:spcAft>
            </a:pPr>
            <a:r>
              <a:rPr lang="en-US"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dirty="0" err="1"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fill_rand</a:t>
            </a:r>
            <a:r>
              <a:rPr lang="en-US"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(N,A);</a:t>
            </a:r>
          </a:p>
          <a:p>
            <a:pPr>
              <a:spcAft>
                <a:spcPts val="600"/>
              </a:spcAft>
            </a:pPr>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#pragma </a:t>
            </a:r>
            <a:r>
              <a:rPr lang="en-US"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flush</a:t>
            </a:r>
          </a:p>
          <a:p>
            <a:pPr>
              <a:spcAft>
                <a:spcPts val="600"/>
              </a:spcAft>
            </a:pPr>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#pragma </a:t>
            </a:r>
            <a:r>
              <a:rPr lang="en-US"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atomic write</a:t>
            </a:r>
          </a:p>
          <a:p>
            <a:pPr>
              <a:spcAft>
                <a:spcPts val="600"/>
              </a:spcAft>
            </a:pPr>
            <a:r>
              <a:rPr lang="en-US"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flag = 1;</a:t>
            </a:r>
          </a:p>
          <a:p>
            <a:pPr>
              <a:spcAft>
                <a:spcPts val="600"/>
              </a:spcAft>
            </a:pPr>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#pragma </a:t>
            </a:r>
            <a:r>
              <a:rPr lang="en-US"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flush(flag)</a:t>
            </a:r>
          </a:p>
          <a:p>
            <a:pPr>
              <a:spcAft>
                <a:spcPts val="600"/>
              </a:spcAft>
            </a:pP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dirty="0">
              <a:latin typeface="Droid Sans Mono" panose="020B0609030804020204" pitchFamily="49" charset="0"/>
              <a:ea typeface="Droid Sans Mono" panose="020B0609030804020204" pitchFamily="49" charset="0"/>
              <a:cs typeface="Droid Sans Mono" panose="020B0609030804020204" pitchFamily="49" charset="0"/>
            </a:endParaRPr>
          </a:p>
        </p:txBody>
      </p:sp>
      <p:sp>
        <p:nvSpPr>
          <p:cNvPr id="10" name="TextBox 9"/>
          <p:cNvSpPr txBox="1"/>
          <p:nvPr/>
        </p:nvSpPr>
        <p:spPr>
          <a:xfrm>
            <a:off x="4655471" y="1348065"/>
            <a:ext cx="3906839" cy="4262705"/>
          </a:xfrm>
          <a:prstGeom prst="rect">
            <a:avLst/>
          </a:prstGeom>
          <a:noFill/>
        </p:spPr>
        <p:txBody>
          <a:bodyPr wrap="none" rtlCol="0">
            <a:spAutoFit/>
          </a:bodyPr>
          <a:lstStyle/>
          <a:p>
            <a:pPr algn="ctr">
              <a:spcAft>
                <a:spcPts val="600"/>
              </a:spcAft>
            </a:pPr>
            <a:r>
              <a:rPr lang="en-US" b="1" dirty="0" smtClean="0">
                <a:latin typeface="Droid Sans Mono" panose="020B0609030804020204" pitchFamily="49" charset="0"/>
                <a:ea typeface="Droid Sans Mono" panose="020B0609030804020204" pitchFamily="49" charset="0"/>
                <a:cs typeface="Droid Sans Mono" panose="020B0609030804020204" pitchFamily="49" charset="0"/>
              </a:rPr>
              <a:t>Consumer</a:t>
            </a:r>
          </a:p>
          <a:p>
            <a:pPr>
              <a:spcAft>
                <a:spcPts val="600"/>
              </a:spcAft>
            </a:pPr>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section</a:t>
            </a:r>
          </a:p>
          <a:p>
            <a:pPr>
              <a:spcAft>
                <a:spcPts val="600"/>
              </a:spcAft>
            </a:pP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pPr>
              <a:spcAft>
                <a:spcPts val="600"/>
              </a:spcAft>
            </a:pPr>
            <a:r>
              <a:rPr lang="en-US"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while(1){</a:t>
            </a:r>
          </a:p>
          <a:p>
            <a:pPr>
              <a:spcAft>
                <a:spcPts val="600"/>
              </a:spcAft>
            </a:pPr>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#pragma </a:t>
            </a:r>
            <a:r>
              <a:rPr lang="en-US"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flush(flag)</a:t>
            </a:r>
          </a:p>
          <a:p>
            <a:pPr>
              <a:spcAft>
                <a:spcPts val="600"/>
              </a:spcAft>
            </a:pPr>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#pragma </a:t>
            </a:r>
            <a:r>
              <a:rPr lang="en-US"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atomic read</a:t>
            </a:r>
          </a:p>
          <a:p>
            <a:pPr>
              <a:spcAft>
                <a:spcPts val="600"/>
              </a:spcAft>
            </a:pPr>
            <a:r>
              <a:rPr lang="en-US"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dirty="0" err="1"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flg_tmp</a:t>
            </a:r>
            <a:r>
              <a:rPr lang="en-US"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 flag;</a:t>
            </a:r>
          </a:p>
          <a:p>
            <a:pPr>
              <a:spcAft>
                <a:spcPts val="600"/>
              </a:spcAft>
            </a:pPr>
            <a:r>
              <a:rPr lang="en-US"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if (</a:t>
            </a:r>
            <a:r>
              <a:rPr lang="en-US" dirty="0" err="1"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flg_tmp</a:t>
            </a:r>
            <a:r>
              <a:rPr lang="en-US"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 1) break;</a:t>
            </a:r>
          </a:p>
          <a:p>
            <a:pPr>
              <a:spcAft>
                <a:spcPts val="600"/>
              </a:spcAft>
            </a:pPr>
            <a:r>
              <a:rPr lang="en-US"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p>
          <a:p>
            <a:pPr>
              <a:spcAft>
                <a:spcPts val="600"/>
              </a:spcAft>
            </a:pPr>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#pragma </a:t>
            </a:r>
            <a:r>
              <a:rPr lang="en-US"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flush</a:t>
            </a:r>
          </a:p>
          <a:p>
            <a:pPr>
              <a:spcAft>
                <a:spcPts val="600"/>
              </a:spcAft>
            </a:pPr>
            <a:r>
              <a:rPr lang="en-US"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sum = </a:t>
            </a:r>
            <a:r>
              <a:rPr lang="en-US" dirty="0" err="1">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S</a:t>
            </a:r>
            <a:r>
              <a:rPr lang="en-US" dirty="0" err="1"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um_array</a:t>
            </a:r>
            <a:r>
              <a:rPr lang="en-US"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(N,A);</a:t>
            </a:r>
          </a:p>
          <a:p>
            <a:pPr>
              <a:spcAft>
                <a:spcPts val="600"/>
              </a:spcAft>
            </a:pP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dirty="0">
              <a:latin typeface="Droid Sans Mono" panose="020B0609030804020204" pitchFamily="49" charset="0"/>
              <a:ea typeface="Droid Sans Mono" panose="020B0609030804020204" pitchFamily="49" charset="0"/>
              <a:cs typeface="Droid Sans Mono" panose="020B0609030804020204" pitchFamily="49" charset="0"/>
            </a:endParaRPr>
          </a:p>
        </p:txBody>
      </p:sp>
    </p:spTree>
    <p:extLst>
      <p:ext uri="{BB962C8B-B14F-4D97-AF65-F5344CB8AC3E}">
        <p14:creationId xmlns:p14="http://schemas.microsoft.com/office/powerpoint/2010/main" val="354749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مراجع</a:t>
            </a:r>
            <a:endParaRPr lang="en-US" dirty="0"/>
          </a:p>
        </p:txBody>
      </p:sp>
      <p:sp>
        <p:nvSpPr>
          <p:cNvPr id="3" name="Content Placeholder 2"/>
          <p:cNvSpPr>
            <a:spLocks noGrp="1"/>
          </p:cNvSpPr>
          <p:nvPr>
            <p:ph sz="quarter" idx="1"/>
          </p:nvPr>
        </p:nvSpPr>
        <p:spPr/>
        <p:txBody>
          <a:bodyPr/>
          <a:lstStyle/>
          <a:p>
            <a:pPr algn="l" rtl="0"/>
            <a:r>
              <a:rPr lang="en-US" dirty="0" smtClean="0"/>
              <a:t>Tim Mattson </a:t>
            </a:r>
          </a:p>
          <a:p>
            <a:pPr lvl="1" algn="l" rtl="0"/>
            <a:r>
              <a:rPr lang="en-US" dirty="0" smtClean="0"/>
              <a:t>lectures on </a:t>
            </a:r>
            <a:r>
              <a:rPr lang="en-US" dirty="0" err="1" smtClean="0"/>
              <a:t>youtube</a:t>
            </a:r>
            <a:r>
              <a:rPr lang="en-US" dirty="0" smtClean="0"/>
              <a:t>: Introduction to </a:t>
            </a:r>
            <a:r>
              <a:rPr lang="en-US" dirty="0" err="1" smtClean="0"/>
              <a:t>OpenMP</a:t>
            </a:r>
            <a:endParaRPr lang="en-US" dirty="0" smtClean="0"/>
          </a:p>
          <a:p>
            <a:pPr lvl="1" algn="l" rtl="0"/>
            <a:r>
              <a:rPr lang="en-US" dirty="0" smtClean="0"/>
              <a:t>A hands-on introduction to </a:t>
            </a:r>
            <a:r>
              <a:rPr lang="en-US" dirty="0" err="1" smtClean="0"/>
              <a:t>OpenMP</a:t>
            </a:r>
            <a:endParaRPr lang="en-US" dirty="0" smtClean="0"/>
          </a:p>
          <a:p>
            <a:pPr lvl="2" algn="l" rtl="0"/>
            <a:r>
              <a:rPr lang="en-US" dirty="0" smtClean="0"/>
              <a:t>openmp.org/resources</a:t>
            </a:r>
          </a:p>
          <a:p>
            <a:pPr algn="l" rtl="0"/>
            <a:r>
              <a:rPr lang="en-US" dirty="0" smtClean="0"/>
              <a:t>computing.llnl.gov/tutorials/</a:t>
            </a:r>
            <a:r>
              <a:rPr lang="en-US" dirty="0" err="1" smtClean="0"/>
              <a:t>openMP</a:t>
            </a:r>
            <a:endParaRPr lang="en-US" dirty="0" smtClean="0"/>
          </a:p>
          <a:p>
            <a:pPr algn="l" rtl="0"/>
            <a:r>
              <a:rPr lang="en-US" dirty="0"/>
              <a:t>Shared </a:t>
            </a:r>
            <a:r>
              <a:rPr lang="en-US" dirty="0" smtClean="0"/>
              <a:t>Memory Consistency Models: A Tutorial</a:t>
            </a:r>
          </a:p>
          <a:p>
            <a:pPr lvl="1" algn="l" rtl="0"/>
            <a:r>
              <a:rPr lang="en-US" dirty="0" err="1"/>
              <a:t>Sarita</a:t>
            </a:r>
            <a:r>
              <a:rPr lang="en-US" dirty="0"/>
              <a:t> V. </a:t>
            </a:r>
            <a:r>
              <a:rPr lang="en-US" dirty="0" err="1" smtClean="0"/>
              <a:t>Adve</a:t>
            </a:r>
            <a:r>
              <a:rPr lang="en-US" dirty="0" smtClean="0"/>
              <a:t>, </a:t>
            </a:r>
            <a:r>
              <a:rPr lang="en-US" dirty="0" err="1" smtClean="0"/>
              <a:t>Kourosh</a:t>
            </a:r>
            <a:r>
              <a:rPr lang="en-US" dirty="0" smtClean="0"/>
              <a:t> </a:t>
            </a:r>
            <a:r>
              <a:rPr lang="en-US" dirty="0" err="1"/>
              <a:t>Gharachorloo</a:t>
            </a:r>
            <a:endParaRPr lang="en-US" dirty="0"/>
          </a:p>
          <a:p>
            <a:endParaRPr lang="en-US"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38</a:t>
            </a:fld>
            <a:endParaRPr lang="en-US" altLang="en-US" dirty="0"/>
          </a:p>
        </p:txBody>
      </p:sp>
    </p:spTree>
    <p:extLst>
      <p:ext uri="{BB962C8B-B14F-4D97-AF65-F5344CB8AC3E}">
        <p14:creationId xmlns:p14="http://schemas.microsoft.com/office/powerpoint/2010/main" val="3281873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قفل: مثال</a:t>
            </a:r>
            <a:endParaRPr lang="en-US" b="1" dirty="0">
              <a:solidFill>
                <a:srgbClr val="FF0000"/>
              </a:solidFill>
            </a:endParaRPr>
          </a:p>
        </p:txBody>
      </p:sp>
      <p:sp>
        <p:nvSpPr>
          <p:cNvPr id="3" name="Content Placeholder 2"/>
          <p:cNvSpPr>
            <a:spLocks noGrp="1"/>
          </p:cNvSpPr>
          <p:nvPr>
            <p:ph sz="quarter" idx="1"/>
          </p:nvPr>
        </p:nvSpPr>
        <p:spPr/>
        <p:txBody>
          <a:bodyPr/>
          <a:lstStyle/>
          <a:p>
            <a:r>
              <a:rPr lang="fa-IR" dirty="0" smtClean="0"/>
              <a:t>ایجاد هیستوگرام (نمودار فراوانی داده‌ها)</a:t>
            </a:r>
          </a:p>
          <a:p>
            <a:endParaRPr lang="en-US" dirty="0" smtClean="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4</a:t>
            </a:fld>
            <a:endParaRPr lang="en-US" altLang="en-US" dirty="0"/>
          </a:p>
        </p:txBody>
      </p:sp>
      <p:graphicFrame>
        <p:nvGraphicFramePr>
          <p:cNvPr id="7" name="Table 6"/>
          <p:cNvGraphicFramePr>
            <a:graphicFrameLocks noGrp="1"/>
          </p:cNvGraphicFramePr>
          <p:nvPr>
            <p:extLst>
              <p:ext uri="{D42A27DB-BD31-4B8C-83A1-F6EECF244321}">
                <p14:modId xmlns:p14="http://schemas.microsoft.com/office/powerpoint/2010/main" val="3107135750"/>
              </p:ext>
            </p:extLst>
          </p:nvPr>
        </p:nvGraphicFramePr>
        <p:xfrm>
          <a:off x="1600200" y="1981200"/>
          <a:ext cx="6095999" cy="370840"/>
        </p:xfrm>
        <a:graphic>
          <a:graphicData uri="http://schemas.openxmlformats.org/drawingml/2006/table">
            <a:tbl>
              <a:tblPr rtl="1" firstRow="1" bandRow="1">
                <a:tableStyleId>{5C22544A-7EE6-4342-B048-85BDC9FD1C3A}</a:tableStyleId>
              </a:tblPr>
              <a:tblGrid>
                <a:gridCol w="468923"/>
                <a:gridCol w="468923"/>
                <a:gridCol w="468923"/>
                <a:gridCol w="468923"/>
                <a:gridCol w="468923"/>
                <a:gridCol w="468923"/>
                <a:gridCol w="468923"/>
                <a:gridCol w="468923"/>
                <a:gridCol w="468923"/>
                <a:gridCol w="468923"/>
                <a:gridCol w="468923"/>
                <a:gridCol w="468923"/>
                <a:gridCol w="468923"/>
              </a:tblGrid>
              <a:tr h="370840">
                <a:tc>
                  <a:txBody>
                    <a:bodyPr/>
                    <a:lstStyle/>
                    <a:p>
                      <a:pPr rtl="1"/>
                      <a:r>
                        <a:rPr lang="fa-IR" dirty="0" smtClean="0"/>
                        <a:t>1</a:t>
                      </a:r>
                      <a:endParaRPr lang="fa-IR" dirty="0"/>
                    </a:p>
                  </a:txBody>
                  <a:tcPr/>
                </a:tc>
                <a:tc>
                  <a:txBody>
                    <a:bodyPr/>
                    <a:lstStyle/>
                    <a:p>
                      <a:pPr rtl="1"/>
                      <a:r>
                        <a:rPr lang="fa-IR" dirty="0" smtClean="0"/>
                        <a:t>5</a:t>
                      </a:r>
                      <a:endParaRPr lang="fa-IR" dirty="0"/>
                    </a:p>
                  </a:txBody>
                  <a:tcPr/>
                </a:tc>
                <a:tc>
                  <a:txBody>
                    <a:bodyPr/>
                    <a:lstStyle/>
                    <a:p>
                      <a:pPr rtl="1"/>
                      <a:r>
                        <a:rPr lang="fa-IR" dirty="0" smtClean="0"/>
                        <a:t>1</a:t>
                      </a:r>
                      <a:endParaRPr lang="fa-IR" dirty="0"/>
                    </a:p>
                  </a:txBody>
                  <a:tcPr/>
                </a:tc>
                <a:tc>
                  <a:txBody>
                    <a:bodyPr/>
                    <a:lstStyle/>
                    <a:p>
                      <a:pPr rtl="1"/>
                      <a:r>
                        <a:rPr lang="fa-IR" dirty="0" smtClean="0"/>
                        <a:t>2</a:t>
                      </a:r>
                      <a:endParaRPr lang="fa-IR" dirty="0"/>
                    </a:p>
                  </a:txBody>
                  <a:tcPr/>
                </a:tc>
                <a:tc>
                  <a:txBody>
                    <a:bodyPr/>
                    <a:lstStyle/>
                    <a:p>
                      <a:pPr rtl="1"/>
                      <a:r>
                        <a:rPr lang="fa-IR" dirty="0" smtClean="0"/>
                        <a:t>3</a:t>
                      </a:r>
                      <a:endParaRPr lang="fa-IR" dirty="0"/>
                    </a:p>
                  </a:txBody>
                  <a:tcPr/>
                </a:tc>
                <a:tc>
                  <a:txBody>
                    <a:bodyPr/>
                    <a:lstStyle/>
                    <a:p>
                      <a:pPr rtl="1"/>
                      <a:r>
                        <a:rPr lang="fa-IR" dirty="0" smtClean="0"/>
                        <a:t>3</a:t>
                      </a:r>
                      <a:endParaRPr lang="fa-IR" dirty="0"/>
                    </a:p>
                  </a:txBody>
                  <a:tcPr/>
                </a:tc>
                <a:tc>
                  <a:txBody>
                    <a:bodyPr/>
                    <a:lstStyle/>
                    <a:p>
                      <a:pPr rtl="1"/>
                      <a:r>
                        <a:rPr lang="fa-IR" dirty="0" smtClean="0"/>
                        <a:t>1</a:t>
                      </a:r>
                      <a:endParaRPr lang="fa-IR" dirty="0"/>
                    </a:p>
                  </a:txBody>
                  <a:tcPr/>
                </a:tc>
                <a:tc>
                  <a:txBody>
                    <a:bodyPr/>
                    <a:lstStyle/>
                    <a:p>
                      <a:pPr rtl="1"/>
                      <a:r>
                        <a:rPr lang="fa-IR" dirty="0" smtClean="0"/>
                        <a:t>2</a:t>
                      </a:r>
                      <a:endParaRPr lang="fa-IR" dirty="0"/>
                    </a:p>
                  </a:txBody>
                  <a:tcPr/>
                </a:tc>
                <a:tc>
                  <a:txBody>
                    <a:bodyPr/>
                    <a:lstStyle/>
                    <a:p>
                      <a:pPr rtl="1"/>
                      <a:r>
                        <a:rPr lang="fa-IR" dirty="0" smtClean="0"/>
                        <a:t>5</a:t>
                      </a:r>
                      <a:endParaRPr lang="fa-IR" dirty="0"/>
                    </a:p>
                  </a:txBody>
                  <a:tcPr/>
                </a:tc>
                <a:tc>
                  <a:txBody>
                    <a:bodyPr/>
                    <a:lstStyle/>
                    <a:p>
                      <a:pPr rtl="1"/>
                      <a:r>
                        <a:rPr lang="fa-IR" dirty="0" smtClean="0"/>
                        <a:t>3</a:t>
                      </a:r>
                      <a:endParaRPr lang="fa-IR" dirty="0"/>
                    </a:p>
                  </a:txBody>
                  <a:tcPr/>
                </a:tc>
                <a:tc>
                  <a:txBody>
                    <a:bodyPr/>
                    <a:lstStyle/>
                    <a:p>
                      <a:pPr rtl="1"/>
                      <a:r>
                        <a:rPr lang="fa-IR" dirty="0" smtClean="0"/>
                        <a:t>1</a:t>
                      </a:r>
                      <a:endParaRPr lang="fa-IR" dirty="0"/>
                    </a:p>
                  </a:txBody>
                  <a:tcPr/>
                </a:tc>
                <a:tc>
                  <a:txBody>
                    <a:bodyPr/>
                    <a:lstStyle/>
                    <a:p>
                      <a:pPr rtl="1"/>
                      <a:r>
                        <a:rPr lang="fa-IR" dirty="0" smtClean="0"/>
                        <a:t>2</a:t>
                      </a:r>
                      <a:endParaRPr lang="fa-IR" dirty="0"/>
                    </a:p>
                  </a:txBody>
                  <a:tcPr/>
                </a:tc>
                <a:tc>
                  <a:txBody>
                    <a:bodyPr/>
                    <a:lstStyle/>
                    <a:p>
                      <a:pPr rtl="1"/>
                      <a:r>
                        <a:rPr lang="fa-IR" dirty="0" smtClean="0"/>
                        <a:t>1</a:t>
                      </a:r>
                      <a:endParaRPr lang="fa-IR" dirty="0"/>
                    </a:p>
                  </a:txBody>
                  <a:tcPr/>
                </a:tc>
              </a:tr>
            </a:tbl>
          </a:graphicData>
        </a:graphic>
      </p:graphicFrame>
      <p:graphicFrame>
        <p:nvGraphicFramePr>
          <p:cNvPr id="8" name="Chart 7"/>
          <p:cNvGraphicFramePr/>
          <p:nvPr>
            <p:extLst>
              <p:ext uri="{D42A27DB-BD31-4B8C-83A1-F6EECF244321}">
                <p14:modId xmlns:p14="http://schemas.microsoft.com/office/powerpoint/2010/main" val="885876729"/>
              </p:ext>
            </p:extLst>
          </p:nvPr>
        </p:nvGraphicFramePr>
        <p:xfrm>
          <a:off x="1752600" y="2514600"/>
          <a:ext cx="6096000" cy="3581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7435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قفل: مثال</a:t>
            </a:r>
            <a:endParaRPr lang="en-US" b="1" dirty="0">
              <a:solidFill>
                <a:srgbClr val="FF0000"/>
              </a:solidFill>
            </a:endParaRPr>
          </a:p>
        </p:txBody>
      </p:sp>
      <p:sp>
        <p:nvSpPr>
          <p:cNvPr id="3" name="Content Placeholder 2"/>
          <p:cNvSpPr>
            <a:spLocks noGrp="1"/>
          </p:cNvSpPr>
          <p:nvPr>
            <p:ph sz="quarter" idx="1"/>
          </p:nvPr>
        </p:nvSpPr>
        <p:spPr/>
        <p:txBody>
          <a:bodyPr/>
          <a:lstStyle/>
          <a:p>
            <a:r>
              <a:rPr lang="fa-IR" sz="2800" dirty="0" smtClean="0"/>
              <a:t>ایجاد هیستوگرام (نمودار فراوانی داده‌ها)</a:t>
            </a:r>
          </a:p>
          <a:p>
            <a:r>
              <a:rPr lang="fa-IR" sz="2800" dirty="0" smtClean="0"/>
              <a:t>راه‌حل اول: استفاده از ناحیه بحرانی</a:t>
            </a:r>
            <a:endParaRPr lang="en-US" sz="2800" dirty="0" smtClean="0"/>
          </a:p>
          <a:p>
            <a:pPr marL="0" indent="0" algn="l" rtl="0">
              <a:spcBef>
                <a:spcPts val="0"/>
              </a:spcBef>
              <a:buNone/>
            </a:pPr>
            <a:endParaRPr lang="en-US" sz="1600" dirty="0" smtClean="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0"/>
              </a:spcBef>
              <a:spcAft>
                <a:spcPts val="600"/>
              </a:spcAft>
              <a:buNone/>
            </a:pPr>
            <a:r>
              <a:rPr lang="en-US" sz="1600"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1600" dirty="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1600" dirty="0" err="1">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1600" dirty="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parallel for</a:t>
            </a:r>
          </a:p>
          <a:p>
            <a:pPr marL="0" indent="0" algn="l" rtl="0">
              <a:spcBef>
                <a:spcPts val="0"/>
              </a:spcBef>
              <a:spcAft>
                <a:spcPts val="600"/>
              </a:spcAft>
              <a:buNone/>
            </a:pP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for</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=0</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&lt;N; </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0"/>
              </a:spcBef>
              <a:spcAft>
                <a:spcPts val="600"/>
              </a:spcAft>
              <a:buNone/>
            </a:pP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ival</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 </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arr</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sz="1600" dirty="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0"/>
              </a:spcBef>
              <a:spcAft>
                <a:spcPts val="600"/>
              </a:spcAft>
              <a:buNone/>
            </a:pP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1600" dirty="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1600" dirty="0" err="1"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1600"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 critical</a:t>
            </a:r>
            <a:endParaRPr lang="en-US" sz="1600" dirty="0" smtClean="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0"/>
              </a:spcBef>
              <a:spcAft>
                <a:spcPts val="600"/>
              </a:spcAft>
              <a:buNone/>
            </a:pP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hist</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ival</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0"/>
              </a:spcBef>
              <a:spcAft>
                <a:spcPts val="600"/>
              </a:spcAft>
              <a:buNone/>
            </a:pP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a:t>
            </a:r>
          </a:p>
          <a:p>
            <a:pPr marL="0" indent="0" algn="l" rtl="0">
              <a:spcBef>
                <a:spcPts val="0"/>
              </a:spcBef>
              <a:buNone/>
            </a:pPr>
            <a:endParaRPr lang="en-US" sz="1600" dirty="0" smtClean="0">
              <a:latin typeface="Droid Sans Mono" panose="020B0609030804020204" pitchFamily="49" charset="0"/>
              <a:ea typeface="Droid Sans Mono" panose="020B0609030804020204" pitchFamily="49" charset="0"/>
              <a:cs typeface="Droid Sans Mono" panose="020B0609030804020204" pitchFamily="49" charset="0"/>
            </a:endParaRPr>
          </a:p>
          <a:p>
            <a:pPr lvl="0">
              <a:buClr>
                <a:srgbClr val="DD8047"/>
              </a:buClr>
            </a:pPr>
            <a:r>
              <a:rPr lang="fa-IR" sz="2800" dirty="0" smtClean="0">
                <a:solidFill>
                  <a:prstClr val="black"/>
                </a:solidFill>
              </a:rPr>
              <a:t>کارایی این برنامه پایین است. چرا؟</a:t>
            </a:r>
            <a:endParaRPr lang="en-US" sz="2800" dirty="0">
              <a:solidFill>
                <a:prstClr val="black"/>
              </a:solidFill>
            </a:endParaRPr>
          </a:p>
          <a:p>
            <a:pPr marL="0" indent="0" algn="l" rtl="0">
              <a:spcBef>
                <a:spcPts val="0"/>
              </a:spcBef>
              <a:buNone/>
            </a:pPr>
            <a:endParaRPr lang="en-US" sz="1600" dirty="0" smtClean="0">
              <a:latin typeface="Droid Sans Mono" panose="020B0609030804020204" pitchFamily="49" charset="0"/>
              <a:ea typeface="Droid Sans Mono" panose="020B0609030804020204" pitchFamily="49" charset="0"/>
              <a:cs typeface="Droid Sans Mono" panose="020B0609030804020204" pitchFamily="49" charset="0"/>
            </a:endParaRP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5</a:t>
            </a:fld>
            <a:endParaRPr lang="en-US" altLang="en-US" dirty="0"/>
          </a:p>
        </p:txBody>
      </p:sp>
    </p:spTree>
    <p:extLst>
      <p:ext uri="{BB962C8B-B14F-4D97-AF65-F5344CB8AC3E}">
        <p14:creationId xmlns:p14="http://schemas.microsoft.com/office/powerpoint/2010/main" val="3389347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قفل: مثال</a:t>
            </a:r>
            <a:endParaRPr lang="en-US" b="1" dirty="0">
              <a:solidFill>
                <a:srgbClr val="FF0000"/>
              </a:solidFill>
            </a:endParaRPr>
          </a:p>
        </p:txBody>
      </p:sp>
      <p:sp>
        <p:nvSpPr>
          <p:cNvPr id="3" name="Content Placeholder 2"/>
          <p:cNvSpPr>
            <a:spLocks noGrp="1"/>
          </p:cNvSpPr>
          <p:nvPr>
            <p:ph sz="quarter" idx="1"/>
          </p:nvPr>
        </p:nvSpPr>
        <p:spPr/>
        <p:txBody>
          <a:bodyPr/>
          <a:lstStyle/>
          <a:p>
            <a:r>
              <a:rPr lang="fa-IR" sz="2800" dirty="0" smtClean="0"/>
              <a:t>ایجاد هیستوگرام (نمودار فراوانی داده‌ها)</a:t>
            </a:r>
          </a:p>
          <a:p>
            <a:r>
              <a:rPr lang="fa-IR" sz="2800" dirty="0"/>
              <a:t>راه‌حل </a:t>
            </a:r>
            <a:r>
              <a:rPr lang="fa-IR" sz="2800" dirty="0" smtClean="0"/>
              <a:t>دوم: استفاده از یک قفل</a:t>
            </a:r>
            <a:endParaRPr lang="en-US" sz="2800" dirty="0" smtClean="0"/>
          </a:p>
          <a:p>
            <a:endParaRPr lang="en-US" sz="1050" dirty="0" smtClean="0"/>
          </a:p>
          <a:p>
            <a:pPr marL="0" indent="0" algn="l" rtl="0">
              <a:spcBef>
                <a:spcPts val="0"/>
              </a:spcBef>
              <a:buNone/>
            </a:pPr>
            <a:r>
              <a:rPr lang="en-US" sz="16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omp_init_lock</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(&amp;</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hist_lock</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0"/>
              </a:spcBef>
              <a:buNone/>
            </a:pPr>
            <a:endParaRPr lang="en-US" sz="1600" dirty="0" smtClean="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0"/>
              </a:spcBef>
              <a:buNone/>
            </a:pPr>
            <a:r>
              <a:rPr lang="en-US" sz="1600"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1600" dirty="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1600" dirty="0" err="1">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1600" dirty="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parallel for</a:t>
            </a:r>
          </a:p>
          <a:p>
            <a:pPr marL="0" indent="0" algn="l" rtl="0">
              <a:spcBef>
                <a:spcPts val="0"/>
              </a:spcBef>
              <a:buNone/>
            </a:pP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for</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=0</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&lt;N; </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0"/>
              </a:spcBef>
              <a:buNone/>
            </a:pP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ival</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 </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arr</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sz="1600" dirty="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0"/>
              </a:spcBef>
              <a:buNone/>
            </a:pP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omp_set_lock</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(&amp;</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hist_lock</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a:t>
            </a:r>
          </a:p>
          <a:p>
            <a:pPr marL="0" indent="0" algn="l" rtl="0">
              <a:spcBef>
                <a:spcPts val="0"/>
              </a:spcBef>
              <a:buNone/>
            </a:pP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hist</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ival</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0"/>
              </a:spcBef>
              <a:buNone/>
            </a:pP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omp_unset_lock</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(&amp;</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hist_lock</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a:t>
            </a:r>
            <a:endParaRPr lang="en-US" sz="1600" dirty="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0"/>
              </a:spcBef>
              <a:buNone/>
            </a:pP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0"/>
              </a:spcBef>
              <a:buNone/>
            </a:pPr>
            <a:endParaRPr lang="en-US" sz="16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0"/>
              </a:spcBef>
              <a:buNone/>
            </a:pPr>
            <a:r>
              <a:rPr lang="en-US" sz="16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omp_destroy_lock</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(&amp;</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hist_lock</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0"/>
              </a:spcBef>
              <a:buNone/>
            </a:pPr>
            <a:endParaRPr lang="en-US" sz="1600" dirty="0">
              <a:latin typeface="Droid Sans Mono" panose="020B0609030804020204" pitchFamily="49" charset="0"/>
            </a:endParaRPr>
          </a:p>
          <a:p>
            <a:pPr lvl="0">
              <a:buClr>
                <a:srgbClr val="DD8047"/>
              </a:buClr>
            </a:pPr>
            <a:r>
              <a:rPr lang="fa-IR" sz="2800" dirty="0" smtClean="0">
                <a:solidFill>
                  <a:prstClr val="black"/>
                </a:solidFill>
              </a:rPr>
              <a:t>مشکل هنوز پابرجاست!</a:t>
            </a:r>
            <a:endParaRPr lang="en-US" sz="2800" dirty="0">
              <a:solidFill>
                <a:prstClr val="black"/>
              </a:solidFill>
            </a:endParaRPr>
          </a:p>
          <a:p>
            <a:pPr marL="0" indent="0" algn="l" rtl="0">
              <a:spcBef>
                <a:spcPts val="0"/>
              </a:spcBef>
              <a:buNone/>
            </a:pPr>
            <a:endParaRPr lang="en-US" sz="1600" dirty="0" smtClean="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6</a:t>
            </a:fld>
            <a:endParaRPr lang="en-US" altLang="en-US" dirty="0"/>
          </a:p>
        </p:txBody>
      </p:sp>
    </p:spTree>
    <p:extLst>
      <p:ext uri="{BB962C8B-B14F-4D97-AF65-F5344CB8AC3E}">
        <p14:creationId xmlns:p14="http://schemas.microsoft.com/office/powerpoint/2010/main" val="214622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قفل: مثال</a:t>
            </a:r>
            <a:endParaRPr lang="en-US" b="1" dirty="0">
              <a:solidFill>
                <a:srgbClr val="FF0000"/>
              </a:solidFill>
            </a:endParaRPr>
          </a:p>
        </p:txBody>
      </p:sp>
      <p:sp>
        <p:nvSpPr>
          <p:cNvPr id="3" name="Content Placeholder 2"/>
          <p:cNvSpPr>
            <a:spLocks noGrp="1"/>
          </p:cNvSpPr>
          <p:nvPr>
            <p:ph sz="quarter" idx="1"/>
          </p:nvPr>
        </p:nvSpPr>
        <p:spPr/>
        <p:txBody>
          <a:bodyPr/>
          <a:lstStyle/>
          <a:p>
            <a:r>
              <a:rPr lang="fa-IR" sz="2800" dirty="0" smtClean="0"/>
              <a:t>ایجاد هیستوگرام (نمودار فراوانی داده‌ها)</a:t>
            </a:r>
          </a:p>
          <a:p>
            <a:r>
              <a:rPr lang="fa-IR" sz="2800" dirty="0"/>
              <a:t>راه‌حل </a:t>
            </a:r>
            <a:r>
              <a:rPr lang="fa-IR" sz="2800" dirty="0" smtClean="0"/>
              <a:t>سوم: استفاده از </a:t>
            </a:r>
            <a:r>
              <a:rPr lang="en-US" sz="2800" dirty="0" smtClean="0"/>
              <a:t>N</a:t>
            </a:r>
            <a:r>
              <a:rPr lang="fa-IR" sz="2800" dirty="0" smtClean="0"/>
              <a:t> قفل (به تعداد خانه‌های هیستوگرام)</a:t>
            </a:r>
            <a:endParaRPr lang="en-US" sz="2800" dirty="0" smtClean="0"/>
          </a:p>
          <a:p>
            <a:endParaRPr lang="en-US" sz="1050" dirty="0" smtClean="0"/>
          </a:p>
          <a:p>
            <a:pPr marL="0" indent="0" algn="l" rtl="0">
              <a:spcBef>
                <a:spcPts val="0"/>
              </a:spcBef>
              <a:buNone/>
            </a:pPr>
            <a:r>
              <a:rPr lang="en-US" sz="1600" dirty="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1600" dirty="0" err="1">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1600" dirty="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 parallel </a:t>
            </a:r>
            <a:r>
              <a:rPr lang="en-US" sz="1600"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for</a:t>
            </a:r>
          </a:p>
          <a:p>
            <a:pPr marL="0" indent="0" algn="l" rtl="0">
              <a:spcBef>
                <a:spcPts val="0"/>
              </a:spcBef>
              <a:buNone/>
            </a:pP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for</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=0; </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&lt;N; </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0"/>
              </a:spcBef>
              <a:buNone/>
            </a:pP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omp_init_lock</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(&amp;</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hist_locks</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hist</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]=0;}</a:t>
            </a:r>
          </a:p>
          <a:p>
            <a:pPr marL="0" indent="0" algn="l" rtl="0">
              <a:spcBef>
                <a:spcPts val="0"/>
              </a:spcBef>
              <a:buNone/>
            </a:pPr>
            <a:endParaRPr lang="en-US" sz="1600" dirty="0" smtClean="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0"/>
              </a:spcBef>
              <a:buNone/>
            </a:pPr>
            <a:r>
              <a:rPr lang="en-US" sz="1600"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1600" dirty="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1600" dirty="0" err="1">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1600" dirty="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parallel for</a:t>
            </a:r>
          </a:p>
          <a:p>
            <a:pPr marL="0" indent="0" algn="l" rtl="0">
              <a:spcBef>
                <a:spcPts val="0"/>
              </a:spcBef>
              <a:buNone/>
            </a:pP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for</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=0</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&lt;N; </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0"/>
              </a:spcBef>
              <a:buNone/>
            </a:pP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ival</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 (</a:t>
            </a:r>
            <a:r>
              <a:rPr lang="en-US" sz="1600" dirty="0" err="1"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int</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arr</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sz="1600" dirty="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0"/>
              </a:spcBef>
              <a:buNone/>
            </a:pP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omp_set_lock</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(&amp;</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hist_locks</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ival</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a:t>
            </a:r>
          </a:p>
          <a:p>
            <a:pPr marL="0" indent="0" algn="l" rtl="0">
              <a:spcBef>
                <a:spcPts val="0"/>
              </a:spcBef>
              <a:buNone/>
            </a:pP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hist</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ival</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0"/>
              </a:spcBef>
              <a:buNone/>
            </a:pP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omp_unset_lock</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(&amp;</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hist_locks</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ival</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p>
          <a:p>
            <a:pPr marL="0" indent="0" algn="l" rtl="0">
              <a:spcBef>
                <a:spcPts val="0"/>
              </a:spcBef>
              <a:buNone/>
            </a:pP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0"/>
              </a:spcBef>
              <a:buNone/>
            </a:pPr>
            <a:endParaRPr lang="en-US" sz="1600" dirty="0" smtClean="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0"/>
              </a:spcBef>
              <a:buNone/>
            </a:pPr>
            <a:r>
              <a:rPr lang="en-US" sz="1600"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1600" dirty="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1600" dirty="0" err="1">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1600" dirty="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parallel for</a:t>
            </a:r>
            <a:endParaRPr lang="en-US" sz="1600" dirty="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0"/>
              </a:spcBef>
              <a:buNone/>
            </a:pP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for</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=0</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&lt;N; </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sz="1600" dirty="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0"/>
              </a:spcBef>
              <a:buNone/>
            </a:pP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omp_destroy_lock</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(&amp;</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hist_locks</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sz="1600" dirty="0" smtClean="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7</a:t>
            </a:fld>
            <a:endParaRPr lang="en-US" altLang="en-US" dirty="0"/>
          </a:p>
        </p:txBody>
      </p:sp>
    </p:spTree>
    <p:extLst>
      <p:ext uri="{BB962C8B-B14F-4D97-AF65-F5344CB8AC3E}">
        <p14:creationId xmlns:p14="http://schemas.microsoft.com/office/powerpoint/2010/main" val="3630981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قفل: مثال</a:t>
            </a:r>
            <a:endParaRPr lang="en-US" b="1" dirty="0">
              <a:solidFill>
                <a:srgbClr val="FF0000"/>
              </a:solidFill>
            </a:endParaRPr>
          </a:p>
        </p:txBody>
      </p:sp>
      <p:sp>
        <p:nvSpPr>
          <p:cNvPr id="3" name="Content Placeholder 2"/>
          <p:cNvSpPr>
            <a:spLocks noGrp="1"/>
          </p:cNvSpPr>
          <p:nvPr>
            <p:ph sz="quarter" idx="1"/>
          </p:nvPr>
        </p:nvSpPr>
        <p:spPr/>
        <p:txBody>
          <a:bodyPr/>
          <a:lstStyle/>
          <a:p>
            <a:r>
              <a:rPr lang="fa-IR" sz="2800" dirty="0" smtClean="0"/>
              <a:t>ایجاد هیستوگرام (نمودار فراوانی داده‌ها)</a:t>
            </a:r>
          </a:p>
          <a:p>
            <a:r>
              <a:rPr lang="fa-IR" sz="2800" dirty="0"/>
              <a:t>راه‌حل </a:t>
            </a:r>
            <a:r>
              <a:rPr lang="fa-IR" sz="2800" dirty="0" smtClean="0"/>
              <a:t>چهارم: استفاده از هیستوگرام‌های محلی و ادغام نهایی آنها</a:t>
            </a:r>
            <a:endParaRPr lang="fa-IR" sz="1050" dirty="0"/>
          </a:p>
          <a:p>
            <a:pPr lvl="1"/>
            <a:r>
              <a:rPr lang="fa-IR" sz="2500" dirty="0" smtClean="0"/>
              <a:t>تمرین</a:t>
            </a:r>
            <a:endParaRPr lang="en-US" sz="2500" dirty="0" smtClean="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8</a:t>
            </a:fld>
            <a:endParaRPr lang="en-US" altLang="en-US" dirty="0"/>
          </a:p>
        </p:txBody>
      </p:sp>
    </p:spTree>
    <p:extLst>
      <p:ext uri="{BB962C8B-B14F-4D97-AF65-F5344CB8AC3E}">
        <p14:creationId xmlns:p14="http://schemas.microsoft.com/office/powerpoint/2010/main" val="3119266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پیاده‌سازی قفل در سخت‌افزار</a:t>
            </a:r>
            <a:endParaRPr lang="en-US" b="1" dirty="0">
              <a:solidFill>
                <a:srgbClr val="FF0000"/>
              </a:solidFill>
            </a:endParaRPr>
          </a:p>
        </p:txBody>
      </p:sp>
      <p:sp>
        <p:nvSpPr>
          <p:cNvPr id="3" name="Content Placeholder 2"/>
          <p:cNvSpPr>
            <a:spLocks noGrp="1"/>
          </p:cNvSpPr>
          <p:nvPr>
            <p:ph sz="quarter" idx="1"/>
          </p:nvPr>
        </p:nvSpPr>
        <p:spPr/>
        <p:txBody>
          <a:bodyPr/>
          <a:lstStyle/>
          <a:p>
            <a:pPr lvl="0">
              <a:buClr>
                <a:srgbClr val="DD8047"/>
              </a:buClr>
            </a:pPr>
            <a:r>
              <a:rPr lang="fa-IR" sz="2600" dirty="0" smtClean="0">
                <a:solidFill>
                  <a:prstClr val="black"/>
                </a:solidFill>
              </a:rPr>
              <a:t>در پیاده‌سازی قفل، مسئله اصلی این است که دو نخ نباید بتوانند همزمان قفل را در اختیار بگیرند. </a:t>
            </a:r>
          </a:p>
          <a:p>
            <a:pPr lvl="0">
              <a:buClr>
                <a:srgbClr val="DD8047"/>
              </a:buClr>
            </a:pPr>
            <a:r>
              <a:rPr lang="fa-IR" sz="2600" dirty="0" smtClean="0">
                <a:solidFill>
                  <a:prstClr val="black"/>
                </a:solidFill>
              </a:rPr>
              <a:t>به عبارت دیگر اگر یک قفل آزاد باشد و چند نخ همزمان اقدام به دراختیارگرفتن قفل کنند، باید حداکثر یکی از آنها موفق شود و مابقی شکست بخورند.</a:t>
            </a:r>
          </a:p>
          <a:p>
            <a:pPr lvl="0">
              <a:buClr>
                <a:srgbClr val="DD8047"/>
              </a:buClr>
            </a:pPr>
            <a:r>
              <a:rPr lang="fa-IR" sz="2600" dirty="0" smtClean="0">
                <a:solidFill>
                  <a:prstClr val="black"/>
                </a:solidFill>
              </a:rPr>
              <a:t>دراختیارگرفتن قفل مجموعه‌ای از عملیات است که باید به صورت اتمی انجام شود.</a:t>
            </a:r>
          </a:p>
          <a:p>
            <a:pPr lvl="1">
              <a:buClr>
                <a:srgbClr val="DD8047"/>
              </a:buClr>
            </a:pPr>
            <a:r>
              <a:rPr lang="fa-IR" sz="2300" dirty="0" smtClean="0">
                <a:solidFill>
                  <a:prstClr val="black"/>
                </a:solidFill>
              </a:rPr>
              <a:t>خواندن مقدار قفل				</a:t>
            </a:r>
          </a:p>
          <a:p>
            <a:pPr lvl="1">
              <a:buClr>
                <a:srgbClr val="DD8047"/>
              </a:buClr>
            </a:pPr>
            <a:r>
              <a:rPr lang="fa-IR" sz="2300" dirty="0" smtClean="0">
                <a:solidFill>
                  <a:prstClr val="black"/>
                </a:solidFill>
              </a:rPr>
              <a:t>اگر مقدار صفر است آن را برابر یک قرار بده.	</a:t>
            </a:r>
          </a:p>
          <a:p>
            <a:pPr lvl="1">
              <a:buClr>
                <a:srgbClr val="DD8047"/>
              </a:buClr>
            </a:pPr>
            <a:r>
              <a:rPr lang="fa-IR" sz="2300" dirty="0" smtClean="0">
                <a:solidFill>
                  <a:prstClr val="black"/>
                </a:solidFill>
              </a:rPr>
              <a:t>نوشتن مقدار جدید در قفل</a:t>
            </a:r>
          </a:p>
          <a:p>
            <a:pPr>
              <a:buClr>
                <a:srgbClr val="DD8047"/>
              </a:buClr>
            </a:pPr>
            <a:r>
              <a:rPr lang="fa-IR" dirty="0" smtClean="0">
                <a:solidFill>
                  <a:prstClr val="black"/>
                </a:solidFill>
              </a:rPr>
              <a:t>قطعه کد بالا اتمی نیست. چرا؟</a:t>
            </a:r>
            <a:endParaRPr lang="en-US" dirty="0">
              <a:solidFill>
                <a:srgbClr val="C00000"/>
              </a:solidFill>
            </a:endParaRP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9</a:t>
            </a:fld>
            <a:endParaRPr lang="en-US" altLang="en-US" dirty="0"/>
          </a:p>
        </p:txBody>
      </p:sp>
      <p:sp>
        <p:nvSpPr>
          <p:cNvPr id="8" name="TextBox 7"/>
          <p:cNvSpPr txBox="1"/>
          <p:nvPr/>
        </p:nvSpPr>
        <p:spPr>
          <a:xfrm>
            <a:off x="914400" y="4343400"/>
            <a:ext cx="2920992"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try:	LW R1,var</a:t>
            </a:r>
          </a:p>
          <a:p>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BNEZ </a:t>
            </a:r>
            <a:r>
              <a:rPr lang="en-US" dirty="0">
                <a:latin typeface="Droid Sans Mono" panose="020B0609030804020204" pitchFamily="49" charset="0"/>
                <a:ea typeface="Droid Sans Mono" panose="020B0609030804020204" pitchFamily="49" charset="0"/>
                <a:cs typeface="Droid Sans Mono" panose="020B0609030804020204" pitchFamily="49" charset="0"/>
              </a:rPr>
              <a:t>R1,try </a:t>
            </a:r>
            <a:endParaRPr lang="en-US" dirty="0" smtClean="0">
              <a:latin typeface="Droid Sans Mono" panose="020B0609030804020204" pitchFamily="49" charset="0"/>
              <a:ea typeface="Droid Sans Mono" panose="020B0609030804020204" pitchFamily="49" charset="0"/>
              <a:cs typeface="Droid Sans Mono" panose="020B0609030804020204" pitchFamily="49" charset="0"/>
            </a:endParaRPr>
          </a:p>
          <a:p>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ADDI R1,R1,#1</a:t>
            </a:r>
          </a:p>
          <a:p>
            <a:r>
              <a:rPr lang="en-US" dirty="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SW R1,var</a:t>
            </a:r>
          </a:p>
        </p:txBody>
      </p:sp>
    </p:spTree>
    <p:extLst>
      <p:ext uri="{BB962C8B-B14F-4D97-AF65-F5344CB8AC3E}">
        <p14:creationId xmlns:p14="http://schemas.microsoft.com/office/powerpoint/2010/main" val="1939193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7612</TotalTime>
  <Words>3198</Words>
  <Application>Microsoft Office PowerPoint</Application>
  <PresentationFormat>On-screen Show (4:3)</PresentationFormat>
  <Paragraphs>622</Paragraphs>
  <Slides>38</Slides>
  <Notes>22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Median</vt:lpstr>
      <vt:lpstr>برنامه‌نویسی چندهسته‌ای  5- OpenMP (بخش سوم)  محمود ممتازپور  </vt:lpstr>
      <vt:lpstr>فهرست</vt:lpstr>
      <vt:lpstr>قفل          Lock</vt:lpstr>
      <vt:lpstr>قفل: مثال</vt:lpstr>
      <vt:lpstr>قفل: مثال</vt:lpstr>
      <vt:lpstr>قفل: مثال</vt:lpstr>
      <vt:lpstr>قفل: مثال</vt:lpstr>
      <vt:lpstr>قفل: مثال</vt:lpstr>
      <vt:lpstr>پیاده‌سازی قفل در سخت‌افزار</vt:lpstr>
      <vt:lpstr>پیاده‌سازی قفل در سخت‌افزار</vt:lpstr>
      <vt:lpstr>چگونهLL/SC  اتمی است؟</vt:lpstr>
      <vt:lpstr>پیاده‌سازی قفل در سخت‌افزار</vt:lpstr>
      <vt:lpstr>پیاده‌سازی دستورات اتمی Atomic Operation</vt:lpstr>
      <vt:lpstr>پیاده‌سازی دستورات اتمی Atomic Operation</vt:lpstr>
      <vt:lpstr>پیاده‌سازی دستورات اتمی Atomic Operation</vt:lpstr>
      <vt:lpstr>فلاش        Flush</vt:lpstr>
      <vt:lpstr>انسجام حافظه نهان   Cache Coherency</vt:lpstr>
      <vt:lpstr>مثال: حافظه نهان با مکانیزم Write-Back</vt:lpstr>
      <vt:lpstr>مثال: حافظه نهان با مکانیزم Write-Through</vt:lpstr>
      <vt:lpstr>یک راه حل: پروتکل Snooping مبتنی بر Update</vt:lpstr>
      <vt:lpstr>یک راه حل: پروتکل Snooping مبتنی بر Update</vt:lpstr>
      <vt:lpstr>سازگاری حافظه     Memory Consistency</vt:lpstr>
      <vt:lpstr>مثال: چرا سازگاری حافظه مهم است؟</vt:lpstr>
      <vt:lpstr>مدل سازگاری حافظه</vt:lpstr>
      <vt:lpstr>مدل سازگاری ترتیبی Sequential Consistency</vt:lpstr>
      <vt:lpstr>مدل سازگاری ترتیبی Sequential Consistency</vt:lpstr>
      <vt:lpstr>سازگاری ترتیبی و حذف مکانیزم‌های بهینه‌سازی</vt:lpstr>
      <vt:lpstr>سازگاری ترتیبی و حذف مکانیزم‌های بهینه‌سازی</vt:lpstr>
      <vt:lpstr>مدل سازگاری حافظه راحت   Relaxed Consistency</vt:lpstr>
      <vt:lpstr>مدل سازگاری راحت</vt:lpstr>
      <vt:lpstr>مثال</vt:lpstr>
      <vt:lpstr>فلاش        Flush</vt:lpstr>
      <vt:lpstr>فلاش        Flush</vt:lpstr>
      <vt:lpstr>فلاش ضمنی     Implicit Flush</vt:lpstr>
      <vt:lpstr>مسئله تولیدکننده-مصرف‌کننده</vt:lpstr>
      <vt:lpstr> مثال تولیدکننده-مصرف‌کننده</vt:lpstr>
      <vt:lpstr>راه حل</vt:lpstr>
      <vt:lpstr>مراجع</vt:lpstr>
    </vt:vector>
  </TitlesOfParts>
  <Company>Purdue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Overview</dc:title>
  <dc:creator>rf</dc:creator>
  <cp:lastModifiedBy>Windows User</cp:lastModifiedBy>
  <cp:revision>616</cp:revision>
  <dcterms:created xsi:type="dcterms:W3CDTF">2005-06-03T08:24:32Z</dcterms:created>
  <dcterms:modified xsi:type="dcterms:W3CDTF">2018-04-06T16:05:13Z</dcterms:modified>
</cp:coreProperties>
</file>