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5"/>
  </p:notesMasterIdLst>
  <p:sldIdLst>
    <p:sldId id="271" r:id="rId2"/>
    <p:sldId id="270" r:id="rId3"/>
    <p:sldId id="299" r:id="rId4"/>
    <p:sldId id="300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26" r:id="rId17"/>
    <p:sldId id="332" r:id="rId18"/>
    <p:sldId id="333" r:id="rId19"/>
    <p:sldId id="327" r:id="rId20"/>
    <p:sldId id="334" r:id="rId21"/>
    <p:sldId id="329" r:id="rId22"/>
    <p:sldId id="330" r:id="rId23"/>
    <p:sldId id="33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1" r:id="rId33"/>
    <p:sldId id="322" r:id="rId34"/>
    <p:sldId id="323" r:id="rId35"/>
    <p:sldId id="335" r:id="rId36"/>
    <p:sldId id="324" r:id="rId37"/>
    <p:sldId id="336" r:id="rId38"/>
    <p:sldId id="337" r:id="rId39"/>
    <p:sldId id="325" r:id="rId40"/>
    <p:sldId id="338" r:id="rId41"/>
    <p:sldId id="339" r:id="rId42"/>
    <p:sldId id="340" r:id="rId43"/>
    <p:sldId id="298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6FD"/>
    <a:srgbClr val="FF6600"/>
    <a:srgbClr val="66FF66"/>
    <a:srgbClr val="008000"/>
    <a:srgbClr val="008080"/>
    <a:srgbClr val="CC0099"/>
    <a:srgbClr val="FF0000"/>
    <a:srgbClr val="0066FF"/>
    <a:srgbClr val="6128F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82104" autoAdjust="0"/>
  </p:normalViewPr>
  <p:slideViewPr>
    <p:cSldViewPr>
      <p:cViewPr varScale="1">
        <p:scale>
          <a:sx n="73" d="100"/>
          <a:sy n="73" d="100"/>
        </p:scale>
        <p:origin x="10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A470DC-7C81-4DA4-8C0B-00C3524FB74D}" type="datetimeFigureOut">
              <a:rPr lang="en-US"/>
              <a:pPr>
                <a:defRPr/>
              </a:pPr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33EA2D-6917-409E-A3B4-BA2E769CB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1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9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64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53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6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44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__FILE__</a:t>
            </a:r>
            <a:r>
              <a:rPr lang="fa-IR" baseline="0" dirty="0" smtClean="0"/>
              <a:t> و </a:t>
            </a:r>
            <a:r>
              <a:rPr lang="en-US" baseline="0" dirty="0" smtClean="0"/>
              <a:t>__LINE__</a:t>
            </a:r>
            <a:r>
              <a:rPr lang="fa-IR" baseline="0" dirty="0" smtClean="0"/>
              <a:t> ماکروهایی هستند که به ترتیب نام فایل و شماره خط آن را به فرمت رشته و عدد صحیح بر می‌گردانند. با اجرای دستور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printf</a:t>
            </a:r>
            <a:r>
              <a:rPr lang="fa-IR" baseline="0" dirty="0" smtClean="0"/>
              <a:t> بالا می‌توان فهمید که خطای گزارش شده از چه فایلی و در کدام خط آن تولید شده است.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هر نخ</a:t>
            </a:r>
            <a:r>
              <a:rPr lang="fa-IR" baseline="0" dirty="0" smtClean="0"/>
              <a:t> در </a:t>
            </a:r>
            <a:r>
              <a:rPr lang="en-US" baseline="0" dirty="0" smtClean="0"/>
              <a:t>GPU</a:t>
            </a:r>
            <a:r>
              <a:rPr lang="fa-IR" baseline="0" dirty="0" smtClean="0"/>
              <a:t> این تابع هسته را اجرا می‌کند. بنابراین فقط عملیاتی که باید یک نخ انجام دهد را می‌نویسیم. </a:t>
            </a:r>
            <a:r>
              <a:rPr lang="fa-IR" dirty="0" smtClean="0"/>
              <a:t>هر نخ</a:t>
            </a:r>
            <a:r>
              <a:rPr lang="fa-IR" baseline="0" dirty="0" smtClean="0"/>
              <a:t> ابتدا با استفاده از اندیسهای خود مشخص می‌کند که باید بر روی چه قسمتی از داده کار کند، سپس عملیات متناظر را انجام می‌دهد.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0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9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استفاده از تابع </a:t>
            </a:r>
            <a:r>
              <a:rPr lang="en-US" dirty="0" smtClean="0"/>
              <a:t>ceil</a:t>
            </a:r>
            <a:r>
              <a:rPr lang="fa-IR" dirty="0" smtClean="0"/>
              <a:t> برای</a:t>
            </a:r>
            <a:r>
              <a:rPr lang="fa-IR" baseline="0" dirty="0" smtClean="0"/>
              <a:t> این است که مطمئن باشیم به اندازه کافی بلوک برای پردازش </a:t>
            </a:r>
            <a:r>
              <a:rPr lang="en-US" baseline="0" dirty="0" smtClean="0"/>
              <a:t>n</a:t>
            </a:r>
            <a:r>
              <a:rPr lang="fa-IR" baseline="0" dirty="0" smtClean="0"/>
              <a:t> المان وجود دارد.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8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for Mobile</a:t>
            </a:r>
            <a:r>
              <a:rPr lang="en-US" baseline="0" dirty="0" smtClean="0"/>
              <a:t> GPU: Google Android 4.2 enabled running </a:t>
            </a:r>
            <a:r>
              <a:rPr lang="en-US" b="1" baseline="0" dirty="0" err="1" smtClean="0"/>
              <a:t>RenderScript</a:t>
            </a:r>
            <a:r>
              <a:rPr lang="en-US" baseline="0" dirty="0" smtClean="0"/>
              <a:t> code on the mobile device GPU. Apple introduced a proprietary </a:t>
            </a:r>
            <a:r>
              <a:rPr lang="en-US" b="1" baseline="0" dirty="0" smtClean="0"/>
              <a:t>Metal</a:t>
            </a:r>
            <a:r>
              <a:rPr lang="en-US" baseline="0" dirty="0" smtClean="0"/>
              <a:t> API for iOS applications, able to execute arbitrary code through Apple's GPU compute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B93544-E515-4998-91FF-24DFE15CC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128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6ACE-8AD5-4601-BF6F-3BD0F2FCF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7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D028E-CEE5-4E72-AB72-60DE51AE8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76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 baseline="0"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 sz="2800" baseline="0">
                <a:cs typeface="B Nazanin" panose="00000400000000000000" pitchFamily="2" charset="-78"/>
              </a:defRPr>
            </a:lvl1pPr>
            <a:lvl2pPr algn="r" rtl="1">
              <a:defRPr sz="2400" baseline="0">
                <a:cs typeface="B Nazanin" panose="00000400000000000000" pitchFamily="2" charset="-78"/>
              </a:defRPr>
            </a:lvl2pPr>
            <a:lvl3pPr algn="r" rtl="1">
              <a:defRPr sz="2000" baseline="0">
                <a:cs typeface="B Nazanin" panose="00000400000000000000" pitchFamily="2" charset="-78"/>
              </a:defRPr>
            </a:lvl3pPr>
            <a:lvl4pPr algn="r" rtl="1">
              <a:defRPr sz="1800" baseline="0">
                <a:cs typeface="B Nazanin" panose="00000400000000000000" pitchFamily="2" charset="-78"/>
              </a:defRPr>
            </a:lvl4pPr>
            <a:lvl5pPr algn="r" rtl="1">
              <a:defRPr sz="18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 baseline="0"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5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C4AC28-1BAE-4DCD-93DB-8AD7F1A46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82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273399-FC00-468E-8297-A5C757E77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5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EE0C74-F63E-4D14-B3D9-88056494A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9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51E03-F727-4562-A6EF-A0FC89A14B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13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47DC95-5854-4724-B6D6-20751119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2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26475-5554-4527-8CFD-5B621BF7CC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09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6818297-90BD-4146-99D5-0305732C0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7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27132BE2-3AAD-4C99-84E8-8675590281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65" r:id="rId6"/>
    <p:sldLayoutId id="2147483973" r:id="rId7"/>
    <p:sldLayoutId id="2147483966" r:id="rId8"/>
    <p:sldLayoutId id="2147483974" r:id="rId9"/>
    <p:sldLayoutId id="2147483967" r:id="rId10"/>
    <p:sldLayoutId id="21474839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برنامه‌نویسی چندهسته‌ای</a:t>
            </a:r>
            <a:r>
              <a:rPr lang="en-US" cap="none" dirty="0">
                <a:cs typeface="B Nazanin" panose="00000400000000000000" pitchFamily="2" charset="-78"/>
              </a:rPr>
              <a:t/>
            </a:r>
            <a:br>
              <a:rPr lang="en-US" cap="none" dirty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/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6- </a:t>
            </a:r>
            <a:r>
              <a:rPr lang="en-US" cap="none" dirty="0" smtClean="0">
                <a:cs typeface="B Nazanin" panose="00000400000000000000" pitchFamily="2" charset="-78"/>
              </a:rPr>
              <a:t>CUDA</a:t>
            </a:r>
            <a:r>
              <a:rPr lang="fa-IR" cap="none" dirty="0" smtClean="0">
                <a:cs typeface="B Nazanin" panose="00000400000000000000" pitchFamily="2" charset="-78"/>
              </a:rPr>
              <a:t> (بخش اول)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ct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76200" y="6248400"/>
            <a:ext cx="2057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800" smtClean="0">
                <a:solidFill>
                  <a:srgbClr val="FFFFFF"/>
                </a:solidFill>
                <a:latin typeface="Arial" pitchFamily="34" charset="0"/>
                <a:cs typeface="B Nazanin" panose="00000400000000000000" pitchFamily="2" charset="-78"/>
              </a:rPr>
              <a:t>برنامه‌نویسی چند‌هسته‌ای</a:t>
            </a:r>
            <a:endParaRPr lang="en-US" altLang="en-US" sz="1800" dirty="0">
              <a:solidFill>
                <a:srgbClr val="FFFFFF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t>6 - برنامه‌نویسی پردازنده گرافیکی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t>CUDA</a:t>
            </a:r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fld id="{D7895C56-766E-4F90-AE6B-6CA76F48B262}" type="slidenum"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pPr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 آرایه با استفاده از کتابخانه </a:t>
            </a:r>
            <a:r>
              <a:rPr lang="en-US" dirty="0" smtClean="0"/>
              <a:t>Thrust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200" dirty="0"/>
              <a:t>thrust</a:t>
            </a:r>
            <a:r>
              <a:rPr lang="en-US" sz="2200" dirty="0">
                <a:solidFill>
                  <a:srgbClr val="800080"/>
                </a:solidFill>
              </a:rPr>
              <a:t>::</a:t>
            </a:r>
            <a:r>
              <a:rPr lang="en-US" sz="2200" dirty="0" err="1"/>
              <a:t>device_vector</a:t>
            </a:r>
            <a:r>
              <a:rPr lang="en-US" sz="2200" dirty="0">
                <a:solidFill>
                  <a:srgbClr val="808030"/>
                </a:solidFill>
              </a:rPr>
              <a:t>&lt;</a:t>
            </a:r>
            <a:r>
              <a:rPr lang="en-US" sz="2200" b="1" dirty="0">
                <a:solidFill>
                  <a:srgbClr val="800000"/>
                </a:solidFill>
              </a:rPr>
              <a:t>float</a:t>
            </a:r>
            <a:r>
              <a:rPr lang="en-US" sz="2200" dirty="0">
                <a:solidFill>
                  <a:srgbClr val="808030"/>
                </a:solidFill>
              </a:rPr>
              <a:t>&gt;</a:t>
            </a:r>
            <a:r>
              <a:rPr lang="en-US" sz="2200" dirty="0"/>
              <a:t> deviceInput1</a:t>
            </a:r>
            <a:r>
              <a:rPr lang="en-US" sz="2200" dirty="0">
                <a:solidFill>
                  <a:srgbClr val="808030"/>
                </a:solidFill>
              </a:rPr>
              <a:t>(</a:t>
            </a:r>
            <a:r>
              <a:rPr lang="en-US" sz="2200" dirty="0" err="1"/>
              <a:t>inputLength</a:t>
            </a:r>
            <a:r>
              <a:rPr lang="en-US" sz="2200" dirty="0">
                <a:solidFill>
                  <a:srgbClr val="808030"/>
                </a:solidFill>
              </a:rPr>
              <a:t>)</a:t>
            </a:r>
            <a:r>
              <a:rPr lang="en-US" sz="2200" dirty="0">
                <a:solidFill>
                  <a:srgbClr val="800080"/>
                </a:solidFill>
              </a:rPr>
              <a:t>;</a:t>
            </a:r>
            <a:r>
              <a:rPr lang="en-US" sz="2200" dirty="0"/>
              <a:t> thrust</a:t>
            </a:r>
            <a:r>
              <a:rPr lang="en-US" sz="2200" dirty="0">
                <a:solidFill>
                  <a:srgbClr val="800080"/>
                </a:solidFill>
              </a:rPr>
              <a:t>::</a:t>
            </a:r>
            <a:r>
              <a:rPr lang="en-US" sz="2200" dirty="0" err="1"/>
              <a:t>device_vector</a:t>
            </a:r>
            <a:r>
              <a:rPr lang="en-US" sz="2200" dirty="0">
                <a:solidFill>
                  <a:srgbClr val="808030"/>
                </a:solidFill>
              </a:rPr>
              <a:t>&lt;</a:t>
            </a:r>
            <a:r>
              <a:rPr lang="en-US" sz="2200" b="1" dirty="0">
                <a:solidFill>
                  <a:srgbClr val="800000"/>
                </a:solidFill>
              </a:rPr>
              <a:t>float</a:t>
            </a:r>
            <a:r>
              <a:rPr lang="en-US" sz="2200" dirty="0">
                <a:solidFill>
                  <a:srgbClr val="808030"/>
                </a:solidFill>
              </a:rPr>
              <a:t>&gt;</a:t>
            </a:r>
            <a:r>
              <a:rPr lang="en-US" sz="2200" dirty="0"/>
              <a:t> deviceInput2</a:t>
            </a:r>
            <a:r>
              <a:rPr lang="en-US" sz="2200" dirty="0">
                <a:solidFill>
                  <a:srgbClr val="808030"/>
                </a:solidFill>
              </a:rPr>
              <a:t>(</a:t>
            </a:r>
            <a:r>
              <a:rPr lang="en-US" sz="2200" dirty="0" err="1"/>
              <a:t>inputLength</a:t>
            </a:r>
            <a:r>
              <a:rPr lang="en-US" sz="2200" dirty="0">
                <a:solidFill>
                  <a:srgbClr val="808030"/>
                </a:solidFill>
              </a:rPr>
              <a:t>)</a:t>
            </a:r>
            <a:r>
              <a:rPr lang="en-US" sz="2200" dirty="0">
                <a:solidFill>
                  <a:srgbClr val="800080"/>
                </a:solidFill>
              </a:rPr>
              <a:t>;</a:t>
            </a:r>
            <a:r>
              <a:rPr lang="en-US" sz="2200" dirty="0"/>
              <a:t> thrust</a:t>
            </a:r>
            <a:r>
              <a:rPr lang="en-US" sz="2200" dirty="0">
                <a:solidFill>
                  <a:srgbClr val="800080"/>
                </a:solidFill>
              </a:rPr>
              <a:t>::</a:t>
            </a:r>
            <a:r>
              <a:rPr lang="en-US" sz="2200" dirty="0" err="1"/>
              <a:t>device_vector</a:t>
            </a:r>
            <a:r>
              <a:rPr lang="en-US" sz="2200" dirty="0">
                <a:solidFill>
                  <a:srgbClr val="808030"/>
                </a:solidFill>
              </a:rPr>
              <a:t>&lt;</a:t>
            </a:r>
            <a:r>
              <a:rPr lang="en-US" sz="2200" b="1" dirty="0">
                <a:solidFill>
                  <a:srgbClr val="800000"/>
                </a:solidFill>
              </a:rPr>
              <a:t>float</a:t>
            </a:r>
            <a:r>
              <a:rPr lang="en-US" sz="2200" dirty="0">
                <a:solidFill>
                  <a:srgbClr val="808030"/>
                </a:solidFill>
              </a:rPr>
              <a:t>&gt;</a:t>
            </a:r>
            <a:r>
              <a:rPr lang="en-US" sz="2200" dirty="0"/>
              <a:t> </a:t>
            </a:r>
            <a:r>
              <a:rPr lang="en-US" sz="2200" dirty="0" err="1"/>
              <a:t>deviceOutput</a:t>
            </a:r>
            <a:r>
              <a:rPr lang="en-US" sz="2200" dirty="0">
                <a:solidFill>
                  <a:srgbClr val="808030"/>
                </a:solidFill>
              </a:rPr>
              <a:t>(</a:t>
            </a:r>
            <a:r>
              <a:rPr lang="en-US" sz="2200" dirty="0" err="1"/>
              <a:t>inputLength</a:t>
            </a:r>
            <a:r>
              <a:rPr lang="en-US" sz="2200" dirty="0">
                <a:solidFill>
                  <a:srgbClr val="808030"/>
                </a:solidFill>
              </a:rPr>
              <a:t>)</a:t>
            </a:r>
            <a:r>
              <a:rPr lang="en-US" sz="2200" dirty="0">
                <a:solidFill>
                  <a:srgbClr val="80008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800080"/>
              </a:solidFill>
            </a:endParaRPr>
          </a:p>
          <a:p>
            <a:pPr marL="0" indent="0" algn="l" rtl="0">
              <a:buNone/>
            </a:pPr>
            <a:r>
              <a:rPr lang="en-US" sz="2200" dirty="0"/>
              <a:t>thrust</a:t>
            </a:r>
            <a:r>
              <a:rPr lang="en-US" sz="2200" dirty="0">
                <a:solidFill>
                  <a:srgbClr val="800080"/>
                </a:solidFill>
              </a:rPr>
              <a:t>::</a:t>
            </a:r>
            <a:r>
              <a:rPr lang="en-US" sz="2200" dirty="0"/>
              <a:t>copy</a:t>
            </a:r>
            <a:r>
              <a:rPr lang="en-US" sz="2200" dirty="0">
                <a:solidFill>
                  <a:srgbClr val="808030"/>
                </a:solidFill>
              </a:rPr>
              <a:t>(</a:t>
            </a:r>
            <a:r>
              <a:rPr lang="en-US" sz="2200" dirty="0"/>
              <a:t>hostInput1</a:t>
            </a:r>
            <a:r>
              <a:rPr lang="en-US" sz="2200" dirty="0">
                <a:solidFill>
                  <a:srgbClr val="808030"/>
                </a:solidFill>
              </a:rPr>
              <a:t>,</a:t>
            </a:r>
            <a:r>
              <a:rPr lang="en-US" sz="2200" dirty="0"/>
              <a:t> hostInput1 </a:t>
            </a:r>
            <a:r>
              <a:rPr lang="en-US" sz="2200" dirty="0">
                <a:solidFill>
                  <a:srgbClr val="808030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 err="1"/>
              <a:t>inputLength</a:t>
            </a:r>
            <a:r>
              <a:rPr lang="en-US" sz="2200" dirty="0">
                <a:solidFill>
                  <a:srgbClr val="808030"/>
                </a:solidFill>
              </a:rPr>
              <a:t>,</a:t>
            </a:r>
            <a:r>
              <a:rPr lang="en-US" sz="2200" dirty="0"/>
              <a:t>   	deviceInput1</a:t>
            </a:r>
            <a:r>
              <a:rPr lang="en-US" sz="2200" dirty="0">
                <a:solidFill>
                  <a:srgbClr val="808030"/>
                </a:solidFill>
              </a:rPr>
              <a:t>.</a:t>
            </a:r>
            <a:r>
              <a:rPr lang="en-US" sz="2200" dirty="0"/>
              <a:t>begin</a:t>
            </a:r>
            <a:r>
              <a:rPr lang="en-US" sz="2200" dirty="0">
                <a:solidFill>
                  <a:srgbClr val="808030"/>
                </a:solidFill>
              </a:rPr>
              <a:t>())</a:t>
            </a:r>
            <a:r>
              <a:rPr lang="en-US" sz="2200" dirty="0">
                <a:solidFill>
                  <a:srgbClr val="800080"/>
                </a:solidFill>
              </a:rPr>
              <a:t>;</a:t>
            </a:r>
            <a:r>
              <a:rPr lang="en-US" sz="2200" dirty="0"/>
              <a:t> </a:t>
            </a:r>
          </a:p>
          <a:p>
            <a:pPr marL="0" indent="0" algn="l" rtl="0">
              <a:buNone/>
            </a:pPr>
            <a:r>
              <a:rPr lang="en-US" sz="2200" dirty="0"/>
              <a:t>thrust</a:t>
            </a:r>
            <a:r>
              <a:rPr lang="en-US" sz="2200" dirty="0">
                <a:solidFill>
                  <a:srgbClr val="800080"/>
                </a:solidFill>
              </a:rPr>
              <a:t>::</a:t>
            </a:r>
            <a:r>
              <a:rPr lang="en-US" sz="2200" dirty="0"/>
              <a:t>copy</a:t>
            </a:r>
            <a:r>
              <a:rPr lang="en-US" sz="2200" dirty="0">
                <a:solidFill>
                  <a:srgbClr val="808030"/>
                </a:solidFill>
              </a:rPr>
              <a:t>(</a:t>
            </a:r>
            <a:r>
              <a:rPr lang="en-US" sz="2200" dirty="0"/>
              <a:t>hostInput2</a:t>
            </a:r>
            <a:r>
              <a:rPr lang="en-US" sz="2200" dirty="0">
                <a:solidFill>
                  <a:srgbClr val="808030"/>
                </a:solidFill>
              </a:rPr>
              <a:t>,</a:t>
            </a:r>
            <a:r>
              <a:rPr lang="en-US" sz="2200" dirty="0"/>
              <a:t> hostInput2 </a:t>
            </a:r>
            <a:r>
              <a:rPr lang="en-US" sz="2200" dirty="0">
                <a:solidFill>
                  <a:srgbClr val="808030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 err="1"/>
              <a:t>inputLength</a:t>
            </a:r>
            <a:r>
              <a:rPr lang="en-US" sz="2200" dirty="0">
                <a:solidFill>
                  <a:srgbClr val="808030"/>
                </a:solidFill>
              </a:rPr>
              <a:t>,</a:t>
            </a:r>
            <a:r>
              <a:rPr lang="en-US" sz="2200" dirty="0"/>
              <a:t> 	deviceInput2</a:t>
            </a:r>
            <a:r>
              <a:rPr lang="en-US" sz="2200" dirty="0">
                <a:solidFill>
                  <a:srgbClr val="808030"/>
                </a:solidFill>
              </a:rPr>
              <a:t>.</a:t>
            </a:r>
            <a:r>
              <a:rPr lang="en-US" sz="2200" dirty="0"/>
              <a:t>begin</a:t>
            </a:r>
            <a:r>
              <a:rPr lang="en-US" sz="2200" dirty="0">
                <a:solidFill>
                  <a:srgbClr val="808030"/>
                </a:solidFill>
              </a:rPr>
              <a:t>())</a:t>
            </a:r>
            <a:r>
              <a:rPr lang="en-US" sz="2200" dirty="0">
                <a:solidFill>
                  <a:srgbClr val="800080"/>
                </a:solidFill>
              </a:rPr>
              <a:t>;</a:t>
            </a:r>
          </a:p>
          <a:p>
            <a:pPr marL="0" indent="0"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dirty="0"/>
              <a:t>thrust</a:t>
            </a:r>
            <a:r>
              <a:rPr lang="en-US" sz="2200" dirty="0">
                <a:solidFill>
                  <a:srgbClr val="800080"/>
                </a:solidFill>
              </a:rPr>
              <a:t>::</a:t>
            </a:r>
            <a:r>
              <a:rPr lang="en-US" sz="2200" dirty="0"/>
              <a:t>transform</a:t>
            </a:r>
            <a:r>
              <a:rPr lang="en-US" sz="2200" dirty="0">
                <a:solidFill>
                  <a:srgbClr val="808030"/>
                </a:solidFill>
              </a:rPr>
              <a:t>(</a:t>
            </a:r>
            <a:r>
              <a:rPr lang="en-US" sz="2200" dirty="0"/>
              <a:t>deviceInput1</a:t>
            </a:r>
            <a:r>
              <a:rPr lang="en-US" sz="2200" dirty="0">
                <a:solidFill>
                  <a:srgbClr val="808030"/>
                </a:solidFill>
              </a:rPr>
              <a:t>.</a:t>
            </a:r>
            <a:r>
              <a:rPr lang="en-US" sz="2200" dirty="0"/>
              <a:t>begin</a:t>
            </a:r>
            <a:r>
              <a:rPr lang="en-US" sz="2200" dirty="0">
                <a:solidFill>
                  <a:srgbClr val="808030"/>
                </a:solidFill>
              </a:rPr>
              <a:t>(),</a:t>
            </a:r>
            <a:r>
              <a:rPr lang="en-US" sz="2200" dirty="0"/>
              <a:t> deviceInput1</a:t>
            </a:r>
            <a:r>
              <a:rPr lang="en-US" sz="2200" dirty="0">
                <a:solidFill>
                  <a:srgbClr val="808030"/>
                </a:solidFill>
              </a:rPr>
              <a:t>.</a:t>
            </a:r>
            <a:r>
              <a:rPr lang="en-US" sz="2200" dirty="0"/>
              <a:t>end</a:t>
            </a:r>
            <a:r>
              <a:rPr lang="en-US" sz="2200" dirty="0">
                <a:solidFill>
                  <a:srgbClr val="808030"/>
                </a:solidFill>
              </a:rPr>
              <a:t>(),</a:t>
            </a:r>
            <a:r>
              <a:rPr lang="en-US" sz="2200" dirty="0"/>
              <a:t> 		</a:t>
            </a:r>
            <a:r>
              <a:rPr lang="en-US" sz="2200" dirty="0" smtClean="0"/>
              <a:t>deviceInput2</a:t>
            </a:r>
            <a:r>
              <a:rPr lang="en-US" sz="2200" dirty="0" smtClean="0">
                <a:solidFill>
                  <a:srgbClr val="808030"/>
                </a:solidFill>
              </a:rPr>
              <a:t>.</a:t>
            </a:r>
            <a:r>
              <a:rPr lang="en-US" sz="2200" dirty="0" smtClean="0"/>
              <a:t>begin</a:t>
            </a:r>
            <a:r>
              <a:rPr lang="en-US" sz="2200" dirty="0">
                <a:solidFill>
                  <a:srgbClr val="808030"/>
                </a:solidFill>
              </a:rPr>
              <a:t>(),</a:t>
            </a:r>
            <a:r>
              <a:rPr lang="en-US" sz="2200" dirty="0"/>
              <a:t> </a:t>
            </a:r>
            <a:r>
              <a:rPr lang="en-US" sz="2200" dirty="0" err="1"/>
              <a:t>deviceOutput</a:t>
            </a:r>
            <a:r>
              <a:rPr lang="en-US" sz="2200" dirty="0" err="1">
                <a:solidFill>
                  <a:srgbClr val="808030"/>
                </a:solidFill>
              </a:rPr>
              <a:t>.</a:t>
            </a:r>
            <a:r>
              <a:rPr lang="en-US" sz="2200" dirty="0" err="1"/>
              <a:t>begin</a:t>
            </a:r>
            <a:r>
              <a:rPr lang="en-US" sz="2200" dirty="0">
                <a:solidFill>
                  <a:srgbClr val="808030"/>
                </a:solidFill>
              </a:rPr>
              <a:t>(),</a:t>
            </a:r>
            <a:endParaRPr lang="en-US" sz="2200" dirty="0"/>
          </a:p>
          <a:p>
            <a:pPr marL="0" indent="0" algn="l" rtl="0">
              <a:buNone/>
            </a:pPr>
            <a:r>
              <a:rPr lang="en-US" sz="2200" dirty="0"/>
              <a:t>       </a:t>
            </a:r>
            <a:r>
              <a:rPr lang="en-US" sz="2200" dirty="0" smtClean="0"/>
              <a:t>	thrust</a:t>
            </a:r>
            <a:r>
              <a:rPr lang="en-US" sz="2200" dirty="0">
                <a:solidFill>
                  <a:srgbClr val="800080"/>
                </a:solidFill>
              </a:rPr>
              <a:t>::</a:t>
            </a:r>
            <a:r>
              <a:rPr lang="en-US" sz="2200" dirty="0"/>
              <a:t>plus</a:t>
            </a:r>
            <a:r>
              <a:rPr lang="en-US" sz="2200" dirty="0">
                <a:solidFill>
                  <a:srgbClr val="808030"/>
                </a:solidFill>
              </a:rPr>
              <a:t>&lt;</a:t>
            </a:r>
            <a:r>
              <a:rPr lang="en-US" sz="2200" b="1" dirty="0">
                <a:solidFill>
                  <a:srgbClr val="800000"/>
                </a:solidFill>
              </a:rPr>
              <a:t>float</a:t>
            </a:r>
            <a:r>
              <a:rPr lang="en-US" sz="2200" dirty="0">
                <a:solidFill>
                  <a:srgbClr val="808030"/>
                </a:solidFill>
              </a:rPr>
              <a:t>&gt;())</a:t>
            </a:r>
            <a:r>
              <a:rPr lang="en-US" sz="2200" dirty="0">
                <a:solidFill>
                  <a:srgbClr val="800080"/>
                </a:solidFill>
              </a:rPr>
              <a:t>;</a:t>
            </a:r>
            <a:endParaRPr lang="en-US" sz="2200" dirty="0"/>
          </a:p>
          <a:p>
            <a:pPr marL="0" indent="0" algn="l" rtl="0">
              <a:buNone/>
            </a:pP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16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راهنماهای کامپایلر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>
                <a:solidFill>
                  <a:srgbClr val="FF0000"/>
                </a:solidFill>
              </a:rPr>
              <a:t>استفاده آسان</a:t>
            </a:r>
            <a:r>
              <a:rPr lang="fa-IR" dirty="0" smtClean="0"/>
              <a:t>: کامپایلر مسئول جزئیات موازی‌سازی و انتقال داده است (مانند </a:t>
            </a:r>
            <a:r>
              <a:rPr lang="en-US" dirty="0" err="1" smtClean="0"/>
              <a:t>OpenMP</a:t>
            </a:r>
            <a:r>
              <a:rPr lang="fa-IR" dirty="0" smtClean="0"/>
              <a:t>)</a:t>
            </a:r>
          </a:p>
          <a:p>
            <a:r>
              <a:rPr lang="fa-IR" dirty="0" smtClean="0">
                <a:solidFill>
                  <a:srgbClr val="FF0000"/>
                </a:solidFill>
              </a:rPr>
              <a:t>کد قابل حمل</a:t>
            </a:r>
            <a:r>
              <a:rPr lang="fa-IR" dirty="0" smtClean="0"/>
              <a:t>: کد نوشته شده عمومی است و با هر کامپایلری که از موازی‌سازی بر روی </a:t>
            </a:r>
            <a:r>
              <a:rPr lang="en-US" dirty="0" smtClean="0"/>
              <a:t>GPU</a:t>
            </a:r>
            <a:r>
              <a:rPr lang="fa-IR" dirty="0" smtClean="0"/>
              <a:t> پشتیبانی بکند قابل اجرا بر روی هر سخت‌افزاری است.</a:t>
            </a:r>
          </a:p>
          <a:p>
            <a:r>
              <a:rPr lang="fa-IR" dirty="0" smtClean="0">
                <a:solidFill>
                  <a:srgbClr val="FF0000"/>
                </a:solidFill>
              </a:rPr>
              <a:t>کارایی متفاوت </a:t>
            </a:r>
            <a:r>
              <a:rPr lang="fa-IR" dirty="0" smtClean="0"/>
              <a:t>وابسته به کامپایلر و نسخه آن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8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 smtClean="0"/>
              <a:t>جمع آرایه با استفاده از راهنماهای </a:t>
            </a:r>
            <a:r>
              <a:rPr lang="en-US" sz="4000" dirty="0" err="1" smtClean="0"/>
              <a:t>OpenACC</a:t>
            </a:r>
            <a:endParaRPr lang="fa-I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r>
              <a:rPr lang="fa-IR" dirty="0" smtClean="0"/>
              <a:t>راهنماهای کامپایلر برای زبانهای </a:t>
            </a:r>
            <a:r>
              <a:rPr lang="en-US" dirty="0" smtClean="0"/>
              <a:t> C</a:t>
            </a:r>
            <a:r>
              <a:rPr lang="fa-IR" dirty="0" smtClean="0"/>
              <a:t>،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++ </a:t>
            </a:r>
            <a:r>
              <a:rPr lang="fa-IR" dirty="0" smtClean="0"/>
              <a:t>و </a:t>
            </a:r>
            <a:r>
              <a:rPr lang="en-US" dirty="0" smtClean="0"/>
              <a:t>FORTRAN</a:t>
            </a:r>
            <a:r>
              <a:rPr lang="fa-IR" dirty="0" smtClean="0"/>
              <a:t> موجود است.</a:t>
            </a:r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b="1" dirty="0">
                <a:solidFill>
                  <a:srgbClr val="FF0000"/>
                </a:solidFill>
              </a:rPr>
              <a:t>#pragma </a:t>
            </a:r>
            <a:r>
              <a:rPr lang="en-US" b="1" dirty="0" err="1">
                <a:solidFill>
                  <a:srgbClr val="FF0000"/>
                </a:solidFill>
              </a:rPr>
              <a:t>acc</a:t>
            </a:r>
            <a:r>
              <a:rPr lang="en-US" b="1" dirty="0">
                <a:solidFill>
                  <a:srgbClr val="FF0000"/>
                </a:solidFill>
              </a:rPr>
              <a:t> parallel loop </a:t>
            </a:r>
            <a:r>
              <a:rPr lang="en-US" b="1" dirty="0" err="1">
                <a:solidFill>
                  <a:srgbClr val="FF0000"/>
                </a:solidFill>
              </a:rPr>
              <a:t>copyin</a:t>
            </a:r>
            <a:r>
              <a:rPr lang="en-US" b="1" dirty="0">
                <a:solidFill>
                  <a:srgbClr val="FF0000"/>
                </a:solidFill>
              </a:rPr>
              <a:t>(input1[0:inputLength],input2[0:inputLength]),  	</a:t>
            </a:r>
            <a:r>
              <a:rPr lang="en-US" b="1" dirty="0" err="1">
                <a:solidFill>
                  <a:srgbClr val="FF0000"/>
                </a:solidFill>
              </a:rPr>
              <a:t>copyout</a:t>
            </a:r>
            <a:r>
              <a:rPr lang="en-US" b="1" dirty="0">
                <a:solidFill>
                  <a:srgbClr val="FF0000"/>
                </a:solidFill>
              </a:rPr>
              <a:t>(output[0:inputLength])</a:t>
            </a:r>
          </a:p>
          <a:p>
            <a:pPr marL="0" indent="0" algn="l" rtl="0">
              <a:buNone/>
            </a:pPr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inputLength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 algn="l" rtl="0">
              <a:buNone/>
            </a:pPr>
            <a:r>
              <a:rPr lang="en-US" dirty="0"/>
              <a:t>        output[</a:t>
            </a:r>
            <a:r>
              <a:rPr lang="en-US" dirty="0" err="1"/>
              <a:t>i</a:t>
            </a:r>
            <a:r>
              <a:rPr lang="en-US" dirty="0"/>
              <a:t>] = input1[</a:t>
            </a:r>
            <a:r>
              <a:rPr lang="en-US" dirty="0" err="1"/>
              <a:t>i</a:t>
            </a:r>
            <a:r>
              <a:rPr lang="en-US" dirty="0"/>
              <a:t>] + input2[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 algn="l" rtl="0">
              <a:buNone/>
            </a:pPr>
            <a:r>
              <a:rPr lang="en-US" dirty="0"/>
              <a:t>    }</a:t>
            </a:r>
          </a:p>
          <a:p>
            <a:pPr marL="0" indent="0" algn="l" rtl="0">
              <a:buNone/>
            </a:pP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31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زبان‌های برنامه‌نویسی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>
                <a:solidFill>
                  <a:srgbClr val="FF0000"/>
                </a:solidFill>
              </a:rPr>
              <a:t>کارایی بالا</a:t>
            </a:r>
            <a:r>
              <a:rPr lang="fa-IR" dirty="0" smtClean="0"/>
              <a:t>: برنامه‌نویس کنترل کامل بر جزئیات موازی‌سازی و انتقال داده دارد.</a:t>
            </a:r>
          </a:p>
          <a:p>
            <a:r>
              <a:rPr lang="fa-IR" dirty="0" smtClean="0">
                <a:solidFill>
                  <a:srgbClr val="FF0000"/>
                </a:solidFill>
              </a:rPr>
              <a:t>انعطاف‌پذیری بالا</a:t>
            </a:r>
            <a:r>
              <a:rPr lang="fa-IR" dirty="0" smtClean="0"/>
              <a:t>: برنامه‌نویس محدود به استفاده از توابع موجود در کتابخانه یا راهنماهای موجود نیست.</a:t>
            </a:r>
          </a:p>
          <a:p>
            <a:r>
              <a:rPr lang="fa-IR" dirty="0" smtClean="0"/>
              <a:t>نیاز به ارائه </a:t>
            </a:r>
            <a:r>
              <a:rPr lang="fa-IR" dirty="0" smtClean="0">
                <a:solidFill>
                  <a:srgbClr val="FF0000"/>
                </a:solidFill>
              </a:rPr>
              <a:t>جزئیات بیشتر </a:t>
            </a:r>
            <a:r>
              <a:rPr lang="fa-IR" dirty="0" smtClean="0"/>
              <a:t>در برنامه 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23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زبان‌های برنامه‌نویسی </a:t>
            </a:r>
            <a:r>
              <a:rPr lang="en-US" dirty="0" smtClean="0"/>
              <a:t>GPU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80590" y="1975584"/>
            <a:ext cx="7512754" cy="3704856"/>
            <a:chOff x="93104" y="1276350"/>
            <a:chExt cx="6579007" cy="2862712"/>
          </a:xfrm>
        </p:grpSpPr>
        <p:grpSp>
          <p:nvGrpSpPr>
            <p:cNvPr id="39" name="Group 38"/>
            <p:cNvGrpSpPr/>
            <p:nvPr/>
          </p:nvGrpSpPr>
          <p:grpSpPr>
            <a:xfrm>
              <a:off x="93104" y="1774364"/>
              <a:ext cx="5969403" cy="407278"/>
              <a:chOff x="-175103" y="2296752"/>
              <a:chExt cx="9523684" cy="651643"/>
            </a:xfrm>
          </p:grpSpPr>
          <p:sp>
            <p:nvSpPr>
              <p:cNvPr id="65" name="Title 1"/>
              <p:cNvSpPr txBox="1">
                <a:spLocks/>
              </p:cNvSpPr>
              <p:nvPr/>
            </p:nvSpPr>
            <p:spPr bwMode="auto">
              <a:xfrm>
                <a:off x="4125837" y="2357467"/>
                <a:ext cx="5222744" cy="535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CUDA Fortran</a:t>
                </a:r>
              </a:p>
            </p:txBody>
          </p:sp>
          <p:sp>
            <p:nvSpPr>
              <p:cNvPr id="66" name="AutoShape 14"/>
              <p:cNvSpPr>
                <a:spLocks noChangeArrowheads="1"/>
              </p:cNvSpPr>
              <p:nvPr/>
            </p:nvSpPr>
            <p:spPr bwMode="auto">
              <a:xfrm rot="16200000">
                <a:off x="1563968" y="557681"/>
                <a:ext cx="583092" cy="4061234"/>
              </a:xfrm>
              <a:prstGeom prst="roundRect">
                <a:avLst>
                  <a:gd name="adj" fmla="val 13523"/>
                </a:avLst>
              </a:prstGeom>
              <a:solidFill>
                <a:srgbClr val="000000"/>
              </a:solidFill>
              <a:ln w="9525" algn="ctr">
                <a:gradFill>
                  <a:gsLst>
                    <a:gs pos="0">
                      <a:srgbClr val="6F6F6F">
                        <a:alpha val="0"/>
                      </a:srgbClr>
                    </a:gs>
                    <a:gs pos="100000">
                      <a:srgbClr val="6F6F6F"/>
                    </a:gs>
                  </a:gsLst>
                  <a:lin ang="5400000" scaled="0"/>
                </a:gra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>
                <a:bevelT w="12700" h="6350"/>
                <a:contourClr>
                  <a:srgbClr val="6F6F6F">
                    <a:lumMod val="75000"/>
                  </a:srgbClr>
                </a:contourClr>
              </a:sp3d>
            </p:spPr>
            <p:txBody>
              <a:bodyPr wrap="none" anchor="ctr"/>
              <a:lstStyle/>
              <a:p>
                <a:pPr marL="0" marR="0" lvl="0" indent="0" algn="ctr" defTabSz="57127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AutoShape 14"/>
              <p:cNvSpPr>
                <a:spLocks noChangeArrowheads="1"/>
              </p:cNvSpPr>
              <p:nvPr/>
            </p:nvSpPr>
            <p:spPr bwMode="auto">
              <a:xfrm rot="5400000">
                <a:off x="3560197" y="2499160"/>
                <a:ext cx="231489" cy="178276"/>
              </a:xfrm>
              <a:prstGeom prst="triangle">
                <a:avLst/>
              </a:prstGeom>
              <a:gradFill flip="none" rotWithShape="0">
                <a:gsLst>
                  <a:gs pos="0">
                    <a:srgbClr val="8FD026"/>
                  </a:gs>
                  <a:gs pos="100000">
                    <a:srgbClr val="76B900"/>
                  </a:gs>
                </a:gsLst>
                <a:lin ang="16200000" scaled="1"/>
                <a:tileRect/>
              </a:gradFill>
              <a:ln w="19050" algn="ctr">
                <a:solidFill>
                  <a:srgbClr val="FFFFFF">
                    <a:lumMod val="85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>
                <a:bevelT w="12700" h="6350"/>
                <a:contourClr>
                  <a:srgbClr val="333333"/>
                </a:contourClr>
              </a:sp3d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017765" y="2357465"/>
                <a:ext cx="1564960" cy="590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rebuchet MS" pitchFamily="34" charset="0"/>
                  </a:rPr>
                  <a:t>Fortran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96221" y="2254448"/>
              <a:ext cx="6575890" cy="380463"/>
              <a:chOff x="-92259" y="3166378"/>
              <a:chExt cx="10521424" cy="608739"/>
            </a:xfrm>
          </p:grpSpPr>
          <p:sp>
            <p:nvSpPr>
              <p:cNvPr id="61" name="Title 1"/>
              <p:cNvSpPr txBox="1">
                <a:spLocks/>
              </p:cNvSpPr>
              <p:nvPr/>
            </p:nvSpPr>
            <p:spPr bwMode="auto">
              <a:xfrm>
                <a:off x="4194176" y="3239585"/>
                <a:ext cx="6234989" cy="535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CUDA C</a:t>
                </a:r>
              </a:p>
            </p:txBody>
          </p:sp>
          <p:sp>
            <p:nvSpPr>
              <p:cNvPr id="62" name="AutoShape 14"/>
              <p:cNvSpPr>
                <a:spLocks noChangeArrowheads="1"/>
              </p:cNvSpPr>
              <p:nvPr/>
            </p:nvSpPr>
            <p:spPr bwMode="auto">
              <a:xfrm rot="16200000">
                <a:off x="1652646" y="1447123"/>
                <a:ext cx="583089" cy="4072900"/>
              </a:xfrm>
              <a:prstGeom prst="roundRect">
                <a:avLst>
                  <a:gd name="adj" fmla="val 13523"/>
                </a:avLst>
              </a:prstGeom>
              <a:solidFill>
                <a:srgbClr val="000000"/>
              </a:solidFill>
              <a:ln w="9525" algn="ctr">
                <a:gradFill>
                  <a:gsLst>
                    <a:gs pos="0">
                      <a:srgbClr val="6F6F6F">
                        <a:alpha val="0"/>
                      </a:srgbClr>
                    </a:gs>
                    <a:gs pos="100000">
                      <a:srgbClr val="6F6F6F"/>
                    </a:gs>
                  </a:gsLst>
                  <a:lin ang="5400000" scaled="0"/>
                </a:gra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>
                <a:bevelT w="12700" h="6350"/>
                <a:contourClr>
                  <a:srgbClr val="6F6F6F">
                    <a:lumMod val="75000"/>
                  </a:srgbClr>
                </a:contourClr>
              </a:sp3d>
            </p:spPr>
            <p:txBody>
              <a:bodyPr wrap="none" anchor="ctr"/>
              <a:lstStyle/>
              <a:p>
                <a:pPr marL="0" marR="0" lvl="0" indent="0" algn="ctr" defTabSz="57127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AutoShape 14"/>
              <p:cNvSpPr>
                <a:spLocks noChangeArrowheads="1"/>
              </p:cNvSpPr>
              <p:nvPr/>
            </p:nvSpPr>
            <p:spPr bwMode="auto">
              <a:xfrm rot="5400000">
                <a:off x="3544157" y="3308071"/>
                <a:ext cx="231489" cy="178276"/>
              </a:xfrm>
              <a:prstGeom prst="triangle">
                <a:avLst/>
              </a:prstGeom>
              <a:gradFill flip="none" rotWithShape="0">
                <a:gsLst>
                  <a:gs pos="0">
                    <a:srgbClr val="8FD026"/>
                  </a:gs>
                  <a:gs pos="100000">
                    <a:srgbClr val="76B900"/>
                  </a:gs>
                </a:gsLst>
                <a:lin ang="16200000" scaled="1"/>
                <a:tileRect/>
              </a:gradFill>
              <a:ln w="19050" algn="ctr">
                <a:solidFill>
                  <a:srgbClr val="FFFFFF">
                    <a:lumMod val="85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>
                <a:bevelT w="12700" h="6350"/>
                <a:contourClr>
                  <a:srgbClr val="333333"/>
                </a:contourClr>
              </a:sp3d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953554" y="3166378"/>
                <a:ext cx="521168" cy="590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rebuchet MS" pitchFamily="34" charset="0"/>
                  </a:rPr>
                  <a:t>C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93109" y="2710030"/>
              <a:ext cx="6536292" cy="472660"/>
              <a:chOff x="-280992" y="3818004"/>
              <a:chExt cx="10520953" cy="756255"/>
            </a:xfrm>
          </p:grpSpPr>
          <p:sp>
            <p:nvSpPr>
              <p:cNvPr id="57" name="Title 1"/>
              <p:cNvSpPr txBox="1">
                <a:spLocks/>
              </p:cNvSpPr>
              <p:nvPr/>
            </p:nvSpPr>
            <p:spPr bwMode="auto">
              <a:xfrm>
                <a:off x="4087429" y="3818004"/>
                <a:ext cx="6152532" cy="756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CUDA C++, OpenCL, </a:t>
                </a: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DirectCompute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itchFamily="34" charset="0"/>
                  <a:ea typeface="MS PGothic" pitchFamily="34" charset="-128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srgbClr val="000000"/>
                    </a:solidFill>
                    <a:latin typeface="Trebuchet MS" pitchFamily="34" charset="0"/>
                    <a:ea typeface="MS PGothic" pitchFamily="34" charset="-128"/>
                  </a:rPr>
                  <a:t>C++ AMP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itchFamily="34" charset="0"/>
                  <a:ea typeface="MS PGothic" pitchFamily="34" charset="-128"/>
                </a:endParaRPr>
              </a:p>
            </p:txBody>
          </p:sp>
          <p:sp>
            <p:nvSpPr>
              <p:cNvPr id="58" name="AutoShape 14"/>
              <p:cNvSpPr>
                <a:spLocks noChangeArrowheads="1"/>
              </p:cNvSpPr>
              <p:nvPr/>
            </p:nvSpPr>
            <p:spPr bwMode="auto">
              <a:xfrm rot="16200000">
                <a:off x="1476158" y="2157424"/>
                <a:ext cx="583092" cy="4097392"/>
              </a:xfrm>
              <a:prstGeom prst="roundRect">
                <a:avLst>
                  <a:gd name="adj" fmla="val 13523"/>
                </a:avLst>
              </a:prstGeom>
              <a:solidFill>
                <a:srgbClr val="000000"/>
              </a:solidFill>
              <a:ln w="9525" algn="ctr">
                <a:gradFill>
                  <a:gsLst>
                    <a:gs pos="0">
                      <a:srgbClr val="6F6F6F">
                        <a:alpha val="0"/>
                      </a:srgbClr>
                    </a:gs>
                    <a:gs pos="100000">
                      <a:srgbClr val="6F6F6F"/>
                    </a:gs>
                  </a:gsLst>
                  <a:lin ang="5400000" scaled="0"/>
                </a:gra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>
                <a:bevelT w="12700" h="6350"/>
                <a:contourClr>
                  <a:srgbClr val="6F6F6F">
                    <a:lumMod val="75000"/>
                  </a:srgbClr>
                </a:contourClr>
              </a:sp3d>
            </p:spPr>
            <p:txBody>
              <a:bodyPr wrap="none" anchor="ctr"/>
              <a:lstStyle/>
              <a:p>
                <a:pPr marL="0" marR="0" lvl="0" indent="0" algn="ctr" defTabSz="57127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60519" y="3975288"/>
                <a:ext cx="957781" cy="590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rebuchet MS" pitchFamily="34" charset="0"/>
                  </a:rPr>
                  <a:t>C++</a:t>
                </a:r>
              </a:p>
            </p:txBody>
          </p:sp>
          <p:sp>
            <p:nvSpPr>
              <p:cNvPr id="60" name="AutoShape 14"/>
              <p:cNvSpPr>
                <a:spLocks noChangeArrowheads="1"/>
              </p:cNvSpPr>
              <p:nvPr/>
            </p:nvSpPr>
            <p:spPr bwMode="auto">
              <a:xfrm rot="5400000">
                <a:off x="3489385" y="4116981"/>
                <a:ext cx="231489" cy="178276"/>
              </a:xfrm>
              <a:prstGeom prst="triangle">
                <a:avLst/>
              </a:prstGeom>
              <a:gradFill flip="none" rotWithShape="0">
                <a:gsLst>
                  <a:gs pos="0">
                    <a:srgbClr val="8FD026"/>
                  </a:gs>
                  <a:gs pos="100000">
                    <a:srgbClr val="76B900"/>
                  </a:gs>
                </a:gsLst>
                <a:lin ang="16200000" scaled="1"/>
                <a:tileRect/>
              </a:gradFill>
              <a:ln w="19050" algn="ctr">
                <a:solidFill>
                  <a:srgbClr val="FFFFFF">
                    <a:lumMod val="85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>
                <a:bevelT w="12700" h="6350"/>
                <a:contourClr>
                  <a:srgbClr val="333333"/>
                </a:contourClr>
              </a:sp3d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93106" y="3268399"/>
              <a:ext cx="6453427" cy="407278"/>
              <a:chOff x="-357194" y="4723486"/>
              <a:chExt cx="10447823" cy="651644"/>
            </a:xfrm>
          </p:grpSpPr>
          <p:sp>
            <p:nvSpPr>
              <p:cNvPr id="53" name="Title 1"/>
              <p:cNvSpPr txBox="1">
                <a:spLocks/>
              </p:cNvSpPr>
              <p:nvPr/>
            </p:nvSpPr>
            <p:spPr bwMode="auto">
              <a:xfrm>
                <a:off x="4056937" y="4784200"/>
                <a:ext cx="6033692" cy="535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PyCUDA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, Copperhead, </a:t>
                </a: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Numba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itchFamily="34" charset="0"/>
                  <a:ea typeface="MS PGothic" pitchFamily="34" charset="-128"/>
                </a:endParaRPr>
              </a:p>
            </p:txBody>
          </p:sp>
          <p:sp>
            <p:nvSpPr>
              <p:cNvPr id="54" name="AutoShape 14"/>
              <p:cNvSpPr>
                <a:spLocks noChangeArrowheads="1"/>
              </p:cNvSpPr>
              <p:nvPr/>
            </p:nvSpPr>
            <p:spPr bwMode="auto">
              <a:xfrm rot="16200000">
                <a:off x="1411839" y="2954453"/>
                <a:ext cx="583092" cy="4121158"/>
              </a:xfrm>
              <a:prstGeom prst="roundRect">
                <a:avLst>
                  <a:gd name="adj" fmla="val 13523"/>
                </a:avLst>
              </a:prstGeom>
              <a:solidFill>
                <a:srgbClr val="000000"/>
              </a:solidFill>
              <a:ln w="9525" algn="ctr">
                <a:gradFill>
                  <a:gsLst>
                    <a:gs pos="0">
                      <a:srgbClr val="6F6F6F">
                        <a:alpha val="0"/>
                      </a:srgbClr>
                    </a:gs>
                    <a:gs pos="100000">
                      <a:srgbClr val="6F6F6F"/>
                    </a:gs>
                  </a:gsLst>
                  <a:lin ang="5400000" scaled="0"/>
                </a:gra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>
                <a:bevelT w="12700" h="6350"/>
                <a:contourClr>
                  <a:srgbClr val="6F6F6F">
                    <a:lumMod val="75000"/>
                  </a:srgbClr>
                </a:contourClr>
              </a:sp3d>
            </p:spPr>
            <p:txBody>
              <a:bodyPr wrap="none" anchor="ctr"/>
              <a:lstStyle/>
              <a:p>
                <a:pPr marL="0" marR="0" lvl="0" indent="0" algn="ctr" defTabSz="57127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AutoShape 14"/>
              <p:cNvSpPr>
                <a:spLocks noChangeArrowheads="1"/>
              </p:cNvSpPr>
              <p:nvPr/>
            </p:nvSpPr>
            <p:spPr bwMode="auto">
              <a:xfrm rot="5400000">
                <a:off x="3429473" y="4925894"/>
                <a:ext cx="231489" cy="178276"/>
              </a:xfrm>
              <a:prstGeom prst="triangle">
                <a:avLst/>
              </a:prstGeom>
              <a:gradFill flip="none" rotWithShape="0">
                <a:gsLst>
                  <a:gs pos="0">
                    <a:srgbClr val="8FD026"/>
                  </a:gs>
                  <a:gs pos="100000">
                    <a:srgbClr val="76B900"/>
                  </a:gs>
                </a:gsLst>
                <a:lin ang="16200000" scaled="1"/>
                <a:tileRect/>
              </a:gradFill>
              <a:ln w="19050" algn="ctr">
                <a:solidFill>
                  <a:srgbClr val="FFFFFF">
                    <a:lumMod val="85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>
                <a:bevelT w="12700" h="6350"/>
                <a:contourClr>
                  <a:srgbClr val="333333"/>
                </a:contourClr>
              </a:sp3d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84699" y="4784200"/>
                <a:ext cx="1518707" cy="590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rebuchet MS" pitchFamily="34" charset="0"/>
                  </a:rPr>
                  <a:t>Python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3106" y="3766409"/>
              <a:ext cx="6453427" cy="372653"/>
              <a:chOff x="-442917" y="5471936"/>
              <a:chExt cx="10515596" cy="596244"/>
            </a:xfrm>
          </p:grpSpPr>
          <p:sp>
            <p:nvSpPr>
              <p:cNvPr id="51" name="Title 1"/>
              <p:cNvSpPr txBox="1">
                <a:spLocks/>
              </p:cNvSpPr>
              <p:nvPr/>
            </p:nvSpPr>
            <p:spPr bwMode="auto">
              <a:xfrm>
                <a:off x="4018679" y="5532650"/>
                <a:ext cx="6054000" cy="535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Alea.cuBase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itchFamily="34" charset="0"/>
                  <a:ea typeface="MS PGothic" pitchFamily="34" charset="-128"/>
                </a:endParaRPr>
              </a:p>
            </p:txBody>
          </p:sp>
          <p:sp>
            <p:nvSpPr>
              <p:cNvPr id="52" name="AutoShape 14"/>
              <p:cNvSpPr>
                <a:spLocks noChangeArrowheads="1"/>
              </p:cNvSpPr>
              <p:nvPr/>
            </p:nvSpPr>
            <p:spPr bwMode="auto">
              <a:xfrm rot="16200000">
                <a:off x="1339483" y="3689536"/>
                <a:ext cx="583092" cy="4147891"/>
              </a:xfrm>
              <a:prstGeom prst="roundRect">
                <a:avLst>
                  <a:gd name="adj" fmla="val 13523"/>
                </a:avLst>
              </a:prstGeom>
              <a:solidFill>
                <a:srgbClr val="000000"/>
              </a:solidFill>
              <a:ln w="9525" algn="ctr">
                <a:gradFill>
                  <a:gsLst>
                    <a:gs pos="0">
                      <a:srgbClr val="6F6F6F">
                        <a:alpha val="0"/>
                      </a:srgbClr>
                    </a:gs>
                    <a:gs pos="100000">
                      <a:srgbClr val="6F6F6F"/>
                    </a:gs>
                  </a:gsLst>
                  <a:lin ang="5400000" scaled="0"/>
                </a:gra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>
                <a:bevelT w="12700" h="6350"/>
                <a:contourClr>
                  <a:srgbClr val="6F6F6F">
                    <a:lumMod val="75000"/>
                  </a:srgbClr>
                </a:contourClr>
              </a:sp3d>
            </p:spPr>
            <p:txBody>
              <a:bodyPr wrap="none" anchor="ctr"/>
              <a:lstStyle/>
              <a:p>
                <a:pPr marL="0" marR="0" lvl="0" indent="0" algn="ctr" defTabSz="57127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006668" y="3781598"/>
              <a:ext cx="384676" cy="334685"/>
            </a:xfrm>
            <a:prstGeom prst="rect">
              <a:avLst/>
            </a:prstGeom>
            <a:noFill/>
          </p:spPr>
          <p:txBody>
            <a:bodyPr wrap="none" lIns="57128" tIns="28564" rIns="57128" bIns="28564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rebuchet MS" pitchFamily="34" charset="0"/>
                </a:rPr>
                <a:t>F#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3104" y="1276350"/>
              <a:ext cx="6536296" cy="407278"/>
              <a:chOff x="-172328" y="1487843"/>
              <a:chExt cx="10433942" cy="651644"/>
            </a:xfrm>
          </p:grpSpPr>
          <p:sp>
            <p:nvSpPr>
              <p:cNvPr id="47" name="Title 1"/>
              <p:cNvSpPr txBox="1">
                <a:spLocks/>
              </p:cNvSpPr>
              <p:nvPr/>
            </p:nvSpPr>
            <p:spPr bwMode="auto">
              <a:xfrm>
                <a:off x="4150830" y="1548557"/>
                <a:ext cx="6110784" cy="535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MATLAB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, </a:t>
                </a: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Mathematica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, </a:t>
                </a: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rebuchet MS" pitchFamily="34" charset="0"/>
                    <a:ea typeface="MS PGothic" pitchFamily="34" charset="-128"/>
                  </a:rPr>
                  <a:t>LabVIEW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itchFamily="34" charset="0"/>
                  <a:ea typeface="MS PGothic" pitchFamily="34" charset="-128"/>
                </a:endParaRPr>
              </a:p>
            </p:txBody>
          </p:sp>
          <p:sp>
            <p:nvSpPr>
              <p:cNvPr id="48" name="AutoShape 14"/>
              <p:cNvSpPr>
                <a:spLocks noChangeArrowheads="1"/>
              </p:cNvSpPr>
              <p:nvPr/>
            </p:nvSpPr>
            <p:spPr bwMode="auto">
              <a:xfrm rot="16200000">
                <a:off x="1567877" y="-252362"/>
                <a:ext cx="583092" cy="4063502"/>
              </a:xfrm>
              <a:prstGeom prst="roundRect">
                <a:avLst>
                  <a:gd name="adj" fmla="val 13523"/>
                </a:avLst>
              </a:prstGeom>
              <a:solidFill>
                <a:srgbClr val="000000"/>
              </a:solidFill>
              <a:ln w="9525" algn="ctr">
                <a:gradFill>
                  <a:gsLst>
                    <a:gs pos="0">
                      <a:srgbClr val="6F6F6F">
                        <a:alpha val="0"/>
                      </a:srgbClr>
                    </a:gs>
                    <a:gs pos="100000">
                      <a:srgbClr val="6F6F6F"/>
                    </a:gs>
                  </a:gsLst>
                  <a:lin ang="5400000" scaled="0"/>
                </a:gra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>
                <a:bevelT w="12700" h="6350"/>
                <a:contourClr>
                  <a:srgbClr val="6F6F6F">
                    <a:lumMod val="75000"/>
                  </a:srgbClr>
                </a:contourClr>
              </a:sp3d>
            </p:spPr>
            <p:txBody>
              <a:bodyPr wrap="none" anchor="ctr"/>
              <a:lstStyle/>
              <a:p>
                <a:pPr marL="0" marR="0" lvl="0" indent="0" algn="ctr" defTabSz="57127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-51708" y="1548557"/>
                <a:ext cx="3680191" cy="590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rebuchet MS" pitchFamily="34" charset="0"/>
                  </a:rPr>
                  <a:t>Numerical analytics</a:t>
                </a:r>
              </a:p>
            </p:txBody>
          </p:sp>
          <p:sp>
            <p:nvSpPr>
              <p:cNvPr id="50" name="AutoShape 14"/>
              <p:cNvSpPr>
                <a:spLocks noChangeArrowheads="1"/>
              </p:cNvSpPr>
              <p:nvPr/>
            </p:nvSpPr>
            <p:spPr bwMode="auto">
              <a:xfrm rot="5400000">
                <a:off x="3565172" y="1690251"/>
                <a:ext cx="231489" cy="178276"/>
              </a:xfrm>
              <a:prstGeom prst="triangle">
                <a:avLst/>
              </a:prstGeom>
              <a:gradFill flip="none" rotWithShape="0">
                <a:gsLst>
                  <a:gs pos="0">
                    <a:srgbClr val="8FD026"/>
                  </a:gs>
                  <a:gs pos="100000">
                    <a:srgbClr val="76B900"/>
                  </a:gs>
                </a:gsLst>
                <a:lin ang="16200000" scaled="1"/>
                <a:tileRect/>
              </a:gradFill>
              <a:ln w="19050" algn="ctr">
                <a:solidFill>
                  <a:srgbClr val="FFFFFF">
                    <a:lumMod val="85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3000000"/>
                </a:lightRig>
              </a:scene3d>
              <a:sp3d>
                <a:bevelT w="12700" h="6350"/>
                <a:contourClr>
                  <a:srgbClr val="333333"/>
                </a:contourClr>
              </a:sp3d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endParaRPr>
              </a:p>
            </p:txBody>
          </p:sp>
        </p:grpSp>
        <p:sp>
          <p:nvSpPr>
            <p:cNvPr id="46" name="AutoShape 14"/>
            <p:cNvSpPr>
              <a:spLocks noChangeArrowheads="1"/>
            </p:cNvSpPr>
            <p:nvPr/>
          </p:nvSpPr>
          <p:spPr bwMode="auto">
            <a:xfrm rot="5400000">
              <a:off x="2434741" y="3870758"/>
              <a:ext cx="144681" cy="111423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rgbClr val="FFFFFF">
                  <a:lumMod val="85000"/>
                </a:srgb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rgbClr val="333333"/>
              </a:contourClr>
            </a:sp3d>
          </p:spPr>
          <p:txBody>
            <a:bodyPr wrap="none" lIns="57128" tIns="28564" rIns="57128" bIns="28564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6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 برنامه‌نویسی </a:t>
            </a:r>
            <a:r>
              <a:rPr lang="en-US" dirty="0" smtClean="0"/>
              <a:t>CUDA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36572" y="1752600"/>
            <a:ext cx="8326428" cy="3651651"/>
            <a:chOff x="284172" y="1676105"/>
            <a:chExt cx="6027586" cy="2508946"/>
          </a:xfrm>
        </p:grpSpPr>
        <p:sp>
          <p:nvSpPr>
            <p:cNvPr id="78" name="Rounded Rectangle 77"/>
            <p:cNvSpPr/>
            <p:nvPr/>
          </p:nvSpPr>
          <p:spPr>
            <a:xfrm>
              <a:off x="436960" y="1676105"/>
              <a:ext cx="5867400" cy="520601"/>
            </a:xfrm>
            <a:prstGeom prst="roundRect">
              <a:avLst/>
            </a:prstGeom>
            <a:gradFill>
              <a:gsLst>
                <a:gs pos="0">
                  <a:srgbClr val="000000">
                    <a:lumMod val="75000"/>
                    <a:lumOff val="25000"/>
                    <a:shade val="30000"/>
                    <a:satMod val="115000"/>
                    <a:alpha val="36000"/>
                  </a:srgbClr>
                </a:gs>
                <a:gs pos="0">
                  <a:srgbClr val="000000">
                    <a:lumMod val="75000"/>
                    <a:lumOff val="25000"/>
                    <a:shade val="100000"/>
                    <a:satMod val="115000"/>
                  </a:srgbClr>
                </a:gs>
              </a:gsLst>
              <a:lin ang="18900000" scaled="1"/>
            </a:gradFill>
            <a:ln w="38100" cap="flat" cmpd="sng" algn="ctr">
              <a:solidFill>
                <a:srgbClr val="73B90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lIns="57141" tIns="28570" rIns="57141" bIns="2857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rebuchet MS"/>
                </a:rPr>
                <a:t>Applications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36960" y="2357441"/>
              <a:ext cx="1734740" cy="1041202"/>
            </a:xfrm>
            <a:prstGeom prst="roundRect">
              <a:avLst/>
            </a:prstGeom>
            <a:solidFill>
              <a:srgbClr val="6F6F6F"/>
            </a:solidFill>
            <a:ln w="38100" cap="flat" cmpd="sng" algn="ctr">
              <a:solidFill>
                <a:srgbClr val="73B90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lIns="57141" tIns="28570" rIns="57141" bIns="2857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rebuchet MS"/>
                </a:rPr>
                <a:t>Libraries</a:t>
              </a:r>
            </a:p>
          </p:txBody>
        </p:sp>
        <p:sp>
          <p:nvSpPr>
            <p:cNvPr id="80" name="Rectangle 7"/>
            <p:cNvSpPr>
              <a:spLocks noChangeArrowheads="1"/>
            </p:cNvSpPr>
            <p:nvPr/>
          </p:nvSpPr>
          <p:spPr bwMode="auto">
            <a:xfrm>
              <a:off x="284172" y="3573352"/>
              <a:ext cx="2001153" cy="61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7141" tIns="28570" rIns="57141" bIns="2857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Trebuchet MS" pitchFamily="34" charset="0"/>
                </a:rPr>
                <a:t>Easy to use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Trebuchet MS" pitchFamily="34" charset="0"/>
                </a:rPr>
                <a:t>Most Performance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293648" y="2336010"/>
              <a:ext cx="2018110" cy="1041202"/>
            </a:xfrm>
            <a:prstGeom prst="roundRect">
              <a:avLst/>
            </a:prstGeom>
            <a:solidFill>
              <a:srgbClr val="333333"/>
            </a:solidFill>
            <a:ln w="38100" cap="flat" cmpd="sng" algn="ctr">
              <a:solidFill>
                <a:srgbClr val="73B90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lIns="57141" tIns="28570" rIns="57141" bIns="2857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rebuchet MS"/>
                </a:rPr>
                <a:t>Programming Languages</a:t>
              </a:r>
            </a:p>
          </p:txBody>
        </p:sp>
        <p:sp>
          <p:nvSpPr>
            <p:cNvPr id="82" name="Rectangle 8"/>
            <p:cNvSpPr>
              <a:spLocks noChangeArrowheads="1"/>
            </p:cNvSpPr>
            <p:nvPr/>
          </p:nvSpPr>
          <p:spPr bwMode="auto">
            <a:xfrm>
              <a:off x="4084648" y="3573353"/>
              <a:ext cx="2227110" cy="61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7143" tIns="28571" rIns="57143" bIns="2857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itchFamily="34" charset="0"/>
                </a:rPr>
                <a:t>Most Performance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itchFamily="34" charset="0"/>
                </a:rPr>
                <a:t>Most Flexibility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153553" y="3573350"/>
              <a:ext cx="1955126" cy="61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7143" tIns="28571" rIns="57143" bIns="28571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Trebuchet MS" pitchFamily="34" charset="0"/>
                </a:rPr>
                <a:t>Easy to use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Trebuchet MS" pitchFamily="34" charset="0"/>
                </a:rPr>
                <a:t>Portable code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337029" y="2357440"/>
              <a:ext cx="1771650" cy="1041202"/>
            </a:xfrm>
            <a:prstGeom prst="roundRect">
              <a:avLst/>
            </a:prstGeom>
            <a:solidFill>
              <a:srgbClr val="6F6F6F"/>
            </a:solidFill>
            <a:ln w="38100" cap="flat" cmpd="sng" algn="ctr">
              <a:solidFill>
                <a:srgbClr val="73B90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lIns="57143" tIns="28571" rIns="57143" bIns="2857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rebuchet MS"/>
                </a:rPr>
                <a:t>Compiler</a:t>
              </a:r>
              <a:b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rebuchet MS"/>
                </a:rPr>
              </a:b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rebuchet MS"/>
                </a:rPr>
                <a:t>Directives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3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سیستم‌های ناهمگن </a:t>
            </a:r>
            <a:r>
              <a:rPr lang="en-US" dirty="0" smtClean="0"/>
              <a:t>CPU-GPU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واژه‌های پرکاربرد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Host</a:t>
            </a:r>
            <a:r>
              <a:rPr lang="en-US" dirty="0"/>
              <a:t>	</a:t>
            </a:r>
            <a:r>
              <a:rPr lang="fa-IR" dirty="0" smtClean="0"/>
              <a:t>پردازنده مرکزی (</a:t>
            </a:r>
            <a:r>
              <a:rPr lang="en-US" dirty="0" smtClean="0"/>
              <a:t>CPU</a:t>
            </a:r>
            <a:r>
              <a:rPr lang="fa-IR" dirty="0" smtClean="0"/>
              <a:t>) و حافظه آن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Device</a:t>
            </a:r>
            <a:r>
              <a:rPr lang="en-US" dirty="0"/>
              <a:t>	</a:t>
            </a:r>
            <a:r>
              <a:rPr lang="fa-IR" dirty="0" smtClean="0"/>
              <a:t>پردازنده گرافیکی (</a:t>
            </a:r>
            <a:r>
              <a:rPr lang="en-US" dirty="0" smtClean="0"/>
              <a:t>GPU</a:t>
            </a:r>
            <a:r>
              <a:rPr lang="fa-IR" dirty="0" smtClean="0"/>
              <a:t>) و حافظه آن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6 - برنامه‌نویسی پردازنده گرافیکی با </a:t>
            </a:r>
            <a:r>
              <a:rPr lang="en-US" smtClean="0"/>
              <a:t>CUDA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9C261E7-F1D3-45D3-A607-D4204F6218D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18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4747" y="3200400"/>
            <a:ext cx="2239935" cy="1942139"/>
          </a:xfrm>
          <a:prstGeom prst="rect">
            <a:avLst/>
          </a:prstGeom>
          <a:noFill/>
        </p:spPr>
      </p:pic>
      <p:pic>
        <p:nvPicPr>
          <p:cNvPr id="1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408" y="3200400"/>
            <a:ext cx="2219592" cy="17055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 bwMode="auto">
          <a:xfrm>
            <a:off x="1941101" y="5391095"/>
            <a:ext cx="712046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</a:rPr>
              <a:t>Host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6213516" y="5391095"/>
            <a:ext cx="970129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128737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کلی سیستم ناهمگن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1361"/>
            <a:ext cx="5845482" cy="46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1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نمایی از یک کارت گرافیکی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1371600"/>
            <a:ext cx="7953375" cy="3676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43600" y="4561245"/>
            <a:ext cx="1246317" cy="559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solidFill>
                  <a:srgbClr val="008000"/>
                </a:solidFill>
                <a:cs typeface="B Nazanin" panose="00000400000000000000" pitchFamily="2" charset="-78"/>
              </a:rPr>
              <a:t>تراشه </a:t>
            </a:r>
            <a:r>
              <a:rPr lang="en-US" sz="2000" b="1" dirty="0" smtClean="0">
                <a:solidFill>
                  <a:srgbClr val="008000"/>
                </a:solidFill>
                <a:cs typeface="B Nazanin" panose="00000400000000000000" pitchFamily="2" charset="-78"/>
              </a:rPr>
              <a:t>GPU</a:t>
            </a:r>
            <a:r>
              <a:rPr lang="fa-IR" sz="2000" b="1" dirty="0" smtClean="0">
                <a:solidFill>
                  <a:srgbClr val="008000"/>
                </a:solidFill>
                <a:cs typeface="B Nazanin" panose="00000400000000000000" pitchFamily="2" charset="-78"/>
              </a:rPr>
              <a:t> </a:t>
            </a:r>
            <a:endParaRPr lang="en-US" sz="2000" b="1" dirty="0">
              <a:solidFill>
                <a:srgbClr val="008000"/>
              </a:solidFill>
              <a:cs typeface="B Nazanin" panose="00000400000000000000" pitchFamily="2" charset="-78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343400" y="3505200"/>
            <a:ext cx="1600200" cy="1335883"/>
          </a:xfrm>
          <a:prstGeom prst="straightConnector1">
            <a:avLst/>
          </a:prstGeom>
          <a:ln w="28575">
            <a:solidFill>
              <a:srgbClr val="66FF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76400" y="5002924"/>
            <a:ext cx="2084517" cy="559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حافظه سراسری</a:t>
            </a:r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GPU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</a:p>
          <a:p>
            <a:pPr algn="ctr" rtl="1"/>
            <a:r>
              <a:rPr lang="en-US" sz="2000" b="1" dirty="0">
                <a:solidFill>
                  <a:srgbClr val="FF0000"/>
                </a:solidFill>
                <a:cs typeface="B Nazanin" panose="00000400000000000000" pitchFamily="2" charset="-78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GDDR)</a:t>
            </a:r>
            <a:endParaRPr lang="en-US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2514600" y="3505200"/>
            <a:ext cx="204059" cy="14977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40083" y="5612524"/>
            <a:ext cx="2084517" cy="559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واسط </a:t>
            </a:r>
            <a:r>
              <a:rPr lang="en-US" sz="2000" b="1" dirty="0" err="1" smtClean="0">
                <a:solidFill>
                  <a:schemeClr val="tx1"/>
                </a:solidFill>
                <a:cs typeface="B Nazanin" panose="00000400000000000000" pitchFamily="2" charset="-78"/>
              </a:rPr>
              <a:t>PCIe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4282046" y="4556563"/>
            <a:ext cx="1000296" cy="10559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7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محاسبات </a:t>
            </a:r>
            <a:r>
              <a:rPr lang="fa-IR" dirty="0" smtClean="0"/>
              <a:t>ناهمگن </a:t>
            </a:r>
            <a:r>
              <a:rPr lang="en-US" dirty="0"/>
              <a:t>CPU-GPU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قسمت‌های سریال برنامه بر روی </a:t>
            </a:r>
            <a:r>
              <a:rPr lang="en-US" dirty="0" smtClean="0"/>
              <a:t>CPU</a:t>
            </a:r>
            <a:r>
              <a:rPr lang="fa-IR" dirty="0" smtClean="0"/>
              <a:t> و قسمت‌های موازی بر روی </a:t>
            </a:r>
            <a:r>
              <a:rPr lang="en-US" dirty="0" smtClean="0"/>
              <a:t>GPU</a:t>
            </a:r>
            <a:r>
              <a:rPr lang="fa-IR" dirty="0" smtClean="0"/>
              <a:t> اجرا می‌شود (مدل </a:t>
            </a:r>
            <a:r>
              <a:rPr lang="en-US" dirty="0" smtClean="0"/>
              <a:t>SPMD</a:t>
            </a:r>
            <a:r>
              <a:rPr lang="fa-IR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0000"/>
            <a:ext cx="7848600" cy="391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0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fa-IR" altLang="en-US" dirty="0" smtClean="0"/>
              <a:t>فهرست</a:t>
            </a:r>
            <a:endParaRPr lang="en-US" altLang="en-US" dirty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6 - برنامه‌نویسی پردازنده گرافیکی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CUDA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A49216-A321-4EE8-B001-158F3BAA2239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ساختار سیستم‌های ناهمگن مبتنی بر </a:t>
            </a:r>
            <a:r>
              <a:rPr lang="en-US" altLang="en-US" dirty="0" smtClean="0"/>
              <a:t>GPU</a:t>
            </a:r>
            <a:endParaRPr lang="fa-IR" altLang="en-US" dirty="0" smtClean="0"/>
          </a:p>
          <a:p>
            <a:pPr eaLnBrk="1" hangingPunct="1"/>
            <a:r>
              <a:rPr lang="fa-IR" altLang="en-US" dirty="0" smtClean="0"/>
              <a:t>روش‌های موازی‌سازی با </a:t>
            </a:r>
            <a:r>
              <a:rPr lang="en-US" altLang="en-US" dirty="0" smtClean="0"/>
              <a:t>GPU</a:t>
            </a:r>
          </a:p>
          <a:p>
            <a:pPr eaLnBrk="1" hangingPunct="1"/>
            <a:r>
              <a:rPr lang="fa-IR" altLang="en-US" dirty="0" smtClean="0"/>
              <a:t>آشنایی با زبان برنامه‌نویسی </a:t>
            </a:r>
            <a:r>
              <a:rPr lang="en-US" altLang="en-US" dirty="0" smtClean="0"/>
              <a:t>CUDA</a:t>
            </a:r>
          </a:p>
          <a:p>
            <a:pPr eaLnBrk="1" hangingPunct="1"/>
            <a:r>
              <a:rPr lang="fa-IR" altLang="en-US" dirty="0" smtClean="0"/>
              <a:t>مفاهیم پایه در برنامه‌نویسی </a:t>
            </a:r>
            <a:r>
              <a:rPr lang="en-US" altLang="en-US" smtClean="0"/>
              <a:t>CUDA</a:t>
            </a:r>
            <a:endParaRPr lang="fa-IR" altLang="en-US" dirty="0" smtClean="0"/>
          </a:p>
          <a:p>
            <a:pPr eaLnBrk="1" hangingPunct="1"/>
            <a:endParaRPr lang="en-US" altLang="en-US" dirty="0"/>
          </a:p>
          <a:p>
            <a:pPr lvl="6"/>
            <a:endParaRPr lang="en-US" altLang="en-US" dirty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اجرا در </a:t>
            </a:r>
            <a:r>
              <a:rPr lang="en-US" dirty="0" smtClean="0"/>
              <a:t>CUDA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برنامه </a:t>
            </a:r>
            <a:r>
              <a:rPr lang="en-US" dirty="0" smtClean="0"/>
              <a:t>C</a:t>
            </a:r>
            <a:r>
              <a:rPr lang="fa-IR" dirty="0" smtClean="0"/>
              <a:t> یک کاربرد ناهمگن (میزبان + دستگاه)</a:t>
            </a:r>
          </a:p>
          <a:p>
            <a:pPr lvl="1"/>
            <a:r>
              <a:rPr lang="fa-IR" dirty="0" smtClean="0"/>
              <a:t>قسمت‌های سریال بر روی یک نخ در میزبان اجرا می‌شود.</a:t>
            </a:r>
          </a:p>
          <a:p>
            <a:pPr lvl="1"/>
            <a:r>
              <a:rPr lang="fa-IR" dirty="0" smtClean="0"/>
              <a:t>قسمت‌های موازی بر روی تعداد زیادی نخ در دستگاه اجرا می‌شود.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38200" y="2743200"/>
            <a:ext cx="7162800" cy="3352800"/>
            <a:chOff x="656565" y="1914436"/>
            <a:chExt cx="5515635" cy="2052938"/>
          </a:xfrm>
        </p:grpSpPr>
        <p:sp>
          <p:nvSpPr>
            <p:cNvPr id="133" name="Text Box 3"/>
            <p:cNvSpPr txBox="1">
              <a:spLocks noChangeArrowheads="1"/>
            </p:cNvSpPr>
            <p:nvPr/>
          </p:nvSpPr>
          <p:spPr bwMode="auto">
            <a:xfrm>
              <a:off x="2926556" y="2037191"/>
              <a:ext cx="1696641" cy="247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169"/>
                </a:spcBef>
                <a:spcAft>
                  <a:spcPts val="0"/>
                </a:spcAft>
                <a:buClr>
                  <a:srgbClr val="3333CC"/>
                </a:buClr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sz="135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Serial Code (host)</a:t>
              </a:r>
              <a:r>
                <a:rPr kumimoji="0" lang="ar-SA" sz="135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‏</a:t>
              </a:r>
              <a:endPara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grpSp>
          <p:nvGrpSpPr>
            <p:cNvPr id="134" name="Group 4"/>
            <p:cNvGrpSpPr>
              <a:grpSpLocks/>
            </p:cNvGrpSpPr>
            <p:nvPr/>
          </p:nvGrpSpPr>
          <p:grpSpPr bwMode="auto">
            <a:xfrm>
              <a:off x="3226594" y="2418072"/>
              <a:ext cx="2945606" cy="469703"/>
              <a:chOff x="2817" y="2296"/>
              <a:chExt cx="2474" cy="526"/>
            </a:xfrm>
          </p:grpSpPr>
          <p:sp>
            <p:nvSpPr>
              <p:cNvPr id="199" name="Rectangle 5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200" name="Text Box 6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sz="1350" b="1" i="0" u="none" strike="noStrike" kern="0" cap="none" spc="0" normalizeH="0" baseline="0" noProof="0">
                    <a:ln>
                      <a:noFill/>
                    </a:ln>
                    <a:solidFill>
                      <a:srgbClr val="76B9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  <a:cs typeface="Arial" charset="0"/>
                  </a:rPr>
                  <a:t>. . .</a:t>
                </a:r>
              </a:p>
            </p:txBody>
          </p:sp>
          <p:grpSp>
            <p:nvGrpSpPr>
              <p:cNvPr id="201" name="Group 7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24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76B900"/>
                    </a:solidFill>
                    <a:effectLst/>
                    <a:uLnTx/>
                    <a:uFillTx/>
                    <a:latin typeface="Palatino" pitchFamily="18" charset="0"/>
                    <a:cs typeface="Arial" charset="0"/>
                  </a:endParaRPr>
                </a:p>
              </p:txBody>
            </p:sp>
            <p:grpSp>
              <p:nvGrpSpPr>
                <p:cNvPr id="245" name="Group 9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246" name="Freeform 10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47" name="Freeform 11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48" name="Freeform 12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49" name="Freeform 13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50" name="Freeform 14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51" name="Freeform 15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52" name="Freeform 16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53" name="Freeform 17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54" name="Freeform 18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55" name="Freeform 19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56" name="Freeform 20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</p:grpSp>
          </p:grpSp>
          <p:grpSp>
            <p:nvGrpSpPr>
              <p:cNvPr id="202" name="Group 21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23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76B900"/>
                    </a:solidFill>
                    <a:effectLst/>
                    <a:uLnTx/>
                    <a:uFillTx/>
                    <a:latin typeface="Palatino" pitchFamily="18" charset="0"/>
                    <a:cs typeface="Arial" charset="0"/>
                  </a:endParaRPr>
                </a:p>
              </p:txBody>
            </p:sp>
            <p:grpSp>
              <p:nvGrpSpPr>
                <p:cNvPr id="232" name="Group 23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233" name="Freeform 24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34" name="Freeform 25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35" name="Freeform 26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36" name="Freeform 27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37" name="Freeform 28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38" name="Freeform 29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39" name="Freeform 30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40" name="Freeform 31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41" name="Freeform 32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42" name="Freeform 33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43" name="Freeform 34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</p:grpSp>
          </p:grpSp>
          <p:grpSp>
            <p:nvGrpSpPr>
              <p:cNvPr id="203" name="Group 35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21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76B900"/>
                    </a:solidFill>
                    <a:effectLst/>
                    <a:uLnTx/>
                    <a:uFillTx/>
                    <a:latin typeface="Palatino" pitchFamily="18" charset="0"/>
                    <a:cs typeface="Arial" charset="0"/>
                  </a:endParaRPr>
                </a:p>
              </p:txBody>
            </p:sp>
            <p:grpSp>
              <p:nvGrpSpPr>
                <p:cNvPr id="219" name="Group 37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220" name="Freeform 38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21" name="Freeform 39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22" name="Freeform 40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23" name="Freeform 41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24" name="Freeform 42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25" name="Freeform 43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26" name="Freeform 44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27" name="Freeform 45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28" name="Freeform 46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29" name="Freeform 47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30" name="Freeform 48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</p:grpSp>
          </p:grpSp>
          <p:grpSp>
            <p:nvGrpSpPr>
              <p:cNvPr id="204" name="Group 49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20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76B900"/>
                    </a:solidFill>
                    <a:effectLst/>
                    <a:uLnTx/>
                    <a:uFillTx/>
                    <a:latin typeface="Palatino" pitchFamily="18" charset="0"/>
                    <a:cs typeface="Arial" charset="0"/>
                  </a:endParaRPr>
                </a:p>
              </p:txBody>
            </p:sp>
            <p:grpSp>
              <p:nvGrpSpPr>
                <p:cNvPr id="206" name="Group 51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207" name="Freeform 52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08" name="Freeform 53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09" name="Freeform 54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10" name="Freeform 55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11" name="Freeform 56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12" name="Freeform 57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13" name="Freeform 58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14" name="Freeform 59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15" name="Freeform 60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16" name="Freeform 61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217" name="Freeform 62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</p:grpSp>
          </p:grpSp>
        </p:grpSp>
        <p:grpSp>
          <p:nvGrpSpPr>
            <p:cNvPr id="135" name="Group 63"/>
            <p:cNvGrpSpPr>
              <a:grpSpLocks/>
            </p:cNvGrpSpPr>
            <p:nvPr/>
          </p:nvGrpSpPr>
          <p:grpSpPr bwMode="auto">
            <a:xfrm>
              <a:off x="3226594" y="3498565"/>
              <a:ext cx="2945606" cy="468809"/>
              <a:chOff x="2817" y="3506"/>
              <a:chExt cx="2474" cy="525"/>
            </a:xfrm>
          </p:grpSpPr>
          <p:sp>
            <p:nvSpPr>
              <p:cNvPr id="141" name="Rectangle 64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142" name="Text Box 65"/>
              <p:cNvSpPr txBox="1">
                <a:spLocks noChangeArrowheads="1"/>
              </p:cNvSpPr>
              <p:nvPr/>
            </p:nvSpPr>
            <p:spPr bwMode="auto">
              <a:xfrm>
                <a:off x="4430" y="3708"/>
                <a:ext cx="31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67500" tIns="35100" rIns="67500" bIns="351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sz="1350" b="1" i="0" u="none" strike="noStrike" kern="0" cap="none" spc="0" normalizeH="0" baseline="0" noProof="0">
                    <a:ln>
                      <a:noFill/>
                    </a:ln>
                    <a:solidFill>
                      <a:srgbClr val="76B9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  <a:cs typeface="Arial" charset="0"/>
                  </a:rPr>
                  <a:t>. . .</a:t>
                </a:r>
              </a:p>
            </p:txBody>
          </p:sp>
          <p:grpSp>
            <p:nvGrpSpPr>
              <p:cNvPr id="143" name="Group 66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76B900"/>
                    </a:solidFill>
                    <a:effectLst/>
                    <a:uLnTx/>
                    <a:uFillTx/>
                    <a:latin typeface="Palatino" pitchFamily="18" charset="0"/>
                    <a:cs typeface="Arial" charset="0"/>
                  </a:endParaRPr>
                </a:p>
              </p:txBody>
            </p:sp>
            <p:grpSp>
              <p:nvGrpSpPr>
                <p:cNvPr id="187" name="Group 68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88" name="Freeform 69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89" name="Freeform 70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90" name="Freeform 71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91" name="Freeform 72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92" name="Freeform 73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93" name="Freeform 74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94" name="Freeform 75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95" name="Freeform 76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96" name="Freeform 77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97" name="Freeform 78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98" name="Freeform 79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</p:grpSp>
          </p:grpSp>
          <p:grpSp>
            <p:nvGrpSpPr>
              <p:cNvPr id="144" name="Group 80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7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76B900"/>
                    </a:solidFill>
                    <a:effectLst/>
                    <a:uLnTx/>
                    <a:uFillTx/>
                    <a:latin typeface="Palatino" pitchFamily="18" charset="0"/>
                    <a:cs typeface="Arial" charset="0"/>
                  </a:endParaRPr>
                </a:p>
              </p:txBody>
            </p:sp>
            <p:grpSp>
              <p:nvGrpSpPr>
                <p:cNvPr id="174" name="Group 82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75" name="Freeform 83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76" name="Freeform 84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77" name="Freeform 85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78" name="Freeform 86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79" name="Freeform 87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80" name="Freeform 88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81" name="Freeform 89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82" name="Freeform 90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83" name="Freeform 91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84" name="Freeform 92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85" name="Freeform 93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</p:grpSp>
          </p:grpSp>
          <p:grpSp>
            <p:nvGrpSpPr>
              <p:cNvPr id="145" name="Group 94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60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76B900"/>
                    </a:solidFill>
                    <a:effectLst/>
                    <a:uLnTx/>
                    <a:uFillTx/>
                    <a:latin typeface="Palatino" pitchFamily="18" charset="0"/>
                    <a:cs typeface="Arial" charset="0"/>
                  </a:endParaRPr>
                </a:p>
              </p:txBody>
            </p:sp>
            <p:grpSp>
              <p:nvGrpSpPr>
                <p:cNvPr id="161" name="Group 96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62" name="Freeform 97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63" name="Freeform 98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64" name="Freeform 99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65" name="Freeform 100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66" name="Freeform 101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67" name="Freeform 102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68" name="Freeform 103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69" name="Freeform 104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70" name="Freeform 105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71" name="Freeform 106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72" name="Freeform 107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</p:grpSp>
          </p:grpSp>
          <p:grpSp>
            <p:nvGrpSpPr>
              <p:cNvPr id="146" name="Group 108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47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76B900"/>
                    </a:solidFill>
                    <a:effectLst/>
                    <a:uLnTx/>
                    <a:uFillTx/>
                    <a:latin typeface="Palatino" pitchFamily="18" charset="0"/>
                    <a:cs typeface="Arial" charset="0"/>
                  </a:endParaRPr>
                </a:p>
              </p:txBody>
            </p:sp>
            <p:grpSp>
              <p:nvGrpSpPr>
                <p:cNvPr id="148" name="Group 110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49" name="Freeform 111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50" name="Freeform 112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51" name="Freeform 113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52" name="Freeform 114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53" name="Freeform 115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54" name="Freeform 116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55" name="Freeform 117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56" name="Freeform 118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57" name="Freeform 119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58" name="Freeform 120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  <p:sp>
                <p:nvSpPr>
                  <p:cNvPr id="159" name="Freeform 121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3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6B900"/>
                      </a:solidFill>
                      <a:effectLst/>
                      <a:uLnTx/>
                      <a:uFillTx/>
                      <a:latin typeface="Trebuchet MS"/>
                    </a:endParaRPr>
                  </a:p>
                </p:txBody>
              </p:sp>
            </p:grpSp>
          </p:grpSp>
        </p:grpSp>
        <p:sp>
          <p:nvSpPr>
            <p:cNvPr id="136" name="Text Box 122"/>
            <p:cNvSpPr txBox="1">
              <a:spLocks noChangeArrowheads="1"/>
            </p:cNvSpPr>
            <p:nvPr/>
          </p:nvSpPr>
          <p:spPr bwMode="auto">
            <a:xfrm>
              <a:off x="656565" y="2381461"/>
              <a:ext cx="2987939" cy="432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67500" tIns="35100" rIns="67500" bIns="351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00CC00"/>
                </a:buClr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Parallel Kernel (device)</a:t>
              </a:r>
              <a:r>
                <a:rPr kumimoji="0" lang="ar-SA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‏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00CC00"/>
                </a:buClr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KernelA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&lt;&lt;&lt; </a:t>
              </a: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nBlk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, </a:t>
              </a: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nTid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 &gt;&gt;&gt;(</a:t>
              </a: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args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);</a:t>
              </a:r>
            </a:p>
          </p:txBody>
        </p:sp>
        <p:sp>
          <p:nvSpPr>
            <p:cNvPr id="137" name="Freeform 123"/>
            <p:cNvSpPr>
              <a:spLocks/>
            </p:cNvSpPr>
            <p:nvPr/>
          </p:nvSpPr>
          <p:spPr bwMode="auto">
            <a:xfrm>
              <a:off x="4672014" y="1914436"/>
              <a:ext cx="54769" cy="454522"/>
            </a:xfrm>
            <a:custGeom>
              <a:avLst/>
              <a:gdLst>
                <a:gd name="T0" fmla="*/ 2147483647 w 208"/>
                <a:gd name="T1" fmla="*/ 0 h 1536"/>
                <a:gd name="T2" fmla="*/ 2147483647 w 208"/>
                <a:gd name="T3" fmla="*/ 2147483647 h 1536"/>
                <a:gd name="T4" fmla="*/ 2147483647 w 208"/>
                <a:gd name="T5" fmla="*/ 2147483647 h 1536"/>
                <a:gd name="T6" fmla="*/ 2147483647 w 208"/>
                <a:gd name="T7" fmla="*/ 2147483647 h 1536"/>
                <a:gd name="T8" fmla="*/ 2147483647 w 208"/>
                <a:gd name="T9" fmla="*/ 2147483647 h 1536"/>
                <a:gd name="T10" fmla="*/ 2147483647 w 208"/>
                <a:gd name="T11" fmla="*/ 2147483647 h 1536"/>
                <a:gd name="T12" fmla="*/ 2147483647 w 208"/>
                <a:gd name="T13" fmla="*/ 2147483647 h 1536"/>
                <a:gd name="T14" fmla="*/ 2147483647 w 208"/>
                <a:gd name="T15" fmla="*/ 2147483647 h 1536"/>
                <a:gd name="T16" fmla="*/ 2147483647 w 208"/>
                <a:gd name="T17" fmla="*/ 2147483647 h 1536"/>
                <a:gd name="T18" fmla="*/ 2147483647 w 208"/>
                <a:gd name="T19" fmla="*/ 2147483647 h 1536"/>
                <a:gd name="T20" fmla="*/ 2147483647 w 208"/>
                <a:gd name="T21" fmla="*/ 2147483647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8" name="Text Box 124"/>
            <p:cNvSpPr txBox="1">
              <a:spLocks noChangeArrowheads="1"/>
            </p:cNvSpPr>
            <p:nvPr/>
          </p:nvSpPr>
          <p:spPr bwMode="auto">
            <a:xfrm>
              <a:off x="2935950" y="3084846"/>
              <a:ext cx="1720454" cy="247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ts val="169"/>
                </a:spcBef>
                <a:spcAft>
                  <a:spcPts val="0"/>
                </a:spcAft>
                <a:buClr>
                  <a:srgbClr val="3333CC"/>
                </a:buClr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sz="135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Serial Code (host)</a:t>
              </a:r>
              <a:r>
                <a:rPr kumimoji="0" lang="ar-SA" sz="135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‏</a:t>
              </a:r>
              <a:endPara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9" name="Freeform 125"/>
            <p:cNvSpPr>
              <a:spLocks/>
            </p:cNvSpPr>
            <p:nvPr/>
          </p:nvSpPr>
          <p:spPr bwMode="auto">
            <a:xfrm>
              <a:off x="4672014" y="2986892"/>
              <a:ext cx="54769" cy="454521"/>
            </a:xfrm>
            <a:custGeom>
              <a:avLst/>
              <a:gdLst>
                <a:gd name="T0" fmla="*/ 2147483647 w 208"/>
                <a:gd name="T1" fmla="*/ 0 h 1536"/>
                <a:gd name="T2" fmla="*/ 2147483647 w 208"/>
                <a:gd name="T3" fmla="*/ 2147483647 h 1536"/>
                <a:gd name="T4" fmla="*/ 2147483647 w 208"/>
                <a:gd name="T5" fmla="*/ 2147483647 h 1536"/>
                <a:gd name="T6" fmla="*/ 2147483647 w 208"/>
                <a:gd name="T7" fmla="*/ 2147483647 h 1536"/>
                <a:gd name="T8" fmla="*/ 2147483647 w 208"/>
                <a:gd name="T9" fmla="*/ 2147483647 h 1536"/>
                <a:gd name="T10" fmla="*/ 2147483647 w 208"/>
                <a:gd name="T11" fmla="*/ 2147483647 h 1536"/>
                <a:gd name="T12" fmla="*/ 2147483647 w 208"/>
                <a:gd name="T13" fmla="*/ 2147483647 h 1536"/>
                <a:gd name="T14" fmla="*/ 2147483647 w 208"/>
                <a:gd name="T15" fmla="*/ 2147483647 h 1536"/>
                <a:gd name="T16" fmla="*/ 2147483647 w 208"/>
                <a:gd name="T17" fmla="*/ 2147483647 h 1536"/>
                <a:gd name="T18" fmla="*/ 2147483647 w 208"/>
                <a:gd name="T19" fmla="*/ 2147483647 h 1536"/>
                <a:gd name="T20" fmla="*/ 2147483647 w 208"/>
                <a:gd name="T21" fmla="*/ 2147483647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0" name="Text Box 126"/>
            <p:cNvSpPr txBox="1">
              <a:spLocks noChangeArrowheads="1"/>
            </p:cNvSpPr>
            <p:nvPr/>
          </p:nvSpPr>
          <p:spPr bwMode="auto">
            <a:xfrm>
              <a:off x="701874" y="3481087"/>
              <a:ext cx="2895600" cy="432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00CC00"/>
                </a:buClr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Parallel Kernel (device)</a:t>
              </a:r>
              <a:r>
                <a:rPr kumimoji="0" lang="ar-SA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‏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38"/>
                </a:spcBef>
                <a:spcAft>
                  <a:spcPts val="0"/>
                </a:spcAft>
                <a:buClr>
                  <a:srgbClr val="00CC00"/>
                </a:buClr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KernelB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&lt;&lt;&lt; </a:t>
              </a: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nBlk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, </a:t>
              </a: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nTid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 &gt;&gt;&gt;(</a:t>
              </a: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args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6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rgbClr val="775F55"/>
                </a:solidFill>
                <a:cs typeface="B Nazanin" panose="00000400000000000000" pitchFamily="2" charset="-78"/>
              </a:rPr>
              <a:t>مراحل اجرای یک کاربرد بر روی </a:t>
            </a:r>
            <a:r>
              <a:rPr lang="en-US" dirty="0" smtClean="0">
                <a:solidFill>
                  <a:srgbClr val="775F55"/>
                </a:solidFill>
                <a:cs typeface="B Nazanin" panose="00000400000000000000" pitchFamily="2" charset="-78"/>
              </a:rPr>
              <a:t>GPU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57200" y="4143380"/>
            <a:ext cx="419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1. داده‌ها را از حافظه </a:t>
            </a:r>
            <a:r>
              <a:rPr lang="en-US" dirty="0" smtClean="0">
                <a:cs typeface="B Nazanin" panose="00000400000000000000" pitchFamily="2" charset="-78"/>
              </a:rPr>
              <a:t>CPU</a:t>
            </a:r>
            <a:r>
              <a:rPr lang="fa-IR" dirty="0" smtClean="0">
                <a:cs typeface="B Nazanin" panose="00000400000000000000" pitchFamily="2" charset="-78"/>
              </a:rPr>
              <a:t> به حافظه </a:t>
            </a:r>
            <a:r>
              <a:rPr lang="en-US" dirty="0" smtClean="0">
                <a:cs typeface="B Nazanin" panose="00000400000000000000" pitchFamily="2" charset="-78"/>
              </a:rPr>
              <a:t>GPU</a:t>
            </a:r>
            <a:r>
              <a:rPr lang="fa-IR" dirty="0" smtClean="0">
                <a:cs typeface="B Nazanin" panose="00000400000000000000" pitchFamily="2" charset="-78"/>
              </a:rPr>
              <a:t> کپی کن</a:t>
            </a:r>
            <a:endParaRPr lang="en-US" dirty="0" smtClean="0">
              <a:cs typeface="B Nazanin" panose="00000400000000000000" pitchFamily="2" charset="-78"/>
            </a:endParaRPr>
          </a:p>
        </p:txBody>
      </p:sp>
      <p:pic>
        <p:nvPicPr>
          <p:cNvPr id="133123" name="Picture 3" descr="\\europa\USB_Storage\Parallel programming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pic>
        <p:nvPicPr>
          <p:cNvPr id="133124" name="Picture 4" descr="\\europa\USB_Storage\Parallel programming (CPU)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sp>
        <p:nvSpPr>
          <p:cNvPr id="124" name="Left-Right Arrow 123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2" name="Bent Arrow 131"/>
          <p:cNvSpPr/>
          <p:nvPr/>
        </p:nvSpPr>
        <p:spPr>
          <a:xfrm rot="5400000">
            <a:off x="3202528" y="2278193"/>
            <a:ext cx="2949997" cy="363143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fa-IR" smtClean="0">
                <a:cs typeface="B Nazanin" panose="00000400000000000000" pitchFamily="2" charset="-78"/>
              </a:rPr>
              <a:t>6 - برنامه‌نویسی پردازنده گرافیکی با </a:t>
            </a:r>
            <a:r>
              <a:rPr lang="en-US" smtClean="0">
                <a:cs typeface="B Nazanin" panose="00000400000000000000" pitchFamily="2" charset="-78"/>
              </a:rPr>
              <a:t>CUDA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>
              <a:defRPr/>
            </a:pPr>
            <a:r>
              <a:rPr lang="fa-IR" altLang="en-US" smtClean="0">
                <a:cs typeface="B Nazanin" panose="00000400000000000000" pitchFamily="2" charset="-78"/>
              </a:rPr>
              <a:t>برنامه‌نویسی چند‌هسته‌ای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9C261E7-F1D3-45D3-A607-D4204F6218DB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3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5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775F55"/>
                </a:solidFill>
                <a:cs typeface="B Nazanin" panose="00000400000000000000" pitchFamily="2" charset="-78"/>
              </a:rPr>
              <a:t>مراحل اجرای یک کاربرد بر روی </a:t>
            </a:r>
            <a:r>
              <a:rPr lang="en-US" dirty="0">
                <a:solidFill>
                  <a:srgbClr val="775F55"/>
                </a:solidFill>
                <a:cs typeface="B Nazanin" panose="00000400000000000000" pitchFamily="2" charset="-78"/>
              </a:rPr>
              <a:t>GPU</a:t>
            </a:r>
            <a:endParaRPr lang="en-GB" dirty="0"/>
          </a:p>
        </p:txBody>
      </p:sp>
      <p:sp>
        <p:nvSpPr>
          <p:cNvPr id="134" name="Bent Arrow 133"/>
          <p:cNvSpPr/>
          <p:nvPr/>
        </p:nvSpPr>
        <p:spPr>
          <a:xfrm rot="5400000" flipH="1">
            <a:off x="4269163" y="152706"/>
            <a:ext cx="427080" cy="3155178"/>
          </a:xfrm>
          <a:prstGeom prst="bentArrow">
            <a:avLst>
              <a:gd name="adj1" fmla="val 40608"/>
              <a:gd name="adj2" fmla="val 45062"/>
              <a:gd name="adj3" fmla="val 36853"/>
              <a:gd name="adj4" fmla="val 39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5" name="Up-Down Arrow 134"/>
          <p:cNvSpPr/>
          <p:nvPr/>
        </p:nvSpPr>
        <p:spPr>
          <a:xfrm>
            <a:off x="5226848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6" name="Up-Down Arrow 135"/>
          <p:cNvSpPr/>
          <p:nvPr/>
        </p:nvSpPr>
        <p:spPr>
          <a:xfrm>
            <a:off x="6196455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Up-Down Arrow 136"/>
          <p:cNvSpPr/>
          <p:nvPr/>
        </p:nvSpPr>
        <p:spPr>
          <a:xfrm>
            <a:off x="7632340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fa-IR" smtClean="0">
                <a:cs typeface="B Nazanin" panose="00000400000000000000" pitchFamily="2" charset="-78"/>
              </a:rPr>
              <a:t>6 - برنامه‌نویسی پردازنده گرافیکی با </a:t>
            </a:r>
            <a:r>
              <a:rPr lang="en-US" smtClean="0">
                <a:cs typeface="B Nazanin" panose="00000400000000000000" pitchFamily="2" charset="-78"/>
              </a:rPr>
              <a:t>CUDA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>
              <a:defRPr/>
            </a:pPr>
            <a:r>
              <a:rPr lang="fa-IR" altLang="en-US" smtClean="0">
                <a:cs typeface="B Nazanin" panose="00000400000000000000" pitchFamily="2" charset="-78"/>
              </a:rPr>
              <a:t>برنامه‌نویسی چند‌هسته‌ای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9C261E7-F1D3-45D3-A607-D4204F6218DB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143380"/>
            <a:ext cx="419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2. برنامه هسته را بر روی </a:t>
            </a:r>
            <a:r>
              <a:rPr lang="en-US" dirty="0" smtClean="0">
                <a:cs typeface="B Nazanin" panose="00000400000000000000" pitchFamily="2" charset="-78"/>
              </a:rPr>
              <a:t>GPU</a:t>
            </a:r>
            <a:r>
              <a:rPr lang="fa-IR" dirty="0" smtClean="0">
                <a:cs typeface="B Nazanin" panose="00000400000000000000" pitchFamily="2" charset="-78"/>
              </a:rPr>
              <a:t> بارگذاری و اجرا کن.</a:t>
            </a: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681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0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775F55"/>
                </a:solidFill>
                <a:cs typeface="B Nazanin" panose="00000400000000000000" pitchFamily="2" charset="-78"/>
              </a:rPr>
              <a:t>مراحل اجرای یک کاربرد بر روی </a:t>
            </a:r>
            <a:r>
              <a:rPr lang="en-US" dirty="0">
                <a:solidFill>
                  <a:srgbClr val="775F55"/>
                </a:solidFill>
                <a:cs typeface="B Nazanin" panose="00000400000000000000" pitchFamily="2" charset="-78"/>
              </a:rPr>
              <a:t>GPU</a:t>
            </a:r>
            <a:endParaRPr lang="en-GB" dirty="0"/>
          </a:p>
        </p:txBody>
      </p:sp>
      <p:sp>
        <p:nvSpPr>
          <p:cNvPr id="138" name="Bent Arrow 137"/>
          <p:cNvSpPr/>
          <p:nvPr/>
        </p:nvSpPr>
        <p:spPr>
          <a:xfrm rot="10800000" flipV="1">
            <a:off x="2556296" y="2571767"/>
            <a:ext cx="3950919" cy="292746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fa-IR" smtClean="0">
                <a:cs typeface="B Nazanin" panose="00000400000000000000" pitchFamily="2" charset="-78"/>
              </a:rPr>
              <a:t>6 - برنامه‌نویسی پردازنده گرافیکی با </a:t>
            </a:r>
            <a:r>
              <a:rPr lang="en-US" smtClean="0">
                <a:cs typeface="B Nazanin" panose="00000400000000000000" pitchFamily="2" charset="-78"/>
              </a:rPr>
              <a:t>CUDA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>
              <a:defRPr/>
            </a:pPr>
            <a:r>
              <a:rPr lang="fa-IR" altLang="en-US" smtClean="0">
                <a:cs typeface="B Nazanin" panose="00000400000000000000" pitchFamily="2" charset="-78"/>
              </a:rPr>
              <a:t>برنامه‌نویسی چند‌هسته‌ای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9C261E7-F1D3-45D3-A607-D4204F6218DB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143380"/>
            <a:ext cx="419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3. نتایج محاسبات را از حافظه </a:t>
            </a:r>
            <a:r>
              <a:rPr lang="en-US" dirty="0" smtClean="0">
                <a:cs typeface="B Nazanin" panose="00000400000000000000" pitchFamily="2" charset="-78"/>
              </a:rPr>
              <a:t>GPU</a:t>
            </a:r>
            <a:r>
              <a:rPr lang="fa-IR" dirty="0" smtClean="0">
                <a:cs typeface="B Nazanin" panose="00000400000000000000" pitchFamily="2" charset="-78"/>
              </a:rPr>
              <a:t> به حافظه </a:t>
            </a:r>
            <a:r>
              <a:rPr lang="en-US" dirty="0" smtClean="0">
                <a:cs typeface="B Nazanin" panose="00000400000000000000" pitchFamily="2" charset="-78"/>
              </a:rPr>
              <a:t>CPU</a:t>
            </a:r>
            <a:r>
              <a:rPr lang="fa-IR" dirty="0" smtClean="0">
                <a:cs typeface="B Nazanin" panose="00000400000000000000" pitchFamily="2" charset="-78"/>
              </a:rPr>
              <a:t> کپی کن</a:t>
            </a: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86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موازی‌سازی سطح داده: مثال جمع آرایه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838200" y="1771650"/>
            <a:ext cx="7001321" cy="3181349"/>
            <a:chOff x="999679" y="1343025"/>
            <a:chExt cx="4857152" cy="1971675"/>
          </a:xfrm>
        </p:grpSpPr>
        <p:sp>
          <p:nvSpPr>
            <p:cNvPr id="43" name="Rectangle 42"/>
            <p:cNvSpPr/>
            <p:nvPr/>
          </p:nvSpPr>
          <p:spPr>
            <a:xfrm>
              <a:off x="2171252" y="1343025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A[0]</a:t>
              </a:r>
            </a:p>
          </p:txBody>
        </p:sp>
        <p:sp>
          <p:nvSpPr>
            <p:cNvPr id="44" name="TextBox 21"/>
            <p:cNvSpPr txBox="1">
              <a:spLocks noChangeArrowheads="1"/>
            </p:cNvSpPr>
            <p:nvPr/>
          </p:nvSpPr>
          <p:spPr bwMode="auto">
            <a:xfrm>
              <a:off x="999679" y="1388790"/>
              <a:ext cx="102870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vector  A</a:t>
              </a:r>
            </a:p>
          </p:txBody>
        </p:sp>
        <p:sp>
          <p:nvSpPr>
            <p:cNvPr id="45" name="TextBox 22"/>
            <p:cNvSpPr txBox="1">
              <a:spLocks noChangeArrowheads="1"/>
            </p:cNvSpPr>
            <p:nvPr/>
          </p:nvSpPr>
          <p:spPr bwMode="auto">
            <a:xfrm>
              <a:off x="999679" y="1943099"/>
              <a:ext cx="102870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vector  B</a:t>
              </a:r>
            </a:p>
          </p:txBody>
        </p:sp>
        <p:sp>
          <p:nvSpPr>
            <p:cNvPr id="46" name="TextBox 23"/>
            <p:cNvSpPr txBox="1">
              <a:spLocks noChangeArrowheads="1"/>
            </p:cNvSpPr>
            <p:nvPr/>
          </p:nvSpPr>
          <p:spPr bwMode="auto">
            <a:xfrm>
              <a:off x="1014263" y="3027833"/>
              <a:ext cx="102870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vector  C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14202" y="1343025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A[1]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657152" y="1343025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A[2]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13881" y="1343025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A[N-1]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71252" y="1900238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B[0]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914202" y="1900238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B[1]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57152" y="1900238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B[2]</a:t>
              </a:r>
            </a:p>
          </p:txBody>
        </p:sp>
        <p:sp>
          <p:nvSpPr>
            <p:cNvPr id="53" name="TextBox 33"/>
            <p:cNvSpPr txBox="1">
              <a:spLocks noChangeArrowheads="1"/>
            </p:cNvSpPr>
            <p:nvPr/>
          </p:nvSpPr>
          <p:spPr bwMode="auto">
            <a:xfrm>
              <a:off x="4542382" y="1428750"/>
              <a:ext cx="306044" cy="247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  <p:sp>
          <p:nvSpPr>
            <p:cNvPr id="54" name="TextBox 35"/>
            <p:cNvSpPr txBox="1">
              <a:spLocks noChangeArrowheads="1"/>
            </p:cNvSpPr>
            <p:nvPr/>
          </p:nvSpPr>
          <p:spPr bwMode="auto">
            <a:xfrm>
              <a:off x="4542382" y="1943100"/>
              <a:ext cx="306044" cy="247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13881" y="1900238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B[N-1]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71252" y="2971800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C[0]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914202" y="2971800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C[1]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57152" y="2971800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C[2]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13881" y="2971800"/>
              <a:ext cx="74295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C[N-1]</a:t>
              </a:r>
            </a:p>
          </p:txBody>
        </p:sp>
        <p:sp>
          <p:nvSpPr>
            <p:cNvPr id="60" name="TextBox 43"/>
            <p:cNvSpPr txBox="1">
              <a:spLocks noChangeArrowheads="1"/>
            </p:cNvSpPr>
            <p:nvPr/>
          </p:nvSpPr>
          <p:spPr bwMode="auto">
            <a:xfrm>
              <a:off x="4542382" y="3057525"/>
              <a:ext cx="306044" cy="247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342702" y="2457450"/>
              <a:ext cx="400050" cy="300038"/>
            </a:xfrm>
            <a:prstGeom prst="ellipse">
              <a:avLst/>
            </a:prstGeom>
            <a:solidFill>
              <a:srgbClr val="00000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+</a:t>
              </a:r>
            </a:p>
          </p:txBody>
        </p:sp>
        <p:cxnSp>
          <p:nvCxnSpPr>
            <p:cNvPr id="62" name="Straight Arrow Connector 61"/>
            <p:cNvCxnSpPr>
              <a:endCxn id="61" idx="1"/>
            </p:cNvCxnSpPr>
            <p:nvPr/>
          </p:nvCxnSpPr>
          <p:spPr>
            <a:xfrm rot="16200000" flipH="1">
              <a:off x="1992808" y="2092970"/>
              <a:ext cx="815281" cy="1191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endCxn id="61" idx="7"/>
            </p:cNvCxnSpPr>
            <p:nvPr/>
          </p:nvCxnSpPr>
          <p:spPr>
            <a:xfrm rot="5400000">
              <a:off x="2555974" y="2371577"/>
              <a:ext cx="258068" cy="1190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61" idx="4"/>
              <a:endCxn id="56" idx="0"/>
            </p:cNvCxnSpPr>
            <p:nvPr/>
          </p:nvCxnSpPr>
          <p:spPr>
            <a:xfrm rot="5400000">
              <a:off x="2435572" y="2864347"/>
              <a:ext cx="214313" cy="2381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sp>
          <p:nvSpPr>
            <p:cNvPr id="65" name="Oval 64"/>
            <p:cNvSpPr/>
            <p:nvPr/>
          </p:nvSpPr>
          <p:spPr>
            <a:xfrm>
              <a:off x="3085652" y="2457450"/>
              <a:ext cx="400050" cy="300038"/>
            </a:xfrm>
            <a:prstGeom prst="ellipse">
              <a:avLst/>
            </a:prstGeom>
            <a:solidFill>
              <a:srgbClr val="00000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+</a:t>
              </a:r>
            </a:p>
          </p:txBody>
        </p:sp>
        <p:cxnSp>
          <p:nvCxnSpPr>
            <p:cNvPr id="66" name="Straight Arrow Connector 65"/>
            <p:cNvCxnSpPr>
              <a:endCxn id="65" idx="1"/>
            </p:cNvCxnSpPr>
            <p:nvPr/>
          </p:nvCxnSpPr>
          <p:spPr>
            <a:xfrm rot="16200000" flipH="1">
              <a:off x="2735758" y="2092970"/>
              <a:ext cx="815281" cy="1191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endCxn id="65" idx="7"/>
            </p:cNvCxnSpPr>
            <p:nvPr/>
          </p:nvCxnSpPr>
          <p:spPr>
            <a:xfrm rot="5400000">
              <a:off x="3298924" y="2371577"/>
              <a:ext cx="258068" cy="1190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stCxn id="65" idx="4"/>
            </p:cNvCxnSpPr>
            <p:nvPr/>
          </p:nvCxnSpPr>
          <p:spPr>
            <a:xfrm rot="5400000">
              <a:off x="3178522" y="2864347"/>
              <a:ext cx="214313" cy="2381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sp>
          <p:nvSpPr>
            <p:cNvPr id="69" name="Oval 68"/>
            <p:cNvSpPr/>
            <p:nvPr/>
          </p:nvSpPr>
          <p:spPr>
            <a:xfrm>
              <a:off x="3828602" y="2457450"/>
              <a:ext cx="400050" cy="300038"/>
            </a:xfrm>
            <a:prstGeom prst="ellipse">
              <a:avLst/>
            </a:prstGeom>
            <a:solidFill>
              <a:srgbClr val="00000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+</a:t>
              </a:r>
            </a:p>
          </p:txBody>
        </p:sp>
        <p:cxnSp>
          <p:nvCxnSpPr>
            <p:cNvPr id="70" name="Straight Arrow Connector 69"/>
            <p:cNvCxnSpPr>
              <a:endCxn id="69" idx="1"/>
            </p:cNvCxnSpPr>
            <p:nvPr/>
          </p:nvCxnSpPr>
          <p:spPr>
            <a:xfrm rot="16200000" flipH="1">
              <a:off x="3478708" y="2092970"/>
              <a:ext cx="815281" cy="1191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71" name="Straight Arrow Connector 70"/>
            <p:cNvCxnSpPr>
              <a:endCxn id="69" idx="7"/>
            </p:cNvCxnSpPr>
            <p:nvPr/>
          </p:nvCxnSpPr>
          <p:spPr>
            <a:xfrm rot="5400000">
              <a:off x="4041874" y="2371577"/>
              <a:ext cx="258068" cy="1190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72" name="Straight Arrow Connector 71"/>
            <p:cNvCxnSpPr>
              <a:stCxn id="69" idx="4"/>
            </p:cNvCxnSpPr>
            <p:nvPr/>
          </p:nvCxnSpPr>
          <p:spPr>
            <a:xfrm rot="5400000">
              <a:off x="3921472" y="2864347"/>
              <a:ext cx="214313" cy="2381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sp>
          <p:nvSpPr>
            <p:cNvPr id="73" name="Oval 72"/>
            <p:cNvSpPr/>
            <p:nvPr/>
          </p:nvSpPr>
          <p:spPr>
            <a:xfrm>
              <a:off x="5285331" y="2457450"/>
              <a:ext cx="400050" cy="300038"/>
            </a:xfrm>
            <a:prstGeom prst="ellipse">
              <a:avLst/>
            </a:prstGeom>
            <a:solidFill>
              <a:srgbClr val="000000"/>
            </a:solidFill>
            <a:ln w="25400" cap="flat" cmpd="sng" algn="ctr">
              <a:solidFill>
                <a:srgbClr val="33333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Trebuchet MS"/>
                </a:rPr>
                <a:t>+</a:t>
              </a:r>
            </a:p>
          </p:txBody>
        </p:sp>
        <p:cxnSp>
          <p:nvCxnSpPr>
            <p:cNvPr id="74" name="Straight Arrow Connector 73"/>
            <p:cNvCxnSpPr>
              <a:endCxn id="73" idx="1"/>
            </p:cNvCxnSpPr>
            <p:nvPr/>
          </p:nvCxnSpPr>
          <p:spPr>
            <a:xfrm rot="16200000" flipH="1">
              <a:off x="4935437" y="2092970"/>
              <a:ext cx="815281" cy="1191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73" idx="7"/>
            </p:cNvCxnSpPr>
            <p:nvPr/>
          </p:nvCxnSpPr>
          <p:spPr>
            <a:xfrm rot="5400000">
              <a:off x="5498603" y="2371577"/>
              <a:ext cx="258068" cy="1190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stCxn id="73" idx="4"/>
            </p:cNvCxnSpPr>
            <p:nvPr/>
          </p:nvCxnSpPr>
          <p:spPr>
            <a:xfrm rot="5400000">
              <a:off x="5378200" y="2864347"/>
              <a:ext cx="214313" cy="2381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562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 </a:t>
            </a:r>
            <a:r>
              <a:rPr lang="en-US" dirty="0" smtClean="0"/>
              <a:t>C</a:t>
            </a:r>
            <a:r>
              <a:rPr lang="fa-IR" dirty="0" smtClean="0"/>
              <a:t> برنامه سریال جمع آرایه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 eaLnBrk="1" hangingPunct="1">
              <a:buFontTx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// Compute vector sum C = A + B</a:t>
            </a:r>
          </a:p>
          <a:p>
            <a:pPr algn="l" rtl="0"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vecAdd</a:t>
            </a:r>
            <a:r>
              <a:rPr lang="en-US" sz="1800" b="1" dirty="0">
                <a:latin typeface="Courier New" pitchFamily="49" charset="0"/>
              </a:rPr>
              <a:t>(float *</a:t>
            </a:r>
            <a:r>
              <a:rPr lang="en-US" sz="1800" b="1" dirty="0" err="1">
                <a:latin typeface="Courier New" pitchFamily="49" charset="0"/>
              </a:rPr>
              <a:t>h_A</a:t>
            </a:r>
            <a:r>
              <a:rPr lang="en-US" sz="1800" b="1" dirty="0">
                <a:latin typeface="Courier New" pitchFamily="49" charset="0"/>
              </a:rPr>
              <a:t>, float *</a:t>
            </a:r>
            <a:r>
              <a:rPr lang="en-US" sz="1800" b="1" dirty="0" err="1">
                <a:latin typeface="Courier New" pitchFamily="49" charset="0"/>
              </a:rPr>
              <a:t>h_B</a:t>
            </a:r>
            <a:r>
              <a:rPr lang="en-US" sz="1800" b="1" dirty="0">
                <a:latin typeface="Courier New" pitchFamily="49" charset="0"/>
              </a:rPr>
              <a:t>, float *</a:t>
            </a:r>
            <a:r>
              <a:rPr lang="en-US" sz="1800" b="1" dirty="0" err="1">
                <a:latin typeface="Courier New" pitchFamily="49" charset="0"/>
              </a:rPr>
              <a:t>h_C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n)</a:t>
            </a:r>
          </a:p>
          <a:p>
            <a:pPr algn="l" rtl="0" eaLnBrk="1" hangingPunct="1">
              <a:buFontTx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 rtl="0" eaLnBrk="1" hangingPunct="1"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 rtl="0"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&lt;n;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 </a:t>
            </a:r>
            <a:r>
              <a:rPr lang="en-US" sz="1800" b="1" dirty="0" err="1">
                <a:latin typeface="Courier New" pitchFamily="49" charset="0"/>
              </a:rPr>
              <a:t>h_C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= </a:t>
            </a:r>
            <a:r>
              <a:rPr lang="en-US" sz="1800" b="1" dirty="0" err="1">
                <a:latin typeface="Courier New" pitchFamily="49" charset="0"/>
              </a:rPr>
              <a:t>h_A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 </a:t>
            </a:r>
            <a:r>
              <a:rPr lang="en-US" sz="1800" b="1" dirty="0" err="1">
                <a:latin typeface="Courier New" pitchFamily="49" charset="0"/>
              </a:rPr>
              <a:t>h_B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pPr algn="l" rtl="0"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 algn="l" rtl="0">
              <a:buNone/>
            </a:pPr>
            <a:endParaRPr lang="en-US" sz="1800" dirty="0">
              <a:latin typeface="Courier New" pitchFamily="49" charset="0"/>
            </a:endParaRPr>
          </a:p>
          <a:p>
            <a:pPr algn="l" rtl="0">
              <a:buNone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algn="l" rtl="0"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 rtl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// Memory allocation for </a:t>
            </a:r>
            <a:r>
              <a:rPr lang="en-US" sz="1800" dirty="0" err="1">
                <a:solidFill>
                  <a:srgbClr val="FF6600"/>
                </a:solidFill>
                <a:latin typeface="Courier New" pitchFamily="49" charset="0"/>
              </a:rPr>
              <a:t>h_A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FF6600"/>
                </a:solidFill>
                <a:latin typeface="Courier New" pitchFamily="49" charset="0"/>
              </a:rPr>
              <a:t>h_B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, and </a:t>
            </a:r>
            <a:r>
              <a:rPr lang="en-US" sz="1800" dirty="0" err="1">
                <a:solidFill>
                  <a:srgbClr val="FF6600"/>
                </a:solidFill>
                <a:latin typeface="Courier New" pitchFamily="49" charset="0"/>
              </a:rPr>
              <a:t>h_C</a:t>
            </a:r>
            <a:endParaRPr lang="en-US" sz="1800" dirty="0">
              <a:solidFill>
                <a:srgbClr val="FF6600"/>
              </a:solidFill>
              <a:latin typeface="Courier New" pitchFamily="49" charset="0"/>
            </a:endParaRPr>
          </a:p>
          <a:p>
            <a:pPr algn="l" rtl="0"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  // I/O to read </a:t>
            </a:r>
            <a:r>
              <a:rPr lang="en-US" sz="1800" dirty="0" err="1">
                <a:solidFill>
                  <a:srgbClr val="FF6600"/>
                </a:solidFill>
                <a:latin typeface="Courier New" pitchFamily="49" charset="0"/>
              </a:rPr>
              <a:t>h_A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 and </a:t>
            </a:r>
            <a:r>
              <a:rPr lang="en-US" sz="1800" dirty="0" err="1">
                <a:solidFill>
                  <a:srgbClr val="FF6600"/>
                </a:solidFill>
                <a:latin typeface="Courier New" pitchFamily="49" charset="0"/>
              </a:rPr>
              <a:t>h_B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, N elements</a:t>
            </a:r>
          </a:p>
          <a:p>
            <a:pPr algn="l" rtl="0">
              <a:buNone/>
            </a:pP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</a:rPr>
              <a:t>	 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…</a:t>
            </a:r>
          </a:p>
          <a:p>
            <a:pPr algn="l" rtl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vecAdd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h_A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h_B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h_C</a:t>
            </a:r>
            <a:r>
              <a:rPr lang="en-US" sz="1800" b="1" dirty="0">
                <a:latin typeface="Courier New" pitchFamily="49" charset="0"/>
              </a:rPr>
              <a:t>, N);</a:t>
            </a:r>
          </a:p>
          <a:p>
            <a:pPr algn="l" rtl="0"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13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 </a:t>
            </a:r>
            <a:r>
              <a:rPr lang="en-US" dirty="0" smtClean="0"/>
              <a:t>CUDA</a:t>
            </a:r>
            <a:r>
              <a:rPr lang="fa-IR" dirty="0" smtClean="0"/>
              <a:t> میزبان برای برنامه جمع آرایه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4267200" y="1219200"/>
            <a:ext cx="4498975" cy="4876800"/>
          </a:xfrm>
        </p:spPr>
        <p:txBody>
          <a:bodyPr>
            <a:normAutofit lnSpcReduction="10000"/>
          </a:bodyPr>
          <a:lstStyle/>
          <a:p>
            <a:pPr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cuda.h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&gt;</a:t>
            </a:r>
          </a:p>
          <a:p>
            <a:pPr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void 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vecAdd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(float *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h_A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float *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h_B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float *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h_C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n)</a:t>
            </a:r>
            <a:r>
              <a:rPr lang="ar-SA" sz="1400" dirty="0">
                <a:solidFill>
                  <a:srgbClr val="000000"/>
                </a:solidFill>
                <a:latin typeface="+mj-lt"/>
              </a:rPr>
              <a:t>‏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size = n*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(float); </a:t>
            </a:r>
          </a:p>
          <a:p>
            <a:pPr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   float *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d_A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, *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d_B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, *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d_C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400" dirty="0" smtClean="0">
                <a:solidFill>
                  <a:srgbClr val="FF6600"/>
                </a:solidFill>
                <a:latin typeface="+mj-lt"/>
              </a:rPr>
              <a:t>// Part 1</a:t>
            </a:r>
            <a:endParaRPr lang="en-US" sz="1400" dirty="0">
              <a:solidFill>
                <a:srgbClr val="FF6600"/>
              </a:solidFill>
              <a:latin typeface="+mj-lt"/>
            </a:endParaRPr>
          </a:p>
          <a:p>
            <a:pPr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 smtClean="0">
                <a:solidFill>
                  <a:srgbClr val="FF6600"/>
                </a:solidFill>
                <a:latin typeface="+mj-lt"/>
              </a:rPr>
              <a:t>   // </a:t>
            </a:r>
            <a:r>
              <a:rPr lang="en-US" sz="1400" dirty="0">
                <a:solidFill>
                  <a:srgbClr val="FF6600"/>
                </a:solidFill>
                <a:latin typeface="+mj-lt"/>
              </a:rPr>
              <a:t>Allocate device memory for A, B, and C</a:t>
            </a:r>
          </a:p>
          <a:p>
            <a:pPr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>
                <a:solidFill>
                  <a:srgbClr val="FF6600"/>
                </a:solidFill>
                <a:latin typeface="+mj-lt"/>
              </a:rPr>
              <a:t>   </a:t>
            </a:r>
            <a:r>
              <a:rPr lang="en-US" sz="1400" dirty="0" smtClean="0">
                <a:solidFill>
                  <a:srgbClr val="FF6600"/>
                </a:solidFill>
                <a:latin typeface="+mj-lt"/>
              </a:rPr>
              <a:t>// </a:t>
            </a:r>
            <a:r>
              <a:rPr lang="en-US" sz="1400" dirty="0">
                <a:solidFill>
                  <a:srgbClr val="FF6600"/>
                </a:solidFill>
                <a:latin typeface="+mj-lt"/>
              </a:rPr>
              <a:t>copy A and B to device memory </a:t>
            </a:r>
          </a:p>
          <a:p>
            <a:pPr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</a:p>
          <a:p>
            <a:pPr marL="0" indent="0"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 smtClean="0">
                <a:solidFill>
                  <a:srgbClr val="008000"/>
                </a:solidFill>
                <a:latin typeface="+mj-lt"/>
              </a:rPr>
              <a:t>   // Part 2</a:t>
            </a:r>
          </a:p>
          <a:p>
            <a:pPr marL="0" indent="0"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+mj-lt"/>
              </a:rPr>
              <a:t>  // </a:t>
            </a:r>
            <a:r>
              <a:rPr lang="en-US" sz="1400" dirty="0">
                <a:solidFill>
                  <a:srgbClr val="008000"/>
                </a:solidFill>
                <a:latin typeface="+mj-lt"/>
              </a:rPr>
              <a:t>Kernel launch code – the device performs the actual </a:t>
            </a:r>
            <a:r>
              <a:rPr lang="en-US" sz="1400" dirty="0" smtClean="0">
                <a:solidFill>
                  <a:srgbClr val="008000"/>
                </a:solidFill>
                <a:latin typeface="+mj-lt"/>
              </a:rPr>
              <a:t>    </a:t>
            </a:r>
          </a:p>
          <a:p>
            <a:pPr marL="0" indent="0"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+mj-lt"/>
              </a:rPr>
              <a:t>      vector </a:t>
            </a:r>
            <a:r>
              <a:rPr lang="en-US" sz="1400" dirty="0">
                <a:solidFill>
                  <a:srgbClr val="008000"/>
                </a:solidFill>
                <a:latin typeface="+mj-lt"/>
              </a:rPr>
              <a:t>addition</a:t>
            </a:r>
          </a:p>
          <a:p>
            <a:pPr algn="l" rtl="0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0" indent="0"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 smtClean="0">
                <a:latin typeface="+mj-lt"/>
              </a:rPr>
              <a:t>   </a:t>
            </a:r>
            <a:r>
              <a:rPr lang="en-US" sz="1400" dirty="0" smtClean="0">
                <a:solidFill>
                  <a:srgbClr val="1B46FD"/>
                </a:solidFill>
                <a:latin typeface="+mj-lt"/>
              </a:rPr>
              <a:t>// Part 3</a:t>
            </a:r>
          </a:p>
          <a:p>
            <a:pPr marL="0" indent="0"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>
                <a:solidFill>
                  <a:srgbClr val="1B46FD"/>
                </a:solidFill>
                <a:latin typeface="+mj-lt"/>
              </a:rPr>
              <a:t>	</a:t>
            </a:r>
            <a:r>
              <a:rPr lang="en-US" sz="1400" dirty="0" smtClean="0">
                <a:solidFill>
                  <a:srgbClr val="1B46FD"/>
                </a:solidFill>
                <a:latin typeface="+mj-lt"/>
              </a:rPr>
              <a:t>   // </a:t>
            </a:r>
            <a:r>
              <a:rPr lang="en-US" sz="1400" dirty="0">
                <a:solidFill>
                  <a:srgbClr val="1B46FD"/>
                </a:solidFill>
                <a:latin typeface="+mj-lt"/>
              </a:rPr>
              <a:t>copy C from the device </a:t>
            </a:r>
            <a:r>
              <a:rPr lang="en-US" sz="1400" dirty="0" smtClean="0">
                <a:solidFill>
                  <a:srgbClr val="1B46FD"/>
                </a:solidFill>
                <a:latin typeface="+mj-lt"/>
              </a:rPr>
              <a:t>memory</a:t>
            </a:r>
          </a:p>
          <a:p>
            <a:pPr marL="0" indent="0"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 smtClean="0">
                <a:solidFill>
                  <a:srgbClr val="1B46FD"/>
                </a:solidFill>
                <a:latin typeface="+mj-lt"/>
              </a:rPr>
              <a:t>   // Free device vectors</a:t>
            </a:r>
          </a:p>
          <a:p>
            <a:pPr marL="0" indent="0" algn="l" rtl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400" dirty="0" smtClean="0">
                <a:latin typeface="+mj-lt"/>
              </a:rPr>
              <a:t>}</a:t>
            </a:r>
            <a:endParaRPr lang="en-US" sz="1400" dirty="0">
              <a:latin typeface="+mj-lt"/>
            </a:endParaRP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2640" y="1503402"/>
            <a:ext cx="3652923" cy="3050395"/>
            <a:chOff x="-21920" y="629104"/>
            <a:chExt cx="3433177" cy="2326178"/>
          </a:xfrm>
        </p:grpSpPr>
        <p:sp>
          <p:nvSpPr>
            <p:cNvPr id="20" name="Rectangle 19"/>
            <p:cNvSpPr/>
            <p:nvPr/>
          </p:nvSpPr>
          <p:spPr>
            <a:xfrm>
              <a:off x="257737" y="1754632"/>
              <a:ext cx="68580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CPU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21920" y="1312732"/>
              <a:ext cx="1257300" cy="901018"/>
            </a:xfrm>
            <a:prstGeom prst="rect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196710" y="1363317"/>
              <a:ext cx="879617" cy="211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Host Memory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367" y="1748879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GPU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67453" y="1312732"/>
              <a:ext cx="1257300" cy="901018"/>
            </a:xfrm>
            <a:prstGeom prst="rect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5" name="TextBox 7"/>
            <p:cNvSpPr txBox="1">
              <a:spLocks noChangeArrowheads="1"/>
            </p:cNvSpPr>
            <p:nvPr/>
          </p:nvSpPr>
          <p:spPr bwMode="auto">
            <a:xfrm>
              <a:off x="1792619" y="1342117"/>
              <a:ext cx="1001572" cy="211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Device Memory</a:t>
              </a:r>
            </a:p>
          </p:txBody>
        </p:sp>
        <p:sp>
          <p:nvSpPr>
            <p:cNvPr id="26" name="Curved Down Arrow 25"/>
            <p:cNvSpPr/>
            <p:nvPr/>
          </p:nvSpPr>
          <p:spPr>
            <a:xfrm>
              <a:off x="600637" y="1055557"/>
              <a:ext cx="1704780" cy="257175"/>
            </a:xfrm>
            <a:prstGeom prst="curvedDown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676988" y="629104"/>
              <a:ext cx="1814176" cy="42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cs typeface="B Nazanin" panose="00000400000000000000" pitchFamily="2" charset="-78"/>
                </a:rPr>
                <a:t>بخش اول:</a:t>
              </a:r>
              <a:r>
                <a:rPr kumimoji="0" lang="fa-IR" sz="1500" b="1" i="0" u="none" strike="noStrike" kern="0" cap="none" spc="0" normalizeH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cs typeface="B Nazanin" panose="00000400000000000000" pitchFamily="2" charset="-78"/>
                </a:rPr>
                <a:t> انتقال داده</a:t>
              </a:r>
            </a:p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500" b="1" i="0" u="none" strike="noStrike" kern="0" cap="none" spc="0" normalizeH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cs typeface="B Nazanin" panose="00000400000000000000" pitchFamily="2" charset="-78"/>
                </a:rPr>
                <a:t>از حافظه </a:t>
              </a:r>
              <a:r>
                <a:rPr kumimoji="0" lang="en-US" sz="1500" b="1" i="0" u="none" strike="noStrike" kern="0" cap="none" spc="0" normalizeH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cs typeface="B Nazanin" panose="00000400000000000000" pitchFamily="2" charset="-78"/>
                </a:rPr>
                <a:t>CPU</a:t>
              </a:r>
              <a:r>
                <a:rPr kumimoji="0" lang="fa-IR" sz="1500" b="1" i="0" u="none" strike="noStrike" kern="0" cap="none" spc="0" normalizeH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cs typeface="B Nazanin" panose="00000400000000000000" pitchFamily="2" charset="-78"/>
                </a:rPr>
                <a:t> به حافظه </a:t>
              </a:r>
              <a:r>
                <a:rPr kumimoji="0" lang="en-US" sz="1500" b="1" i="0" u="none" strike="noStrike" kern="0" cap="none" spc="0" normalizeH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cs typeface="B Nazanin" panose="00000400000000000000" pitchFamily="2" charset="-78"/>
                </a:rPr>
                <a:t>GPU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cs typeface="B Nazanin" panose="00000400000000000000" pitchFamily="2" charset="-78"/>
              </a:endParaRPr>
            </a:p>
          </p:txBody>
        </p:sp>
        <p:sp>
          <p:nvSpPr>
            <p:cNvPr id="28" name="Curved Up Arrow 27"/>
            <p:cNvSpPr/>
            <p:nvPr/>
          </p:nvSpPr>
          <p:spPr>
            <a:xfrm flipH="1">
              <a:off x="1095953" y="2213749"/>
              <a:ext cx="971550" cy="214313"/>
            </a:xfrm>
            <a:prstGeom prst="curvedUp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>
              <a:off x="648310" y="2532813"/>
              <a:ext cx="1814176" cy="422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1500" b="1" kern="0" dirty="0">
                  <a:solidFill>
                    <a:srgbClr val="1B46FD"/>
                  </a:solidFill>
                  <a:cs typeface="B Nazanin" panose="00000400000000000000" pitchFamily="2" charset="-78"/>
                </a:rPr>
                <a:t>بخش </a:t>
              </a:r>
              <a:r>
                <a:rPr lang="fa-IR" sz="1500" b="1" kern="0" dirty="0" smtClean="0">
                  <a:solidFill>
                    <a:srgbClr val="1B46FD"/>
                  </a:solidFill>
                  <a:cs typeface="B Nazanin" panose="00000400000000000000" pitchFamily="2" charset="-78"/>
                </a:rPr>
                <a:t>سوم: </a:t>
              </a:r>
              <a:r>
                <a:rPr lang="fa-IR" sz="1500" b="1" kern="0" dirty="0">
                  <a:solidFill>
                    <a:srgbClr val="1B46FD"/>
                  </a:solidFill>
                  <a:cs typeface="B Nazanin" panose="00000400000000000000" pitchFamily="2" charset="-78"/>
                </a:rPr>
                <a:t>انتقال </a:t>
              </a:r>
              <a:r>
                <a:rPr lang="fa-IR" sz="1500" b="1" kern="0" dirty="0" smtClean="0">
                  <a:solidFill>
                    <a:srgbClr val="1B46FD"/>
                  </a:solidFill>
                  <a:cs typeface="B Nazanin" panose="00000400000000000000" pitchFamily="2" charset="-78"/>
                </a:rPr>
                <a:t>داده</a:t>
              </a:r>
            </a:p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1500" b="1" kern="0" dirty="0" smtClean="0">
                  <a:solidFill>
                    <a:srgbClr val="1B46FD"/>
                  </a:solidFill>
                  <a:cs typeface="B Nazanin" panose="00000400000000000000" pitchFamily="2" charset="-78"/>
                </a:rPr>
                <a:t>از </a:t>
              </a:r>
              <a:r>
                <a:rPr lang="fa-IR" sz="1500" b="1" kern="0" dirty="0">
                  <a:solidFill>
                    <a:srgbClr val="1B46FD"/>
                  </a:solidFill>
                  <a:cs typeface="B Nazanin" panose="00000400000000000000" pitchFamily="2" charset="-78"/>
                </a:rPr>
                <a:t>حافظه </a:t>
              </a:r>
              <a:r>
                <a:rPr lang="en-US" sz="1500" b="1" kern="0" dirty="0" smtClean="0">
                  <a:solidFill>
                    <a:srgbClr val="1B46FD"/>
                  </a:solidFill>
                  <a:cs typeface="B Nazanin" panose="00000400000000000000" pitchFamily="2" charset="-78"/>
                </a:rPr>
                <a:t>GPU</a:t>
              </a:r>
              <a:r>
                <a:rPr lang="fa-IR" sz="1500" b="1" kern="0" dirty="0" smtClean="0">
                  <a:solidFill>
                    <a:srgbClr val="1B46FD"/>
                  </a:solidFill>
                  <a:cs typeface="B Nazanin" panose="00000400000000000000" pitchFamily="2" charset="-78"/>
                </a:rPr>
                <a:t> به </a:t>
              </a:r>
              <a:r>
                <a:rPr lang="fa-IR" sz="1500" b="1" kern="0" dirty="0">
                  <a:solidFill>
                    <a:srgbClr val="1B46FD"/>
                  </a:solidFill>
                  <a:cs typeface="B Nazanin" panose="00000400000000000000" pitchFamily="2" charset="-78"/>
                </a:rPr>
                <a:t>حافظه </a:t>
              </a:r>
              <a:r>
                <a:rPr lang="en-US" sz="1500" b="1" kern="0" dirty="0" smtClean="0">
                  <a:solidFill>
                    <a:srgbClr val="1B46FD"/>
                  </a:solidFill>
                  <a:cs typeface="B Nazanin" panose="00000400000000000000" pitchFamily="2" charset="-78"/>
                </a:rPr>
                <a:t>CPU</a:t>
              </a:r>
              <a:endParaRPr lang="en-US" sz="1500" b="1" kern="0" dirty="0">
                <a:solidFill>
                  <a:srgbClr val="1B46FD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rot="5400000">
              <a:off x="2716227" y="1550873"/>
              <a:ext cx="946399" cy="443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1500" b="1" kern="0" dirty="0" smtClean="0">
                  <a:solidFill>
                    <a:srgbClr val="008000"/>
                  </a:solidFill>
                  <a:cs typeface="B Nazanin" panose="00000400000000000000" pitchFamily="2" charset="-78"/>
                </a:rPr>
                <a:t>بخش دوم: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1500" b="1" kern="0" dirty="0" smtClean="0">
                  <a:solidFill>
                    <a:srgbClr val="008000"/>
                  </a:solidFill>
                  <a:cs typeface="B Nazanin" panose="00000400000000000000" pitchFamily="2" charset="-78"/>
                </a:rPr>
                <a:t>اجرای محاسبات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1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 اجمالی بر حافظه‌ها در </a:t>
            </a:r>
            <a:r>
              <a:rPr lang="en-US" dirty="0" smtClean="0"/>
              <a:t>CUDA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کدی که بر روی </a:t>
            </a:r>
            <a:r>
              <a:rPr lang="en-US" dirty="0" smtClean="0"/>
              <a:t>GPU</a:t>
            </a:r>
            <a:r>
              <a:rPr lang="fa-IR" dirty="0" smtClean="0"/>
              <a:t> (دستگاه) اجرا می‌شود می‌تواند:</a:t>
            </a:r>
          </a:p>
          <a:p>
            <a:pPr lvl="1"/>
            <a:r>
              <a:rPr lang="fa-IR" dirty="0" smtClean="0"/>
              <a:t>بر روی ثبات‌ها و حافظه سراسری بنویسد یا از آنها بخواند.</a:t>
            </a:r>
          </a:p>
          <a:p>
            <a:r>
              <a:rPr lang="fa-IR" dirty="0"/>
              <a:t>کدی که بر روی </a:t>
            </a:r>
            <a:r>
              <a:rPr lang="en-US" dirty="0" smtClean="0"/>
              <a:t>CPU</a:t>
            </a:r>
            <a:r>
              <a:rPr lang="fa-IR" dirty="0" smtClean="0"/>
              <a:t> (میزبان) </a:t>
            </a:r>
            <a:r>
              <a:rPr lang="fa-IR" dirty="0"/>
              <a:t>اجرا می‌شود می‌تواند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داده‌ها را از حافظه خودش به حافظه سراسری دستگاه یا برعکس انتقال دهد.</a:t>
            </a:r>
          </a:p>
          <a:p>
            <a:pPr lvl="1"/>
            <a:endParaRPr lang="fa-IR" dirty="0"/>
          </a:p>
          <a:p>
            <a:r>
              <a:rPr lang="fa-IR" dirty="0" smtClean="0"/>
              <a:t>جزئیات بیشتر در مورد انواع</a:t>
            </a:r>
          </a:p>
          <a:p>
            <a:pPr marL="0" indent="0">
              <a:buNone/>
            </a:pPr>
            <a:r>
              <a:rPr lang="fa-IR" dirty="0" smtClean="0"/>
              <a:t>حافظه در </a:t>
            </a:r>
            <a:r>
              <a:rPr lang="en-US" dirty="0" smtClean="0"/>
              <a:t>GPU</a:t>
            </a:r>
            <a:r>
              <a:rPr lang="fa-IR" dirty="0" smtClean="0"/>
              <a:t> بعداً ارائه می‌شود.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9600" y="3810001"/>
            <a:ext cx="4251614" cy="2209799"/>
            <a:chOff x="265923" y="1143001"/>
            <a:chExt cx="3299891" cy="1656449"/>
          </a:xfrm>
        </p:grpSpPr>
        <p:sp>
          <p:nvSpPr>
            <p:cNvPr id="27" name="Text Box 88"/>
            <p:cNvSpPr txBox="1">
              <a:spLocks noChangeArrowheads="1"/>
            </p:cNvSpPr>
            <p:nvPr/>
          </p:nvSpPr>
          <p:spPr bwMode="auto">
            <a:xfrm>
              <a:off x="265923" y="2120791"/>
              <a:ext cx="474976" cy="6000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Host</a:t>
              </a:r>
            </a:p>
          </p:txBody>
        </p:sp>
        <p:sp>
          <p:nvSpPr>
            <p:cNvPr id="28" name="Text Box 57"/>
            <p:cNvSpPr txBox="1">
              <a:spLocks noChangeArrowheads="1"/>
            </p:cNvSpPr>
            <p:nvPr/>
          </p:nvSpPr>
          <p:spPr bwMode="auto">
            <a:xfrm>
              <a:off x="785109" y="1143001"/>
              <a:ext cx="2780705" cy="165644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(Device) Grid</a:t>
              </a:r>
            </a:p>
          </p:txBody>
        </p:sp>
        <p:sp>
          <p:nvSpPr>
            <p:cNvPr id="29" name="Text Box 60"/>
            <p:cNvSpPr txBox="1">
              <a:spLocks noChangeArrowheads="1"/>
            </p:cNvSpPr>
            <p:nvPr/>
          </p:nvSpPr>
          <p:spPr bwMode="auto">
            <a:xfrm>
              <a:off x="904097" y="2390564"/>
              <a:ext cx="2628900" cy="2857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Global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832735" y="1336749"/>
              <a:ext cx="1359694" cy="9322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Block (0, 0)</a:t>
              </a: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888816" y="1613520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0)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 Box 64"/>
            <p:cNvSpPr txBox="1">
              <a:spLocks noChangeArrowheads="1"/>
            </p:cNvSpPr>
            <p:nvPr/>
          </p:nvSpPr>
          <p:spPr bwMode="auto">
            <a:xfrm>
              <a:off x="935265" y="1714190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>
              <a:off x="1178112" y="2138005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4" name="Line 73"/>
            <p:cNvSpPr>
              <a:spLocks noChangeShapeType="1"/>
            </p:cNvSpPr>
            <p:nvPr/>
          </p:nvSpPr>
          <p:spPr bwMode="auto">
            <a:xfrm>
              <a:off x="1863912" y="2138005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5" name="Text Box 74"/>
            <p:cNvSpPr txBox="1">
              <a:spLocks noChangeArrowheads="1"/>
            </p:cNvSpPr>
            <p:nvPr/>
          </p:nvSpPr>
          <p:spPr bwMode="auto">
            <a:xfrm>
              <a:off x="2230528" y="1334986"/>
              <a:ext cx="1308497" cy="93404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Block (0, 1)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Line 80"/>
            <p:cNvSpPr>
              <a:spLocks noChangeShapeType="1"/>
            </p:cNvSpPr>
            <p:nvPr/>
          </p:nvSpPr>
          <p:spPr bwMode="auto">
            <a:xfrm>
              <a:off x="2606862" y="2140445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7" name="Line 86"/>
            <p:cNvSpPr>
              <a:spLocks noChangeShapeType="1"/>
            </p:cNvSpPr>
            <p:nvPr/>
          </p:nvSpPr>
          <p:spPr bwMode="auto">
            <a:xfrm>
              <a:off x="3235512" y="2125331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8" name="Line 89"/>
            <p:cNvSpPr>
              <a:spLocks noChangeShapeType="1"/>
            </p:cNvSpPr>
            <p:nvPr/>
          </p:nvSpPr>
          <p:spPr bwMode="auto">
            <a:xfrm flipV="1">
              <a:off x="665974" y="2310100"/>
              <a:ext cx="2369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2274739" y="1622515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0)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64"/>
            <p:cNvSpPr txBox="1">
              <a:spLocks noChangeArrowheads="1"/>
            </p:cNvSpPr>
            <p:nvPr/>
          </p:nvSpPr>
          <p:spPr bwMode="auto">
            <a:xfrm>
              <a:off x="2321188" y="1719781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1551921" y="1613520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1)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1598370" y="1714190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2925973" y="1613520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1)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 Box 64"/>
            <p:cNvSpPr txBox="1">
              <a:spLocks noChangeArrowheads="1"/>
            </p:cNvSpPr>
            <p:nvPr/>
          </p:nvSpPr>
          <p:spPr bwMode="auto">
            <a:xfrm>
              <a:off x="2972423" y="1710786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</a:t>
            </a:r>
            <a:r>
              <a:rPr lang="en-US" dirty="0" smtClean="0"/>
              <a:t>API</a:t>
            </a:r>
            <a:r>
              <a:rPr lang="fa-IR" dirty="0" smtClean="0"/>
              <a:t> برای مدیریت حافظه دستگاه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cudaMalloc</a:t>
            </a:r>
            <a:r>
              <a:rPr lang="en-US" dirty="0" smtClean="0"/>
              <a:t>()</a:t>
            </a:r>
          </a:p>
          <a:p>
            <a:pPr lvl="1"/>
            <a:r>
              <a:rPr lang="fa-IR" dirty="0" smtClean="0"/>
              <a:t>برای تخصیص حافظه در حافظه سراسری دستگاه</a:t>
            </a:r>
          </a:p>
          <a:p>
            <a:pPr lvl="2"/>
            <a:r>
              <a:rPr lang="fa-IR" dirty="0" smtClean="0"/>
              <a:t>ورودیها: </a:t>
            </a:r>
          </a:p>
          <a:p>
            <a:pPr lvl="3"/>
            <a:r>
              <a:rPr lang="fa-IR" b="1" dirty="0" smtClean="0"/>
              <a:t>آدرس یک اشاره‌گر </a:t>
            </a:r>
            <a:r>
              <a:rPr lang="fa-IR" dirty="0" smtClean="0"/>
              <a:t>به حافظه تخصیص داده شده، </a:t>
            </a:r>
          </a:p>
          <a:p>
            <a:pPr lvl="3"/>
            <a:r>
              <a:rPr lang="fa-IR" b="1" dirty="0" smtClean="0"/>
              <a:t>اندازه حافظه </a:t>
            </a:r>
            <a:r>
              <a:rPr lang="fa-IR" dirty="0" smtClean="0"/>
              <a:t>به بایت</a:t>
            </a:r>
          </a:p>
          <a:p>
            <a:r>
              <a:rPr lang="en-US" dirty="0" err="1" smtClean="0"/>
              <a:t>cudaFree</a:t>
            </a:r>
            <a:r>
              <a:rPr lang="en-US" dirty="0" smtClean="0"/>
              <a:t>()</a:t>
            </a:r>
            <a:endParaRPr lang="fa-IR" dirty="0" smtClean="0"/>
          </a:p>
          <a:p>
            <a:pPr lvl="1"/>
            <a:r>
              <a:rPr lang="fa-IR" dirty="0" smtClean="0"/>
              <a:t>آزادسازی فضای حافظه</a:t>
            </a:r>
          </a:p>
          <a:p>
            <a:pPr lvl="2"/>
            <a:r>
              <a:rPr lang="fa-IR" dirty="0" smtClean="0"/>
              <a:t>ورودی: </a:t>
            </a:r>
          </a:p>
          <a:p>
            <a:pPr lvl="3"/>
            <a:r>
              <a:rPr lang="fa-IR" b="1" dirty="0" smtClean="0"/>
              <a:t>اشاره‌گر</a:t>
            </a:r>
            <a:r>
              <a:rPr lang="fa-IR" dirty="0" smtClean="0"/>
              <a:t> به حافظه آزاد شده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9600" y="3810001"/>
            <a:ext cx="4251614" cy="2209799"/>
            <a:chOff x="265923" y="1143001"/>
            <a:chExt cx="3299891" cy="1656449"/>
          </a:xfrm>
        </p:grpSpPr>
        <p:sp>
          <p:nvSpPr>
            <p:cNvPr id="27" name="Text Box 88"/>
            <p:cNvSpPr txBox="1">
              <a:spLocks noChangeArrowheads="1"/>
            </p:cNvSpPr>
            <p:nvPr/>
          </p:nvSpPr>
          <p:spPr bwMode="auto">
            <a:xfrm>
              <a:off x="265923" y="2120791"/>
              <a:ext cx="474976" cy="6000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Host</a:t>
              </a:r>
            </a:p>
          </p:txBody>
        </p:sp>
        <p:sp>
          <p:nvSpPr>
            <p:cNvPr id="28" name="Text Box 57"/>
            <p:cNvSpPr txBox="1">
              <a:spLocks noChangeArrowheads="1"/>
            </p:cNvSpPr>
            <p:nvPr/>
          </p:nvSpPr>
          <p:spPr bwMode="auto">
            <a:xfrm>
              <a:off x="785109" y="1143001"/>
              <a:ext cx="2780705" cy="165644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(Device) Grid</a:t>
              </a:r>
            </a:p>
          </p:txBody>
        </p:sp>
        <p:sp>
          <p:nvSpPr>
            <p:cNvPr id="29" name="Text Box 60"/>
            <p:cNvSpPr txBox="1">
              <a:spLocks noChangeArrowheads="1"/>
            </p:cNvSpPr>
            <p:nvPr/>
          </p:nvSpPr>
          <p:spPr bwMode="auto">
            <a:xfrm>
              <a:off x="904097" y="2390564"/>
              <a:ext cx="2628900" cy="2857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Global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832735" y="1336749"/>
              <a:ext cx="1359694" cy="9322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Block (0, 0)</a:t>
              </a: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888816" y="1613520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0)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 Box 64"/>
            <p:cNvSpPr txBox="1">
              <a:spLocks noChangeArrowheads="1"/>
            </p:cNvSpPr>
            <p:nvPr/>
          </p:nvSpPr>
          <p:spPr bwMode="auto">
            <a:xfrm>
              <a:off x="935265" y="1714190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>
              <a:off x="1178112" y="2138005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4" name="Line 73"/>
            <p:cNvSpPr>
              <a:spLocks noChangeShapeType="1"/>
            </p:cNvSpPr>
            <p:nvPr/>
          </p:nvSpPr>
          <p:spPr bwMode="auto">
            <a:xfrm>
              <a:off x="1863912" y="2138005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5" name="Text Box 74"/>
            <p:cNvSpPr txBox="1">
              <a:spLocks noChangeArrowheads="1"/>
            </p:cNvSpPr>
            <p:nvPr/>
          </p:nvSpPr>
          <p:spPr bwMode="auto">
            <a:xfrm>
              <a:off x="2230528" y="1334986"/>
              <a:ext cx="1308497" cy="93404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Block (0, 1)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Line 80"/>
            <p:cNvSpPr>
              <a:spLocks noChangeShapeType="1"/>
            </p:cNvSpPr>
            <p:nvPr/>
          </p:nvSpPr>
          <p:spPr bwMode="auto">
            <a:xfrm>
              <a:off x="2606862" y="2140445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7" name="Line 86"/>
            <p:cNvSpPr>
              <a:spLocks noChangeShapeType="1"/>
            </p:cNvSpPr>
            <p:nvPr/>
          </p:nvSpPr>
          <p:spPr bwMode="auto">
            <a:xfrm>
              <a:off x="3235512" y="2125331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8" name="Line 89"/>
            <p:cNvSpPr>
              <a:spLocks noChangeShapeType="1"/>
            </p:cNvSpPr>
            <p:nvPr/>
          </p:nvSpPr>
          <p:spPr bwMode="auto">
            <a:xfrm flipV="1">
              <a:off x="665974" y="2310100"/>
              <a:ext cx="2369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2274739" y="1622515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0)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64"/>
            <p:cNvSpPr txBox="1">
              <a:spLocks noChangeArrowheads="1"/>
            </p:cNvSpPr>
            <p:nvPr/>
          </p:nvSpPr>
          <p:spPr bwMode="auto">
            <a:xfrm>
              <a:off x="2321188" y="1719781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1551921" y="1613520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1)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1598370" y="1714190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2925973" y="1613520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1)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 Box 64"/>
            <p:cNvSpPr txBox="1">
              <a:spLocks noChangeArrowheads="1"/>
            </p:cNvSpPr>
            <p:nvPr/>
          </p:nvSpPr>
          <p:spPr bwMode="auto">
            <a:xfrm>
              <a:off x="2972423" y="1710786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H="1">
            <a:off x="4648200" y="5366979"/>
            <a:ext cx="1905000" cy="302924"/>
          </a:xfrm>
          <a:prstGeom prst="straightConnector1">
            <a:avLst/>
          </a:prstGeom>
          <a:noFill/>
          <a:ln w="76200" cap="flat" cmpd="sng" algn="ctr">
            <a:solidFill>
              <a:srgbClr val="76B9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623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 smtClean="0"/>
              <a:t>توابع </a:t>
            </a:r>
            <a:r>
              <a:rPr lang="en-US" sz="4000" dirty="0" smtClean="0"/>
              <a:t>API</a:t>
            </a:r>
            <a:r>
              <a:rPr lang="fa-IR" sz="4000" dirty="0" smtClean="0"/>
              <a:t> برای انتقال داده بین دستگاه و میزبان</a:t>
            </a:r>
            <a:endParaRPr lang="fa-I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cudaMemcpy</a:t>
            </a:r>
            <a:r>
              <a:rPr lang="en-US" dirty="0" smtClean="0"/>
              <a:t>()</a:t>
            </a:r>
          </a:p>
          <a:p>
            <a:pPr lvl="1"/>
            <a:r>
              <a:rPr lang="fa-IR" dirty="0" smtClean="0"/>
              <a:t>برای انتقال داده بین دستگاه و میزبان</a:t>
            </a:r>
          </a:p>
          <a:p>
            <a:pPr lvl="2"/>
            <a:r>
              <a:rPr lang="fa-IR" dirty="0" smtClean="0"/>
              <a:t>ورودیها: </a:t>
            </a:r>
          </a:p>
          <a:p>
            <a:pPr lvl="3"/>
            <a:r>
              <a:rPr lang="fa-IR" b="1" dirty="0" smtClean="0"/>
              <a:t>اشاره‌گر </a:t>
            </a:r>
            <a:r>
              <a:rPr lang="fa-IR" dirty="0" smtClean="0"/>
              <a:t>به حافظه مقصد، </a:t>
            </a:r>
          </a:p>
          <a:p>
            <a:pPr lvl="3"/>
            <a:r>
              <a:rPr lang="fa-IR" b="1" dirty="0" smtClean="0"/>
              <a:t>اشاره‌گر</a:t>
            </a:r>
            <a:r>
              <a:rPr lang="fa-IR" dirty="0" smtClean="0"/>
              <a:t> به حافظه مبدأ، </a:t>
            </a:r>
          </a:p>
          <a:p>
            <a:pPr lvl="3"/>
            <a:r>
              <a:rPr lang="fa-IR" b="1" dirty="0" smtClean="0"/>
              <a:t>اندازه حافظه </a:t>
            </a:r>
            <a:r>
              <a:rPr lang="fa-IR" dirty="0" smtClean="0"/>
              <a:t>به بایت، </a:t>
            </a:r>
          </a:p>
          <a:p>
            <a:pPr lvl="3"/>
            <a:r>
              <a:rPr lang="fa-IR" b="1" dirty="0" smtClean="0"/>
              <a:t>جهت</a:t>
            </a:r>
            <a:r>
              <a:rPr lang="fa-IR" dirty="0" smtClean="0"/>
              <a:t> انتقال داده</a:t>
            </a:r>
          </a:p>
          <a:p>
            <a:pPr lvl="2"/>
            <a:r>
              <a:rPr lang="fa-IR" dirty="0" smtClean="0"/>
              <a:t>توابع انتقال داده سنکرون هستند: </a:t>
            </a:r>
          </a:p>
          <a:p>
            <a:pPr marL="685800" lvl="2" indent="0">
              <a:buNone/>
            </a:pPr>
            <a:r>
              <a:rPr lang="fa-IR" dirty="0" smtClean="0"/>
              <a:t>تابع فقط بعد از اتمام عملیات انتقال</a:t>
            </a:r>
          </a:p>
          <a:p>
            <a:pPr marL="685800" lvl="2" indent="0">
              <a:buNone/>
            </a:pPr>
            <a:r>
              <a:rPr lang="fa-IR" dirty="0" smtClean="0"/>
              <a:t> داده بازمی‌گردد.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9600" y="3810001"/>
            <a:ext cx="4251614" cy="2209799"/>
            <a:chOff x="265923" y="1143001"/>
            <a:chExt cx="3299891" cy="1656449"/>
          </a:xfrm>
        </p:grpSpPr>
        <p:sp>
          <p:nvSpPr>
            <p:cNvPr id="27" name="Text Box 88"/>
            <p:cNvSpPr txBox="1">
              <a:spLocks noChangeArrowheads="1"/>
            </p:cNvSpPr>
            <p:nvPr/>
          </p:nvSpPr>
          <p:spPr bwMode="auto">
            <a:xfrm>
              <a:off x="265923" y="2120791"/>
              <a:ext cx="474976" cy="6000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Palatino" pitchFamily="18" charset="0"/>
                <a:cs typeface="Arial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Host</a:t>
              </a:r>
            </a:p>
          </p:txBody>
        </p:sp>
        <p:sp>
          <p:nvSpPr>
            <p:cNvPr id="28" name="Text Box 57"/>
            <p:cNvSpPr txBox="1">
              <a:spLocks noChangeArrowheads="1"/>
            </p:cNvSpPr>
            <p:nvPr/>
          </p:nvSpPr>
          <p:spPr bwMode="auto">
            <a:xfrm>
              <a:off x="785109" y="1143001"/>
              <a:ext cx="2780705" cy="165644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(Device) Grid</a:t>
              </a:r>
            </a:p>
          </p:txBody>
        </p:sp>
        <p:sp>
          <p:nvSpPr>
            <p:cNvPr id="29" name="Text Box 60"/>
            <p:cNvSpPr txBox="1">
              <a:spLocks noChangeArrowheads="1"/>
            </p:cNvSpPr>
            <p:nvPr/>
          </p:nvSpPr>
          <p:spPr bwMode="auto">
            <a:xfrm>
              <a:off x="904097" y="2390564"/>
              <a:ext cx="2628900" cy="28575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Global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832735" y="1336749"/>
              <a:ext cx="1359694" cy="9322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Block (0, 0)</a:t>
              </a: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888816" y="1613520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0)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 Box 64"/>
            <p:cNvSpPr txBox="1">
              <a:spLocks noChangeArrowheads="1"/>
            </p:cNvSpPr>
            <p:nvPr/>
          </p:nvSpPr>
          <p:spPr bwMode="auto">
            <a:xfrm>
              <a:off x="935265" y="1714190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>
              <a:off x="1178112" y="2138005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4" name="Line 73"/>
            <p:cNvSpPr>
              <a:spLocks noChangeShapeType="1"/>
            </p:cNvSpPr>
            <p:nvPr/>
          </p:nvSpPr>
          <p:spPr bwMode="auto">
            <a:xfrm>
              <a:off x="1863912" y="2138005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5" name="Text Box 74"/>
            <p:cNvSpPr txBox="1">
              <a:spLocks noChangeArrowheads="1"/>
            </p:cNvSpPr>
            <p:nvPr/>
          </p:nvSpPr>
          <p:spPr bwMode="auto">
            <a:xfrm>
              <a:off x="2230528" y="1334986"/>
              <a:ext cx="1308497" cy="93404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Block (0, 1)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Line 80"/>
            <p:cNvSpPr>
              <a:spLocks noChangeShapeType="1"/>
            </p:cNvSpPr>
            <p:nvPr/>
          </p:nvSpPr>
          <p:spPr bwMode="auto">
            <a:xfrm>
              <a:off x="2606862" y="2140445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7" name="Line 86"/>
            <p:cNvSpPr>
              <a:spLocks noChangeShapeType="1"/>
            </p:cNvSpPr>
            <p:nvPr/>
          </p:nvSpPr>
          <p:spPr bwMode="auto">
            <a:xfrm>
              <a:off x="3235512" y="2125331"/>
              <a:ext cx="0" cy="257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8" name="Line 89"/>
            <p:cNvSpPr>
              <a:spLocks noChangeShapeType="1"/>
            </p:cNvSpPr>
            <p:nvPr/>
          </p:nvSpPr>
          <p:spPr bwMode="auto">
            <a:xfrm flipV="1">
              <a:off x="665974" y="2310100"/>
              <a:ext cx="2369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2274739" y="1622515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0)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64"/>
            <p:cNvSpPr txBox="1">
              <a:spLocks noChangeArrowheads="1"/>
            </p:cNvSpPr>
            <p:nvPr/>
          </p:nvSpPr>
          <p:spPr bwMode="auto">
            <a:xfrm>
              <a:off x="2321188" y="1719781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1551921" y="1613520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1)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1598370" y="1714190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2925973" y="1613520"/>
              <a:ext cx="607024" cy="50281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Thread (0, 1)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 Box 64"/>
            <p:cNvSpPr txBox="1">
              <a:spLocks noChangeArrowheads="1"/>
            </p:cNvSpPr>
            <p:nvPr/>
          </p:nvSpPr>
          <p:spPr bwMode="auto">
            <a:xfrm>
              <a:off x="2972423" y="1710786"/>
              <a:ext cx="531017" cy="1758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1019810" y="5191760"/>
            <a:ext cx="51435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196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fa-IR" altLang="en-US" dirty="0" smtClean="0"/>
              <a:t>سیستم‌های موازی ناهمگن</a:t>
            </a:r>
            <a:endParaRPr lang="en-US" altLang="en-US" dirty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6 - برنامه‌نویسی پردازنده گرافیکی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CUDA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A49216-A321-4EE8-B001-158F3BAA2239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سیستم‌هایی با واحد‌های پردازشی متفاوت که هر واحد برای اجرای یک کاربرد خاص بهینه شده است.</a:t>
            </a:r>
          </a:p>
          <a:p>
            <a:pPr eaLnBrk="1" hangingPunct="1"/>
            <a:r>
              <a:rPr lang="fa-IR" altLang="en-US" dirty="0" smtClean="0"/>
              <a:t>مانند سیستم‌های روی تراشه (</a:t>
            </a:r>
            <a:r>
              <a:rPr lang="en-US" altLang="en-US" dirty="0" err="1" smtClean="0"/>
              <a:t>SoC</a:t>
            </a:r>
            <a:r>
              <a:rPr lang="fa-IR" altLang="en-US" dirty="0" smtClean="0"/>
              <a:t>) موجود در تلفن همراه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078442" y="3259304"/>
            <a:ext cx="6811487" cy="1879432"/>
            <a:chOff x="46513" y="1606718"/>
            <a:chExt cx="6811487" cy="1879432"/>
          </a:xfrm>
        </p:grpSpPr>
        <p:sp>
          <p:nvSpPr>
            <p:cNvPr id="83" name="Rectangle 82"/>
            <p:cNvSpPr/>
            <p:nvPr/>
          </p:nvSpPr>
          <p:spPr>
            <a:xfrm>
              <a:off x="2084400" y="1655668"/>
              <a:ext cx="4773600" cy="1830482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11634" y="1726264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25934" y="1811989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40234" y="1897714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54534" y="1983439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Latency Cores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764769" y="1726264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879069" y="1811989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93369" y="1897714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07669" y="1983439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Throughput Cores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11634" y="2775135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325934" y="2860860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440234" y="2946585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54534" y="3032310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DSP Cores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446271" y="1726264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560571" y="1811989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74871" y="1897714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89170" y="1983439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HW IPs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49589" y="2765050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963889" y="2850775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078189" y="2936500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192487" y="3022225"/>
              <a:ext cx="1072971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Configurable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Logic/Cores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446271" y="2775135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60571" y="2860860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674871" y="2946585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89170" y="3032310"/>
              <a:ext cx="981635" cy="453839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On-chip Memories</a:t>
              </a:r>
            </a:p>
          </p:txBody>
        </p:sp>
        <p:sp>
          <p:nvSpPr>
            <p:cNvPr id="108" name="Left-Right Arrow 107"/>
            <p:cNvSpPr/>
            <p:nvPr/>
          </p:nvSpPr>
          <p:spPr>
            <a:xfrm>
              <a:off x="2084401" y="2556865"/>
              <a:ext cx="4636858" cy="104655"/>
            </a:xfrm>
            <a:prstGeom prst="leftRight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09" name="Up-Down Arrow 108"/>
            <p:cNvSpPr/>
            <p:nvPr/>
          </p:nvSpPr>
          <p:spPr>
            <a:xfrm>
              <a:off x="2988200" y="2437278"/>
              <a:ext cx="114300" cy="171915"/>
            </a:xfrm>
            <a:prstGeom prst="upDown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0" name="Up-Down Arrow 109"/>
            <p:cNvSpPr/>
            <p:nvPr/>
          </p:nvSpPr>
          <p:spPr>
            <a:xfrm>
              <a:off x="2702450" y="2649650"/>
              <a:ext cx="114300" cy="171915"/>
            </a:xfrm>
            <a:prstGeom prst="upDown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1" name="Up-Down Arrow 110"/>
            <p:cNvSpPr/>
            <p:nvPr/>
          </p:nvSpPr>
          <p:spPr>
            <a:xfrm>
              <a:off x="4417931" y="2436814"/>
              <a:ext cx="114300" cy="171915"/>
            </a:xfrm>
            <a:prstGeom prst="upDown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2" name="Up-Down Arrow 111"/>
            <p:cNvSpPr/>
            <p:nvPr/>
          </p:nvSpPr>
          <p:spPr>
            <a:xfrm>
              <a:off x="6108537" y="2456131"/>
              <a:ext cx="114300" cy="171915"/>
            </a:xfrm>
            <a:prstGeom prst="upDown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3" name="Up-Down Arrow 112"/>
            <p:cNvSpPr/>
            <p:nvPr/>
          </p:nvSpPr>
          <p:spPr>
            <a:xfrm>
              <a:off x="4283255" y="2644801"/>
              <a:ext cx="114300" cy="171915"/>
            </a:xfrm>
            <a:prstGeom prst="upDown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4" name="Up-Down Arrow 113"/>
            <p:cNvSpPr/>
            <p:nvPr/>
          </p:nvSpPr>
          <p:spPr>
            <a:xfrm>
              <a:off x="5940707" y="2609193"/>
              <a:ext cx="114300" cy="171915"/>
            </a:xfrm>
            <a:prstGeom prst="upDown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5" name="Cloud Callout 114"/>
            <p:cNvSpPr/>
            <p:nvPr/>
          </p:nvSpPr>
          <p:spPr>
            <a:xfrm>
              <a:off x="46513" y="1606718"/>
              <a:ext cx="2059868" cy="913344"/>
            </a:xfrm>
            <a:prstGeom prst="cloudCallout">
              <a:avLst>
                <a:gd name="adj1" fmla="val 43128"/>
                <a:gd name="adj2" fmla="val 68067"/>
              </a:avLst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Cloud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7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 </a:t>
            </a:r>
            <a:r>
              <a:rPr lang="en-US" dirty="0" smtClean="0"/>
              <a:t>CUDA</a:t>
            </a:r>
            <a:r>
              <a:rPr lang="fa-IR" dirty="0" smtClean="0"/>
              <a:t> </a:t>
            </a:r>
            <a:r>
              <a:rPr lang="fa-IR" dirty="0"/>
              <a:t>میزبان برای برنامه جمع آرایه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143000"/>
            <a:ext cx="8153400" cy="4876800"/>
          </a:xfrm>
        </p:spPr>
        <p:txBody>
          <a:bodyPr/>
          <a:lstStyle/>
          <a:p>
            <a:pPr marL="0" indent="0" algn="l" rtl="0">
              <a:buNone/>
              <a:defRPr/>
            </a:pPr>
            <a:r>
              <a:rPr lang="en-US" sz="2000" dirty="0"/>
              <a:t>void </a:t>
            </a:r>
            <a:r>
              <a:rPr lang="en-US" sz="2000" dirty="0" err="1"/>
              <a:t>vecAdd</a:t>
            </a:r>
            <a:r>
              <a:rPr lang="en-US" sz="2000" dirty="0"/>
              <a:t>(float *</a:t>
            </a:r>
            <a:r>
              <a:rPr lang="en-US" sz="2000" dirty="0" err="1"/>
              <a:t>h_A</a:t>
            </a:r>
            <a:r>
              <a:rPr lang="en-US" sz="2000" dirty="0"/>
              <a:t>, float *</a:t>
            </a:r>
            <a:r>
              <a:rPr lang="en-US" sz="2000" dirty="0" err="1"/>
              <a:t>h_B</a:t>
            </a:r>
            <a:r>
              <a:rPr lang="en-US" sz="2000" dirty="0"/>
              <a:t>, float *</a:t>
            </a:r>
            <a:r>
              <a:rPr lang="en-US" sz="2000" dirty="0" err="1"/>
              <a:t>h_C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n)</a:t>
            </a:r>
          </a:p>
          <a:p>
            <a:pPr marL="0" indent="0" algn="l" rtl="0">
              <a:buNone/>
              <a:defRPr/>
            </a:pPr>
            <a:r>
              <a:rPr lang="en-US" sz="1600" dirty="0"/>
              <a:t>{</a:t>
            </a:r>
          </a:p>
          <a:p>
            <a:pPr marL="0" indent="0" algn="l" rtl="0"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size = n * </a:t>
            </a:r>
            <a:r>
              <a:rPr lang="en-US" sz="2000" dirty="0" err="1"/>
              <a:t>sizeof</a:t>
            </a:r>
            <a:r>
              <a:rPr lang="en-US" sz="2000" dirty="0"/>
              <a:t>(float); float *</a:t>
            </a:r>
            <a:r>
              <a:rPr lang="en-US" sz="2000" dirty="0" err="1"/>
              <a:t>d_A</a:t>
            </a:r>
            <a:r>
              <a:rPr lang="en-US" sz="2000" dirty="0"/>
              <a:t>, *</a:t>
            </a:r>
            <a:r>
              <a:rPr lang="en-US" sz="2000" dirty="0" err="1"/>
              <a:t>d_B</a:t>
            </a:r>
            <a:r>
              <a:rPr lang="en-US" sz="2000" dirty="0"/>
              <a:t>, *</a:t>
            </a:r>
            <a:r>
              <a:rPr lang="en-US" sz="2000" dirty="0" err="1"/>
              <a:t>d_C</a:t>
            </a:r>
            <a:r>
              <a:rPr lang="en-US" sz="2000" dirty="0"/>
              <a:t>;</a:t>
            </a:r>
          </a:p>
          <a:p>
            <a:pPr algn="l" rtl="0">
              <a:defRPr/>
            </a:pPr>
            <a:endParaRPr lang="en-US" sz="600" dirty="0"/>
          </a:p>
          <a:p>
            <a:pPr marL="0" indent="0" algn="l" rtl="0">
              <a:buNone/>
              <a:defRPr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rgbClr val="FF6600"/>
                </a:solidFill>
              </a:rPr>
              <a:t>cudaMalloc</a:t>
            </a:r>
            <a:r>
              <a:rPr lang="en-US" sz="2000" dirty="0">
                <a:solidFill>
                  <a:srgbClr val="FF6600"/>
                </a:solidFill>
              </a:rPr>
              <a:t>((void **) &amp;</a:t>
            </a:r>
            <a:r>
              <a:rPr lang="en-US" sz="2000" dirty="0" err="1">
                <a:solidFill>
                  <a:srgbClr val="FF6600"/>
                </a:solidFill>
              </a:rPr>
              <a:t>d_A</a:t>
            </a:r>
            <a:r>
              <a:rPr lang="en-US" sz="2000" dirty="0">
                <a:solidFill>
                  <a:srgbClr val="FF6600"/>
                </a:solidFill>
              </a:rPr>
              <a:t>, size);    </a:t>
            </a:r>
          </a:p>
          <a:p>
            <a:pPr marL="0" indent="0" algn="l" rtl="0">
              <a:buNone/>
              <a:defRPr/>
            </a:pPr>
            <a:r>
              <a:rPr lang="en-US" sz="2000" b="1" dirty="0">
                <a:solidFill>
                  <a:srgbClr val="FF6600"/>
                </a:solidFill>
              </a:rPr>
              <a:t>    </a:t>
            </a:r>
            <a:r>
              <a:rPr lang="en-US" sz="2000" b="1" dirty="0" err="1">
                <a:solidFill>
                  <a:srgbClr val="FF6600"/>
                </a:solidFill>
              </a:rPr>
              <a:t>cudaMemcpy</a:t>
            </a:r>
            <a:r>
              <a:rPr lang="en-US" sz="2000" b="1" dirty="0">
                <a:solidFill>
                  <a:srgbClr val="FF6600"/>
                </a:solidFill>
              </a:rPr>
              <a:t>(</a:t>
            </a:r>
            <a:r>
              <a:rPr lang="en-US" sz="2000" b="1" dirty="0" err="1">
                <a:solidFill>
                  <a:srgbClr val="FF6600"/>
                </a:solidFill>
              </a:rPr>
              <a:t>d_A</a:t>
            </a:r>
            <a:r>
              <a:rPr lang="en-US" sz="2000" b="1" dirty="0">
                <a:solidFill>
                  <a:srgbClr val="FF6600"/>
                </a:solidFill>
              </a:rPr>
              <a:t>, </a:t>
            </a:r>
            <a:r>
              <a:rPr lang="en-US" sz="2000" b="1" dirty="0" err="1">
                <a:solidFill>
                  <a:srgbClr val="FF6600"/>
                </a:solidFill>
              </a:rPr>
              <a:t>h_A</a:t>
            </a:r>
            <a:r>
              <a:rPr lang="en-US" sz="2000" b="1" dirty="0">
                <a:solidFill>
                  <a:srgbClr val="FF6600"/>
                </a:solidFill>
              </a:rPr>
              <a:t>, size, </a:t>
            </a:r>
            <a:r>
              <a:rPr lang="en-US" sz="2000" b="1" dirty="0" err="1">
                <a:solidFill>
                  <a:srgbClr val="FF6600"/>
                </a:solidFill>
              </a:rPr>
              <a:t>cudaMemcpyHostToDevice</a:t>
            </a:r>
            <a:r>
              <a:rPr lang="en-US" sz="2000" b="1" dirty="0">
                <a:solidFill>
                  <a:srgbClr val="FF6600"/>
                </a:solidFill>
              </a:rPr>
              <a:t>);</a:t>
            </a:r>
          </a:p>
          <a:p>
            <a:pPr marL="0" indent="0" algn="l" rtl="0">
              <a:buNone/>
              <a:defRPr/>
            </a:pPr>
            <a:r>
              <a:rPr lang="en-US" sz="2000" dirty="0">
                <a:solidFill>
                  <a:srgbClr val="FF6600"/>
                </a:solidFill>
              </a:rPr>
              <a:t>     </a:t>
            </a:r>
            <a:r>
              <a:rPr lang="en-US" sz="2000" dirty="0" err="1">
                <a:solidFill>
                  <a:srgbClr val="FF6600"/>
                </a:solidFill>
              </a:rPr>
              <a:t>cudaMalloc</a:t>
            </a:r>
            <a:r>
              <a:rPr lang="en-US" sz="2000" dirty="0">
                <a:solidFill>
                  <a:srgbClr val="FF6600"/>
                </a:solidFill>
              </a:rPr>
              <a:t>((void **) &amp;</a:t>
            </a:r>
            <a:r>
              <a:rPr lang="en-US" sz="2000" dirty="0" err="1">
                <a:solidFill>
                  <a:srgbClr val="FF6600"/>
                </a:solidFill>
              </a:rPr>
              <a:t>d_B</a:t>
            </a:r>
            <a:r>
              <a:rPr lang="en-US" sz="2000" dirty="0">
                <a:solidFill>
                  <a:srgbClr val="FF6600"/>
                </a:solidFill>
              </a:rPr>
              <a:t>, size);</a:t>
            </a:r>
          </a:p>
          <a:p>
            <a:pPr marL="0" indent="0" algn="l" rtl="0">
              <a:buNone/>
              <a:defRPr/>
            </a:pPr>
            <a:r>
              <a:rPr lang="en-US" sz="2000" b="1" dirty="0">
                <a:solidFill>
                  <a:srgbClr val="FF6600"/>
                </a:solidFill>
              </a:rPr>
              <a:t>     </a:t>
            </a:r>
            <a:r>
              <a:rPr lang="en-US" sz="2000" b="1" dirty="0" err="1">
                <a:solidFill>
                  <a:srgbClr val="FF6600"/>
                </a:solidFill>
              </a:rPr>
              <a:t>cudaMemcpy</a:t>
            </a:r>
            <a:r>
              <a:rPr lang="en-US" sz="2000" b="1" dirty="0">
                <a:solidFill>
                  <a:srgbClr val="FF6600"/>
                </a:solidFill>
              </a:rPr>
              <a:t>(</a:t>
            </a:r>
            <a:r>
              <a:rPr lang="en-US" sz="2000" b="1" dirty="0" err="1">
                <a:solidFill>
                  <a:srgbClr val="FF6600"/>
                </a:solidFill>
              </a:rPr>
              <a:t>d_B</a:t>
            </a:r>
            <a:r>
              <a:rPr lang="en-US" sz="2000" b="1" dirty="0">
                <a:solidFill>
                  <a:srgbClr val="FF6600"/>
                </a:solidFill>
              </a:rPr>
              <a:t>, </a:t>
            </a:r>
            <a:r>
              <a:rPr lang="en-US" sz="2000" b="1" dirty="0" err="1">
                <a:solidFill>
                  <a:srgbClr val="FF6600"/>
                </a:solidFill>
              </a:rPr>
              <a:t>h_B</a:t>
            </a:r>
            <a:r>
              <a:rPr lang="en-US" sz="2000" b="1" dirty="0">
                <a:solidFill>
                  <a:srgbClr val="FF6600"/>
                </a:solidFill>
              </a:rPr>
              <a:t>, size, </a:t>
            </a:r>
            <a:r>
              <a:rPr lang="en-US" sz="2000" b="1" dirty="0" err="1">
                <a:solidFill>
                  <a:srgbClr val="FF6600"/>
                </a:solidFill>
              </a:rPr>
              <a:t>cudaMemcpyHostToDevice</a:t>
            </a:r>
            <a:r>
              <a:rPr lang="en-US" sz="2000" b="1" dirty="0">
                <a:solidFill>
                  <a:srgbClr val="FF6600"/>
                </a:solidFill>
              </a:rPr>
              <a:t>);</a:t>
            </a:r>
            <a:endParaRPr lang="en-US" sz="600" dirty="0">
              <a:solidFill>
                <a:srgbClr val="FF6600"/>
              </a:solidFill>
            </a:endParaRPr>
          </a:p>
          <a:p>
            <a:pPr marL="0" indent="0" algn="l" rtl="0">
              <a:buNone/>
              <a:defRPr/>
            </a:pPr>
            <a:r>
              <a:rPr lang="en-US" sz="2000" dirty="0">
                <a:solidFill>
                  <a:srgbClr val="FF6600"/>
                </a:solidFill>
              </a:rPr>
              <a:t>     </a:t>
            </a:r>
            <a:r>
              <a:rPr lang="en-US" sz="2000" dirty="0" err="1">
                <a:solidFill>
                  <a:srgbClr val="FF6600"/>
                </a:solidFill>
              </a:rPr>
              <a:t>cudaMalloc</a:t>
            </a:r>
            <a:r>
              <a:rPr lang="en-US" sz="2000" dirty="0">
                <a:solidFill>
                  <a:srgbClr val="FF6600"/>
                </a:solidFill>
              </a:rPr>
              <a:t>((void **) &amp;</a:t>
            </a:r>
            <a:r>
              <a:rPr lang="en-US" sz="2000" dirty="0" err="1">
                <a:solidFill>
                  <a:srgbClr val="FF6600"/>
                </a:solidFill>
              </a:rPr>
              <a:t>d_C</a:t>
            </a:r>
            <a:r>
              <a:rPr lang="en-US" sz="2000" dirty="0">
                <a:solidFill>
                  <a:srgbClr val="FF6600"/>
                </a:solidFill>
              </a:rPr>
              <a:t>, size);</a:t>
            </a:r>
          </a:p>
          <a:p>
            <a:pPr marL="0" indent="0" algn="l" rtl="0">
              <a:buNone/>
              <a:defRPr/>
            </a:pPr>
            <a:endParaRPr lang="en-US" sz="600" dirty="0"/>
          </a:p>
          <a:p>
            <a:pPr marL="0" indent="0" algn="l" rtl="0">
              <a:buNone/>
              <a:defRPr/>
            </a:pPr>
            <a:r>
              <a:rPr lang="en-US" sz="2000" dirty="0">
                <a:solidFill>
                  <a:srgbClr val="008080"/>
                </a:solidFill>
              </a:rPr>
              <a:t>     // Kernel invocation code – to be shown later</a:t>
            </a:r>
          </a:p>
          <a:p>
            <a:pPr marL="0" indent="0" algn="l" rtl="0">
              <a:buNone/>
              <a:defRPr/>
            </a:pPr>
            <a:endParaRPr lang="en-US" sz="600" dirty="0"/>
          </a:p>
          <a:p>
            <a:pPr marL="0" indent="0" algn="l" rtl="0">
              <a:buNone/>
              <a:defRPr/>
            </a:pPr>
            <a:r>
              <a:rPr lang="en-US" sz="2000" b="1" dirty="0"/>
              <a:t>     </a:t>
            </a:r>
            <a:r>
              <a:rPr lang="en-US" sz="2000" b="1" dirty="0" err="1">
                <a:solidFill>
                  <a:srgbClr val="1B46FD"/>
                </a:solidFill>
              </a:rPr>
              <a:t>cudaMemcpy</a:t>
            </a:r>
            <a:r>
              <a:rPr lang="en-US" sz="2000" b="1" dirty="0">
                <a:solidFill>
                  <a:srgbClr val="1B46FD"/>
                </a:solidFill>
              </a:rPr>
              <a:t>(</a:t>
            </a:r>
            <a:r>
              <a:rPr lang="en-US" sz="2000" b="1" dirty="0" err="1">
                <a:solidFill>
                  <a:srgbClr val="1B46FD"/>
                </a:solidFill>
              </a:rPr>
              <a:t>h_C</a:t>
            </a:r>
            <a:r>
              <a:rPr lang="en-US" sz="2000" b="1" dirty="0">
                <a:solidFill>
                  <a:srgbClr val="1B46FD"/>
                </a:solidFill>
              </a:rPr>
              <a:t>, </a:t>
            </a:r>
            <a:r>
              <a:rPr lang="en-US" sz="2000" b="1" dirty="0" err="1">
                <a:solidFill>
                  <a:srgbClr val="1B46FD"/>
                </a:solidFill>
              </a:rPr>
              <a:t>d_C</a:t>
            </a:r>
            <a:r>
              <a:rPr lang="en-US" sz="2000" b="1" dirty="0">
                <a:solidFill>
                  <a:srgbClr val="1B46FD"/>
                </a:solidFill>
              </a:rPr>
              <a:t>, size, </a:t>
            </a:r>
            <a:r>
              <a:rPr lang="en-US" sz="2000" b="1" dirty="0" err="1">
                <a:solidFill>
                  <a:srgbClr val="1B46FD"/>
                </a:solidFill>
              </a:rPr>
              <a:t>cudaMemcpyDeviceToHost</a:t>
            </a:r>
            <a:r>
              <a:rPr lang="en-US" sz="2000" b="1" dirty="0">
                <a:solidFill>
                  <a:srgbClr val="1B46FD"/>
                </a:solidFill>
              </a:rPr>
              <a:t>);</a:t>
            </a:r>
            <a:endParaRPr lang="en-US" sz="2000" dirty="0">
              <a:solidFill>
                <a:srgbClr val="1B46FD"/>
              </a:solidFill>
            </a:endParaRPr>
          </a:p>
          <a:p>
            <a:pPr marL="0" indent="0" algn="l" rtl="0">
              <a:buNone/>
              <a:defRPr/>
            </a:pPr>
            <a:r>
              <a:rPr lang="en-US" sz="2000" dirty="0">
                <a:solidFill>
                  <a:srgbClr val="1B46FD"/>
                </a:solidFill>
              </a:rPr>
              <a:t>     </a:t>
            </a:r>
            <a:r>
              <a:rPr lang="en-US" sz="2000" dirty="0" err="1">
                <a:solidFill>
                  <a:srgbClr val="1B46FD"/>
                </a:solidFill>
              </a:rPr>
              <a:t>cudaFree</a:t>
            </a:r>
            <a:r>
              <a:rPr lang="en-US" sz="2000" dirty="0">
                <a:solidFill>
                  <a:srgbClr val="1B46FD"/>
                </a:solidFill>
              </a:rPr>
              <a:t>(</a:t>
            </a:r>
            <a:r>
              <a:rPr lang="en-US" sz="2000" dirty="0" err="1">
                <a:solidFill>
                  <a:srgbClr val="1B46FD"/>
                </a:solidFill>
              </a:rPr>
              <a:t>d_A</a:t>
            </a:r>
            <a:r>
              <a:rPr lang="en-US" sz="2000" dirty="0">
                <a:solidFill>
                  <a:srgbClr val="1B46FD"/>
                </a:solidFill>
              </a:rPr>
              <a:t>); </a:t>
            </a:r>
            <a:r>
              <a:rPr lang="en-US" sz="2000" dirty="0" err="1">
                <a:solidFill>
                  <a:srgbClr val="1B46FD"/>
                </a:solidFill>
              </a:rPr>
              <a:t>cudaFree</a:t>
            </a:r>
            <a:r>
              <a:rPr lang="en-US" sz="2000" dirty="0">
                <a:solidFill>
                  <a:srgbClr val="1B46FD"/>
                </a:solidFill>
              </a:rPr>
              <a:t>(</a:t>
            </a:r>
            <a:r>
              <a:rPr lang="en-US" sz="2000" dirty="0" err="1">
                <a:solidFill>
                  <a:srgbClr val="1B46FD"/>
                </a:solidFill>
              </a:rPr>
              <a:t>d_B</a:t>
            </a:r>
            <a:r>
              <a:rPr lang="en-US" sz="2000" dirty="0">
                <a:solidFill>
                  <a:srgbClr val="1B46FD"/>
                </a:solidFill>
              </a:rPr>
              <a:t>); </a:t>
            </a:r>
            <a:r>
              <a:rPr lang="en-US" sz="2000" dirty="0" err="1">
                <a:solidFill>
                  <a:srgbClr val="1B46FD"/>
                </a:solidFill>
              </a:rPr>
              <a:t>cudaFree</a:t>
            </a:r>
            <a:r>
              <a:rPr lang="en-US" sz="2000" dirty="0">
                <a:solidFill>
                  <a:srgbClr val="1B46FD"/>
                </a:solidFill>
              </a:rPr>
              <a:t> (</a:t>
            </a:r>
            <a:r>
              <a:rPr lang="en-US" sz="2000" dirty="0" err="1">
                <a:solidFill>
                  <a:srgbClr val="1B46FD"/>
                </a:solidFill>
              </a:rPr>
              <a:t>d_C</a:t>
            </a:r>
            <a:r>
              <a:rPr lang="en-US" sz="2000" dirty="0">
                <a:solidFill>
                  <a:srgbClr val="1B46FD"/>
                </a:solidFill>
              </a:rPr>
              <a:t>);</a:t>
            </a:r>
          </a:p>
          <a:p>
            <a:pPr marL="0" indent="0" algn="l" rtl="0">
              <a:buNone/>
              <a:defRPr/>
            </a:pPr>
            <a:r>
              <a:rPr lang="en-US" sz="1600" dirty="0"/>
              <a:t>}</a:t>
            </a:r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بررسی وجود خطا در فراخوانی توابع </a:t>
            </a:r>
            <a:r>
              <a:rPr lang="en-US" dirty="0" smtClean="0"/>
              <a:t>API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400" dirty="0" err="1"/>
              <a:t>cudaError_t</a:t>
            </a:r>
            <a:r>
              <a:rPr lang="en-US" sz="2400" dirty="0"/>
              <a:t>  err = </a:t>
            </a:r>
            <a:r>
              <a:rPr lang="en-US" sz="2400" dirty="0" err="1"/>
              <a:t>cudaMalloc</a:t>
            </a:r>
            <a:r>
              <a:rPr lang="en-US" sz="2400" dirty="0"/>
              <a:t>((void **) &amp;</a:t>
            </a:r>
            <a:r>
              <a:rPr lang="en-US" sz="2400" dirty="0" err="1"/>
              <a:t>d_A</a:t>
            </a:r>
            <a:r>
              <a:rPr lang="en-US" sz="2400" dirty="0"/>
              <a:t>, size);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if (err != </a:t>
            </a:r>
            <a:r>
              <a:rPr lang="en-US" sz="2400" dirty="0" err="1"/>
              <a:t>cudaSuccess</a:t>
            </a:r>
            <a:r>
              <a:rPr lang="en-US" sz="2400" dirty="0"/>
              <a:t>)  {</a:t>
            </a:r>
          </a:p>
          <a:p>
            <a:pPr marL="0" indent="0" algn="l" rtl="0"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(“%s in %s at line %d\n”,   </a:t>
            </a:r>
            <a:r>
              <a:rPr lang="en-US" sz="2400" dirty="0" err="1"/>
              <a:t>cudaGetErrorString</a:t>
            </a:r>
            <a:r>
              <a:rPr lang="en-US" sz="2400" dirty="0"/>
              <a:t>(err), __FILE</a:t>
            </a:r>
            <a:r>
              <a:rPr lang="en-US" sz="2400" dirty="0" smtClean="0"/>
              <a:t>__, </a:t>
            </a:r>
            <a:r>
              <a:rPr lang="en-US" sz="2400" dirty="0"/>
              <a:t>__LINE__);</a:t>
            </a:r>
          </a:p>
          <a:p>
            <a:pPr marL="0" indent="0" algn="l" rtl="0">
              <a:buNone/>
            </a:pPr>
            <a:r>
              <a:rPr lang="en-US" sz="2400" dirty="0"/>
              <a:t>   exit(EXIT_FAILURE);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</a:p>
          <a:p>
            <a:pPr algn="l" rtl="0"/>
            <a:endParaRPr lang="fa-I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09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آرایه‌ای از نخ‌های موازی			     </a:t>
            </a:r>
            <a:r>
              <a:rPr lang="en-US" dirty="0" smtClean="0"/>
              <a:t>grid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یک هسته (</a:t>
            </a:r>
            <a:r>
              <a:rPr lang="en-US" dirty="0" smtClean="0"/>
              <a:t>Kernel</a:t>
            </a:r>
            <a:r>
              <a:rPr lang="fa-IR" dirty="0" smtClean="0"/>
              <a:t>) توسط آرایه‌ای از نخ‌‌ها اجرا می‌شود که به آن </a:t>
            </a:r>
            <a:r>
              <a:rPr lang="en-US" dirty="0" smtClean="0">
                <a:solidFill>
                  <a:srgbClr val="FF0000"/>
                </a:solidFill>
              </a:rPr>
              <a:t>grid</a:t>
            </a:r>
            <a:r>
              <a:rPr lang="fa-IR" dirty="0" smtClean="0"/>
              <a:t> گویند.</a:t>
            </a:r>
            <a:endParaRPr lang="fa-IR" dirty="0"/>
          </a:p>
          <a:p>
            <a:pPr lvl="1"/>
            <a:r>
              <a:rPr lang="fa-IR" dirty="0" smtClean="0"/>
              <a:t>همه نخ‌های موجود در گرید همزمان یک کد هسته را اجرا می‌کنند. </a:t>
            </a:r>
          </a:p>
          <a:p>
            <a:pPr lvl="2"/>
            <a:r>
              <a:rPr lang="fa-IR" dirty="0" smtClean="0"/>
              <a:t>مدل </a:t>
            </a:r>
            <a:r>
              <a:rPr lang="en-US" dirty="0" smtClean="0"/>
              <a:t>SPMD</a:t>
            </a:r>
            <a:endParaRPr lang="fa-IR" dirty="0" smtClean="0"/>
          </a:p>
          <a:p>
            <a:pPr lvl="1"/>
            <a:r>
              <a:rPr lang="fa-IR" dirty="0" smtClean="0"/>
              <a:t>هر نخ اندیس‌هایی دارد که بر اساس آنها به داده متناظر خود دسترسی دارد و می‌تواند تصمیمات کنترلی بگیرد.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86000" y="3962400"/>
            <a:ext cx="4871179" cy="2048994"/>
            <a:chOff x="1830512" y="2598394"/>
            <a:chExt cx="2800350" cy="1548408"/>
          </a:xfrm>
        </p:grpSpPr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2286000" y="2812706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2691180" y="2812706"/>
              <a:ext cx="180975" cy="1333203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3087075" y="2812706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3990050" y="2812706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>
              <a:off x="3597765" y="2812706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30512" y="3112744"/>
              <a:ext cx="2800350" cy="642938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 =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blockIdx.x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</a:srgbClr>
                  </a:solidFill>
                  <a:effectLst/>
                  <a:uLnTx/>
                  <a:uFillTx/>
                  <a:latin typeface="Trebuchet MS"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*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</a:srgbClr>
                  </a:solidFill>
                  <a:effectLst/>
                  <a:uLnTx/>
                  <a:uFillTx/>
                  <a:latin typeface="Trebuchet MS"/>
                </a:rPr>
                <a:t>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blockDim.x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</a:srgbClr>
                  </a:solidFill>
                  <a:effectLst/>
                  <a:uLnTx/>
                  <a:uFillTx/>
                  <a:latin typeface="Trebuchet MS"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+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</a:srgbClr>
                  </a:solidFill>
                  <a:effectLst/>
                  <a:uLnTx/>
                  <a:uFillTx/>
                  <a:latin typeface="Trebuchet MS"/>
                </a:rPr>
                <a:t>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threadIdx.x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C[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 = A[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 + B[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];</a:t>
              </a:r>
            </a:p>
          </p:txBody>
        </p:sp>
        <p:sp>
          <p:nvSpPr>
            <p:cNvPr id="28" name="TextBox 22"/>
            <p:cNvSpPr txBox="1">
              <a:spLocks noChangeArrowheads="1"/>
            </p:cNvSpPr>
            <p:nvPr/>
          </p:nvSpPr>
          <p:spPr bwMode="auto">
            <a:xfrm>
              <a:off x="3228546" y="2769844"/>
              <a:ext cx="224117" cy="25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85545" y="2598394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85595" y="2598394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85645" y="2598394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99995" y="2598394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254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00045" y="2598394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255</a:t>
              </a:r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3228546" y="3841406"/>
              <a:ext cx="224117" cy="25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5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بلوک نخ				</a:t>
            </a:r>
            <a:r>
              <a:rPr lang="fa-IR" dirty="0"/>
              <a:t> </a:t>
            </a:r>
            <a:r>
              <a:rPr lang="fa-IR" dirty="0" smtClean="0"/>
              <a:t>  </a:t>
            </a:r>
            <a:r>
              <a:rPr lang="en-US" dirty="0" smtClean="0"/>
              <a:t>Thread Block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نخ‌های گرید به گروه‌هایی به نام </a:t>
            </a:r>
            <a:r>
              <a:rPr lang="en-US" dirty="0" smtClean="0">
                <a:solidFill>
                  <a:srgbClr val="FF0000"/>
                </a:solidFill>
              </a:rPr>
              <a:t>Thread Block</a:t>
            </a:r>
            <a:r>
              <a:rPr lang="fa-IR" dirty="0" smtClean="0"/>
              <a:t> تقسیم می‌شوند.</a:t>
            </a:r>
          </a:p>
          <a:p>
            <a:pPr lvl="1"/>
            <a:r>
              <a:rPr lang="fa-IR" dirty="0" smtClean="0"/>
              <a:t>نخ‌های هر بلوک می‌توانند از طریق </a:t>
            </a:r>
            <a:r>
              <a:rPr lang="fa-IR" dirty="0" smtClean="0">
                <a:solidFill>
                  <a:srgbClr val="1B46FD"/>
                </a:solidFill>
              </a:rPr>
              <a:t>حافظه مشترک</a:t>
            </a:r>
            <a:r>
              <a:rPr lang="fa-IR" dirty="0" smtClean="0"/>
              <a:t>، </a:t>
            </a:r>
            <a:r>
              <a:rPr lang="fa-IR" dirty="0" smtClean="0">
                <a:solidFill>
                  <a:srgbClr val="1B46FD"/>
                </a:solidFill>
              </a:rPr>
              <a:t>عملیات اتمی </a:t>
            </a:r>
            <a:r>
              <a:rPr lang="fa-IR" dirty="0" smtClean="0"/>
              <a:t>و </a:t>
            </a:r>
            <a:r>
              <a:rPr lang="fa-IR" dirty="0" smtClean="0">
                <a:solidFill>
                  <a:srgbClr val="1B46FD"/>
                </a:solidFill>
              </a:rPr>
              <a:t>همگام‌سازی مانع </a:t>
            </a:r>
            <a:r>
              <a:rPr lang="fa-IR" dirty="0" smtClean="0"/>
              <a:t>با یکدیگر تعامل داشته باشند.</a:t>
            </a:r>
          </a:p>
          <a:p>
            <a:pPr lvl="1"/>
            <a:r>
              <a:rPr lang="fa-IR" dirty="0" smtClean="0"/>
              <a:t>نخ‌های بلوک‌های متفاوت نمی‌توانند با همدیگر تعامل کنند.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85800" y="3985007"/>
            <a:ext cx="7772400" cy="2189506"/>
            <a:chOff x="-10178" y="895350"/>
            <a:chExt cx="6858001" cy="1894656"/>
          </a:xfrm>
        </p:grpSpPr>
        <p:sp>
          <p:nvSpPr>
            <p:cNvPr id="52" name="Freeform 26"/>
            <p:cNvSpPr>
              <a:spLocks/>
            </p:cNvSpPr>
            <p:nvPr/>
          </p:nvSpPr>
          <p:spPr bwMode="auto">
            <a:xfrm>
              <a:off x="161273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581025" y="1455911"/>
              <a:ext cx="180975" cy="1333203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962025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1905000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6" name="Freeform 33"/>
            <p:cNvSpPr>
              <a:spLocks/>
            </p:cNvSpPr>
            <p:nvPr/>
          </p:nvSpPr>
          <p:spPr bwMode="auto">
            <a:xfrm>
              <a:off x="1508370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10178" y="1755948"/>
              <a:ext cx="2114550" cy="642938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 =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blockIdx.x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 *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blockDim.x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 +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threadIdx.x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C[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 = A[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 + B[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];</a:t>
              </a:r>
            </a:p>
          </p:txBody>
        </p:sp>
        <p:sp>
          <p:nvSpPr>
            <p:cNvPr id="58" name="TextBox 22"/>
            <p:cNvSpPr txBox="1">
              <a:spLocks noChangeArrowheads="1"/>
            </p:cNvSpPr>
            <p:nvPr/>
          </p:nvSpPr>
          <p:spPr bwMode="auto">
            <a:xfrm>
              <a:off x="1132823" y="1413048"/>
              <a:ext cx="298724" cy="239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-10178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987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992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30427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254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70432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255</a:t>
              </a:r>
            </a:p>
          </p:txBody>
        </p:sp>
        <p:sp>
          <p:nvSpPr>
            <p:cNvPr id="64" name="TextBox 14"/>
            <p:cNvSpPr txBox="1">
              <a:spLocks noChangeArrowheads="1"/>
            </p:cNvSpPr>
            <p:nvPr/>
          </p:nvSpPr>
          <p:spPr bwMode="auto">
            <a:xfrm>
              <a:off x="275573" y="895350"/>
              <a:ext cx="1216680" cy="27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Thread Block 0</a:t>
              </a:r>
            </a:p>
          </p:txBody>
        </p:sp>
        <p:sp>
          <p:nvSpPr>
            <p:cNvPr id="65" name="Freeform 26"/>
            <p:cNvSpPr>
              <a:spLocks/>
            </p:cNvSpPr>
            <p:nvPr/>
          </p:nvSpPr>
          <p:spPr bwMode="auto">
            <a:xfrm>
              <a:off x="2425455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6" name="Freeform 28"/>
            <p:cNvSpPr>
              <a:spLocks/>
            </p:cNvSpPr>
            <p:nvPr/>
          </p:nvSpPr>
          <p:spPr bwMode="auto">
            <a:xfrm>
              <a:off x="2818508" y="1455911"/>
              <a:ext cx="180975" cy="1333203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3219038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4130993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9" name="Freeform 33"/>
            <p:cNvSpPr>
              <a:spLocks/>
            </p:cNvSpPr>
            <p:nvPr/>
          </p:nvSpPr>
          <p:spPr bwMode="auto">
            <a:xfrm>
              <a:off x="3738278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0" name="TextBox 22"/>
            <p:cNvSpPr txBox="1">
              <a:spLocks noChangeArrowheads="1"/>
            </p:cNvSpPr>
            <p:nvPr/>
          </p:nvSpPr>
          <p:spPr bwMode="auto">
            <a:xfrm>
              <a:off x="3361673" y="1413048"/>
              <a:ext cx="298724" cy="239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1872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1877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3312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254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93317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255</a:t>
              </a:r>
            </a:p>
          </p:txBody>
        </p:sp>
        <p:sp>
          <p:nvSpPr>
            <p:cNvPr id="75" name="TextBox 32"/>
            <p:cNvSpPr txBox="1">
              <a:spLocks noChangeArrowheads="1"/>
            </p:cNvSpPr>
            <p:nvPr/>
          </p:nvSpPr>
          <p:spPr bwMode="auto">
            <a:xfrm>
              <a:off x="2480610" y="895350"/>
              <a:ext cx="1216680" cy="27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Thread Block 1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1867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218673" y="1755948"/>
              <a:ext cx="2114550" cy="642938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 =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blockIdx.x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 *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blockDim.x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 +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threadIdx.x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C[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 = A[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 + B[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];</a:t>
              </a:r>
            </a:p>
          </p:txBody>
        </p:sp>
        <p:sp>
          <p:nvSpPr>
            <p:cNvPr id="78" name="Freeform 26"/>
            <p:cNvSpPr>
              <a:spLocks/>
            </p:cNvSpPr>
            <p:nvPr/>
          </p:nvSpPr>
          <p:spPr bwMode="auto">
            <a:xfrm>
              <a:off x="4928168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5328870" y="1455911"/>
              <a:ext cx="180975" cy="1333203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0" name="Freeform 29"/>
            <p:cNvSpPr>
              <a:spLocks/>
            </p:cNvSpPr>
            <p:nvPr/>
          </p:nvSpPr>
          <p:spPr bwMode="auto">
            <a:xfrm>
              <a:off x="5739180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6645593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2" name="Freeform 33"/>
            <p:cNvSpPr>
              <a:spLocks/>
            </p:cNvSpPr>
            <p:nvPr/>
          </p:nvSpPr>
          <p:spPr bwMode="auto">
            <a:xfrm>
              <a:off x="6245063" y="1455910"/>
              <a:ext cx="180975" cy="1334096"/>
            </a:xfrm>
            <a:custGeom>
              <a:avLst/>
              <a:gdLst>
                <a:gd name="T0" fmla="*/ 0 w 152"/>
                <a:gd name="T1" fmla="*/ 0 h 1893"/>
                <a:gd name="T2" fmla="*/ 2147483647 w 152"/>
                <a:gd name="T3" fmla="*/ 2147483647 h 1893"/>
                <a:gd name="T4" fmla="*/ 2147483647 w 152"/>
                <a:gd name="T5" fmla="*/ 2147483647 h 1893"/>
                <a:gd name="T6" fmla="*/ 2147483647 w 152"/>
                <a:gd name="T7" fmla="*/ 2147483647 h 1893"/>
                <a:gd name="T8" fmla="*/ 2147483647 w 152"/>
                <a:gd name="T9" fmla="*/ 2147483647 h 1893"/>
                <a:gd name="T10" fmla="*/ 2147483647 w 152"/>
                <a:gd name="T11" fmla="*/ 2147483647 h 1893"/>
                <a:gd name="T12" fmla="*/ 2147483647 w 152"/>
                <a:gd name="T13" fmla="*/ 2147483647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83" name="TextBox 41"/>
            <p:cNvSpPr txBox="1">
              <a:spLocks noChangeArrowheads="1"/>
            </p:cNvSpPr>
            <p:nvPr/>
          </p:nvSpPr>
          <p:spPr bwMode="auto">
            <a:xfrm>
              <a:off x="5876273" y="1413048"/>
              <a:ext cx="298724" cy="239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13332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1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3337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4772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254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44777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255</a:t>
              </a:r>
            </a:p>
          </p:txBody>
        </p:sp>
        <p:sp>
          <p:nvSpPr>
            <p:cNvPr id="88" name="TextBox 46"/>
            <p:cNvSpPr txBox="1">
              <a:spLocks noChangeArrowheads="1"/>
            </p:cNvSpPr>
            <p:nvPr/>
          </p:nvSpPr>
          <p:spPr bwMode="auto">
            <a:xfrm>
              <a:off x="5019023" y="897948"/>
              <a:ext cx="1396310" cy="27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Thread Block N-1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733273" y="1241598"/>
              <a:ext cx="400050" cy="214313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0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733273" y="1755948"/>
              <a:ext cx="2114550" cy="642938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 =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blockIdx.x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 *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blockDim.x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 +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threadIdx.x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C[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 = A[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 + B[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];</a:t>
              </a:r>
            </a:p>
          </p:txBody>
        </p:sp>
        <p:sp>
          <p:nvSpPr>
            <p:cNvPr id="91" name="TextBox 22"/>
            <p:cNvSpPr txBox="1">
              <a:spLocks noChangeArrowheads="1"/>
            </p:cNvSpPr>
            <p:nvPr/>
          </p:nvSpPr>
          <p:spPr bwMode="auto">
            <a:xfrm>
              <a:off x="4390373" y="1884536"/>
              <a:ext cx="298724" cy="239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  <p:sp>
          <p:nvSpPr>
            <p:cNvPr id="92" name="TextBox 22"/>
            <p:cNvSpPr txBox="1">
              <a:spLocks noChangeArrowheads="1"/>
            </p:cNvSpPr>
            <p:nvPr/>
          </p:nvSpPr>
          <p:spPr bwMode="auto">
            <a:xfrm>
              <a:off x="3418823" y="2484611"/>
              <a:ext cx="298724" cy="239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  <p:sp>
          <p:nvSpPr>
            <p:cNvPr id="93" name="TextBox 22"/>
            <p:cNvSpPr txBox="1">
              <a:spLocks noChangeArrowheads="1"/>
            </p:cNvSpPr>
            <p:nvPr/>
          </p:nvSpPr>
          <p:spPr bwMode="auto">
            <a:xfrm>
              <a:off x="1132823" y="2484611"/>
              <a:ext cx="298724" cy="239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  <p:sp>
          <p:nvSpPr>
            <p:cNvPr id="94" name="TextBox 22"/>
            <p:cNvSpPr txBox="1">
              <a:spLocks noChangeArrowheads="1"/>
            </p:cNvSpPr>
            <p:nvPr/>
          </p:nvSpPr>
          <p:spPr bwMode="auto">
            <a:xfrm>
              <a:off x="5876273" y="2484611"/>
              <a:ext cx="298724" cy="239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2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7069"/>
            <a:ext cx="8153400" cy="685800"/>
          </a:xfrm>
        </p:spPr>
        <p:txBody>
          <a:bodyPr/>
          <a:lstStyle/>
          <a:p>
            <a:r>
              <a:rPr lang="fa-IR" dirty="0" smtClean="0"/>
              <a:t>اندیس‌های نخ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هر نخ با استفاده از اندیس‌هایی می‌فهمد مسئول پردازش چه داده‌ای است.</a:t>
            </a:r>
          </a:p>
          <a:p>
            <a:pPr lvl="1"/>
            <a:r>
              <a:rPr lang="en-US" dirty="0" err="1" smtClean="0"/>
              <a:t>blockIdx</a:t>
            </a:r>
            <a:r>
              <a:rPr lang="fa-IR" dirty="0" smtClean="0"/>
              <a:t>: اندیس بلوک در یک گرید</a:t>
            </a:r>
          </a:p>
          <a:p>
            <a:pPr lvl="1"/>
            <a:r>
              <a:rPr lang="en-US" dirty="0" err="1"/>
              <a:t>threadIdx</a:t>
            </a:r>
            <a:r>
              <a:rPr lang="fa-IR" dirty="0"/>
              <a:t>: اندیس نخ در یک بلوک</a:t>
            </a:r>
            <a:endParaRPr lang="en-US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اندیس‌ها می‌تواند یک‌بعدی،دوبعدی، یا سه‌بعدی باشد.</a:t>
            </a:r>
          </a:p>
          <a:p>
            <a:pPr lvl="1"/>
            <a:r>
              <a:rPr lang="fa-IR" dirty="0" smtClean="0"/>
              <a:t>برای تسهیل آدرس‌دهی حافظه در پردازش داده‌های چندبعدی‌</a:t>
            </a:r>
          </a:p>
          <a:p>
            <a:pPr lvl="2"/>
            <a:r>
              <a:rPr lang="fa-IR" dirty="0" smtClean="0"/>
              <a:t>پردازش تصویر، حل معادلات دیفرانسیل جزئی در فضای سه‌بعدی، ...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624825" y="1917531"/>
            <a:ext cx="3456646" cy="2730669"/>
            <a:chOff x="914400" y="3124200"/>
            <a:chExt cx="3257550" cy="2730669"/>
          </a:xfrm>
        </p:grpSpPr>
        <p:sp>
          <p:nvSpPr>
            <p:cNvPr id="40" name="Rectangle 39"/>
            <p:cNvSpPr/>
            <p:nvPr/>
          </p:nvSpPr>
          <p:spPr>
            <a:xfrm>
              <a:off x="914400" y="3124200"/>
              <a:ext cx="3195337" cy="273066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1428750" y="4461265"/>
              <a:ext cx="1161056" cy="705250"/>
            </a:xfrm>
            <a:prstGeom prst="line">
              <a:avLst/>
            </a:prstGeom>
            <a:noFill/>
            <a:ln w="28575" cap="flat" cmpd="sng" algn="ctr">
              <a:solidFill>
                <a:srgbClr val="76B900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sp>
          <p:nvSpPr>
            <p:cNvPr id="42" name="Slide Number Placeholder 8"/>
            <p:cNvSpPr txBox="1">
              <a:spLocks/>
            </p:cNvSpPr>
            <p:nvPr/>
          </p:nvSpPr>
          <p:spPr>
            <a:xfrm>
              <a:off x="2743200" y="5175419"/>
              <a:ext cx="1428750" cy="25717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fld id="{9E828F5C-7611-4017-AD45-6718C81C6286}" type="slidenum">
                <a:rPr lang="en-US" sz="700" smtClean="0">
                  <a:solidFill>
                    <a:srgbClr val="76B900"/>
                  </a:solidFill>
                  <a:latin typeface="Trebuchet MS"/>
                </a:rPr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t>34</a:t>
              </a:fld>
              <a:endParaRPr lang="en-US" sz="700" dirty="0">
                <a:solidFill>
                  <a:srgbClr val="76B900"/>
                </a:solidFill>
                <a:latin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2734" y="3125582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FFFFFF"/>
                  </a:solidFill>
                  <a:latin typeface="Trebuchet MS"/>
                </a:rPr>
                <a:t>device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18785" y="3514420"/>
              <a:ext cx="2519375" cy="1031951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9834" y="3528781"/>
              <a:ext cx="6463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rgbClr val="FFFFFF"/>
                  </a:solidFill>
                  <a:latin typeface="Trebuchet MS"/>
                </a:rPr>
                <a:t>Grid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73712" y="3667471"/>
              <a:ext cx="880949" cy="337370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Block (0, 0)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74135" y="4139645"/>
              <a:ext cx="872130" cy="321620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Block (1, 1)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67276" y="4122280"/>
              <a:ext cx="893820" cy="337370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Block (1, 0)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74135" y="3667471"/>
              <a:ext cx="872130" cy="337370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Block (0, 1)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90672" y="4663241"/>
              <a:ext cx="133081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rgbClr val="FFFFFF"/>
                  </a:solidFill>
                  <a:latin typeface="Trebuchet MS"/>
                </a:rPr>
                <a:t>Block (1,1)</a:t>
              </a:r>
            </a:p>
          </p:txBody>
        </p:sp>
        <p:sp>
          <p:nvSpPr>
            <p:cNvPr id="51" name="Cube 50"/>
            <p:cNvSpPr/>
            <p:nvPr/>
          </p:nvSpPr>
          <p:spPr>
            <a:xfrm>
              <a:off x="2948107" y="5260856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(0,0,0)</a:t>
              </a:r>
            </a:p>
          </p:txBody>
        </p:sp>
        <p:sp>
          <p:nvSpPr>
            <p:cNvPr id="52" name="Cube 51"/>
            <p:cNvSpPr/>
            <p:nvPr/>
          </p:nvSpPr>
          <p:spPr>
            <a:xfrm>
              <a:off x="2838548" y="5371189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(0,1,3)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02294" y="5504310"/>
              <a:ext cx="474054" cy="289627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(0,1,0)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76348" y="5504310"/>
              <a:ext cx="474054" cy="289627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(0,1,1)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42372" y="5504310"/>
              <a:ext cx="474054" cy="289627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(0,1,2)</a:t>
              </a:r>
            </a:p>
          </p:txBody>
        </p:sp>
        <p:sp>
          <p:nvSpPr>
            <p:cNvPr id="56" name="Cube 55"/>
            <p:cNvSpPr/>
            <p:nvPr/>
          </p:nvSpPr>
          <p:spPr>
            <a:xfrm>
              <a:off x="1524131" y="4949896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7" name="Cube 56"/>
            <p:cNvSpPr/>
            <p:nvPr/>
          </p:nvSpPr>
          <p:spPr>
            <a:xfrm>
              <a:off x="1966418" y="4949897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8" name="Cube 57"/>
            <p:cNvSpPr/>
            <p:nvPr/>
          </p:nvSpPr>
          <p:spPr>
            <a:xfrm>
              <a:off x="2463778" y="4949897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59" name="Cube 58"/>
            <p:cNvSpPr/>
            <p:nvPr/>
          </p:nvSpPr>
          <p:spPr>
            <a:xfrm>
              <a:off x="2945342" y="4949897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1402293" y="5071073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(0,0,0)</a:t>
              </a:r>
            </a:p>
          </p:txBody>
        </p:sp>
        <p:sp>
          <p:nvSpPr>
            <p:cNvPr id="61" name="Cube 60"/>
            <p:cNvSpPr/>
            <p:nvPr/>
          </p:nvSpPr>
          <p:spPr>
            <a:xfrm>
              <a:off x="1876347" y="5071073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(0,0,1)</a:t>
              </a:r>
            </a:p>
          </p:txBody>
        </p:sp>
        <p:sp>
          <p:nvSpPr>
            <p:cNvPr id="62" name="Cube 61"/>
            <p:cNvSpPr/>
            <p:nvPr/>
          </p:nvSpPr>
          <p:spPr>
            <a:xfrm>
              <a:off x="2330782" y="5071072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(0,0,2)</a:t>
              </a:r>
            </a:p>
          </p:txBody>
        </p:sp>
        <p:sp>
          <p:nvSpPr>
            <p:cNvPr id="63" name="Cube 62"/>
            <p:cNvSpPr/>
            <p:nvPr/>
          </p:nvSpPr>
          <p:spPr>
            <a:xfrm>
              <a:off x="2838548" y="5071072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</a:rPr>
                <a:t>(0,0,3)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03108" y="4906831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rgbClr val="000000"/>
                  </a:solidFill>
                  <a:latin typeface="Trebuchet MS"/>
                </a:rPr>
                <a:t>(1,0,0)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48238" y="4906830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rgbClr val="000000"/>
                  </a:solidFill>
                  <a:latin typeface="Trebuchet MS"/>
                </a:rPr>
                <a:t>(1,0,1)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39499" y="4906830"/>
              <a:ext cx="457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rgbClr val="000000"/>
                  </a:solidFill>
                  <a:latin typeface="Trebuchet MS"/>
                </a:rPr>
                <a:t>(1,0,2)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8332" y="4906831"/>
              <a:ext cx="4587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rgbClr val="000000"/>
                  </a:solidFill>
                  <a:latin typeface="Trebuchet MS"/>
                </a:rPr>
                <a:t>(1,0,3)</a:t>
              </a:r>
            </a:p>
          </p:txBody>
        </p:sp>
        <p:cxnSp>
          <p:nvCxnSpPr>
            <p:cNvPr id="68" name="Straight Connector 67"/>
            <p:cNvCxnSpPr>
              <a:endCxn id="64" idx="1"/>
            </p:cNvCxnSpPr>
            <p:nvPr/>
          </p:nvCxnSpPr>
          <p:spPr>
            <a:xfrm flipH="1">
              <a:off x="1603108" y="4139645"/>
              <a:ext cx="986698" cy="867214"/>
            </a:xfrm>
            <a:prstGeom prst="line">
              <a:avLst/>
            </a:prstGeom>
            <a:noFill/>
            <a:ln w="28575" cap="flat" cmpd="sng" algn="ctr">
              <a:solidFill>
                <a:srgbClr val="76B900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>
              <a:off x="3446265" y="4139645"/>
              <a:ext cx="130492" cy="814003"/>
            </a:xfrm>
            <a:prstGeom prst="line">
              <a:avLst/>
            </a:prstGeom>
            <a:noFill/>
            <a:ln w="28575" cap="flat" cmpd="sng" algn="ctr">
              <a:solidFill>
                <a:srgbClr val="76B900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>
            <a:xfrm flipH="1">
              <a:off x="3371850" y="4459650"/>
              <a:ext cx="74415" cy="667951"/>
            </a:xfrm>
            <a:prstGeom prst="line">
              <a:avLst/>
            </a:prstGeom>
            <a:noFill/>
            <a:ln w="28575" cap="flat" cmpd="sng" algn="ctr">
              <a:solidFill>
                <a:srgbClr val="76B900">
                  <a:shade val="95000"/>
                  <a:satMod val="105000"/>
                </a:srgbClr>
              </a:solidFill>
              <a:prstDash val="dash"/>
            </a:ln>
            <a:effectLst/>
          </p:spPr>
        </p:cxnSp>
      </p:grpSp>
      <p:sp>
        <p:nvSpPr>
          <p:cNvPr id="71" name="Line 6"/>
          <p:cNvSpPr>
            <a:spLocks noChangeShapeType="1"/>
          </p:cNvSpPr>
          <p:nvPr/>
        </p:nvSpPr>
        <p:spPr bwMode="auto">
          <a:xfrm flipH="1">
            <a:off x="3225766" y="2915612"/>
            <a:ext cx="1303613" cy="1138576"/>
          </a:xfrm>
          <a:prstGeom prst="line">
            <a:avLst/>
          </a:prstGeom>
          <a:noFill/>
          <a:ln w="38100">
            <a:solidFill>
              <a:srgbClr val="FA6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72" name="Line 5"/>
          <p:cNvSpPr>
            <a:spLocks noChangeShapeType="1"/>
          </p:cNvSpPr>
          <p:nvPr/>
        </p:nvSpPr>
        <p:spPr bwMode="auto">
          <a:xfrm flipH="1" flipV="1">
            <a:off x="3177620" y="2408275"/>
            <a:ext cx="1318179" cy="8328"/>
          </a:xfrm>
          <a:prstGeom prst="line">
            <a:avLst/>
          </a:prstGeom>
          <a:noFill/>
          <a:ln w="38100">
            <a:solidFill>
              <a:srgbClr val="FA6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7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سلسله ‌مراتب نخ‌ها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مثالی از یک هسته با 102 نخ که در یک گرید حاوی دو بلوک قرار گرفته‌اند.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38375"/>
            <a:ext cx="8234363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7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کد </a:t>
            </a:r>
            <a:r>
              <a:rPr lang="en-US" dirty="0"/>
              <a:t>CUDA</a:t>
            </a:r>
            <a:r>
              <a:rPr lang="fa-IR" dirty="0"/>
              <a:t> </a:t>
            </a:r>
            <a:r>
              <a:rPr lang="fa-IR" dirty="0" smtClean="0"/>
              <a:t>دستگاه </a:t>
            </a:r>
            <a:r>
              <a:rPr lang="fa-IR" dirty="0"/>
              <a:t>برای برنامه جمع آرایه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fa-IR" sz="3200" dirty="0" smtClean="0">
                <a:latin typeface="Courier New" pitchFamily="49" charset="0"/>
              </a:rPr>
              <a:t>تابع هسته</a:t>
            </a:r>
            <a:endParaRPr lang="en-US" sz="3200" dirty="0">
              <a:latin typeface="Courier New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2000" dirty="0">
                <a:latin typeface="Courier New" pitchFamily="49" charset="0"/>
              </a:rPr>
              <a:t>// </a:t>
            </a:r>
            <a:r>
              <a:rPr lang="en-US" sz="1800" dirty="0">
                <a:latin typeface="Courier New" pitchFamily="49" charset="0"/>
              </a:rPr>
              <a:t>Compute vector sum C = A + B</a:t>
            </a:r>
          </a:p>
          <a:p>
            <a:pPr algn="l" rtl="0" eaLnBrk="1" hangingPunct="1">
              <a:buFontTx/>
              <a:buNone/>
            </a:pPr>
            <a:r>
              <a:rPr lang="en-US" sz="1800" dirty="0">
                <a:latin typeface="Courier New" pitchFamily="49" charset="0"/>
              </a:rPr>
              <a:t>// Each thread performs one pair-wise addition</a:t>
            </a:r>
          </a:p>
          <a:p>
            <a:pPr algn="l" rtl="0" eaLnBrk="1" hangingPunct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algn="l" rtl="0" eaLnBrk="1" hangingPunct="1">
              <a:lnSpc>
                <a:spcPct val="150000"/>
              </a:lnSpc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</a:p>
          <a:p>
            <a:pPr algn="l" rtl="0" eaLnBrk="1" hangingPunct="1">
              <a:lnSpc>
                <a:spcPct val="15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vecAddKernel</a:t>
            </a:r>
            <a:r>
              <a:rPr lang="en-US" sz="1800" b="1" dirty="0">
                <a:latin typeface="Courier New" pitchFamily="49" charset="0"/>
              </a:rPr>
              <a:t>(float* A, float* B, float* C,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n)</a:t>
            </a:r>
          </a:p>
          <a:p>
            <a:pPr algn="l" rtl="0" eaLnBrk="1" hangingPunct="1">
              <a:lnSpc>
                <a:spcPct val="15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algn="l" rtl="0" eaLnBrk="1" hangingPunct="1">
              <a:lnSpc>
                <a:spcPct val="150000"/>
              </a:lnSpc>
              <a:buFontTx/>
              <a:buNone/>
            </a:pPr>
            <a:r>
              <a:rPr lang="en-US" sz="1050" b="1" dirty="0" smtClean="0">
                <a:latin typeface="Courier New" pitchFamily="49" charset="0"/>
              </a:rPr>
              <a:t> </a:t>
            </a:r>
          </a:p>
          <a:p>
            <a:pPr algn="l" rtl="0" eaLnBrk="1" hangingPunct="1">
              <a:lnSpc>
                <a:spcPct val="15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+ </a:t>
            </a:r>
            <a:r>
              <a:rPr lang="en-US" sz="1800" b="1" dirty="0" err="1" smtClean="0">
                <a:solidFill>
                  <a:srgbClr val="1B46FD"/>
                </a:solidFill>
                <a:latin typeface="Courier New" pitchFamily="49" charset="0"/>
              </a:rPr>
              <a:t>blockDim.x</a:t>
            </a:r>
            <a:r>
              <a:rPr lang="en-US" sz="1800" b="1" dirty="0" smtClean="0">
                <a:solidFill>
                  <a:srgbClr val="1B46FD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*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 rtl="0" eaLnBrk="1" hangingPunct="1">
              <a:lnSpc>
                <a:spcPct val="15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if(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&lt;n) C[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=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 B[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pPr algn="l" rtl="0" eaLnBrk="1" hangingPunct="1">
              <a:lnSpc>
                <a:spcPct val="15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</a:rPr>
            </a:br>
            <a:endParaRPr lang="en-US" sz="600" b="1" dirty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614449"/>
            <a:ext cx="4038600" cy="814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این عبارت مشخص می‌کند که این تابع، همان </a:t>
            </a:r>
            <a:r>
              <a:rPr lang="fa-IR" b="1" dirty="0" smtClean="0">
                <a:solidFill>
                  <a:srgbClr val="FF6600"/>
                </a:solidFill>
                <a:cs typeface="B Nazanin" panose="00000400000000000000" pitchFamily="2" charset="-78"/>
              </a:rPr>
              <a:t>هسته</a:t>
            </a: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است که  باید بر روی </a:t>
            </a:r>
            <a:r>
              <a:rPr lang="en-US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GPU</a:t>
            </a: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اجرا شود.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286000" y="3021725"/>
            <a:ext cx="1981200" cy="2811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17226" y="5767551"/>
            <a:ext cx="3645774" cy="404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سپس عملیات مختص خود را انجام می‌دهد.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267200" y="5767551"/>
            <a:ext cx="850026" cy="2023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52600" y="4267200"/>
            <a:ext cx="7010400" cy="43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نخ با استفاده از اندیس‌های خود مشخص می‌کند باید بر روی </a:t>
            </a:r>
            <a:r>
              <a:rPr lang="fa-IR" b="1" dirty="0" smtClean="0">
                <a:solidFill>
                  <a:srgbClr val="FF6600"/>
                </a:solidFill>
                <a:cs typeface="B Nazanin" panose="00000400000000000000" pitchFamily="2" charset="-78"/>
              </a:rPr>
              <a:t>کدام المان آرایه </a:t>
            </a: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 کند.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86600" y="4700751"/>
            <a:ext cx="381000" cy="4309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 smtClean="0"/>
              <a:t>مثال: نحوه محاسبه اندیس آرایه از روی اندیس نخ</a:t>
            </a:r>
            <a:endParaRPr lang="fa-I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 rtl="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0" indent="0" algn="ctr" rtl="0"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+ </a:t>
            </a:r>
            <a:r>
              <a:rPr lang="en-US" sz="2000" b="1" dirty="0" err="1">
                <a:solidFill>
                  <a:srgbClr val="1B46FD"/>
                </a:solidFill>
                <a:latin typeface="Courier New" pitchFamily="49" charset="0"/>
              </a:rPr>
              <a:t>blockDim.x</a:t>
            </a:r>
            <a:r>
              <a:rPr lang="en-US" sz="2000" b="1" dirty="0">
                <a:solidFill>
                  <a:srgbClr val="1B46FD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*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marL="0" indent="0" algn="ctr" rtl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 algn="ctr" rtl="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0" indent="0" algn="ctr" rtl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 algn="ctr" rtl="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0" indent="0" algn="ctr" rtl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 algn="ctr" rtl="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0" indent="0" algn="ctr" rtl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 algn="ctr" rtl="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0" indent="0" algn="ctr" rtl="0">
              <a:buNone/>
            </a:pP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3 </a:t>
            </a:r>
            <a:r>
              <a:rPr lang="en-US" sz="2000" b="1" dirty="0">
                <a:latin typeface="Courier New" pitchFamily="49" charset="0"/>
              </a:rPr>
              <a:t>+ </a:t>
            </a:r>
            <a:r>
              <a:rPr lang="en-US" sz="2000" b="1" dirty="0" smtClean="0">
                <a:solidFill>
                  <a:srgbClr val="1B46FD"/>
                </a:solidFill>
                <a:latin typeface="Courier New" pitchFamily="49" charset="0"/>
              </a:rPr>
              <a:t>8 </a:t>
            </a:r>
            <a:r>
              <a:rPr lang="en-US" sz="2000" b="1" dirty="0">
                <a:latin typeface="Courier New" pitchFamily="49" charset="0"/>
              </a:rPr>
              <a:t>*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</a:rPr>
              <a:t> = 11</a:t>
            </a:r>
            <a:endParaRPr lang="fa-IR" sz="2000" dirty="0"/>
          </a:p>
          <a:p>
            <a:pPr marL="0" indent="0" algn="ctr" rtl="0">
              <a:buNone/>
            </a:pPr>
            <a:endParaRPr lang="fa-I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grpSp>
        <p:nvGrpSpPr>
          <p:cNvPr id="7" name="Vector (numbered)"/>
          <p:cNvGrpSpPr/>
          <p:nvPr/>
        </p:nvGrpSpPr>
        <p:grpSpPr>
          <a:xfrm>
            <a:off x="1241631" y="3195574"/>
            <a:ext cx="7200800" cy="480058"/>
            <a:chOff x="1165920" y="2969084"/>
            <a:chExt cx="8640960" cy="432052"/>
          </a:xfrm>
        </p:grpSpPr>
        <p:sp>
          <p:nvSpPr>
            <p:cNvPr id="8" name="Round Same Side Corner Rectangle 7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7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4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5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6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7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0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4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5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6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7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0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</a:t>
              </a: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4</a:t>
              </a: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5</a:t>
              </a: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6</a:t>
              </a: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7</a:t>
              </a: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0</a:t>
              </a: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b="1" kern="0" dirty="0">
                  <a:solidFill>
                    <a:srgbClr val="C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b="1" kern="0">
                  <a:solidFill>
                    <a:srgbClr val="C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b="1" kern="0" dirty="0">
                  <a:solidFill>
                    <a:srgbClr val="C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b="1" kern="0" dirty="0">
                  <a:solidFill>
                    <a:srgbClr val="C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4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b="1" kern="0">
                  <a:solidFill>
                    <a:srgbClr val="C00000"/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6</a:t>
              </a: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</p:grpSp>
      <p:grpSp>
        <p:nvGrpSpPr>
          <p:cNvPr id="40" name="threadIdx"/>
          <p:cNvGrpSpPr/>
          <p:nvPr/>
        </p:nvGrpSpPr>
        <p:grpSpPr>
          <a:xfrm>
            <a:off x="1241633" y="2819400"/>
            <a:ext cx="7200798" cy="345642"/>
            <a:chOff x="1165923" y="2495514"/>
            <a:chExt cx="8640958" cy="311078"/>
          </a:xfrm>
        </p:grpSpPr>
        <p:sp>
          <p:nvSpPr>
            <p:cNvPr id="41" name="TextBox 40"/>
            <p:cNvSpPr txBox="1"/>
            <p:nvPr/>
          </p:nvSpPr>
          <p:spPr bwMode="auto">
            <a:xfrm>
              <a:off x="1165923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3326159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5486400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7646642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</p:grpSp>
      <p:grpSp>
        <p:nvGrpSpPr>
          <p:cNvPr id="45" name="Braces"/>
          <p:cNvGrpSpPr/>
          <p:nvPr/>
        </p:nvGrpSpPr>
        <p:grpSpPr>
          <a:xfrm>
            <a:off x="1241631" y="3696218"/>
            <a:ext cx="7200803" cy="225023"/>
            <a:chOff x="1165920" y="3284647"/>
            <a:chExt cx="8640964" cy="202521"/>
          </a:xfrm>
        </p:grpSpPr>
        <p:sp>
          <p:nvSpPr>
            <p:cNvPr id="46" name="Left Brace 45"/>
            <p:cNvSpPr/>
            <p:nvPr/>
          </p:nvSpPr>
          <p:spPr>
            <a:xfrm rot="16200000">
              <a:off x="214477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FF993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430501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ADE2E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8" name="Left Brace 47"/>
            <p:cNvSpPr/>
            <p:nvPr/>
          </p:nvSpPr>
          <p:spPr>
            <a:xfrm rot="16200000">
              <a:off x="6465262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9" name="Left Brace 48"/>
            <p:cNvSpPr/>
            <p:nvPr/>
          </p:nvSpPr>
          <p:spPr>
            <a:xfrm rot="16200000">
              <a:off x="8625503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</p:grpSp>
      <p:grpSp>
        <p:nvGrpSpPr>
          <p:cNvPr id="50" name="blockIdx"/>
          <p:cNvGrpSpPr/>
          <p:nvPr/>
        </p:nvGrpSpPr>
        <p:grpSpPr>
          <a:xfrm>
            <a:off x="1241630" y="4025666"/>
            <a:ext cx="7200798" cy="307779"/>
            <a:chOff x="1165919" y="3581153"/>
            <a:chExt cx="8640957" cy="277001"/>
          </a:xfrm>
        </p:grpSpPr>
        <p:sp>
          <p:nvSpPr>
            <p:cNvPr id="51" name="TextBox 50"/>
            <p:cNvSpPr txBox="1"/>
            <p:nvPr/>
          </p:nvSpPr>
          <p:spPr bwMode="auto">
            <a:xfrm>
              <a:off x="1165919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= 0</a:t>
              </a:r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3326162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= 1</a:t>
              </a:r>
            </a:p>
          </p:txBody>
        </p:sp>
        <p:sp>
          <p:nvSpPr>
            <p:cNvPr id="53" name="TextBox 52"/>
            <p:cNvSpPr txBox="1"/>
            <p:nvPr/>
          </p:nvSpPr>
          <p:spPr bwMode="auto">
            <a:xfrm>
              <a:off x="5486398" y="3581154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= 2</a:t>
              </a: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646637" y="3581153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= 3</a:t>
              </a:r>
            </a:p>
          </p:txBody>
        </p:sp>
      </p:grpSp>
      <p:sp>
        <p:nvSpPr>
          <p:cNvPr id="55" name="Oval 54"/>
          <p:cNvSpPr/>
          <p:nvPr/>
        </p:nvSpPr>
        <p:spPr>
          <a:xfrm>
            <a:off x="3716906" y="3195574"/>
            <a:ext cx="225025" cy="500644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839929" y="3686141"/>
            <a:ext cx="153941" cy="142976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485290" y="3972878"/>
            <a:ext cx="304800" cy="42228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650353" y="4406101"/>
            <a:ext cx="529216" cy="70980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7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فراخوانی هسته در کد میزبان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 rtl="0">
              <a:buNone/>
            </a:pPr>
            <a:endParaRPr lang="pt-BR" dirty="0" smtClean="0"/>
          </a:p>
          <a:p>
            <a:pPr marL="0" indent="0" algn="ctr" rtl="0">
              <a:buNone/>
            </a:pPr>
            <a:r>
              <a:rPr lang="pt-BR" sz="3200" dirty="0" smtClean="0"/>
              <a:t> </a:t>
            </a:r>
            <a:r>
              <a:rPr lang="pt-BR" sz="3200" dirty="0" smtClean="0">
                <a:solidFill>
                  <a:srgbClr val="FF6600"/>
                </a:solidFill>
              </a:rPr>
              <a:t>kernel_name</a:t>
            </a:r>
            <a:r>
              <a:rPr lang="pt-BR" sz="3200" dirty="0" smtClean="0"/>
              <a:t>&lt;&lt;&lt;</a:t>
            </a:r>
            <a:r>
              <a:rPr lang="pt-BR" sz="3200" dirty="0" smtClean="0">
                <a:solidFill>
                  <a:srgbClr val="1B46FD"/>
                </a:solidFill>
              </a:rPr>
              <a:t>m,n</a:t>
            </a:r>
            <a:r>
              <a:rPr lang="pt-BR" sz="3200" dirty="0" smtClean="0"/>
              <a:t>&gt;&gt;&gt;(</a:t>
            </a:r>
            <a:r>
              <a:rPr lang="pt-BR" sz="3200" dirty="0" smtClean="0">
                <a:solidFill>
                  <a:srgbClr val="00B050"/>
                </a:solidFill>
              </a:rPr>
              <a:t>a1,a2,a3,...</a:t>
            </a:r>
            <a:r>
              <a:rPr lang="pt-BR" sz="3200" dirty="0" smtClean="0"/>
              <a:t>);</a:t>
            </a:r>
            <a:endParaRPr lang="fa-IR" sz="3200" dirty="0" smtClean="0"/>
          </a:p>
          <a:p>
            <a:pPr marL="0" indent="0" algn="ctr" rtl="0">
              <a:buNone/>
            </a:pPr>
            <a:endParaRPr lang="en-US" sz="2400" dirty="0"/>
          </a:p>
          <a:p>
            <a:r>
              <a:rPr lang="en-US" sz="2400" dirty="0" err="1" smtClean="0">
                <a:solidFill>
                  <a:srgbClr val="FF6600"/>
                </a:solidFill>
              </a:rPr>
              <a:t>Kernel_name</a:t>
            </a:r>
            <a:r>
              <a:rPr lang="fa-IR" sz="2400" dirty="0" smtClean="0"/>
              <a:t>: نام تابع هسته</a:t>
            </a:r>
          </a:p>
          <a:p>
            <a:r>
              <a:rPr lang="en-US" sz="2400" dirty="0" smtClean="0">
                <a:solidFill>
                  <a:srgbClr val="1B46FD"/>
                </a:solidFill>
              </a:rPr>
              <a:t>m</a:t>
            </a:r>
            <a:r>
              <a:rPr lang="fa-IR" sz="2400" dirty="0" smtClean="0"/>
              <a:t>: تعداد بلوک‌های موجود در گرید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1B46FD"/>
                </a:solidFill>
              </a:rPr>
              <a:t>n</a:t>
            </a:r>
            <a:r>
              <a:rPr lang="fa-IR" sz="2400" dirty="0" smtClean="0"/>
              <a:t>: تعداد نخ‌های موجود در بلوک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a1,a2,a3,…</a:t>
            </a:r>
            <a:r>
              <a:rPr lang="fa-IR" sz="2400" dirty="0" smtClean="0"/>
              <a:t>: آرگومان‌های ورودی تابع هسته</a:t>
            </a:r>
          </a:p>
          <a:p>
            <a:endParaRPr lang="fa-IR" sz="2400" dirty="0"/>
          </a:p>
          <a:p>
            <a:endParaRPr lang="fa-IR" sz="2400" dirty="0" smtClean="0"/>
          </a:p>
          <a:p>
            <a:r>
              <a:rPr lang="fa-IR" sz="2400" dirty="0" smtClean="0"/>
              <a:t>فراخوانی هسته آسنکرون است: بلافاصله به کد میزبان باز می‌گردد.</a:t>
            </a:r>
            <a:endParaRPr lang="fa-I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26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 </a:t>
            </a:r>
            <a:r>
              <a:rPr lang="en-US" dirty="0" smtClean="0"/>
              <a:t>CUDA</a:t>
            </a:r>
            <a:r>
              <a:rPr lang="fa-IR" dirty="0" smtClean="0"/>
              <a:t> </a:t>
            </a:r>
            <a:r>
              <a:rPr lang="fa-IR" dirty="0"/>
              <a:t>میزبان برای برنامه جمع آرایه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098330"/>
            <a:ext cx="8153400" cy="4876800"/>
          </a:xfrm>
        </p:spPr>
        <p:txBody>
          <a:bodyPr/>
          <a:lstStyle/>
          <a:p>
            <a:pPr marL="0" indent="0" algn="l" rtl="0">
              <a:buNone/>
              <a:defRPr/>
            </a:pPr>
            <a:r>
              <a:rPr lang="en-US" sz="2000" dirty="0"/>
              <a:t>void </a:t>
            </a:r>
            <a:r>
              <a:rPr lang="en-US" sz="2000" dirty="0" err="1"/>
              <a:t>vecAdd</a:t>
            </a:r>
            <a:r>
              <a:rPr lang="en-US" sz="2000" dirty="0"/>
              <a:t>(float *</a:t>
            </a:r>
            <a:r>
              <a:rPr lang="en-US" sz="2000" dirty="0" err="1"/>
              <a:t>h_A</a:t>
            </a:r>
            <a:r>
              <a:rPr lang="en-US" sz="2000" dirty="0"/>
              <a:t>, float *</a:t>
            </a:r>
            <a:r>
              <a:rPr lang="en-US" sz="2000" dirty="0" err="1"/>
              <a:t>h_B</a:t>
            </a:r>
            <a:r>
              <a:rPr lang="en-US" sz="2000" dirty="0"/>
              <a:t>, float *</a:t>
            </a:r>
            <a:r>
              <a:rPr lang="en-US" sz="2000" dirty="0" err="1"/>
              <a:t>h_C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n)</a:t>
            </a:r>
          </a:p>
          <a:p>
            <a:pPr marL="0" indent="0" algn="l" rtl="0">
              <a:buNone/>
              <a:defRPr/>
            </a:pPr>
            <a:r>
              <a:rPr lang="en-US" sz="1600" dirty="0"/>
              <a:t>{</a:t>
            </a:r>
          </a:p>
          <a:p>
            <a:pPr marL="0" indent="0" algn="l" rtl="0"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size = n * </a:t>
            </a:r>
            <a:r>
              <a:rPr lang="en-US" sz="2000" dirty="0" err="1"/>
              <a:t>sizeof</a:t>
            </a:r>
            <a:r>
              <a:rPr lang="en-US" sz="2000" dirty="0"/>
              <a:t>(float); float *</a:t>
            </a:r>
            <a:r>
              <a:rPr lang="en-US" sz="2000" dirty="0" err="1"/>
              <a:t>d_A</a:t>
            </a:r>
            <a:r>
              <a:rPr lang="en-US" sz="2000" dirty="0"/>
              <a:t>, *</a:t>
            </a:r>
            <a:r>
              <a:rPr lang="en-US" sz="2000" dirty="0" err="1"/>
              <a:t>d_B</a:t>
            </a:r>
            <a:r>
              <a:rPr lang="en-US" sz="2000" dirty="0"/>
              <a:t>, *</a:t>
            </a:r>
            <a:r>
              <a:rPr lang="en-US" sz="2000" dirty="0" err="1"/>
              <a:t>d_C</a:t>
            </a:r>
            <a:r>
              <a:rPr lang="en-US" sz="2000" dirty="0"/>
              <a:t>;</a:t>
            </a:r>
          </a:p>
          <a:p>
            <a:pPr algn="l" rtl="0">
              <a:defRPr/>
            </a:pPr>
            <a:endParaRPr lang="en-US" sz="600" dirty="0"/>
          </a:p>
          <a:p>
            <a:pPr marL="0" indent="0" algn="l" rtl="0">
              <a:buNone/>
              <a:defRPr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rgbClr val="FF6600"/>
                </a:solidFill>
              </a:rPr>
              <a:t>cudaMalloc</a:t>
            </a:r>
            <a:r>
              <a:rPr lang="en-US" sz="2000" dirty="0">
                <a:solidFill>
                  <a:srgbClr val="FF6600"/>
                </a:solidFill>
              </a:rPr>
              <a:t>((void **) &amp;</a:t>
            </a:r>
            <a:r>
              <a:rPr lang="en-US" sz="2000" dirty="0" err="1">
                <a:solidFill>
                  <a:srgbClr val="FF6600"/>
                </a:solidFill>
              </a:rPr>
              <a:t>d_A</a:t>
            </a:r>
            <a:r>
              <a:rPr lang="en-US" sz="2000" dirty="0">
                <a:solidFill>
                  <a:srgbClr val="FF6600"/>
                </a:solidFill>
              </a:rPr>
              <a:t>, size);    </a:t>
            </a:r>
          </a:p>
          <a:p>
            <a:pPr marL="0" indent="0" algn="l" rtl="0">
              <a:buNone/>
              <a:defRPr/>
            </a:pPr>
            <a:r>
              <a:rPr lang="en-US" sz="2000" dirty="0">
                <a:solidFill>
                  <a:srgbClr val="FF6600"/>
                </a:solidFill>
              </a:rPr>
              <a:t>    </a:t>
            </a:r>
            <a:r>
              <a:rPr lang="en-US" sz="2000" dirty="0" err="1">
                <a:solidFill>
                  <a:srgbClr val="FF6600"/>
                </a:solidFill>
              </a:rPr>
              <a:t>cudaMemcpy</a:t>
            </a:r>
            <a:r>
              <a:rPr lang="en-US" sz="2000" dirty="0">
                <a:solidFill>
                  <a:srgbClr val="FF6600"/>
                </a:solidFill>
              </a:rPr>
              <a:t>(</a:t>
            </a:r>
            <a:r>
              <a:rPr lang="en-US" sz="2000" dirty="0" err="1">
                <a:solidFill>
                  <a:srgbClr val="FF6600"/>
                </a:solidFill>
              </a:rPr>
              <a:t>d_A</a:t>
            </a:r>
            <a:r>
              <a:rPr lang="en-US" sz="2000" dirty="0">
                <a:solidFill>
                  <a:srgbClr val="FF6600"/>
                </a:solidFill>
              </a:rPr>
              <a:t>, </a:t>
            </a:r>
            <a:r>
              <a:rPr lang="en-US" sz="2000" dirty="0" err="1">
                <a:solidFill>
                  <a:srgbClr val="FF6600"/>
                </a:solidFill>
              </a:rPr>
              <a:t>h_A</a:t>
            </a:r>
            <a:r>
              <a:rPr lang="en-US" sz="2000" dirty="0">
                <a:solidFill>
                  <a:srgbClr val="FF6600"/>
                </a:solidFill>
              </a:rPr>
              <a:t>, size, </a:t>
            </a:r>
            <a:r>
              <a:rPr lang="en-US" sz="2000" dirty="0" err="1">
                <a:solidFill>
                  <a:srgbClr val="FF6600"/>
                </a:solidFill>
              </a:rPr>
              <a:t>cudaMemcpyHostToDevice</a:t>
            </a:r>
            <a:r>
              <a:rPr lang="en-US" sz="2000" dirty="0">
                <a:solidFill>
                  <a:srgbClr val="FF6600"/>
                </a:solidFill>
              </a:rPr>
              <a:t>);</a:t>
            </a:r>
          </a:p>
          <a:p>
            <a:pPr marL="0" indent="0" algn="l" rtl="0">
              <a:buNone/>
              <a:defRPr/>
            </a:pPr>
            <a:r>
              <a:rPr lang="en-US" sz="2000" dirty="0">
                <a:solidFill>
                  <a:srgbClr val="FF6600"/>
                </a:solidFill>
              </a:rPr>
              <a:t>     </a:t>
            </a:r>
            <a:r>
              <a:rPr lang="en-US" sz="2000" dirty="0" err="1">
                <a:solidFill>
                  <a:srgbClr val="FF6600"/>
                </a:solidFill>
              </a:rPr>
              <a:t>cudaMalloc</a:t>
            </a:r>
            <a:r>
              <a:rPr lang="en-US" sz="2000" dirty="0">
                <a:solidFill>
                  <a:srgbClr val="FF6600"/>
                </a:solidFill>
              </a:rPr>
              <a:t>((void **) &amp;</a:t>
            </a:r>
            <a:r>
              <a:rPr lang="en-US" sz="2000" dirty="0" err="1">
                <a:solidFill>
                  <a:srgbClr val="FF6600"/>
                </a:solidFill>
              </a:rPr>
              <a:t>d_B</a:t>
            </a:r>
            <a:r>
              <a:rPr lang="en-US" sz="2000" dirty="0">
                <a:solidFill>
                  <a:srgbClr val="FF6600"/>
                </a:solidFill>
              </a:rPr>
              <a:t>, size);</a:t>
            </a:r>
          </a:p>
          <a:p>
            <a:pPr marL="0" indent="0" algn="l" rtl="0">
              <a:buNone/>
              <a:defRPr/>
            </a:pPr>
            <a:r>
              <a:rPr lang="en-US" sz="2000" dirty="0">
                <a:solidFill>
                  <a:srgbClr val="FF6600"/>
                </a:solidFill>
              </a:rPr>
              <a:t>     </a:t>
            </a:r>
            <a:r>
              <a:rPr lang="en-US" sz="2000" dirty="0" err="1">
                <a:solidFill>
                  <a:srgbClr val="FF6600"/>
                </a:solidFill>
              </a:rPr>
              <a:t>cudaMemcpy</a:t>
            </a:r>
            <a:r>
              <a:rPr lang="en-US" sz="2000" dirty="0">
                <a:solidFill>
                  <a:srgbClr val="FF6600"/>
                </a:solidFill>
              </a:rPr>
              <a:t>(</a:t>
            </a:r>
            <a:r>
              <a:rPr lang="en-US" sz="2000" dirty="0" err="1">
                <a:solidFill>
                  <a:srgbClr val="FF6600"/>
                </a:solidFill>
              </a:rPr>
              <a:t>d_B</a:t>
            </a:r>
            <a:r>
              <a:rPr lang="en-US" sz="2000" dirty="0">
                <a:solidFill>
                  <a:srgbClr val="FF6600"/>
                </a:solidFill>
              </a:rPr>
              <a:t>, </a:t>
            </a:r>
            <a:r>
              <a:rPr lang="en-US" sz="2000" dirty="0" err="1">
                <a:solidFill>
                  <a:srgbClr val="FF6600"/>
                </a:solidFill>
              </a:rPr>
              <a:t>h_B</a:t>
            </a:r>
            <a:r>
              <a:rPr lang="en-US" sz="2000" dirty="0">
                <a:solidFill>
                  <a:srgbClr val="FF6600"/>
                </a:solidFill>
              </a:rPr>
              <a:t>, size, </a:t>
            </a:r>
            <a:r>
              <a:rPr lang="en-US" sz="2000" dirty="0" err="1">
                <a:solidFill>
                  <a:srgbClr val="FF6600"/>
                </a:solidFill>
              </a:rPr>
              <a:t>cudaMemcpyHostToDevice</a:t>
            </a:r>
            <a:r>
              <a:rPr lang="en-US" sz="2000" dirty="0">
                <a:solidFill>
                  <a:srgbClr val="FF6600"/>
                </a:solidFill>
              </a:rPr>
              <a:t>);</a:t>
            </a:r>
            <a:endParaRPr lang="en-US" sz="600" dirty="0">
              <a:solidFill>
                <a:srgbClr val="FF6600"/>
              </a:solidFill>
            </a:endParaRPr>
          </a:p>
          <a:p>
            <a:pPr marL="0" indent="0" algn="l" rtl="0">
              <a:buNone/>
              <a:defRPr/>
            </a:pPr>
            <a:r>
              <a:rPr lang="en-US" sz="2000" dirty="0">
                <a:solidFill>
                  <a:srgbClr val="FF6600"/>
                </a:solidFill>
              </a:rPr>
              <a:t>     </a:t>
            </a:r>
            <a:r>
              <a:rPr lang="en-US" sz="2000" dirty="0" err="1">
                <a:solidFill>
                  <a:srgbClr val="FF6600"/>
                </a:solidFill>
              </a:rPr>
              <a:t>cudaMalloc</a:t>
            </a:r>
            <a:r>
              <a:rPr lang="en-US" sz="2000" dirty="0">
                <a:solidFill>
                  <a:srgbClr val="FF6600"/>
                </a:solidFill>
              </a:rPr>
              <a:t>((void **) &amp;</a:t>
            </a:r>
            <a:r>
              <a:rPr lang="en-US" sz="2000" dirty="0" err="1">
                <a:solidFill>
                  <a:srgbClr val="FF6600"/>
                </a:solidFill>
              </a:rPr>
              <a:t>d_C</a:t>
            </a:r>
            <a:r>
              <a:rPr lang="en-US" sz="2000" dirty="0">
                <a:solidFill>
                  <a:srgbClr val="FF6600"/>
                </a:solidFill>
              </a:rPr>
              <a:t>, size);</a:t>
            </a:r>
          </a:p>
          <a:p>
            <a:pPr marL="0" indent="0" algn="l" rtl="0">
              <a:buNone/>
              <a:defRPr/>
            </a:pPr>
            <a:endParaRPr lang="en-US" sz="600" dirty="0"/>
          </a:p>
          <a:p>
            <a:pPr marL="0" indent="0" algn="l" rtl="0">
              <a:buNone/>
              <a:defRPr/>
            </a:pPr>
            <a:r>
              <a:rPr lang="pt-BR" sz="2400" b="1" dirty="0">
                <a:solidFill>
                  <a:srgbClr val="008080"/>
                </a:solidFill>
              </a:rPr>
              <a:t> </a:t>
            </a:r>
            <a:r>
              <a:rPr lang="pt-BR" sz="2400" b="1" dirty="0" smtClean="0">
                <a:solidFill>
                  <a:srgbClr val="008080"/>
                </a:solidFill>
              </a:rPr>
              <a:t>    vecAddKernel</a:t>
            </a:r>
            <a:r>
              <a:rPr lang="pt-BR" sz="2400" b="1" dirty="0">
                <a:solidFill>
                  <a:srgbClr val="008080"/>
                </a:solidFill>
              </a:rPr>
              <a:t>&lt;&lt;&lt;ceil(n/256.0),256&gt;&gt;&gt;(d_A, d_B, d_C, n</a:t>
            </a:r>
            <a:r>
              <a:rPr lang="pt-BR" sz="2400" b="1" dirty="0" smtClean="0">
                <a:solidFill>
                  <a:srgbClr val="008080"/>
                </a:solidFill>
              </a:rPr>
              <a:t>);</a:t>
            </a:r>
          </a:p>
          <a:p>
            <a:pPr marL="0" indent="0" algn="l" rtl="0">
              <a:buNone/>
              <a:defRPr/>
            </a:pPr>
            <a:endParaRPr lang="en-US" sz="600" dirty="0"/>
          </a:p>
          <a:p>
            <a:pPr marL="0" indent="0" algn="l" rtl="0">
              <a:buNone/>
              <a:defRPr/>
            </a:pPr>
            <a:r>
              <a:rPr lang="en-US" sz="2000" b="1" dirty="0"/>
              <a:t>     </a:t>
            </a:r>
            <a:r>
              <a:rPr lang="en-US" sz="2000" dirty="0" err="1" smtClean="0">
                <a:solidFill>
                  <a:srgbClr val="1B46FD"/>
                </a:solidFill>
              </a:rPr>
              <a:t>cudaMemcpy</a:t>
            </a:r>
            <a:r>
              <a:rPr lang="en-US" sz="2000" dirty="0" smtClean="0">
                <a:solidFill>
                  <a:srgbClr val="1B46FD"/>
                </a:solidFill>
              </a:rPr>
              <a:t>(</a:t>
            </a:r>
            <a:r>
              <a:rPr lang="en-US" sz="2000" dirty="0" err="1" smtClean="0">
                <a:solidFill>
                  <a:srgbClr val="1B46FD"/>
                </a:solidFill>
              </a:rPr>
              <a:t>h_C</a:t>
            </a:r>
            <a:r>
              <a:rPr lang="en-US" sz="2000" dirty="0">
                <a:solidFill>
                  <a:srgbClr val="1B46FD"/>
                </a:solidFill>
              </a:rPr>
              <a:t>, </a:t>
            </a:r>
            <a:r>
              <a:rPr lang="en-US" sz="2000" dirty="0" err="1">
                <a:solidFill>
                  <a:srgbClr val="1B46FD"/>
                </a:solidFill>
              </a:rPr>
              <a:t>d_C</a:t>
            </a:r>
            <a:r>
              <a:rPr lang="en-US" sz="2000" dirty="0">
                <a:solidFill>
                  <a:srgbClr val="1B46FD"/>
                </a:solidFill>
              </a:rPr>
              <a:t>, size, </a:t>
            </a:r>
            <a:r>
              <a:rPr lang="en-US" sz="2000" dirty="0" err="1">
                <a:solidFill>
                  <a:srgbClr val="1B46FD"/>
                </a:solidFill>
              </a:rPr>
              <a:t>cudaMemcpyDeviceToHost</a:t>
            </a:r>
            <a:r>
              <a:rPr lang="en-US" sz="2000" dirty="0">
                <a:solidFill>
                  <a:srgbClr val="1B46FD"/>
                </a:solidFill>
              </a:rPr>
              <a:t>);</a:t>
            </a:r>
          </a:p>
          <a:p>
            <a:pPr marL="0" indent="0" algn="l" rtl="0">
              <a:buNone/>
              <a:defRPr/>
            </a:pPr>
            <a:r>
              <a:rPr lang="en-US" sz="2000" dirty="0">
                <a:solidFill>
                  <a:srgbClr val="1B46FD"/>
                </a:solidFill>
              </a:rPr>
              <a:t>     </a:t>
            </a:r>
            <a:r>
              <a:rPr lang="en-US" sz="2000" dirty="0" err="1">
                <a:solidFill>
                  <a:srgbClr val="1B46FD"/>
                </a:solidFill>
              </a:rPr>
              <a:t>cudaFree</a:t>
            </a:r>
            <a:r>
              <a:rPr lang="en-US" sz="2000" dirty="0">
                <a:solidFill>
                  <a:srgbClr val="1B46FD"/>
                </a:solidFill>
              </a:rPr>
              <a:t>(</a:t>
            </a:r>
            <a:r>
              <a:rPr lang="en-US" sz="2000" dirty="0" err="1">
                <a:solidFill>
                  <a:srgbClr val="1B46FD"/>
                </a:solidFill>
              </a:rPr>
              <a:t>d_A</a:t>
            </a:r>
            <a:r>
              <a:rPr lang="en-US" sz="2000" dirty="0">
                <a:solidFill>
                  <a:srgbClr val="1B46FD"/>
                </a:solidFill>
              </a:rPr>
              <a:t>); </a:t>
            </a:r>
            <a:r>
              <a:rPr lang="en-US" sz="2000" dirty="0" err="1">
                <a:solidFill>
                  <a:srgbClr val="1B46FD"/>
                </a:solidFill>
              </a:rPr>
              <a:t>cudaFree</a:t>
            </a:r>
            <a:r>
              <a:rPr lang="en-US" sz="2000" dirty="0">
                <a:solidFill>
                  <a:srgbClr val="1B46FD"/>
                </a:solidFill>
              </a:rPr>
              <a:t>(</a:t>
            </a:r>
            <a:r>
              <a:rPr lang="en-US" sz="2000" dirty="0" err="1">
                <a:solidFill>
                  <a:srgbClr val="1B46FD"/>
                </a:solidFill>
              </a:rPr>
              <a:t>d_B</a:t>
            </a:r>
            <a:r>
              <a:rPr lang="en-US" sz="2000" dirty="0">
                <a:solidFill>
                  <a:srgbClr val="1B46FD"/>
                </a:solidFill>
              </a:rPr>
              <a:t>); </a:t>
            </a:r>
            <a:r>
              <a:rPr lang="en-US" sz="2000" dirty="0" err="1">
                <a:solidFill>
                  <a:srgbClr val="1B46FD"/>
                </a:solidFill>
              </a:rPr>
              <a:t>cudaFree</a:t>
            </a:r>
            <a:r>
              <a:rPr lang="en-US" sz="2000" dirty="0">
                <a:solidFill>
                  <a:srgbClr val="1B46FD"/>
                </a:solidFill>
              </a:rPr>
              <a:t> (</a:t>
            </a:r>
            <a:r>
              <a:rPr lang="en-US" sz="2000" dirty="0" err="1">
                <a:solidFill>
                  <a:srgbClr val="1B46FD"/>
                </a:solidFill>
              </a:rPr>
              <a:t>d_C</a:t>
            </a:r>
            <a:r>
              <a:rPr lang="en-US" sz="2000" dirty="0">
                <a:solidFill>
                  <a:srgbClr val="1B46FD"/>
                </a:solidFill>
              </a:rPr>
              <a:t>);</a:t>
            </a:r>
          </a:p>
          <a:p>
            <a:pPr marL="0" indent="0" algn="l" rtl="0">
              <a:buNone/>
              <a:defRPr/>
            </a:pPr>
            <a:r>
              <a:rPr lang="en-US" sz="1600" dirty="0"/>
              <a:t>}</a:t>
            </a:r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5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fa-IR" altLang="en-US" dirty="0" smtClean="0"/>
              <a:t>تفاوت ساختار </a:t>
            </a:r>
            <a:r>
              <a:rPr lang="en-US" altLang="en-US" dirty="0" smtClean="0"/>
              <a:t>CPU</a:t>
            </a:r>
            <a:r>
              <a:rPr lang="fa-IR" altLang="en-US" dirty="0" smtClean="0"/>
              <a:t> و </a:t>
            </a:r>
            <a:r>
              <a:rPr lang="en-US" altLang="en-US" dirty="0" smtClean="0"/>
              <a:t>GPU</a:t>
            </a:r>
            <a:endParaRPr lang="en-US" altLang="en-US" dirty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6 - برنامه‌نویسی پردازنده گرافیکی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CUDA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A49216-A321-4EE8-B001-158F3BAA2239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8920" y="1752600"/>
            <a:ext cx="6719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CPU</a:t>
            </a:r>
            <a:endParaRPr lang="fa-IR" dirty="0"/>
          </a:p>
        </p:txBody>
      </p:sp>
      <p:sp>
        <p:nvSpPr>
          <p:cNvPr id="148" name="TextBox 147"/>
          <p:cNvSpPr txBox="1"/>
          <p:nvPr/>
        </p:nvSpPr>
        <p:spPr>
          <a:xfrm>
            <a:off x="6218496" y="1752600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GPU</a:t>
            </a:r>
            <a:endParaRPr lang="fa-IR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848826" y="2276781"/>
            <a:ext cx="7533174" cy="3124694"/>
            <a:chOff x="864112" y="1470415"/>
            <a:chExt cx="5132602" cy="1894879"/>
          </a:xfrm>
        </p:grpSpPr>
        <p:sp>
          <p:nvSpPr>
            <p:cNvPr id="151" name="Rectangle 150"/>
            <p:cNvSpPr/>
            <p:nvPr/>
          </p:nvSpPr>
          <p:spPr>
            <a:xfrm>
              <a:off x="864112" y="1470415"/>
              <a:ext cx="2515791" cy="1893987"/>
            </a:xfrm>
            <a:prstGeom prst="rect">
              <a:avLst/>
            </a:prstGeom>
            <a:solidFill>
              <a:srgbClr val="007A43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92688" y="1506134"/>
              <a:ext cx="426244" cy="19902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compatLnSpc="0">
              <a:spAutoFit/>
            </a:bodyPr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bany" pitchFamily="34"/>
                  <a:ea typeface="HG Mincho Light J" pitchFamily="2"/>
                  <a:cs typeface="Arial Unicode MS" pitchFamily="2"/>
                </a:rPr>
                <a:t>Chip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426088" y="1502562"/>
              <a:ext cx="1907381" cy="1540372"/>
            </a:xfrm>
            <a:prstGeom prst="rect">
              <a:avLst/>
            </a:prstGeom>
            <a:solidFill>
              <a:srgbClr val="FA63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341554" y="1595430"/>
              <a:ext cx="1906190" cy="1540372"/>
            </a:xfrm>
            <a:prstGeom prst="rect">
              <a:avLst/>
            </a:prstGeom>
            <a:solidFill>
              <a:srgbClr val="FA63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255828" y="1681155"/>
              <a:ext cx="1907381" cy="1540372"/>
            </a:xfrm>
            <a:prstGeom prst="rect">
              <a:avLst/>
            </a:prstGeom>
            <a:solidFill>
              <a:srgbClr val="FA63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55816" y="1766880"/>
              <a:ext cx="1907381" cy="1540372"/>
            </a:xfrm>
            <a:prstGeom prst="rect">
              <a:avLst/>
            </a:prstGeom>
            <a:solidFill>
              <a:srgbClr val="FA63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grpSp>
          <p:nvGrpSpPr>
            <p:cNvPr id="157" name="Group 156"/>
            <p:cNvGrpSpPr>
              <a:grpSpLocks/>
            </p:cNvGrpSpPr>
            <p:nvPr/>
          </p:nvGrpSpPr>
          <p:grpSpPr bwMode="auto">
            <a:xfrm>
              <a:off x="1202249" y="1808850"/>
              <a:ext cx="1925241" cy="1412677"/>
              <a:chOff x="6156720" y="2834786"/>
              <a:chExt cx="2829600" cy="2768615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6156720" y="2834786"/>
                <a:ext cx="2829600" cy="476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compatLnSpc="0">
                <a:spAutoFit/>
              </a:bodyPr>
              <a:lstStyle/>
              <a:p>
                <a:pPr marL="0" marR="0" lvl="0" indent="0" defTabSz="9144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lbany" pitchFamily="34"/>
                    <a:ea typeface="HG Mincho Light J" pitchFamily="2"/>
                    <a:cs typeface="Arial Unicode MS" pitchFamily="2"/>
                  </a:rPr>
                  <a:t>Core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6308962" y="3303805"/>
                <a:ext cx="2460369" cy="957289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lIns="0" tIns="0" rIns="0" bIns="0" anchor="ctr" anchorCtr="1" compatLnSpc="0"/>
              <a:lstStyle/>
              <a:p>
                <a:pPr marL="0" marR="0" lvl="0" indent="0" defTabSz="9144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lbany" pitchFamily="34"/>
                    <a:ea typeface="HG Mincho Light J" pitchFamily="2"/>
                    <a:cs typeface="Arial Unicode MS" pitchFamily="2"/>
                  </a:rPr>
                  <a:t>Local Cache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336961" y="4457103"/>
                <a:ext cx="1448923" cy="301013"/>
              </a:xfrm>
              <a:prstGeom prst="rect">
                <a:avLst/>
              </a:prstGeom>
              <a:solidFill>
                <a:srgbClr val="FF5425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lIns="0" tIns="0" rIns="0" bIns="0" anchor="ctr" anchorCtr="1" compatLnSpc="0"/>
              <a:lstStyle/>
              <a:p>
                <a:pPr marL="0" marR="0" lvl="0" indent="0" defTabSz="9144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2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lbany" pitchFamily="34"/>
                    <a:ea typeface="HG Mincho Light J" pitchFamily="2"/>
                    <a:cs typeface="Arial Unicode MS" pitchFamily="2"/>
                  </a:rPr>
                  <a:t>Registers</a:t>
                </a:r>
              </a:p>
            </p:txBody>
          </p:sp>
          <p:grpSp>
            <p:nvGrpSpPr>
              <p:cNvPr id="178" name="Group 32"/>
              <p:cNvGrpSpPr>
                <a:grpSpLocks/>
              </p:cNvGrpSpPr>
              <p:nvPr/>
            </p:nvGrpSpPr>
            <p:grpSpPr bwMode="auto">
              <a:xfrm>
                <a:off x="6334560" y="4874759"/>
                <a:ext cx="1467720" cy="663481"/>
                <a:chOff x="6334560" y="4874759"/>
                <a:chExt cx="1467720" cy="663481"/>
              </a:xfrm>
            </p:grpSpPr>
            <p:sp>
              <p:nvSpPr>
                <p:cNvPr id="180" name="Rectangle 179"/>
                <p:cNvSpPr/>
                <p:nvPr/>
              </p:nvSpPr>
              <p:spPr>
                <a:xfrm>
                  <a:off x="6335210" y="4875371"/>
                  <a:ext cx="1466421" cy="659777"/>
                </a:xfrm>
                <a:prstGeom prst="rect">
                  <a:avLst/>
                </a:prstGeom>
                <a:solidFill>
                  <a:srgbClr val="FF0000"/>
                </a:solidFill>
                <a:ln w="0">
                  <a:solidFill>
                    <a:srgbClr val="000000"/>
                  </a:solidFill>
                  <a:prstDash val="solid"/>
                </a:ln>
              </p:spPr>
              <p:txBody>
                <a:bodyPr lIns="0" tIns="0" rIns="0" bIns="0" anchor="ctr" anchorCtr="1" compatLnSpc="0"/>
                <a:lstStyle/>
                <a:p>
                  <a:pPr marL="0" marR="0" lvl="0" indent="0" algn="ctr" defTabSz="9144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lbany" pitchFamily="34"/>
                      <a:ea typeface="HG Mincho Light J" pitchFamily="2"/>
                      <a:cs typeface="Arial Unicode MS" pitchFamily="2"/>
                    </a:rPr>
                    <a:t>SIMD Unit</a:t>
                  </a:r>
                </a:p>
              </p:txBody>
            </p:sp>
            <p:sp>
              <p:nvSpPr>
                <p:cNvPr id="181" name="Straight Connector 180"/>
                <p:cNvSpPr/>
                <p:nvPr/>
              </p:nvSpPr>
              <p:spPr>
                <a:xfrm>
                  <a:off x="6662443" y="4877120"/>
                  <a:ext cx="0" cy="6615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</a:ln>
              </p:spPr>
              <p:txBody>
                <a:bodyPr lIns="0" tIns="0" rIns="0" bIns="0" anchor="ctr" anchorCtr="1" compatLnSpc="0"/>
                <a:lstStyle/>
                <a:p>
                  <a:pPr marL="0" marR="0" lvl="0" indent="0" defTabSz="9144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182" name="Straight Connector 181"/>
                <p:cNvSpPr/>
                <p:nvPr/>
              </p:nvSpPr>
              <p:spPr>
                <a:xfrm>
                  <a:off x="7036923" y="4877120"/>
                  <a:ext cx="0" cy="6615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</a:ln>
              </p:spPr>
              <p:txBody>
                <a:bodyPr lIns="0" tIns="0" rIns="0" bIns="0" anchor="ctr" anchorCtr="1" compatLnSpc="0"/>
                <a:lstStyle/>
                <a:p>
                  <a:pPr marL="0" marR="0" lvl="0" indent="0" defTabSz="9144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  <p:sp>
              <p:nvSpPr>
                <p:cNvPr id="183" name="Straight Connector 182"/>
                <p:cNvSpPr/>
                <p:nvPr/>
              </p:nvSpPr>
              <p:spPr>
                <a:xfrm>
                  <a:off x="7411403" y="4877120"/>
                  <a:ext cx="0" cy="6615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prstDash val="solid"/>
                </a:ln>
              </p:spPr>
              <p:txBody>
                <a:bodyPr lIns="0" tIns="0" rIns="0" bIns="0" anchor="ctr" anchorCtr="1" compatLnSpc="0"/>
                <a:lstStyle/>
                <a:p>
                  <a:pPr marL="0" marR="0" lvl="0" indent="0" defTabSz="91440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lbany" pitchFamily="34"/>
                    <a:ea typeface="HG Mincho Light J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179" name="Rectangle 178"/>
              <p:cNvSpPr/>
              <p:nvPr/>
            </p:nvSpPr>
            <p:spPr>
              <a:xfrm rot="5400000">
                <a:off x="7711454" y="4545524"/>
                <a:ext cx="1232051" cy="883704"/>
              </a:xfrm>
              <a:prstGeom prst="rect">
                <a:avLst/>
              </a:prstGeom>
              <a:solidFill>
                <a:srgbClr val="800080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lIns="0" tIns="0" rIns="0" bIns="0" anchor="ctr" anchorCtr="1" compatLnSpc="0"/>
              <a:lstStyle/>
              <a:p>
                <a:pPr marL="0" marR="0" lvl="0" indent="0" defTabSz="9144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lbany" pitchFamily="34"/>
                    <a:ea typeface="HG Mincho Light J" pitchFamily="2"/>
                    <a:cs typeface="Arial Unicode MS" pitchFamily="2"/>
                  </a:rPr>
                  <a:t>Control</a:t>
                </a: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3480924" y="1471307"/>
              <a:ext cx="2515790" cy="1893987"/>
            </a:xfrm>
            <a:prstGeom prst="rect">
              <a:avLst/>
            </a:prstGeom>
            <a:solidFill>
              <a:srgbClr val="007A43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20214" y="1507026"/>
              <a:ext cx="426244" cy="19902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compatLnSpc="0">
              <a:spAutoFit/>
            </a:bodyPr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bany" pitchFamily="34"/>
                  <a:ea typeface="HG Mincho Light J" pitchFamily="2"/>
                  <a:cs typeface="Arial Unicode MS" pitchFamily="2"/>
                </a:rPr>
                <a:t>Chip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042899" y="1502562"/>
              <a:ext cx="1907381" cy="1541264"/>
            </a:xfrm>
            <a:prstGeom prst="rect">
              <a:avLst/>
            </a:prstGeom>
            <a:solidFill>
              <a:srgbClr val="FA63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957174" y="1595431"/>
              <a:ext cx="1907381" cy="1541264"/>
            </a:xfrm>
            <a:prstGeom prst="rect">
              <a:avLst/>
            </a:prstGeom>
            <a:solidFill>
              <a:srgbClr val="FA63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872638" y="1681156"/>
              <a:ext cx="1906191" cy="1541264"/>
            </a:xfrm>
            <a:prstGeom prst="rect">
              <a:avLst/>
            </a:prstGeom>
            <a:solidFill>
              <a:srgbClr val="FA63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772627" y="1766881"/>
              <a:ext cx="1907381" cy="1541264"/>
            </a:xfrm>
            <a:prstGeom prst="rect">
              <a:avLst/>
            </a:prstGeom>
            <a:solidFill>
              <a:srgbClr val="FA63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19061" y="1794561"/>
              <a:ext cx="1924050" cy="24327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compatLnSpc="0">
              <a:spAutoFit/>
            </a:bodyPr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bany" pitchFamily="34"/>
                  <a:ea typeface="HG Mincho Light J" pitchFamily="2"/>
                  <a:cs typeface="Arial Unicode MS" pitchFamily="2"/>
                </a:rPr>
                <a:t>Compute Unit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894071" y="2020483"/>
              <a:ext cx="1684735" cy="17591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bany" pitchFamily="34"/>
                  <a:ea typeface="HG Mincho Light J" pitchFamily="2"/>
                  <a:cs typeface="Arial Unicode MS" pitchFamily="2"/>
                </a:rPr>
                <a:t>Cache/Local </a:t>
              </a: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bany" pitchFamily="34"/>
                  <a:ea typeface="HG Mincho Light J" pitchFamily="2"/>
                  <a:cs typeface="Arial Unicode MS" pitchFamily="2"/>
                </a:rPr>
                <a:t>Mem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902404" y="2260692"/>
              <a:ext cx="1266825" cy="292001"/>
            </a:xfrm>
            <a:prstGeom prst="rect">
              <a:avLst/>
            </a:prstGeom>
            <a:solidFill>
              <a:srgbClr val="FF5425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bany" pitchFamily="34"/>
                  <a:ea typeface="HG Mincho Light J" pitchFamily="2"/>
                  <a:cs typeface="Arial Unicode MS" pitchFamily="2"/>
                </a:rPr>
                <a:t>Registers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78592" y="2608949"/>
              <a:ext cx="1290638" cy="517922"/>
            </a:xfrm>
            <a:prstGeom prst="rect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algn="ctr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bany" pitchFamily="34"/>
                  <a:ea typeface="HG Mincho Light J" pitchFamily="2"/>
                  <a:cs typeface="Arial Unicode MS" pitchFamily="2"/>
                </a:rPr>
                <a:t>SIMD </a:t>
              </a:r>
              <a:br>
                <a:rPr kumimoji="0" lang="en-US" sz="16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bany" pitchFamily="34"/>
                  <a:ea typeface="HG Mincho Light J" pitchFamily="2"/>
                  <a:cs typeface="Arial Unicode MS" pitchFamily="2"/>
                </a:rPr>
              </a:br>
              <a:r>
                <a:rPr kumimoji="0" lang="en-US" sz="16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bany" pitchFamily="34"/>
                  <a:ea typeface="HG Mincho Light J" pitchFamily="2"/>
                  <a:cs typeface="Arial Unicode MS" pitchFamily="2"/>
                </a:rPr>
                <a:t>Unit</a:t>
              </a:r>
            </a:p>
          </p:txBody>
        </p:sp>
        <p:sp>
          <p:nvSpPr>
            <p:cNvPr id="169" name="Straight Connector 168"/>
            <p:cNvSpPr/>
            <p:nvPr/>
          </p:nvSpPr>
          <p:spPr>
            <a:xfrm>
              <a:off x="4145292" y="2610735"/>
              <a:ext cx="0" cy="5179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70" name="Straight Connector 169"/>
            <p:cNvSpPr/>
            <p:nvPr/>
          </p:nvSpPr>
          <p:spPr>
            <a:xfrm>
              <a:off x="4410801" y="2610735"/>
              <a:ext cx="0" cy="5179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71" name="Straight Connector 170"/>
            <p:cNvSpPr/>
            <p:nvPr/>
          </p:nvSpPr>
          <p:spPr>
            <a:xfrm>
              <a:off x="4677501" y="2610735"/>
              <a:ext cx="0" cy="5179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72" name="Straight Connector 171"/>
            <p:cNvSpPr/>
            <p:nvPr/>
          </p:nvSpPr>
          <p:spPr>
            <a:xfrm>
              <a:off x="3894071" y="2864338"/>
              <a:ext cx="127516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bany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 rot="5400000">
              <a:off x="4981557" y="2543614"/>
              <a:ext cx="899220" cy="333375"/>
            </a:xfrm>
            <a:prstGeom prst="rect">
              <a:avLst/>
            </a:prstGeom>
            <a:solidFill>
              <a:srgbClr val="80008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marL="0" marR="0" lvl="0" indent="0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bany" pitchFamily="34"/>
                  <a:ea typeface="HG Mincho Light J" pitchFamily="2"/>
                  <a:cs typeface="Arial Unicode MS" pitchFamily="2"/>
                </a:rPr>
                <a:t>Threading</a:t>
              </a: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4910863" y="2608949"/>
              <a:ext cx="0" cy="527745"/>
            </a:xfrm>
            <a:prstGeom prst="lin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135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فراخوانی تابع هسته با تعداد کافی بلوک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یک روش دیگر برای محاسبه تعداد بلوک‌ها بدون استفاده از </a:t>
            </a:r>
            <a:r>
              <a:rPr lang="en-US" dirty="0" smtClean="0"/>
              <a:t>ceil</a:t>
            </a:r>
          </a:p>
          <a:p>
            <a:pPr eaLnBrk="1" hangingPunct="1"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vecAdd</a:t>
            </a:r>
            <a:r>
              <a:rPr lang="en-US" sz="1800" b="1" dirty="0">
                <a:latin typeface="Courier New" pitchFamily="49" charset="0"/>
              </a:rPr>
              <a:t>(float* </a:t>
            </a:r>
            <a:r>
              <a:rPr lang="en-US" sz="1800" b="1" dirty="0" err="1">
                <a:latin typeface="Courier New" pitchFamily="49" charset="0"/>
              </a:rPr>
              <a:t>h_A</a:t>
            </a:r>
            <a:r>
              <a:rPr lang="en-US" sz="1800" b="1" dirty="0">
                <a:latin typeface="Courier New" pitchFamily="49" charset="0"/>
              </a:rPr>
              <a:t>, float* </a:t>
            </a:r>
            <a:r>
              <a:rPr lang="en-US" sz="1800" b="1" dirty="0" err="1">
                <a:latin typeface="Courier New" pitchFamily="49" charset="0"/>
              </a:rPr>
              <a:t>h_B</a:t>
            </a:r>
            <a:r>
              <a:rPr lang="en-US" sz="1800" b="1" dirty="0">
                <a:latin typeface="Courier New" pitchFamily="49" charset="0"/>
              </a:rPr>
              <a:t>, float* </a:t>
            </a:r>
            <a:r>
              <a:rPr lang="en-US" sz="1800" b="1" dirty="0" err="1">
                <a:latin typeface="Courier New" pitchFamily="49" charset="0"/>
              </a:rPr>
              <a:t>h_C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n)</a:t>
            </a:r>
          </a:p>
          <a:p>
            <a:pPr algn="l" rtl="0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algn="l" rtl="0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… //allocate and copy memory</a:t>
            </a:r>
          </a:p>
          <a:p>
            <a:pPr algn="l" rtl="0" eaLnBrk="1" hangingPunct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dim3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DimGrid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((n-1)/256 + 1, 1, 1);</a:t>
            </a:r>
          </a:p>
          <a:p>
            <a:pPr algn="l" rtl="0" eaLnBrk="1" hangingPunct="1"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dim3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DimBlock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(256, 1, 1);</a:t>
            </a:r>
          </a:p>
          <a:p>
            <a:pPr algn="l" rtl="0" eaLnBrk="1" hangingPunct="1"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vecAddKernel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&lt;&lt;&lt;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DimGrid,DimBlock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d_A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d_B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d_C</a:t>
            </a:r>
            <a:r>
              <a:rPr lang="en-US" sz="1800" b="1" dirty="0">
                <a:latin typeface="Courier New" pitchFamily="49" charset="0"/>
              </a:rPr>
              <a:t>, n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 algn="l" rtl="0" eaLnBrk="1" hangingPunct="1"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… //copy the results and free memory</a:t>
            </a:r>
            <a:endParaRPr lang="en-US" sz="1800" b="1" dirty="0">
              <a:latin typeface="Courier New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44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توابع میزبان و دستگاه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1B46FD"/>
                </a:solidFill>
              </a:rPr>
              <a:t>__global</a:t>
            </a:r>
            <a:r>
              <a:rPr lang="en-US" dirty="0" smtClean="0">
                <a:solidFill>
                  <a:srgbClr val="1B46FD"/>
                </a:solidFill>
              </a:rPr>
              <a:t>__</a:t>
            </a:r>
            <a:r>
              <a:rPr lang="fa-IR" dirty="0" smtClean="0"/>
              <a:t> تابع هسته را تعریف می‌کند.</a:t>
            </a:r>
            <a:endParaRPr lang="en-US" dirty="0"/>
          </a:p>
          <a:p>
            <a:pPr lvl="1"/>
            <a:r>
              <a:rPr lang="fa-IR" dirty="0" smtClean="0"/>
              <a:t>هر __</a:t>
            </a:r>
            <a:r>
              <a:rPr lang="en-US" dirty="0" smtClean="0"/>
              <a:t> </a:t>
            </a:r>
            <a:r>
              <a:rPr lang="fa-IR" dirty="0" smtClean="0"/>
              <a:t> دو کاراکتر آندرلاین است.</a:t>
            </a:r>
            <a:endParaRPr lang="en-US" dirty="0"/>
          </a:p>
          <a:p>
            <a:pPr lvl="1"/>
            <a:r>
              <a:rPr lang="fa-IR" dirty="0" smtClean="0"/>
              <a:t>تابع هسته باید </a:t>
            </a:r>
            <a:r>
              <a:rPr lang="en-US" dirty="0" smtClean="0"/>
              <a:t>void</a:t>
            </a:r>
            <a:r>
              <a:rPr lang="fa-IR" dirty="0" smtClean="0"/>
              <a:t> برگرداند.</a:t>
            </a:r>
            <a:endParaRPr lang="en-US" dirty="0"/>
          </a:p>
          <a:p>
            <a:r>
              <a:rPr lang="en-US" dirty="0">
                <a:solidFill>
                  <a:srgbClr val="1B46FD"/>
                </a:solidFill>
              </a:rPr>
              <a:t>__device__ </a:t>
            </a:r>
            <a:r>
              <a:rPr lang="en-US" dirty="0"/>
              <a:t>and </a:t>
            </a:r>
            <a:r>
              <a:rPr lang="en-US" dirty="0">
                <a:solidFill>
                  <a:srgbClr val="1B46FD"/>
                </a:solidFill>
              </a:rPr>
              <a:t>__host</a:t>
            </a:r>
            <a:r>
              <a:rPr lang="en-US" dirty="0" smtClean="0">
                <a:solidFill>
                  <a:srgbClr val="1B46FD"/>
                </a:solidFill>
              </a:rPr>
              <a:t>__</a:t>
            </a:r>
            <a:r>
              <a:rPr lang="fa-IR" dirty="0" smtClean="0">
                <a:solidFill>
                  <a:srgbClr val="1B46FD"/>
                </a:solidFill>
              </a:rPr>
              <a:t> </a:t>
            </a:r>
            <a:r>
              <a:rPr lang="fa-IR" dirty="0" smtClean="0"/>
              <a:t>را می‌توان با هم استفاده کرد.</a:t>
            </a:r>
          </a:p>
          <a:p>
            <a:pPr lvl="1"/>
            <a:r>
              <a:rPr lang="fa-IR" dirty="0" smtClean="0"/>
              <a:t>در این حالت این تابع هم برای میزبان و هم برای دستگاه کامپایل می‌شود.</a:t>
            </a:r>
            <a:endParaRPr lang="en-US" dirty="0"/>
          </a:p>
          <a:p>
            <a:r>
              <a:rPr lang="fa-IR" dirty="0" smtClean="0"/>
              <a:t>قرار دادن </a:t>
            </a:r>
            <a:r>
              <a:rPr lang="en-US" dirty="0" smtClean="0">
                <a:solidFill>
                  <a:srgbClr val="1B46FD"/>
                </a:solidFill>
              </a:rPr>
              <a:t>__</a:t>
            </a:r>
            <a:r>
              <a:rPr lang="en-US" dirty="0">
                <a:solidFill>
                  <a:srgbClr val="1B46FD"/>
                </a:solidFill>
              </a:rPr>
              <a:t>host</a:t>
            </a:r>
            <a:r>
              <a:rPr lang="en-US" dirty="0" smtClean="0">
                <a:solidFill>
                  <a:srgbClr val="1B46FD"/>
                </a:solidFill>
              </a:rPr>
              <a:t>__</a:t>
            </a:r>
            <a:r>
              <a:rPr lang="fa-IR" dirty="0" smtClean="0">
                <a:solidFill>
                  <a:srgbClr val="1B46FD"/>
                </a:solidFill>
              </a:rPr>
              <a:t> </a:t>
            </a:r>
            <a:r>
              <a:rPr lang="fa-IR" dirty="0" smtClean="0"/>
              <a:t>اختیاری است.</a:t>
            </a:r>
            <a:endParaRPr lang="en-US" dirty="0"/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76300" y="1600200"/>
            <a:ext cx="7454626" cy="1447800"/>
            <a:chOff x="384" y="816"/>
            <a:chExt cx="5231" cy="139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415" y="1893"/>
              <a:ext cx="120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505" y="1893"/>
              <a:ext cx="91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84" y="1893"/>
              <a:ext cx="312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375"/>
                </a:spcBef>
                <a:buClr>
                  <a:srgbClr val="3333CC"/>
                </a:buClr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600" b="1">
                  <a:solidFill>
                    <a:srgbClr val="3333CC"/>
                  </a:solidFill>
                  <a:latin typeface="Courier New" pitchFamily="49" charset="0"/>
                </a:rPr>
                <a:t>__host__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  float HostFunc()</a:t>
              </a:r>
              <a:r>
                <a:rPr lang="ar-SA" sz="1600" b="1">
                  <a:solidFill>
                    <a:srgbClr val="000000"/>
                  </a:solidFill>
                  <a:latin typeface="Courier New" pitchFamily="49" charset="0"/>
                </a:rPr>
                <a:t>‏</a:t>
              </a:r>
              <a:endParaRPr lang="en-US" sz="16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415" y="1586"/>
              <a:ext cx="12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505" y="1586"/>
              <a:ext cx="91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device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84" y="1586"/>
              <a:ext cx="31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375"/>
                </a:spcBef>
                <a:buClr>
                  <a:srgbClr val="3333CC"/>
                </a:buClr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600" b="1">
                  <a:solidFill>
                    <a:srgbClr val="3333CC"/>
                  </a:solidFill>
                  <a:latin typeface="Courier New" pitchFamily="49" charset="0"/>
                </a:rPr>
                <a:t>__global__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void  KernelFunc()</a:t>
              </a:r>
              <a:r>
                <a:rPr lang="ar-SA" sz="1600" b="1">
                  <a:solidFill>
                    <a:srgbClr val="000000"/>
                  </a:solidFill>
                  <a:latin typeface="Courier New" pitchFamily="49" charset="0"/>
                </a:rPr>
                <a:t>‏</a:t>
              </a:r>
              <a:endParaRPr lang="en-US" sz="16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415" y="1298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device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505" y="1298"/>
              <a:ext cx="9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device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84" y="1298"/>
              <a:ext cx="31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375"/>
                </a:spcBef>
                <a:buClr>
                  <a:srgbClr val="3333CC"/>
                </a:buClr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600" b="1">
                  <a:solidFill>
                    <a:srgbClr val="3333CC"/>
                  </a:solidFill>
                  <a:latin typeface="Courier New" pitchFamily="49" charset="0"/>
                </a:rPr>
                <a:t>__device__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float DeviceFunc()</a:t>
              </a:r>
              <a:r>
                <a:rPr lang="ar-SA" sz="1600" b="1">
                  <a:solidFill>
                    <a:srgbClr val="000000"/>
                  </a:solidFill>
                  <a:latin typeface="Courier New" pitchFamily="49" charset="0"/>
                </a:rPr>
                <a:t>‏</a:t>
              </a:r>
              <a:endParaRPr lang="en-US" sz="16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415" y="816"/>
              <a:ext cx="1200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Only callable from the: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505" y="816"/>
              <a:ext cx="91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 algn="ctr">
                <a:spcBef>
                  <a:spcPts val="375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Executed on the: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84" y="816"/>
              <a:ext cx="3121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384" y="816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84" y="1298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84" y="1586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84" y="1893"/>
              <a:ext cx="52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84" y="2208"/>
              <a:ext cx="52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384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350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4415" y="816"/>
              <a:ext cx="1" cy="13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5616" y="816"/>
              <a:ext cx="1" cy="139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106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کامپایل کردن برنامه </a:t>
            </a:r>
            <a:r>
              <a:rPr lang="en-US" dirty="0" smtClean="0"/>
              <a:t>CUDA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371600" y="1565222"/>
            <a:ext cx="6400800" cy="4073578"/>
            <a:chOff x="1371600" y="1336622"/>
            <a:chExt cx="4212756" cy="2725992"/>
          </a:xfrm>
        </p:grpSpPr>
        <p:sp>
          <p:nvSpPr>
            <p:cNvPr id="19" name="Rectangle 18"/>
            <p:cNvSpPr/>
            <p:nvPr/>
          </p:nvSpPr>
          <p:spPr>
            <a:xfrm>
              <a:off x="1432826" y="1336622"/>
              <a:ext cx="4000748" cy="35848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Integrated C programs with CUDA extensions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04698" y="2053968"/>
              <a:ext cx="2971799" cy="276825"/>
            </a:xfrm>
            <a:prstGeom prst="rect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NVCC Compiler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71600" y="2731360"/>
              <a:ext cx="1887994" cy="405245"/>
            </a:xfrm>
            <a:prstGeom prst="rect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Host C Compiler/ Linker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3281232" y="1674474"/>
              <a:ext cx="303935" cy="269714"/>
            </a:xfrm>
            <a:prstGeom prst="right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2401152" y="2355901"/>
              <a:ext cx="374073" cy="314666"/>
            </a:xfrm>
            <a:prstGeom prst="right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1541085" y="2481581"/>
              <a:ext cx="819341" cy="22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Host Code</a:t>
              </a: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004824" y="2338341"/>
              <a:ext cx="314666" cy="374073"/>
            </a:xfrm>
            <a:prstGeom prst="down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6" name="TextBox 14"/>
            <p:cNvSpPr txBox="1">
              <a:spLocks noChangeArrowheads="1"/>
            </p:cNvSpPr>
            <p:nvPr/>
          </p:nvSpPr>
          <p:spPr bwMode="auto">
            <a:xfrm>
              <a:off x="4368637" y="2477929"/>
              <a:ext cx="1215719" cy="22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  <a:cs typeface="Arial" charset="0"/>
                </a:rPr>
                <a:t>Device Code (PTX)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2430856" y="3148214"/>
              <a:ext cx="314666" cy="374073"/>
            </a:xfrm>
            <a:prstGeom prst="down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91549" y="2743201"/>
              <a:ext cx="1887994" cy="405245"/>
            </a:xfrm>
            <a:prstGeom prst="rect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Device Just-in-Time Compiler</a:t>
              </a: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4053972" y="3148214"/>
              <a:ext cx="314666" cy="374073"/>
            </a:xfrm>
            <a:prstGeom prst="downArrow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90224" y="3548264"/>
              <a:ext cx="4000748" cy="514350"/>
            </a:xfrm>
            <a:prstGeom prst="rect">
              <a:avLst/>
            </a:prstGeom>
            <a:solidFill>
              <a:srgbClr val="76B9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Heterogeneous Computing Platform with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CPUs, GPUs,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3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مراجع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Accelerated Computing Online Course</a:t>
            </a:r>
          </a:p>
          <a:p>
            <a:pPr lvl="1" algn="l" rtl="0"/>
            <a:r>
              <a:rPr lang="en-US" dirty="0" smtClean="0"/>
              <a:t>Video lectures</a:t>
            </a:r>
            <a:r>
              <a:rPr lang="en-US" dirty="0"/>
              <a:t>: http://syllabus.gputeachingkit.com/</a:t>
            </a:r>
            <a:endParaRPr lang="en-US" dirty="0" smtClean="0"/>
          </a:p>
          <a:p>
            <a:pPr lvl="1" algn="l" rtl="0"/>
            <a:r>
              <a:rPr lang="en-US" dirty="0" smtClean="0"/>
              <a:t>By: Wen-</a:t>
            </a:r>
            <a:r>
              <a:rPr lang="en-US" dirty="0" err="1" smtClean="0"/>
              <a:t>mei</a:t>
            </a:r>
            <a:r>
              <a:rPr lang="en-US" dirty="0" smtClean="0"/>
              <a:t> </a:t>
            </a:r>
            <a:r>
              <a:rPr lang="en-US" dirty="0" err="1"/>
              <a:t>Hwu</a:t>
            </a:r>
            <a:r>
              <a:rPr lang="en-US" dirty="0"/>
              <a:t>  (University of Illinois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smtClean="0"/>
              <a:t>Slides that contain voices, available on the course website</a:t>
            </a:r>
          </a:p>
          <a:p>
            <a:pPr algn="l" rtl="0"/>
            <a:r>
              <a:rPr lang="en-US" dirty="0"/>
              <a:t>Programming Massively Parallel </a:t>
            </a:r>
            <a:r>
              <a:rPr lang="en-US" dirty="0" smtClean="0"/>
              <a:t>Processors</a:t>
            </a:r>
          </a:p>
          <a:p>
            <a:pPr lvl="1" algn="l" rtl="0"/>
            <a:r>
              <a:rPr lang="en-US" dirty="0"/>
              <a:t>David B. </a:t>
            </a:r>
            <a:r>
              <a:rPr lang="en-US" dirty="0" smtClean="0"/>
              <a:t>Kirk and Wen-</a:t>
            </a:r>
            <a:r>
              <a:rPr lang="en-US" dirty="0" err="1" smtClean="0"/>
              <a:t>mei</a:t>
            </a:r>
            <a:r>
              <a:rPr lang="en-US" dirty="0" smtClean="0"/>
              <a:t> </a:t>
            </a:r>
            <a:r>
              <a:rPr lang="en-US" dirty="0"/>
              <a:t>W. </a:t>
            </a:r>
            <a:r>
              <a:rPr lang="en-US" dirty="0" err="1" smtClean="0"/>
              <a:t>Hwu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18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fa-IR" altLang="en-US" dirty="0" smtClean="0"/>
              <a:t>تفاوت ساختار </a:t>
            </a:r>
            <a:r>
              <a:rPr lang="en-US" altLang="en-US" dirty="0" smtClean="0"/>
              <a:t>CPU</a:t>
            </a:r>
            <a:r>
              <a:rPr lang="fa-IR" altLang="en-US" dirty="0" smtClean="0"/>
              <a:t> و </a:t>
            </a:r>
            <a:r>
              <a:rPr lang="en-US" altLang="en-US" dirty="0" smtClean="0"/>
              <a:t>GPU</a:t>
            </a:r>
            <a:endParaRPr lang="en-US" altLang="en-US" dirty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6 - برنامه‌نویسی پردازنده گرافیکی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CUDA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A49216-A321-4EE8-B001-158F3BAA2239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هسته‌های پردازنده همه منظوره برای تاخیر (</a:t>
            </a:r>
            <a:r>
              <a:rPr lang="en-US" altLang="en-US" dirty="0" smtClean="0"/>
              <a:t>Latency</a:t>
            </a:r>
            <a:r>
              <a:rPr lang="fa-IR" altLang="en-US" dirty="0" smtClean="0"/>
              <a:t>) بهینه شده‌اند. هدف این بوده که اجرای یک دستورالعمل تا حد امکان سریع باشد.</a:t>
            </a:r>
          </a:p>
          <a:p>
            <a:pPr lvl="2" eaLnBrk="1" hangingPunct="1"/>
            <a:endParaRPr lang="fa-IR" altLang="en-US" dirty="0" smtClean="0"/>
          </a:p>
          <a:p>
            <a:pPr lvl="2" eaLnBrk="1" hangingPunct="1"/>
            <a:endParaRPr lang="fa-IR" altLang="en-US" dirty="0"/>
          </a:p>
          <a:p>
            <a:pPr lvl="2" eaLnBrk="1" hangingPunct="1"/>
            <a:endParaRPr lang="fa-IR" altLang="en-US" dirty="0" smtClean="0"/>
          </a:p>
          <a:p>
            <a:pPr lvl="1" eaLnBrk="1" hangingPunct="1"/>
            <a:r>
              <a:rPr lang="fa-IR" altLang="en-US" dirty="0" smtClean="0"/>
              <a:t>واحد‌های اجرایی قدرتمند</a:t>
            </a:r>
            <a:endParaRPr lang="fa-IR" altLang="en-US" dirty="0"/>
          </a:p>
          <a:p>
            <a:pPr lvl="2" eaLnBrk="1" hangingPunct="1"/>
            <a:endParaRPr lang="fa-IR" altLang="en-US" dirty="0" smtClean="0"/>
          </a:p>
          <a:p>
            <a:pPr lvl="1" eaLnBrk="1" hangingPunct="1"/>
            <a:r>
              <a:rPr lang="fa-IR" altLang="en-US" dirty="0" smtClean="0"/>
              <a:t>حافظه نهان بزرگ و چند‌سطحی برای</a:t>
            </a:r>
          </a:p>
          <a:p>
            <a:pPr marL="366713" lvl="1" indent="0" eaLnBrk="1" hangingPunct="1">
              <a:buNone/>
            </a:pPr>
            <a:r>
              <a:rPr lang="fa-IR" altLang="en-US" dirty="0" smtClean="0"/>
              <a:t> کاهش زمان دسترسی به دستورالعمل‌ها و داده‌ها</a:t>
            </a:r>
          </a:p>
          <a:p>
            <a:pPr lvl="2" eaLnBrk="1" hangingPunct="1"/>
            <a:endParaRPr lang="fa-IR" altLang="en-US" dirty="0" smtClean="0"/>
          </a:p>
          <a:p>
            <a:pPr lvl="1" eaLnBrk="1" hangingPunct="1"/>
            <a:r>
              <a:rPr lang="fa-IR" altLang="en-US" dirty="0" smtClean="0"/>
              <a:t>واحدهای کنترل پیچیده با قابلیت اجرای </a:t>
            </a:r>
          </a:p>
          <a:p>
            <a:pPr marL="685800" lvl="2" indent="0" eaLnBrk="1" hangingPunct="1">
              <a:buNone/>
            </a:pPr>
            <a:r>
              <a:rPr lang="fa-IR" altLang="en-US" dirty="0" smtClean="0"/>
              <a:t>خارج از ترتیب، اجرای حدسی و پیش‌بینی پرش و ...</a:t>
            </a:r>
          </a:p>
          <a:p>
            <a:pPr lvl="2" eaLnBrk="1" hangingPunct="1"/>
            <a:endParaRPr lang="fa-IR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38200" y="2362200"/>
            <a:ext cx="4724399" cy="3124199"/>
            <a:chOff x="1371600" y="586375"/>
            <a:chExt cx="4220122" cy="2040807"/>
          </a:xfrm>
        </p:grpSpPr>
        <p:grpSp>
          <p:nvGrpSpPr>
            <p:cNvPr id="45" name="Group 165"/>
            <p:cNvGrpSpPr>
              <a:grpSpLocks/>
            </p:cNvGrpSpPr>
            <p:nvPr/>
          </p:nvGrpSpPr>
          <p:grpSpPr bwMode="auto">
            <a:xfrm>
              <a:off x="1371600" y="871134"/>
              <a:ext cx="2457450" cy="1543050"/>
              <a:chOff x="991" y="1935"/>
              <a:chExt cx="1688" cy="1226"/>
            </a:xfrm>
          </p:grpSpPr>
          <p:sp>
            <p:nvSpPr>
              <p:cNvPr id="50" name="Rectangle 166"/>
              <p:cNvSpPr>
                <a:spLocks noChangeArrowheads="1"/>
              </p:cNvSpPr>
              <p:nvPr/>
            </p:nvSpPr>
            <p:spPr bwMode="auto">
              <a:xfrm>
                <a:off x="992" y="2425"/>
                <a:ext cx="1687" cy="43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pPr algn="ctr"/>
                <a:r>
                  <a:rPr lang="en-US" sz="1050" b="1">
                    <a:latin typeface="Arial" charset="0"/>
                  </a:rPr>
                  <a:t>Cache</a:t>
                </a:r>
              </a:p>
            </p:txBody>
          </p:sp>
          <p:sp>
            <p:nvSpPr>
              <p:cNvPr id="51" name="Rectangle 167"/>
              <p:cNvSpPr>
                <a:spLocks noChangeArrowheads="1"/>
              </p:cNvSpPr>
              <p:nvPr/>
            </p:nvSpPr>
            <p:spPr bwMode="auto">
              <a:xfrm>
                <a:off x="2285" y="1935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050" b="1">
                    <a:latin typeface="Arial" charset="0"/>
                  </a:rPr>
                  <a:t>ALU</a:t>
                </a:r>
              </a:p>
            </p:txBody>
          </p:sp>
          <p:sp>
            <p:nvSpPr>
              <p:cNvPr id="52" name="Rectangle 168"/>
              <p:cNvSpPr>
                <a:spLocks noChangeArrowheads="1"/>
              </p:cNvSpPr>
              <p:nvPr/>
            </p:nvSpPr>
            <p:spPr bwMode="auto">
              <a:xfrm>
                <a:off x="992" y="1935"/>
                <a:ext cx="836" cy="46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 anchorCtr="1"/>
              <a:lstStyle/>
              <a:p>
                <a:pPr algn="ctr"/>
                <a:r>
                  <a:rPr lang="en-US" sz="1050" b="1">
                    <a:latin typeface="Arial" charset="0"/>
                  </a:rPr>
                  <a:t>Control</a:t>
                </a:r>
              </a:p>
            </p:txBody>
          </p:sp>
          <p:sp>
            <p:nvSpPr>
              <p:cNvPr id="53" name="Rectangle 169"/>
              <p:cNvSpPr>
                <a:spLocks noChangeArrowheads="1"/>
              </p:cNvSpPr>
              <p:nvPr/>
            </p:nvSpPr>
            <p:spPr bwMode="auto">
              <a:xfrm>
                <a:off x="2285" y="2178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050" b="1">
                    <a:latin typeface="Arial" charset="0"/>
                  </a:rPr>
                  <a:t>ALU</a:t>
                </a:r>
              </a:p>
            </p:txBody>
          </p:sp>
          <p:sp>
            <p:nvSpPr>
              <p:cNvPr id="54" name="Rectangle 170"/>
              <p:cNvSpPr>
                <a:spLocks noChangeArrowheads="1"/>
              </p:cNvSpPr>
              <p:nvPr/>
            </p:nvSpPr>
            <p:spPr bwMode="auto">
              <a:xfrm>
                <a:off x="1870" y="1935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050" b="1">
                    <a:latin typeface="Arial" charset="0"/>
                  </a:rPr>
                  <a:t>ALU</a:t>
                </a:r>
              </a:p>
            </p:txBody>
          </p:sp>
          <p:sp>
            <p:nvSpPr>
              <p:cNvPr id="55" name="Rectangle 171"/>
              <p:cNvSpPr>
                <a:spLocks noChangeArrowheads="1"/>
              </p:cNvSpPr>
              <p:nvPr/>
            </p:nvSpPr>
            <p:spPr bwMode="auto">
              <a:xfrm>
                <a:off x="1870" y="2178"/>
                <a:ext cx="394" cy="227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050" b="1">
                    <a:latin typeface="Arial" charset="0"/>
                  </a:rPr>
                  <a:t>ALU</a:t>
                </a:r>
              </a:p>
            </p:txBody>
          </p:sp>
          <p:sp>
            <p:nvSpPr>
              <p:cNvPr id="56" name="Rectangle 172"/>
              <p:cNvSpPr>
                <a:spLocks noChangeArrowheads="1"/>
              </p:cNvSpPr>
              <p:nvPr/>
            </p:nvSpPr>
            <p:spPr bwMode="auto">
              <a:xfrm>
                <a:off x="991" y="2950"/>
                <a:ext cx="1687" cy="211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tIns="0" rIns="0" bIns="0" anchor="ctr"/>
              <a:lstStyle/>
              <a:p>
                <a:r>
                  <a:rPr lang="en-US" sz="900" b="1">
                    <a:latin typeface="Arial" charset="0"/>
                  </a:rPr>
                  <a:t>DRAM</a:t>
                </a:r>
              </a:p>
            </p:txBody>
          </p:sp>
        </p:grpSp>
        <p:sp>
          <p:nvSpPr>
            <p:cNvPr id="46" name="Text Box 173"/>
            <p:cNvSpPr txBox="1">
              <a:spLocks noChangeArrowheads="1"/>
            </p:cNvSpPr>
            <p:nvPr/>
          </p:nvSpPr>
          <p:spPr bwMode="auto">
            <a:xfrm>
              <a:off x="2281493" y="586375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b="1" dirty="0">
                  <a:latin typeface="Arial" charset="0"/>
                </a:rPr>
                <a:t>CPU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3543301" y="1719262"/>
              <a:ext cx="1023684" cy="1612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2257604" y="1319827"/>
              <a:ext cx="2176988" cy="130735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1" idx="2"/>
            </p:cNvCxnSpPr>
            <p:nvPr/>
          </p:nvCxnSpPr>
          <p:spPr>
            <a:xfrm flipH="1" flipV="1">
              <a:off x="3542250" y="1156837"/>
              <a:ext cx="2049472" cy="16298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9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fa-IR" altLang="en-US" dirty="0" smtClean="0"/>
              <a:t>تفاوت ساختار </a:t>
            </a:r>
            <a:r>
              <a:rPr lang="en-US" altLang="en-US" dirty="0" smtClean="0"/>
              <a:t>CPU</a:t>
            </a:r>
            <a:r>
              <a:rPr lang="fa-IR" altLang="en-US" dirty="0" smtClean="0"/>
              <a:t> و </a:t>
            </a:r>
            <a:r>
              <a:rPr lang="en-US" altLang="en-US" dirty="0" smtClean="0"/>
              <a:t>GPU</a:t>
            </a:r>
            <a:endParaRPr lang="en-US" altLang="en-US" dirty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6 - برنامه‌نویسی پردازنده گرافیکی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CUDA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A49216-A321-4EE8-B001-158F3BAA2239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هسته‌های </a:t>
            </a:r>
            <a:r>
              <a:rPr lang="fa-IR" altLang="en-US" dirty="0"/>
              <a:t>پردازنده </a:t>
            </a:r>
            <a:r>
              <a:rPr lang="fa-IR" altLang="en-US" dirty="0" smtClean="0"/>
              <a:t>گرافیکی برای توان عملیاتی (</a:t>
            </a:r>
            <a:r>
              <a:rPr lang="en-US" altLang="en-US" dirty="0" smtClean="0"/>
              <a:t>Throughput</a:t>
            </a:r>
            <a:r>
              <a:rPr lang="fa-IR" altLang="en-US" dirty="0" smtClean="0"/>
              <a:t>) </a:t>
            </a:r>
            <a:r>
              <a:rPr lang="fa-IR" altLang="en-US" dirty="0"/>
              <a:t>بهینه </a:t>
            </a:r>
            <a:r>
              <a:rPr lang="fa-IR" altLang="en-US" dirty="0" smtClean="0"/>
              <a:t>شده‌اند. هدف توانایی اجرای همروند تعداد زیادی نخ است.</a:t>
            </a:r>
          </a:p>
          <a:p>
            <a:pPr lvl="1" eaLnBrk="1" hangingPunct="1"/>
            <a:endParaRPr lang="fa-IR" altLang="en-US" dirty="0" smtClean="0"/>
          </a:p>
          <a:p>
            <a:pPr lvl="1" eaLnBrk="1" hangingPunct="1"/>
            <a:r>
              <a:rPr lang="fa-IR" altLang="en-US" dirty="0" smtClean="0"/>
              <a:t>حافظه نهان کوچک (زمان طولانی دسترسی</a:t>
            </a:r>
          </a:p>
          <a:p>
            <a:pPr marL="366713" lvl="1" indent="0" eaLnBrk="1" hangingPunct="1">
              <a:buNone/>
            </a:pPr>
            <a:r>
              <a:rPr lang="fa-IR" altLang="en-US" dirty="0" smtClean="0"/>
              <a:t> به حافظه به کمک همپوشانی اجرای نخها</a:t>
            </a:r>
          </a:p>
          <a:p>
            <a:pPr marL="366713" lvl="1" indent="0" eaLnBrk="1" hangingPunct="1">
              <a:buNone/>
            </a:pPr>
            <a:r>
              <a:rPr lang="fa-IR" altLang="en-US" dirty="0" smtClean="0"/>
              <a:t> با هم پنهان می‌شود)</a:t>
            </a:r>
          </a:p>
          <a:p>
            <a:pPr lvl="1" eaLnBrk="1" hangingPunct="1"/>
            <a:r>
              <a:rPr lang="fa-IR" altLang="en-US" dirty="0" smtClean="0"/>
              <a:t>واحد کنترل نسبتا ساده (فاقد ویژگی </a:t>
            </a:r>
          </a:p>
          <a:p>
            <a:pPr marL="366713" lvl="1" indent="0" eaLnBrk="1" hangingPunct="1">
              <a:buNone/>
            </a:pPr>
            <a:r>
              <a:rPr lang="fa-IR" altLang="en-US" dirty="0" smtClean="0"/>
              <a:t>پیش‌بینی پرش و ...)</a:t>
            </a:r>
          </a:p>
          <a:p>
            <a:pPr lvl="1" eaLnBrk="1" hangingPunct="1"/>
            <a:r>
              <a:rPr lang="fa-IR" altLang="en-US" dirty="0" smtClean="0"/>
              <a:t>تعداد زیاد هسته (با تاخیر زیاد</a:t>
            </a:r>
          </a:p>
          <a:p>
            <a:pPr marL="366713" lvl="1" indent="0" eaLnBrk="1" hangingPunct="1">
              <a:buNone/>
            </a:pPr>
            <a:r>
              <a:rPr lang="fa-IR" altLang="en-US" dirty="0" smtClean="0"/>
              <a:t>ولی با خط لوله عمیق برای افزایش توان عملیاتی)</a:t>
            </a:r>
          </a:p>
          <a:p>
            <a:pPr lvl="2" eaLnBrk="1" hangingPunct="1"/>
            <a:endParaRPr lang="fa-IR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609600" y="2971800"/>
            <a:ext cx="3484372" cy="2122488"/>
            <a:chOff x="3044" y="1052"/>
            <a:chExt cx="1987" cy="14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044" y="2245"/>
              <a:ext cx="1987" cy="24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0" rIns="0" bIns="0" anchor="ctr"/>
            <a:lstStyle/>
            <a:p>
              <a:r>
                <a:rPr lang="en-US" sz="900" b="1">
                  <a:latin typeface="Arial" charset="0"/>
                </a:rPr>
                <a:t>DRAM</a:t>
              </a:r>
            </a:p>
          </p:txBody>
        </p:sp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3046" y="1052"/>
              <a:ext cx="1984" cy="1086"/>
              <a:chOff x="1888" y="2761"/>
              <a:chExt cx="1984" cy="1086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1888" y="2761"/>
                <a:ext cx="1984" cy="118"/>
                <a:chOff x="-141" y="2876"/>
                <a:chExt cx="1984" cy="118"/>
              </a:xfrm>
            </p:grpSpPr>
            <p:grpSp>
              <p:nvGrpSpPr>
                <p:cNvPr id="152" name="Group 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6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17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153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154" name="Line 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55" name="Line 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56" name="Line 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57" name="Line 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58" name="Line 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5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6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61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6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6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6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6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6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6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68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1888" y="2899"/>
                <a:ext cx="1984" cy="118"/>
                <a:chOff x="-141" y="2876"/>
                <a:chExt cx="1984" cy="118"/>
              </a:xfrm>
            </p:grpSpPr>
            <p:grpSp>
              <p:nvGrpSpPr>
                <p:cNvPr id="133" name="Group 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5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151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134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135" name="Line 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36" name="Line 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37" name="Line 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38" name="Line 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39" name="Line 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4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4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4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4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4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4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4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4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4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4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3" name="Group 45"/>
              <p:cNvGrpSpPr>
                <a:grpSpLocks/>
              </p:cNvGrpSpPr>
              <p:nvPr/>
            </p:nvGrpSpPr>
            <p:grpSpPr bwMode="auto">
              <a:xfrm>
                <a:off x="1888" y="3037"/>
                <a:ext cx="1984" cy="118"/>
                <a:chOff x="-141" y="2876"/>
                <a:chExt cx="1984" cy="118"/>
              </a:xfrm>
            </p:grpSpPr>
            <p:grpSp>
              <p:nvGrpSpPr>
                <p:cNvPr id="114" name="Group 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13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115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116" name="Line 5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17" name="Line 5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18" name="Line 5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19" name="Line 5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20" name="Line 5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21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2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23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2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2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2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2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28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29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30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4" name="Group 65"/>
              <p:cNvGrpSpPr>
                <a:grpSpLocks/>
              </p:cNvGrpSpPr>
              <p:nvPr/>
            </p:nvGrpSpPr>
            <p:grpSpPr bwMode="auto">
              <a:xfrm>
                <a:off x="1888" y="3175"/>
                <a:ext cx="1984" cy="118"/>
                <a:chOff x="-141" y="2876"/>
                <a:chExt cx="1984" cy="118"/>
              </a:xfrm>
            </p:grpSpPr>
            <p:grpSp>
              <p:nvGrpSpPr>
                <p:cNvPr id="95" name="Group 6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12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113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96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97" name="Line 7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98" name="Line 7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99" name="Line 7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00" name="Line 7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01" name="Line 7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02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03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0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05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06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07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08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09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1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111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5" name="Group 85"/>
              <p:cNvGrpSpPr>
                <a:grpSpLocks/>
              </p:cNvGrpSpPr>
              <p:nvPr/>
            </p:nvGrpSpPr>
            <p:grpSpPr bwMode="auto">
              <a:xfrm>
                <a:off x="1888" y="3314"/>
                <a:ext cx="1984" cy="118"/>
                <a:chOff x="-141" y="2876"/>
                <a:chExt cx="1984" cy="118"/>
              </a:xfrm>
            </p:grpSpPr>
            <p:grpSp>
              <p:nvGrpSpPr>
                <p:cNvPr id="76" name="Group 8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9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9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77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78" name="Line 9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79" name="Line 9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80" name="Line 9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81" name="Line 9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82" name="Line 9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84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85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87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88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89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9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91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92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6" name="Group 105"/>
              <p:cNvGrpSpPr>
                <a:grpSpLocks/>
              </p:cNvGrpSpPr>
              <p:nvPr/>
            </p:nvGrpSpPr>
            <p:grpSpPr bwMode="auto">
              <a:xfrm>
                <a:off x="1888" y="3452"/>
                <a:ext cx="1984" cy="118"/>
                <a:chOff x="-141" y="2876"/>
                <a:chExt cx="1984" cy="118"/>
              </a:xfrm>
            </p:grpSpPr>
            <p:grpSp>
              <p:nvGrpSpPr>
                <p:cNvPr id="57" name="Group 10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74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75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58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59" name="Line 1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60" name="Line 1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61" name="Line 1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62" name="Line 1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63" name="Line 1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64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65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66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67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68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69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70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71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72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73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7" name="Group 125"/>
              <p:cNvGrpSpPr>
                <a:grpSpLocks/>
              </p:cNvGrpSpPr>
              <p:nvPr/>
            </p:nvGrpSpPr>
            <p:grpSpPr bwMode="auto">
              <a:xfrm>
                <a:off x="1888" y="3590"/>
                <a:ext cx="1984" cy="118"/>
                <a:chOff x="-141" y="2876"/>
                <a:chExt cx="1984" cy="118"/>
              </a:xfrm>
            </p:grpSpPr>
            <p:grpSp>
              <p:nvGrpSpPr>
                <p:cNvPr id="38" name="Group 1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5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56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39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40" name="Line 1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41" name="Line 1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42" name="Line 1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43" name="Line 1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44" name="Line 1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45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46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47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48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49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50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51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52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53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54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8" name="Group 145"/>
              <p:cNvGrpSpPr>
                <a:grpSpLocks/>
              </p:cNvGrpSpPr>
              <p:nvPr/>
            </p:nvGrpSpPr>
            <p:grpSpPr bwMode="auto">
              <a:xfrm>
                <a:off x="1888" y="3729"/>
                <a:ext cx="1984" cy="118"/>
                <a:chOff x="-141" y="2876"/>
                <a:chExt cx="1984" cy="118"/>
              </a:xfrm>
            </p:grpSpPr>
            <p:grpSp>
              <p:nvGrpSpPr>
                <p:cNvPr id="19" name="Group 1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3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37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0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1" name="Line 15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2" name="Line 15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3" name="Line 15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Line 15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5" name="Line 15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6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7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8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9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30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31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32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33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34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35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</p:grpSp>
      </p:grpSp>
      <p:sp>
        <p:nvSpPr>
          <p:cNvPr id="171" name="Text Box 174"/>
          <p:cNvSpPr txBox="1">
            <a:spLocks noChangeArrowheads="1"/>
          </p:cNvSpPr>
          <p:nvPr/>
        </p:nvSpPr>
        <p:spPr bwMode="auto">
          <a:xfrm>
            <a:off x="1868673" y="2596789"/>
            <a:ext cx="950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GPU</a:t>
            </a:r>
          </a:p>
        </p:txBody>
      </p:sp>
      <p:cxnSp>
        <p:nvCxnSpPr>
          <p:cNvPr id="172" name="Straight Arrow Connector 171"/>
          <p:cNvCxnSpPr>
            <a:endCxn id="170" idx="3"/>
          </p:cNvCxnSpPr>
          <p:nvPr/>
        </p:nvCxnSpPr>
        <p:spPr>
          <a:xfrm flipH="1" flipV="1">
            <a:off x="830551" y="3100782"/>
            <a:ext cx="3589050" cy="114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12" idx="3"/>
          </p:cNvCxnSpPr>
          <p:nvPr/>
        </p:nvCxnSpPr>
        <p:spPr>
          <a:xfrm flipH="1" flipV="1">
            <a:off x="830551" y="3621996"/>
            <a:ext cx="3589050" cy="456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3352800" y="4496047"/>
            <a:ext cx="1676400" cy="45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6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تفاوت اجرای نخ‌ها در </a:t>
            </a:r>
            <a:r>
              <a:rPr lang="en-US" dirty="0" smtClean="0"/>
              <a:t>CPU</a:t>
            </a:r>
            <a:r>
              <a:rPr lang="fa-IR" dirty="0" smtClean="0"/>
              <a:t> و </a:t>
            </a:r>
            <a:r>
              <a:rPr lang="en-US" dirty="0" smtClean="0"/>
              <a:t>GPU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fa-IR" dirty="0" smtClean="0"/>
              <a:t>در حالت کلی همزمان از مزایای هر دو استفاده می‌شود:</a:t>
            </a:r>
          </a:p>
          <a:p>
            <a:pPr lvl="1"/>
            <a:r>
              <a:rPr lang="fa-IR" dirty="0" smtClean="0"/>
              <a:t>از</a:t>
            </a:r>
            <a:r>
              <a:rPr lang="fa-IR" dirty="0"/>
              <a:t> </a:t>
            </a:r>
            <a:r>
              <a:rPr lang="en-US" dirty="0" smtClean="0"/>
              <a:t>CPU</a:t>
            </a:r>
            <a:r>
              <a:rPr lang="fa-IR" dirty="0" smtClean="0"/>
              <a:t> برای اجرای قسمت‌های سریال استفاده می‌شود (جایی که تأخیر مهم است). </a:t>
            </a:r>
            <a:r>
              <a:rPr lang="en-US" dirty="0" smtClean="0"/>
              <a:t>CPU</a:t>
            </a:r>
            <a:r>
              <a:rPr lang="fa-IR" dirty="0" smtClean="0"/>
              <a:t> در اجرای این قسمت‌ها تا ده‌ها برابر سریعتر از </a:t>
            </a:r>
            <a:r>
              <a:rPr lang="en-US" dirty="0" smtClean="0"/>
              <a:t>GPU</a:t>
            </a:r>
            <a:r>
              <a:rPr lang="fa-IR" dirty="0" smtClean="0"/>
              <a:t> است.</a:t>
            </a:r>
          </a:p>
          <a:p>
            <a:pPr lvl="1"/>
            <a:r>
              <a:rPr lang="fa-IR" dirty="0" smtClean="0"/>
              <a:t>از </a:t>
            </a:r>
            <a:r>
              <a:rPr lang="en-US" dirty="0" smtClean="0"/>
              <a:t>GPU</a:t>
            </a:r>
            <a:r>
              <a:rPr lang="fa-IR" dirty="0" smtClean="0"/>
              <a:t> برای اجرای قسمت‌های موازی استفاده می‌شود (جایی که توان عملیاتی مهم است). </a:t>
            </a:r>
            <a:r>
              <a:rPr lang="en-US" dirty="0" smtClean="0"/>
              <a:t>GPU</a:t>
            </a:r>
            <a:r>
              <a:rPr lang="fa-IR" dirty="0" smtClean="0"/>
              <a:t> در اجرای این قسمت‌ها تا ده‌ها برابر سریعتر از </a:t>
            </a:r>
            <a:r>
              <a:rPr lang="en-US" dirty="0" smtClean="0"/>
              <a:t>CPU</a:t>
            </a:r>
            <a:r>
              <a:rPr lang="fa-IR" dirty="0" smtClean="0"/>
              <a:t> است.</a:t>
            </a:r>
          </a:p>
          <a:p>
            <a:pPr lvl="1"/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924800" cy="208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3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سه راه برای تسریع کاربردها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19200" y="1524003"/>
            <a:ext cx="6941598" cy="2979033"/>
            <a:chOff x="1703308" y="2971800"/>
            <a:chExt cx="6000290" cy="2326974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2971800"/>
              <a:ext cx="5867400" cy="520601"/>
            </a:xfrm>
            <a:prstGeom prst="roundRect">
              <a:avLst/>
            </a:prstGeom>
            <a:gradFill>
              <a:gsLst>
                <a:gs pos="0">
                  <a:srgbClr val="000000">
                    <a:lumMod val="75000"/>
                    <a:lumOff val="25000"/>
                    <a:shade val="30000"/>
                    <a:satMod val="115000"/>
                    <a:alpha val="36000"/>
                  </a:srgbClr>
                </a:gs>
                <a:gs pos="0">
                  <a:srgbClr val="000000">
                    <a:lumMod val="75000"/>
                    <a:lumOff val="25000"/>
                    <a:shade val="100000"/>
                    <a:satMod val="115000"/>
                  </a:srgbClr>
                </a:gs>
              </a:gsLst>
              <a:lin ang="18900000" scaled="1"/>
            </a:gradFill>
            <a:ln w="38100" cap="flat" cmpd="sng" algn="ctr">
              <a:solidFill>
                <a:srgbClr val="73B90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lIns="57141" tIns="28570" rIns="57141" bIns="2857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2250" kern="0" noProof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/>
                  <a:cs typeface="B Nazanin" panose="00000400000000000000" pitchFamily="2" charset="-78"/>
                </a:rPr>
                <a:t>موازی‌سازی کاربردها</a:t>
              </a:r>
              <a:endParaRPr kumimoji="0" lang="en-US" sz="22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cs typeface="B Nazanin" panose="00000400000000000000" pitchFamily="2" charset="-78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28800" y="3653136"/>
              <a:ext cx="1734740" cy="1041202"/>
            </a:xfrm>
            <a:prstGeom prst="roundRect">
              <a:avLst/>
            </a:prstGeom>
            <a:solidFill>
              <a:srgbClr val="000000">
                <a:lumMod val="75000"/>
                <a:lumOff val="25000"/>
              </a:srgbClr>
            </a:solidFill>
            <a:ln w="38100" cap="flat" cmpd="sng" algn="ctr">
              <a:solidFill>
                <a:srgbClr val="73B90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lIns="57141" tIns="28570" rIns="57141" bIns="2857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2000" kern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/>
                  <a:cs typeface="B Nazanin" panose="00000400000000000000" pitchFamily="2" charset="-78"/>
                </a:rPr>
                <a:t>کتابخانه‌ها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cs typeface="B Nazanin" panose="00000400000000000000" pitchFamily="2" charset="-78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703308" y="4869047"/>
              <a:ext cx="1836510" cy="42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7141" tIns="28570" rIns="57141" bIns="2857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fa-IR" sz="1600" dirty="0" smtClean="0">
                  <a:solidFill>
                    <a:srgbClr val="000000"/>
                  </a:solidFill>
                  <a:latin typeface="Trebuchet MS" pitchFamily="34" charset="0"/>
                  <a:cs typeface="B Nazanin" panose="00000400000000000000" pitchFamily="2" charset="-78"/>
                </a:rPr>
                <a:t>استفاده آسان</a:t>
              </a:r>
              <a:endParaRPr lang="en-US" sz="1600" dirty="0">
                <a:solidFill>
                  <a:srgbClr val="000000"/>
                </a:solidFill>
                <a:latin typeface="Trebuchet MS" pitchFamily="34" charset="0"/>
                <a:cs typeface="B Nazanin" panose="00000400000000000000" pitchFamily="2" charset="-78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fa-IR" sz="1600" dirty="0" smtClean="0">
                  <a:solidFill>
                    <a:srgbClr val="000000"/>
                  </a:solidFill>
                  <a:latin typeface="Trebuchet MS" pitchFamily="34" charset="0"/>
                  <a:cs typeface="B Nazanin" panose="00000400000000000000" pitchFamily="2" charset="-78"/>
                </a:rPr>
                <a:t>کارایی بالا</a:t>
              </a:r>
              <a:endParaRPr lang="en-US" sz="1600" dirty="0">
                <a:solidFill>
                  <a:srgbClr val="000000"/>
                </a:solidFill>
                <a:latin typeface="Trebuchet MS" pitchFamily="34" charset="0"/>
                <a:cs typeface="B Nazanin" panose="00000400000000000000" pitchFamily="2" charset="-7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85488" y="3631705"/>
              <a:ext cx="2018110" cy="1041202"/>
            </a:xfrm>
            <a:prstGeom prst="roundRect">
              <a:avLst/>
            </a:prstGeom>
            <a:solidFill>
              <a:srgbClr val="000000">
                <a:lumMod val="75000"/>
                <a:lumOff val="25000"/>
              </a:srgbClr>
            </a:solidFill>
            <a:ln w="38100" cap="flat" cmpd="sng" algn="ctr">
              <a:solidFill>
                <a:srgbClr val="73B90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lIns="57141" tIns="28570" rIns="57141" bIns="2857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2000" kern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/>
                  <a:cs typeface="B Nazanin" panose="00000400000000000000" pitchFamily="2" charset="-78"/>
                </a:rPr>
                <a:t>زبان‌های برنامه‌نویسی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cs typeface="B Nazanin" panose="00000400000000000000" pitchFamily="2" charset="-78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718926" y="4869048"/>
              <a:ext cx="1984671" cy="429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7143" tIns="28571" rIns="57143" bIns="2857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fa-IR" sz="1600" dirty="0" smtClean="0">
                  <a:solidFill>
                    <a:srgbClr val="000000"/>
                  </a:solidFill>
                  <a:latin typeface="Trebuchet MS" pitchFamily="34" charset="0"/>
                  <a:cs typeface="B Nazanin" panose="00000400000000000000" pitchFamily="2" charset="-78"/>
                </a:rPr>
                <a:t>کارایی بالا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fa-IR" sz="1600" dirty="0" smtClean="0">
                  <a:solidFill>
                    <a:srgbClr val="000000"/>
                  </a:solidFill>
                  <a:latin typeface="Trebuchet MS" pitchFamily="34" charset="0"/>
                  <a:cs typeface="B Nazanin" panose="00000400000000000000" pitchFamily="2" charset="-78"/>
                </a:rPr>
                <a:t>انعطاف پذیری بالا</a:t>
              </a:r>
              <a:endParaRPr lang="en-US" sz="1600" dirty="0">
                <a:solidFill>
                  <a:srgbClr val="000000"/>
                </a:solidFill>
                <a:latin typeface="Trebuchet MS" pitchFamily="34" charset="0"/>
                <a:cs typeface="B Nazanin" panose="00000400000000000000" pitchFamily="2" charset="-78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758225" y="4869045"/>
              <a:ext cx="1742294" cy="429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7143" tIns="28571" rIns="57143" bIns="2857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fa-IR" sz="1600" dirty="0" smtClean="0">
                  <a:solidFill>
                    <a:srgbClr val="000000"/>
                  </a:solidFill>
                  <a:latin typeface="Trebuchet MS" pitchFamily="34" charset="0"/>
                  <a:cs typeface="B Nazanin" panose="00000400000000000000" pitchFamily="2" charset="-78"/>
                </a:rPr>
                <a:t>استفاده آسان</a:t>
              </a:r>
              <a:endParaRPr lang="en-US" sz="1600" dirty="0">
                <a:solidFill>
                  <a:srgbClr val="000000"/>
                </a:solidFill>
                <a:latin typeface="Trebuchet MS" pitchFamily="34" charset="0"/>
                <a:cs typeface="B Nazanin" panose="00000400000000000000" pitchFamily="2" charset="-78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fa-IR" sz="1600" dirty="0" smtClean="0">
                  <a:solidFill>
                    <a:srgbClr val="000000"/>
                  </a:solidFill>
                  <a:latin typeface="Trebuchet MS" pitchFamily="34" charset="0"/>
                  <a:cs typeface="B Nazanin" panose="00000400000000000000" pitchFamily="2" charset="-78"/>
                </a:rPr>
                <a:t>کد قابل حمل</a:t>
              </a:r>
              <a:endParaRPr lang="en-US" sz="1600" dirty="0">
                <a:solidFill>
                  <a:srgbClr val="000000"/>
                </a:solidFill>
                <a:latin typeface="Trebuchet MS" pitchFamily="34" charset="0"/>
                <a:cs typeface="B Nazanin" panose="00000400000000000000" pitchFamily="2" charset="-78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28869" y="3653135"/>
              <a:ext cx="1771650" cy="1041202"/>
            </a:xfrm>
            <a:prstGeom prst="roundRect">
              <a:avLst/>
            </a:prstGeom>
            <a:solidFill>
              <a:srgbClr val="000000">
                <a:lumMod val="75000"/>
                <a:lumOff val="25000"/>
              </a:srgbClr>
            </a:solidFill>
            <a:ln w="38100" cap="flat" cmpd="sng" algn="ctr">
              <a:solidFill>
                <a:srgbClr val="73B90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lIns="57143" tIns="28571" rIns="57143" bIns="2857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2000" kern="0" noProof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/>
                  <a:cs typeface="B Nazanin" panose="00000400000000000000" pitchFamily="2" charset="-78"/>
                </a:rPr>
                <a:t>راهنماهای کامپایلر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/>
                <a:cs typeface="B Nazanin" panose="00000400000000000000" pitchFamily="2" charset="-78"/>
              </a:endParaRPr>
            </a:p>
          </p:txBody>
        </p:sp>
      </p:grpSp>
      <p:sp>
        <p:nvSpPr>
          <p:cNvPr id="22" name="Down Arrow 21"/>
          <p:cNvSpPr/>
          <p:nvPr/>
        </p:nvSpPr>
        <p:spPr>
          <a:xfrm flipV="1">
            <a:off x="6688645" y="4724400"/>
            <a:ext cx="609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364379" y="5393457"/>
            <a:ext cx="6948817" cy="55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3" tIns="28571" rIns="57143" bIns="28571">
            <a:spAutoFit/>
          </a:bodyPr>
          <a:lstStyle/>
          <a:p>
            <a:pPr algn="r" rtl="1" fontAlgn="auto">
              <a:spcBef>
                <a:spcPts val="0"/>
              </a:spcBef>
              <a:spcAft>
                <a:spcPts val="0"/>
              </a:spcAft>
            </a:pPr>
            <a:r>
              <a:rPr lang="fa-IR" sz="1600" dirty="0" smtClean="0">
                <a:solidFill>
                  <a:srgbClr val="000000"/>
                </a:solidFill>
                <a:latin typeface="Trebuchet MS" pitchFamily="34" charset="0"/>
                <a:cs typeface="B Nazanin" panose="00000400000000000000" pitchFamily="2" charset="-78"/>
              </a:rPr>
              <a:t>تمرکز این قسمت از درس استفاده از زبان </a:t>
            </a:r>
            <a:r>
              <a:rPr lang="en-US" sz="1600" dirty="0" smtClean="0">
                <a:solidFill>
                  <a:srgbClr val="000000"/>
                </a:solidFill>
                <a:latin typeface="Trebuchet MS" pitchFamily="34" charset="0"/>
                <a:cs typeface="B Nazanin" panose="00000400000000000000" pitchFamily="2" charset="-78"/>
              </a:rPr>
              <a:t>CUDA </a:t>
            </a:r>
            <a:r>
              <a:rPr lang="fa-IR" sz="1600" dirty="0" smtClean="0">
                <a:solidFill>
                  <a:srgbClr val="000000"/>
                </a:solidFill>
                <a:latin typeface="Trebuchet MS" pitchFamily="34" charset="0"/>
                <a:cs typeface="B Nazanin" panose="00000400000000000000" pitchFamily="2" charset="-78"/>
              </a:rPr>
              <a:t> است.  با یادگیری این روش، دو روش دیگر نیز به راحتی قابل یادگیری و استفاده است.</a:t>
            </a:r>
          </a:p>
        </p:txBody>
      </p:sp>
    </p:spTree>
    <p:extLst>
      <p:ext uri="{BB962C8B-B14F-4D97-AF65-F5344CB8AC3E}">
        <p14:creationId xmlns:p14="http://schemas.microsoft.com/office/powerpoint/2010/main" val="2639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استفاده از کتابخانه‌ها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>
                <a:solidFill>
                  <a:srgbClr val="FF0000"/>
                </a:solidFill>
              </a:rPr>
              <a:t>استفاده آسان </a:t>
            </a:r>
            <a:r>
              <a:rPr lang="fa-IR" dirty="0" smtClean="0"/>
              <a:t>از توابع از پیش‌نوشته شده کتابخانه </a:t>
            </a:r>
          </a:p>
          <a:p>
            <a:r>
              <a:rPr lang="fa-IR" dirty="0" smtClean="0"/>
              <a:t>رسیدن به </a:t>
            </a:r>
            <a:r>
              <a:rPr lang="fa-IR" dirty="0" smtClean="0">
                <a:solidFill>
                  <a:srgbClr val="FF0000"/>
                </a:solidFill>
              </a:rPr>
              <a:t>کارایی بالا </a:t>
            </a:r>
            <a:r>
              <a:rPr lang="fa-IR" dirty="0" smtClean="0"/>
              <a:t>بدون نیاز به دانش عمیق از برنامه‌نویسی </a:t>
            </a:r>
            <a:r>
              <a:rPr lang="en-US" dirty="0" smtClean="0"/>
              <a:t>GPU</a:t>
            </a:r>
            <a:endParaRPr lang="fa-IR" dirty="0" smtClean="0"/>
          </a:p>
          <a:p>
            <a:endParaRPr lang="fa-I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767620" y="2590800"/>
            <a:ext cx="7842980" cy="3505200"/>
            <a:chOff x="83085" y="1197877"/>
            <a:chExt cx="6699980" cy="2818126"/>
          </a:xfrm>
        </p:grpSpPr>
        <p:sp>
          <p:nvSpPr>
            <p:cNvPr id="37" name="TextBox 36"/>
            <p:cNvSpPr txBox="1"/>
            <p:nvPr/>
          </p:nvSpPr>
          <p:spPr>
            <a:xfrm>
              <a:off x="340112" y="1197877"/>
              <a:ext cx="1424364" cy="66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Linear Algebra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FFT, BLAS,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SPARSE, Matrix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8283" y="1210745"/>
              <a:ext cx="1007061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22788" y="1210171"/>
              <a:ext cx="892969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40" name="Picture 8" descr="http://developer.nvidia.com/sites/default/files/imagecache/250-250/akamai/cuda/images/HPC_SDK_220x125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018573" y="1209999"/>
              <a:ext cx="1005839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2323" y="1211914"/>
              <a:ext cx="1047750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2180" y="1970452"/>
              <a:ext cx="1007645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7218" y="1969520"/>
              <a:ext cx="890439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46346" y="1972412"/>
              <a:ext cx="929355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354287" y="2012553"/>
              <a:ext cx="1731564" cy="496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Numerical &amp; Math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RAND, Statistics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88602" y="1970887"/>
              <a:ext cx="1022449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19240" y="2710015"/>
              <a:ext cx="1005840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0709" y="2715263"/>
              <a:ext cx="1005840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88001" y="2710016"/>
              <a:ext cx="1005840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50" name="TextBox 49"/>
            <p:cNvSpPr txBox="1"/>
            <p:nvPr/>
          </p:nvSpPr>
          <p:spPr>
            <a:xfrm>
              <a:off x="349297" y="2741051"/>
              <a:ext cx="1640770" cy="496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Data Struct. &amp; AI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Sort, Scan, Zero Sum</a:t>
              </a:r>
            </a:p>
          </p:txBody>
        </p:sp>
        <p:pic>
          <p:nvPicPr>
            <p:cNvPr id="51" name="Picture 50"/>
            <p:cNvPicPr>
              <a:picLocks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45160" y="3417424"/>
              <a:ext cx="982980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52" name="Picture 51"/>
            <p:cNvPicPr>
              <a:picLocks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741" r="46970"/>
            <a:stretch/>
          </p:blipFill>
          <p:spPr>
            <a:xfrm>
              <a:off x="3124200" y="3409950"/>
              <a:ext cx="533400" cy="58716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96923" y="3422807"/>
              <a:ext cx="1022684" cy="571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54" name="TextBox 53"/>
            <p:cNvSpPr txBox="1"/>
            <p:nvPr/>
          </p:nvSpPr>
          <p:spPr>
            <a:xfrm>
              <a:off x="363229" y="3500828"/>
              <a:ext cx="1635704" cy="496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Visual Processing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5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Image &amp; Video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88076" y="1885950"/>
              <a:ext cx="6694989" cy="0"/>
            </a:xfrm>
            <a:prstGeom prst="line">
              <a:avLst/>
            </a:prstGeom>
            <a:noFill/>
            <a:ln w="3175" cap="flat" cmpd="sng" algn="ctr"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prstDash val="sys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6" name="Straight Connector 55"/>
            <p:cNvCxnSpPr/>
            <p:nvPr/>
          </p:nvCxnSpPr>
          <p:spPr>
            <a:xfrm>
              <a:off x="83085" y="2573553"/>
              <a:ext cx="6694989" cy="0"/>
            </a:xfrm>
            <a:prstGeom prst="line">
              <a:avLst/>
            </a:prstGeom>
            <a:noFill/>
            <a:ln w="3175" cap="flat" cmpd="sng" algn="ctr"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prstDash val="sys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Straight Connector 56"/>
            <p:cNvCxnSpPr/>
            <p:nvPr/>
          </p:nvCxnSpPr>
          <p:spPr>
            <a:xfrm>
              <a:off x="83085" y="3361958"/>
              <a:ext cx="6694989" cy="0"/>
            </a:xfrm>
            <a:prstGeom prst="line">
              <a:avLst/>
            </a:prstGeom>
            <a:noFill/>
            <a:ln w="3175" cap="flat" cmpd="sng" algn="ctr"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  <a:gs pos="50000">
                    <a:srgbClr val="FFFFFF"/>
                  </a:gs>
                </a:gsLst>
                <a:lin ang="0" scaled="1"/>
                <a:tileRect/>
              </a:gradFill>
              <a:prstDash val="sys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8" name="TextBox 57"/>
            <p:cNvSpPr txBox="1"/>
            <p:nvPr/>
          </p:nvSpPr>
          <p:spPr>
            <a:xfrm>
              <a:off x="1989093" y="1268739"/>
              <a:ext cx="10017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cs typeface="Trebuchet MS"/>
                </a:rPr>
                <a:t>NVIDIA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cs typeface="Trebuchet MS"/>
                </a:rPr>
                <a:t>cuFFT,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cs typeface="Trebuchet MS"/>
                </a:rPr>
                <a:t>cuBLAS,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cs typeface="Trebuchet MS"/>
                </a:rPr>
                <a:t>cuSPARSE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48584" y="2038350"/>
              <a:ext cx="537931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cs typeface="Trebuchet MS"/>
                </a:rPr>
                <a:t>NVIDIA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cs typeface="Trebuchet MS"/>
                </a:rPr>
                <a:t>Math Lib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85632" y="2038350"/>
              <a:ext cx="8324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cs typeface="Trebuchet MS"/>
                </a:rPr>
                <a:t>NVIDIA cuRAND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28989" y="3692838"/>
              <a:ext cx="53793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NVIDIA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NPP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84400" y="3486150"/>
              <a:ext cx="551961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NVIDIA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cs typeface="Trebuchet MS"/>
                </a:rPr>
                <a:t>Video Encode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88167" y="2800350"/>
              <a:ext cx="69145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cs typeface="Trebuchet MS"/>
                </a:rPr>
                <a:t>GPU AI – Board Games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96923" y="2800350"/>
              <a:ext cx="69145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cs typeface="Trebuchet MS"/>
                </a:rPr>
                <a:t>GPU AI – Path Finding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8635</TotalTime>
  <Words>3186</Words>
  <Application>Microsoft Office PowerPoint</Application>
  <PresentationFormat>On-screen Show (4:3)</PresentationFormat>
  <Paragraphs>770</Paragraphs>
  <Slides>43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Arial Unicode MS</vt:lpstr>
      <vt:lpstr>MS PGothic</vt:lpstr>
      <vt:lpstr>MS PGothic</vt:lpstr>
      <vt:lpstr>Albany</vt:lpstr>
      <vt:lpstr>Arial</vt:lpstr>
      <vt:lpstr>B Nazanin</vt:lpstr>
      <vt:lpstr>Calibri</vt:lpstr>
      <vt:lpstr>Courier New</vt:lpstr>
      <vt:lpstr>Droid Sans Mono</vt:lpstr>
      <vt:lpstr>HG Mincho Light J</vt:lpstr>
      <vt:lpstr>Palatino</vt:lpstr>
      <vt:lpstr>Trebuchet MS</vt:lpstr>
      <vt:lpstr>Wingdings</vt:lpstr>
      <vt:lpstr>Wingdings 2</vt:lpstr>
      <vt:lpstr>Median</vt:lpstr>
      <vt:lpstr>برنامه‌نویسی چندهسته‌ای  6- CUDA (بخش اول)  محمود ممتازپور  </vt:lpstr>
      <vt:lpstr>فهرست</vt:lpstr>
      <vt:lpstr>سیستم‌های موازی ناهمگن</vt:lpstr>
      <vt:lpstr>تفاوت ساختار CPU و GPU</vt:lpstr>
      <vt:lpstr>تفاوت ساختار CPU و GPU</vt:lpstr>
      <vt:lpstr>تفاوت ساختار CPU و GPU</vt:lpstr>
      <vt:lpstr>تفاوت اجرای نخ‌ها در CPU و GPU</vt:lpstr>
      <vt:lpstr>سه راه برای تسریع کاربردها</vt:lpstr>
      <vt:lpstr>استفاده از کتابخانه‌ها</vt:lpstr>
      <vt:lpstr>جمع آرایه با استفاده از کتابخانه Thrust</vt:lpstr>
      <vt:lpstr>استفاده از راهنماهای کامپایلر</vt:lpstr>
      <vt:lpstr>جمع آرایه با استفاده از راهنماهای OpenACC</vt:lpstr>
      <vt:lpstr>استفاده از زبان‌های برنامه‌نویسی</vt:lpstr>
      <vt:lpstr>زبان‌های برنامه‌نویسی GPU</vt:lpstr>
      <vt:lpstr>زبان برنامه‌نویسی CUDA</vt:lpstr>
      <vt:lpstr>سیستم‌های ناهمگن CPU-GPU</vt:lpstr>
      <vt:lpstr>معماری کلی سیستم ناهمگن</vt:lpstr>
      <vt:lpstr>نمایی از یک کارت گرافیکی</vt:lpstr>
      <vt:lpstr>محاسبات ناهمگن CPU-GPU</vt:lpstr>
      <vt:lpstr>مدل اجرا در CUDA</vt:lpstr>
      <vt:lpstr>مراحل اجرای یک کاربرد بر روی GPU</vt:lpstr>
      <vt:lpstr>مراحل اجرای یک کاربرد بر روی GPU</vt:lpstr>
      <vt:lpstr>مراحل اجرای یک کاربرد بر روی GPU</vt:lpstr>
      <vt:lpstr>موازی‌سازی سطح داده: مثال جمع آرایه </vt:lpstr>
      <vt:lpstr>کد C برنامه سریال جمع آرایه</vt:lpstr>
      <vt:lpstr>کد CUDA میزبان برای برنامه جمع آرایه</vt:lpstr>
      <vt:lpstr>مرور اجمالی بر حافظه‌ها در CUDA</vt:lpstr>
      <vt:lpstr>توابع API برای مدیریت حافظه دستگاه</vt:lpstr>
      <vt:lpstr>توابع API برای انتقال داده بین دستگاه و میزبان</vt:lpstr>
      <vt:lpstr>کد CUDA میزبان برای برنامه جمع آرایه</vt:lpstr>
      <vt:lpstr>بررسی وجود خطا در فراخوانی توابع API</vt:lpstr>
      <vt:lpstr>آرایه‌ای از نخ‌های موازی        grid</vt:lpstr>
      <vt:lpstr>بلوک نخ       Thread Block</vt:lpstr>
      <vt:lpstr>اندیس‌های نخ</vt:lpstr>
      <vt:lpstr>سلسله ‌مراتب نخ‌ها</vt:lpstr>
      <vt:lpstr>کد CUDA دستگاه برای برنامه جمع آرایه</vt:lpstr>
      <vt:lpstr>مثال: نحوه محاسبه اندیس آرایه از روی اندیس نخ</vt:lpstr>
      <vt:lpstr>نحوه فراخوانی هسته در کد میزبان</vt:lpstr>
      <vt:lpstr>کد CUDA میزبان برای برنامه جمع آرایه</vt:lpstr>
      <vt:lpstr>فراخوانی تابع هسته با تعداد کافی بلوک</vt:lpstr>
      <vt:lpstr>تعریف توابع میزبان و دستگاه</vt:lpstr>
      <vt:lpstr>کامپایل کردن برنامه CUDA</vt:lpstr>
      <vt:lpstr>مراجع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Windows User</cp:lastModifiedBy>
  <cp:revision>721</cp:revision>
  <dcterms:created xsi:type="dcterms:W3CDTF">2005-06-03T08:24:32Z</dcterms:created>
  <dcterms:modified xsi:type="dcterms:W3CDTF">2018-05-11T13:30:50Z</dcterms:modified>
</cp:coreProperties>
</file>