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71" r:id="rId2"/>
    <p:sldId id="270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4" r:id="rId11"/>
    <p:sldId id="307" r:id="rId12"/>
    <p:sldId id="335" r:id="rId13"/>
    <p:sldId id="308" r:id="rId14"/>
    <p:sldId id="309" r:id="rId15"/>
    <p:sldId id="318" r:id="rId16"/>
    <p:sldId id="328" r:id="rId17"/>
    <p:sldId id="329" r:id="rId18"/>
    <p:sldId id="333" r:id="rId19"/>
    <p:sldId id="330" r:id="rId20"/>
    <p:sldId id="331" r:id="rId21"/>
    <p:sldId id="334" r:id="rId22"/>
    <p:sldId id="298" r:id="rId23"/>
    <p:sldId id="327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FD"/>
    <a:srgbClr val="FF6600"/>
    <a:srgbClr val="008000"/>
    <a:srgbClr val="FF9900"/>
    <a:srgbClr val="66FF66"/>
    <a:srgbClr val="008080"/>
    <a:srgbClr val="CC0099"/>
    <a:srgbClr val="FF0000"/>
    <a:srgbClr val="0066FF"/>
    <a:srgbClr val="61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2" autoAdjust="0"/>
    <p:restoredTop sz="82104" autoAdjust="0"/>
  </p:normalViewPr>
  <p:slideViewPr>
    <p:cSldViewPr>
      <p:cViewPr varScale="1">
        <p:scale>
          <a:sx n="73" d="100"/>
          <a:sy n="73" d="100"/>
        </p:scale>
        <p:origin x="118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دسترسی به </a:t>
            </a:r>
            <a:r>
              <a:rPr lang="en-US" dirty="0" smtClean="0"/>
              <a:t>A</a:t>
            </a:r>
            <a:r>
              <a:rPr lang="fa-IR" dirty="0" smtClean="0"/>
              <a:t> بله، و دسترسی</a:t>
            </a:r>
            <a:r>
              <a:rPr lang="fa-IR" baseline="0" dirty="0" smtClean="0"/>
              <a:t> به </a:t>
            </a:r>
            <a:r>
              <a:rPr lang="en-US" baseline="0" dirty="0" smtClean="0"/>
              <a:t>B</a:t>
            </a:r>
            <a:r>
              <a:rPr lang="fa-IR" baseline="0" dirty="0" smtClean="0"/>
              <a:t> خیر. زیرا نخهای یک ریسمان دارای </a:t>
            </a:r>
            <a:r>
              <a:rPr lang="en-US" baseline="0" dirty="0" err="1" smtClean="0"/>
              <a:t>threadIdx.x</a:t>
            </a:r>
            <a:r>
              <a:rPr lang="fa-IR" baseline="0" dirty="0" smtClean="0"/>
              <a:t> متوالی هستند و در </a:t>
            </a:r>
            <a:r>
              <a:rPr lang="en-US" baseline="0" dirty="0" smtClean="0"/>
              <a:t>A</a:t>
            </a:r>
            <a:r>
              <a:rPr lang="fa-IR" baseline="0" dirty="0" smtClean="0"/>
              <a:t> به خانه‌های متوالی نیز دسترسی می یابند ولی در </a:t>
            </a:r>
            <a:r>
              <a:rPr lang="en-US" baseline="0" dirty="0" smtClean="0"/>
              <a:t>B</a:t>
            </a:r>
            <a:r>
              <a:rPr lang="fa-IR" baseline="0" dirty="0" smtClean="0"/>
              <a:t> خانه‌ها به اندازه </a:t>
            </a:r>
            <a:r>
              <a:rPr lang="en-US" baseline="0" dirty="0" smtClean="0"/>
              <a:t>width</a:t>
            </a:r>
            <a:r>
              <a:rPr lang="fa-IR" baseline="0" dirty="0" smtClean="0"/>
              <a:t> از هم فاصله دارند و تلفیق نمی‌شوند.</a:t>
            </a:r>
            <a:endParaRPr lang="fa-IR" dirty="0" smtClean="0"/>
          </a:p>
          <a:p>
            <a:pPr algn="r" rtl="1"/>
            <a:r>
              <a:rPr lang="fa-IR" dirty="0" smtClean="0"/>
              <a:t>به طور کلی، اگر اندیس خطی</a:t>
            </a:r>
            <a:r>
              <a:rPr lang="fa-IR" baseline="0" dirty="0" smtClean="0"/>
              <a:t> شده ماتریس به صورت </a:t>
            </a:r>
          </a:p>
          <a:p>
            <a:pPr algn="r" rtl="1"/>
            <a:r>
              <a:rPr lang="en-US" baseline="0" dirty="0" smtClean="0"/>
              <a:t>A</a:t>
            </a:r>
            <a:r>
              <a:rPr lang="en-US" dirty="0" smtClean="0"/>
              <a:t>[(expression with terms independent of </a:t>
            </a:r>
            <a:r>
              <a:rPr lang="en-US" dirty="0" err="1" smtClean="0"/>
              <a:t>threadIdx.x</a:t>
            </a:r>
            <a:r>
              <a:rPr lang="en-US" dirty="0" smtClean="0"/>
              <a:t>) + </a:t>
            </a:r>
            <a:r>
              <a:rPr lang="en-US" dirty="0" err="1" smtClean="0"/>
              <a:t>threadIdx.x</a:t>
            </a:r>
            <a:r>
              <a:rPr lang="en-US" dirty="0" smtClean="0"/>
              <a:t>];</a:t>
            </a:r>
          </a:p>
          <a:p>
            <a:pPr algn="r" rtl="1"/>
            <a:r>
              <a:rPr lang="fa-IR" dirty="0" smtClean="0"/>
              <a:t>باشد،</a:t>
            </a:r>
            <a:r>
              <a:rPr lang="fa-IR" baseline="0" dirty="0" smtClean="0"/>
              <a:t> دسترسی نخهای یک ریسمان به خانه‌های متوالی خواهد بود و احتمال تلفیق بالا میرود.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sz="2800" baseline="0">
                <a:cs typeface="B Nazanin" panose="00000400000000000000" pitchFamily="2" charset="-78"/>
              </a:defRPr>
            </a:lvl1pPr>
            <a:lvl2pPr algn="r" rtl="1">
              <a:defRPr sz="2400" baseline="0">
                <a:cs typeface="B Nazanin" panose="00000400000000000000" pitchFamily="2" charset="-78"/>
              </a:defRPr>
            </a:lvl2pPr>
            <a:lvl3pPr algn="r" rtl="1">
              <a:defRPr sz="2000" baseline="0">
                <a:cs typeface="B Nazanin" panose="00000400000000000000" pitchFamily="2" charset="-78"/>
              </a:defRPr>
            </a:lvl3pPr>
            <a:lvl4pPr algn="r" rtl="1">
              <a:defRPr sz="1800" baseline="0">
                <a:cs typeface="B Nazanin" panose="00000400000000000000" pitchFamily="2" charset="-78"/>
              </a:defRPr>
            </a:lvl4pPr>
            <a:lvl5pPr algn="r" rtl="1">
              <a:defRPr sz="18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cmu.edu/~ece740/f11/doku.php?id=wiki:lectur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6- </a:t>
            </a:r>
            <a:r>
              <a:rPr lang="en-US" cap="none" dirty="0" smtClean="0">
                <a:cs typeface="B Nazanin" panose="00000400000000000000" pitchFamily="2" charset="-78"/>
              </a:rPr>
              <a:t>CUDA</a:t>
            </a:r>
            <a:r>
              <a:rPr lang="fa-IR" cap="none" dirty="0" smtClean="0">
                <a:cs typeface="B Nazanin" panose="00000400000000000000" pitchFamily="2" charset="-78"/>
              </a:rPr>
              <a:t> (بخش چهارم)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پشت سر هم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سیستم‌های </a:t>
            </a:r>
            <a:r>
              <a:rPr lang="en-US" dirty="0" smtClean="0"/>
              <a:t>DRAM</a:t>
            </a:r>
            <a:r>
              <a:rPr lang="fa-IR" dirty="0" smtClean="0"/>
              <a:t> مدرن معمولاً همیشه در حالت پشت سر هم کار می‌کنند. اگر دسترسی پردازنده به خانه‌های متوالی نیست، داده‌های اضافی دور ریخته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5800" y="1655803"/>
            <a:ext cx="8108219" cy="3033651"/>
            <a:chOff x="-184166" y="1279003"/>
            <a:chExt cx="6290808" cy="2060931"/>
          </a:xfrm>
        </p:grpSpPr>
        <p:cxnSp>
          <p:nvCxnSpPr>
            <p:cNvPr id="43" name="Straight Arrow Connector 4"/>
            <p:cNvCxnSpPr>
              <a:cxnSpLocks noChangeShapeType="1"/>
            </p:cNvCxnSpPr>
            <p:nvPr/>
          </p:nvCxnSpPr>
          <p:spPr bwMode="auto">
            <a:xfrm>
              <a:off x="152400" y="2212293"/>
              <a:ext cx="5750555" cy="0"/>
            </a:xfrm>
            <a:prstGeom prst="straightConnector1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5"/>
            <p:cNvSpPr txBox="1">
              <a:spLocks noChangeArrowheads="1"/>
            </p:cNvSpPr>
            <p:nvPr/>
          </p:nvSpPr>
          <p:spPr bwMode="auto">
            <a:xfrm>
              <a:off x="5723334" y="1936946"/>
              <a:ext cx="383308" cy="21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زمان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sp>
          <p:nvSpPr>
            <p:cNvPr id="45" name="TextBox 6"/>
            <p:cNvSpPr txBox="1">
              <a:spLocks noChangeArrowheads="1"/>
            </p:cNvSpPr>
            <p:nvPr/>
          </p:nvSpPr>
          <p:spPr bwMode="auto">
            <a:xfrm>
              <a:off x="-184166" y="1279003"/>
              <a:ext cx="1143000" cy="37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قرار گرفتن آدرس در ورودی دیکدر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cxnSp>
          <p:nvCxnSpPr>
            <p:cNvPr id="46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203002" y="1933090"/>
              <a:ext cx="471488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12"/>
            <p:cNvCxnSpPr>
              <a:cxnSpLocks noChangeShapeType="1"/>
            </p:cNvCxnSpPr>
            <p:nvPr/>
          </p:nvCxnSpPr>
          <p:spPr bwMode="auto">
            <a:xfrm>
              <a:off x="438150" y="1997980"/>
              <a:ext cx="190881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3"/>
            <p:cNvSpPr txBox="1">
              <a:spLocks noChangeArrowheads="1"/>
            </p:cNvSpPr>
            <p:nvPr/>
          </p:nvSpPr>
          <p:spPr bwMode="auto">
            <a:xfrm>
              <a:off x="537083" y="1746423"/>
              <a:ext cx="2057400" cy="21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تأخیر</a:t>
              </a:r>
              <a:r>
                <a:rPr kumimoji="0" lang="fa-IR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 دسترسی به آرایه هسته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cxnSp>
          <p:nvCxnSpPr>
            <p:cNvPr id="49" name="Straight Arrow Connector 15"/>
            <p:cNvCxnSpPr>
              <a:cxnSpLocks noChangeShapeType="1"/>
            </p:cNvCxnSpPr>
            <p:nvPr/>
          </p:nvCxnSpPr>
          <p:spPr bwMode="auto">
            <a:xfrm>
              <a:off x="2363529" y="2002666"/>
              <a:ext cx="28575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0"/>
            <p:cNvSpPr txBox="1">
              <a:spLocks noChangeArrowheads="1"/>
            </p:cNvSpPr>
            <p:nvPr/>
          </p:nvSpPr>
          <p:spPr bwMode="auto">
            <a:xfrm>
              <a:off x="2144896" y="1580675"/>
              <a:ext cx="1038738" cy="3763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قرار گرفتن بیت‌ها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 بر روی باس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466725" y="2380103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2352675" y="2380103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2581275" y="2380103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4467225" y="2380103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466725" y="2891484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352675" y="2891484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2581275" y="2891484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8" name="TextBox 32"/>
            <p:cNvSpPr txBox="1">
              <a:spLocks noChangeArrowheads="1"/>
            </p:cNvSpPr>
            <p:nvPr/>
          </p:nvSpPr>
          <p:spPr bwMode="auto">
            <a:xfrm>
              <a:off x="2346960" y="2541018"/>
              <a:ext cx="29146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Non-burst timing</a:t>
              </a:r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2352676" y="3062935"/>
              <a:ext cx="10198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Trebuchet MS"/>
                </a:rPr>
                <a:t>Burst timing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</a:t>
            </a:r>
            <a:r>
              <a:rPr lang="fa-IR" dirty="0" smtClean="0"/>
              <a:t> با چند بانک حافظه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pSp>
        <p:nvGrpSpPr>
          <p:cNvPr id="299" name="Group 298"/>
          <p:cNvGrpSpPr/>
          <p:nvPr/>
        </p:nvGrpSpPr>
        <p:grpSpPr>
          <a:xfrm>
            <a:off x="1143000" y="1932265"/>
            <a:ext cx="6972300" cy="3450669"/>
            <a:chOff x="1447800" y="2166937"/>
            <a:chExt cx="5829300" cy="2807732"/>
          </a:xfrm>
        </p:grpSpPr>
        <p:sp>
          <p:nvSpPr>
            <p:cNvPr id="226" name="Rectangle 5"/>
            <p:cNvSpPr>
              <a:spLocks noChangeArrowheads="1"/>
            </p:cNvSpPr>
            <p:nvPr/>
          </p:nvSpPr>
          <p:spPr bwMode="auto">
            <a:xfrm>
              <a:off x="2533650" y="24241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7" name="Rectangle 6"/>
            <p:cNvSpPr>
              <a:spLocks noChangeArrowheads="1"/>
            </p:cNvSpPr>
            <p:nvPr/>
          </p:nvSpPr>
          <p:spPr bwMode="auto">
            <a:xfrm>
              <a:off x="2990850" y="24241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8" name="Rectangle 7"/>
            <p:cNvSpPr>
              <a:spLocks noChangeArrowheads="1"/>
            </p:cNvSpPr>
            <p:nvPr/>
          </p:nvSpPr>
          <p:spPr bwMode="auto">
            <a:xfrm>
              <a:off x="3448050" y="24241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9" name="Rectangle 8"/>
            <p:cNvSpPr>
              <a:spLocks noChangeArrowheads="1"/>
            </p:cNvSpPr>
            <p:nvPr/>
          </p:nvSpPr>
          <p:spPr bwMode="auto">
            <a:xfrm>
              <a:off x="3905250" y="24241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0" name="Rectangle 9"/>
            <p:cNvSpPr>
              <a:spLocks noChangeArrowheads="1"/>
            </p:cNvSpPr>
            <p:nvPr/>
          </p:nvSpPr>
          <p:spPr bwMode="auto">
            <a:xfrm>
              <a:off x="2533650" y="27670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1" name="Rectangle 10"/>
            <p:cNvSpPr>
              <a:spLocks noChangeArrowheads="1"/>
            </p:cNvSpPr>
            <p:nvPr/>
          </p:nvSpPr>
          <p:spPr bwMode="auto">
            <a:xfrm>
              <a:off x="3448050" y="27670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2" name="Rectangle 11"/>
            <p:cNvSpPr>
              <a:spLocks noChangeArrowheads="1"/>
            </p:cNvSpPr>
            <p:nvPr/>
          </p:nvSpPr>
          <p:spPr bwMode="auto">
            <a:xfrm>
              <a:off x="3905250" y="27670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3" name="Rectangle 12"/>
            <p:cNvSpPr>
              <a:spLocks noChangeArrowheads="1"/>
            </p:cNvSpPr>
            <p:nvPr/>
          </p:nvSpPr>
          <p:spPr bwMode="auto">
            <a:xfrm>
              <a:off x="2533650" y="31099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4" name="Rectangle 13"/>
            <p:cNvSpPr>
              <a:spLocks noChangeArrowheads="1"/>
            </p:cNvSpPr>
            <p:nvPr/>
          </p:nvSpPr>
          <p:spPr bwMode="auto">
            <a:xfrm>
              <a:off x="2990850" y="27670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5" name="Rectangle 14"/>
            <p:cNvSpPr>
              <a:spLocks noChangeArrowheads="1"/>
            </p:cNvSpPr>
            <p:nvPr/>
          </p:nvSpPr>
          <p:spPr bwMode="auto">
            <a:xfrm>
              <a:off x="2990850" y="31099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3448050" y="31099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7" name="Rectangle 16"/>
            <p:cNvSpPr>
              <a:spLocks noChangeArrowheads="1"/>
            </p:cNvSpPr>
            <p:nvPr/>
          </p:nvSpPr>
          <p:spPr bwMode="auto">
            <a:xfrm>
              <a:off x="3905250" y="31099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8" name="Rectangle 17"/>
            <p:cNvSpPr>
              <a:spLocks noChangeArrowheads="1"/>
            </p:cNvSpPr>
            <p:nvPr/>
          </p:nvSpPr>
          <p:spPr bwMode="auto">
            <a:xfrm>
              <a:off x="2990850" y="27670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9" name="Rectangle 18"/>
            <p:cNvSpPr>
              <a:spLocks noChangeArrowheads="1"/>
            </p:cNvSpPr>
            <p:nvPr/>
          </p:nvSpPr>
          <p:spPr bwMode="auto">
            <a:xfrm>
              <a:off x="3448050" y="34528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0" name="Rectangle 19"/>
            <p:cNvSpPr>
              <a:spLocks noChangeArrowheads="1"/>
            </p:cNvSpPr>
            <p:nvPr/>
          </p:nvSpPr>
          <p:spPr bwMode="auto">
            <a:xfrm>
              <a:off x="2990850" y="34528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1" name="Rectangle 20"/>
            <p:cNvSpPr>
              <a:spLocks noChangeArrowheads="1"/>
            </p:cNvSpPr>
            <p:nvPr/>
          </p:nvSpPr>
          <p:spPr bwMode="auto">
            <a:xfrm>
              <a:off x="2533650" y="34528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2" name="Rectangle 21"/>
            <p:cNvSpPr>
              <a:spLocks noChangeArrowheads="1"/>
            </p:cNvSpPr>
            <p:nvPr/>
          </p:nvSpPr>
          <p:spPr bwMode="auto">
            <a:xfrm>
              <a:off x="3905250" y="3452812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1733550" y="2424112"/>
              <a:ext cx="457200" cy="13287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44" name="Straight Arrow Connector 23"/>
            <p:cNvCxnSpPr>
              <a:cxnSpLocks noChangeShapeType="1"/>
              <a:endCxn id="229" idx="3"/>
            </p:cNvCxnSpPr>
            <p:nvPr/>
          </p:nvCxnSpPr>
          <p:spPr bwMode="auto">
            <a:xfrm>
              <a:off x="2190750" y="2595563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Arrow Connector 24"/>
            <p:cNvCxnSpPr>
              <a:cxnSpLocks noChangeShapeType="1"/>
              <a:endCxn id="232" idx="3"/>
            </p:cNvCxnSpPr>
            <p:nvPr/>
          </p:nvCxnSpPr>
          <p:spPr bwMode="auto">
            <a:xfrm>
              <a:off x="2190750" y="2938463"/>
              <a:ext cx="2171700" cy="893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Arrow Connector 25"/>
            <p:cNvCxnSpPr>
              <a:cxnSpLocks noChangeShapeType="1"/>
              <a:endCxn id="237" idx="3"/>
            </p:cNvCxnSpPr>
            <p:nvPr/>
          </p:nvCxnSpPr>
          <p:spPr bwMode="auto">
            <a:xfrm>
              <a:off x="2190750" y="3281363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Arrow Connector 26"/>
            <p:cNvCxnSpPr>
              <a:cxnSpLocks noChangeShapeType="1"/>
              <a:endCxn id="242" idx="3"/>
            </p:cNvCxnSpPr>
            <p:nvPr/>
          </p:nvCxnSpPr>
          <p:spPr bwMode="auto">
            <a:xfrm>
              <a:off x="2190750" y="3624263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" name="TextBox 27"/>
            <p:cNvSpPr txBox="1">
              <a:spLocks noChangeArrowheads="1"/>
            </p:cNvSpPr>
            <p:nvPr/>
          </p:nvSpPr>
          <p:spPr bwMode="auto">
            <a:xfrm rot="-5400000">
              <a:off x="1544592" y="2836396"/>
              <a:ext cx="838691" cy="369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decode</a:t>
              </a:r>
            </a:p>
          </p:txBody>
        </p:sp>
        <p:sp>
          <p:nvSpPr>
            <p:cNvPr id="249" name="Rectangle 28"/>
            <p:cNvSpPr>
              <a:spLocks noChangeArrowheads="1"/>
            </p:cNvSpPr>
            <p:nvPr/>
          </p:nvSpPr>
          <p:spPr bwMode="auto">
            <a:xfrm>
              <a:off x="2533650" y="4052887"/>
              <a:ext cx="1885950" cy="2571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Sense amps</a:t>
              </a:r>
            </a:p>
          </p:txBody>
        </p:sp>
        <p:cxnSp>
          <p:nvCxnSpPr>
            <p:cNvPr id="250" name="Straight Arrow Connector 29"/>
            <p:cNvCxnSpPr>
              <a:cxnSpLocks noChangeShapeType="1"/>
            </p:cNvCxnSpPr>
            <p:nvPr/>
          </p:nvCxnSpPr>
          <p:spPr bwMode="auto">
            <a:xfrm rot="5400000">
              <a:off x="1748433" y="3109317"/>
              <a:ext cx="1800225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2261147" y="3109764"/>
              <a:ext cx="1801118" cy="11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2719537" y="3109764"/>
              <a:ext cx="1801118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Arrow Connector 32"/>
            <p:cNvCxnSpPr>
              <a:cxnSpLocks noChangeShapeType="1"/>
            </p:cNvCxnSpPr>
            <p:nvPr/>
          </p:nvCxnSpPr>
          <p:spPr bwMode="auto">
            <a:xfrm rot="5400000">
              <a:off x="3119587" y="3109764"/>
              <a:ext cx="1801118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4" name="AutoShape 11"/>
            <p:cNvSpPr>
              <a:spLocks noChangeArrowheads="1"/>
            </p:cNvSpPr>
            <p:nvPr/>
          </p:nvSpPr>
          <p:spPr bwMode="auto">
            <a:xfrm>
              <a:off x="2533650" y="4524375"/>
              <a:ext cx="1771650" cy="1714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cxnSp>
          <p:nvCxnSpPr>
            <p:cNvPr id="255" name="Straight Arrow Connector 34"/>
            <p:cNvCxnSpPr>
              <a:cxnSpLocks noChangeShapeType="1"/>
            </p:cNvCxnSpPr>
            <p:nvPr/>
          </p:nvCxnSpPr>
          <p:spPr bwMode="auto">
            <a:xfrm rot="5400000">
              <a:off x="2540794" y="4416922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3055144" y="4416922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3513387" y="4417070"/>
              <a:ext cx="213419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3912394" y="4416922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Arrow Connector 38"/>
            <p:cNvCxnSpPr>
              <a:cxnSpLocks noChangeShapeType="1"/>
            </p:cNvCxnSpPr>
            <p:nvPr/>
          </p:nvCxnSpPr>
          <p:spPr bwMode="auto">
            <a:xfrm rot="5400000">
              <a:off x="3091905" y="4824264"/>
              <a:ext cx="256282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Straight Arrow Connector 259"/>
            <p:cNvCxnSpPr/>
            <p:nvPr/>
          </p:nvCxnSpPr>
          <p:spPr bwMode="auto">
            <a:xfrm rot="5400000">
              <a:off x="3377655" y="4824264"/>
              <a:ext cx="256282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Arrow Connector 41"/>
            <p:cNvCxnSpPr>
              <a:cxnSpLocks noChangeShapeType="1"/>
            </p:cNvCxnSpPr>
            <p:nvPr/>
          </p:nvCxnSpPr>
          <p:spPr bwMode="auto">
            <a:xfrm>
              <a:off x="1447800" y="4953000"/>
              <a:ext cx="5829300" cy="893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2" name="Rectangle 42"/>
            <p:cNvSpPr>
              <a:spLocks noChangeArrowheads="1"/>
            </p:cNvSpPr>
            <p:nvPr/>
          </p:nvSpPr>
          <p:spPr bwMode="auto">
            <a:xfrm>
              <a:off x="5391150" y="23812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3" name="Rectangle 43"/>
            <p:cNvSpPr>
              <a:spLocks noChangeArrowheads="1"/>
            </p:cNvSpPr>
            <p:nvPr/>
          </p:nvSpPr>
          <p:spPr bwMode="auto">
            <a:xfrm>
              <a:off x="5848350" y="23812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4" name="Rectangle 44"/>
            <p:cNvSpPr>
              <a:spLocks noChangeArrowheads="1"/>
            </p:cNvSpPr>
            <p:nvPr/>
          </p:nvSpPr>
          <p:spPr bwMode="auto">
            <a:xfrm>
              <a:off x="6305550" y="23812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5" name="Rectangle 45"/>
            <p:cNvSpPr>
              <a:spLocks noChangeArrowheads="1"/>
            </p:cNvSpPr>
            <p:nvPr/>
          </p:nvSpPr>
          <p:spPr bwMode="auto">
            <a:xfrm>
              <a:off x="6762750" y="23812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6" name="Rectangle 46"/>
            <p:cNvSpPr>
              <a:spLocks noChangeArrowheads="1"/>
            </p:cNvSpPr>
            <p:nvPr/>
          </p:nvSpPr>
          <p:spPr bwMode="auto">
            <a:xfrm>
              <a:off x="5391150" y="27241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7" name="Rectangle 47"/>
            <p:cNvSpPr>
              <a:spLocks noChangeArrowheads="1"/>
            </p:cNvSpPr>
            <p:nvPr/>
          </p:nvSpPr>
          <p:spPr bwMode="auto">
            <a:xfrm>
              <a:off x="6305550" y="27241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8" name="Rectangle 48"/>
            <p:cNvSpPr>
              <a:spLocks noChangeArrowheads="1"/>
            </p:cNvSpPr>
            <p:nvPr/>
          </p:nvSpPr>
          <p:spPr bwMode="auto">
            <a:xfrm>
              <a:off x="6762750" y="27241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9" name="Rectangle 49"/>
            <p:cNvSpPr>
              <a:spLocks noChangeArrowheads="1"/>
            </p:cNvSpPr>
            <p:nvPr/>
          </p:nvSpPr>
          <p:spPr bwMode="auto">
            <a:xfrm>
              <a:off x="5391150" y="30670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0" name="Rectangle 50"/>
            <p:cNvSpPr>
              <a:spLocks noChangeArrowheads="1"/>
            </p:cNvSpPr>
            <p:nvPr/>
          </p:nvSpPr>
          <p:spPr bwMode="auto">
            <a:xfrm>
              <a:off x="5848350" y="27241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1" name="Rectangle 51"/>
            <p:cNvSpPr>
              <a:spLocks noChangeArrowheads="1"/>
            </p:cNvSpPr>
            <p:nvPr/>
          </p:nvSpPr>
          <p:spPr bwMode="auto">
            <a:xfrm>
              <a:off x="5848350" y="30670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2" name="Rectangle 52"/>
            <p:cNvSpPr>
              <a:spLocks noChangeArrowheads="1"/>
            </p:cNvSpPr>
            <p:nvPr/>
          </p:nvSpPr>
          <p:spPr bwMode="auto">
            <a:xfrm>
              <a:off x="6305550" y="30670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3" name="Rectangle 53"/>
            <p:cNvSpPr>
              <a:spLocks noChangeArrowheads="1"/>
            </p:cNvSpPr>
            <p:nvPr/>
          </p:nvSpPr>
          <p:spPr bwMode="auto">
            <a:xfrm>
              <a:off x="6762750" y="30670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4" name="Rectangle 54"/>
            <p:cNvSpPr>
              <a:spLocks noChangeArrowheads="1"/>
            </p:cNvSpPr>
            <p:nvPr/>
          </p:nvSpPr>
          <p:spPr bwMode="auto">
            <a:xfrm>
              <a:off x="5848350" y="27241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5" name="Rectangle 55"/>
            <p:cNvSpPr>
              <a:spLocks noChangeArrowheads="1"/>
            </p:cNvSpPr>
            <p:nvPr/>
          </p:nvSpPr>
          <p:spPr bwMode="auto">
            <a:xfrm>
              <a:off x="6305550" y="34099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6" name="Rectangle 56"/>
            <p:cNvSpPr>
              <a:spLocks noChangeArrowheads="1"/>
            </p:cNvSpPr>
            <p:nvPr/>
          </p:nvSpPr>
          <p:spPr bwMode="auto">
            <a:xfrm>
              <a:off x="5848350" y="34099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7" name="Rectangle 57"/>
            <p:cNvSpPr>
              <a:spLocks noChangeArrowheads="1"/>
            </p:cNvSpPr>
            <p:nvPr/>
          </p:nvSpPr>
          <p:spPr bwMode="auto">
            <a:xfrm>
              <a:off x="5391150" y="34099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8" name="Rectangle 58"/>
            <p:cNvSpPr>
              <a:spLocks noChangeArrowheads="1"/>
            </p:cNvSpPr>
            <p:nvPr/>
          </p:nvSpPr>
          <p:spPr bwMode="auto">
            <a:xfrm>
              <a:off x="6762750" y="3409950"/>
              <a:ext cx="457200" cy="342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9" name="Rectangle 59"/>
            <p:cNvSpPr>
              <a:spLocks noChangeArrowheads="1"/>
            </p:cNvSpPr>
            <p:nvPr/>
          </p:nvSpPr>
          <p:spPr bwMode="auto">
            <a:xfrm>
              <a:off x="4591050" y="2381249"/>
              <a:ext cx="457200" cy="13287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80" name="Straight Arrow Connector 60"/>
            <p:cNvCxnSpPr>
              <a:cxnSpLocks noChangeShapeType="1"/>
              <a:endCxn id="265" idx="3"/>
            </p:cNvCxnSpPr>
            <p:nvPr/>
          </p:nvCxnSpPr>
          <p:spPr bwMode="auto">
            <a:xfrm>
              <a:off x="5048250" y="2552700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Arrow Connector 61"/>
            <p:cNvCxnSpPr>
              <a:cxnSpLocks noChangeShapeType="1"/>
              <a:endCxn id="268" idx="3"/>
            </p:cNvCxnSpPr>
            <p:nvPr/>
          </p:nvCxnSpPr>
          <p:spPr bwMode="auto">
            <a:xfrm>
              <a:off x="5048250" y="2895600"/>
              <a:ext cx="2171700" cy="893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Arrow Connector 62"/>
            <p:cNvCxnSpPr>
              <a:cxnSpLocks noChangeShapeType="1"/>
              <a:endCxn id="273" idx="3"/>
            </p:cNvCxnSpPr>
            <p:nvPr/>
          </p:nvCxnSpPr>
          <p:spPr bwMode="auto">
            <a:xfrm>
              <a:off x="5048250" y="3238500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Straight Arrow Connector 63"/>
            <p:cNvCxnSpPr>
              <a:cxnSpLocks noChangeShapeType="1"/>
              <a:endCxn id="278" idx="3"/>
            </p:cNvCxnSpPr>
            <p:nvPr/>
          </p:nvCxnSpPr>
          <p:spPr bwMode="auto">
            <a:xfrm>
              <a:off x="5048250" y="3581400"/>
              <a:ext cx="2171700" cy="89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TextBox 64"/>
            <p:cNvSpPr txBox="1">
              <a:spLocks noChangeArrowheads="1"/>
            </p:cNvSpPr>
            <p:nvPr/>
          </p:nvSpPr>
          <p:spPr bwMode="auto">
            <a:xfrm rot="-5400000">
              <a:off x="4402092" y="2793534"/>
              <a:ext cx="838691" cy="369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decode</a:t>
              </a:r>
            </a:p>
          </p:txBody>
        </p:sp>
        <p:sp>
          <p:nvSpPr>
            <p:cNvPr id="285" name="Rectangle 65"/>
            <p:cNvSpPr>
              <a:spLocks noChangeArrowheads="1"/>
            </p:cNvSpPr>
            <p:nvPr/>
          </p:nvSpPr>
          <p:spPr bwMode="auto">
            <a:xfrm>
              <a:off x="5391150" y="4010025"/>
              <a:ext cx="1885950" cy="2571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Sense amps</a:t>
              </a:r>
            </a:p>
          </p:txBody>
        </p:sp>
        <p:cxnSp>
          <p:nvCxnSpPr>
            <p:cNvPr id="286" name="Straight Arrow Connector 66"/>
            <p:cNvCxnSpPr>
              <a:cxnSpLocks noChangeShapeType="1"/>
            </p:cNvCxnSpPr>
            <p:nvPr/>
          </p:nvCxnSpPr>
          <p:spPr bwMode="auto">
            <a:xfrm rot="5400000">
              <a:off x="4605933" y="3066454"/>
              <a:ext cx="1800225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5118647" y="3066902"/>
              <a:ext cx="1801118" cy="11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Arrow Connector 68"/>
            <p:cNvCxnSpPr>
              <a:cxnSpLocks noChangeShapeType="1"/>
            </p:cNvCxnSpPr>
            <p:nvPr/>
          </p:nvCxnSpPr>
          <p:spPr bwMode="auto">
            <a:xfrm rot="5400000">
              <a:off x="5577037" y="3066901"/>
              <a:ext cx="1801118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Arrow Connector 69"/>
            <p:cNvCxnSpPr>
              <a:cxnSpLocks noChangeShapeType="1"/>
            </p:cNvCxnSpPr>
            <p:nvPr/>
          </p:nvCxnSpPr>
          <p:spPr bwMode="auto">
            <a:xfrm rot="5400000">
              <a:off x="5977087" y="3066901"/>
              <a:ext cx="1801118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0" name="AutoShape 11"/>
            <p:cNvSpPr>
              <a:spLocks noChangeArrowheads="1"/>
            </p:cNvSpPr>
            <p:nvPr/>
          </p:nvSpPr>
          <p:spPr bwMode="auto">
            <a:xfrm>
              <a:off x="5391150" y="4481512"/>
              <a:ext cx="1771650" cy="1714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cxnSp>
          <p:nvCxnSpPr>
            <p:cNvPr id="291" name="Straight Arrow Connector 71"/>
            <p:cNvCxnSpPr>
              <a:cxnSpLocks noChangeShapeType="1"/>
            </p:cNvCxnSpPr>
            <p:nvPr/>
          </p:nvCxnSpPr>
          <p:spPr bwMode="auto">
            <a:xfrm rot="5400000">
              <a:off x="5398294" y="4374059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Arrow Connector 72"/>
            <p:cNvCxnSpPr>
              <a:cxnSpLocks noChangeShapeType="1"/>
            </p:cNvCxnSpPr>
            <p:nvPr/>
          </p:nvCxnSpPr>
          <p:spPr bwMode="auto">
            <a:xfrm rot="5400000">
              <a:off x="5912644" y="4374059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0887" y="4374207"/>
              <a:ext cx="213419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Arrow Connector 74"/>
            <p:cNvCxnSpPr>
              <a:cxnSpLocks noChangeShapeType="1"/>
            </p:cNvCxnSpPr>
            <p:nvPr/>
          </p:nvCxnSpPr>
          <p:spPr bwMode="auto">
            <a:xfrm rot="5400000">
              <a:off x="6769894" y="4374059"/>
              <a:ext cx="214313" cy="238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5949405" y="4781401"/>
              <a:ext cx="256282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Arrow Connector 295"/>
            <p:cNvCxnSpPr/>
            <p:nvPr/>
          </p:nvCxnSpPr>
          <p:spPr bwMode="auto">
            <a:xfrm rot="5400000">
              <a:off x="6235155" y="4781401"/>
              <a:ext cx="256282" cy="119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" name="TextBox 81"/>
            <p:cNvSpPr txBox="1">
              <a:spLocks noChangeArrowheads="1"/>
            </p:cNvSpPr>
            <p:nvPr/>
          </p:nvSpPr>
          <p:spPr bwMode="auto">
            <a:xfrm>
              <a:off x="2076451" y="4605337"/>
              <a:ext cx="8451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Bank 0</a:t>
              </a:r>
            </a:p>
          </p:txBody>
        </p:sp>
        <p:sp>
          <p:nvSpPr>
            <p:cNvPr id="298" name="TextBox 82"/>
            <p:cNvSpPr txBox="1">
              <a:spLocks noChangeArrowheads="1"/>
            </p:cNvSpPr>
            <p:nvPr/>
          </p:nvSpPr>
          <p:spPr bwMode="auto">
            <a:xfrm>
              <a:off x="4933951" y="4605337"/>
              <a:ext cx="8451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Bank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</a:t>
            </a:r>
            <a:r>
              <a:rPr lang="fa-IR" dirty="0" smtClean="0"/>
              <a:t> با چند بانک و چند کانال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ارسال و دریافت داده بر روی کانال‌ها به صورت موازی با هم انجام می‌شود</a:t>
            </a:r>
            <a:r>
              <a:rPr lang="fa-IR" dirty="0" smtClean="0"/>
              <a:t>.</a:t>
            </a:r>
          </a:p>
          <a:p>
            <a:r>
              <a:rPr lang="fa-IR" dirty="0" smtClean="0"/>
              <a:t>ارسال و دریافت بانکها بر روی هر کانال به صورت یکی در میان انجام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0" y="3235365"/>
            <a:ext cx="7411610" cy="27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پشت سر هم با چند بانک حافظه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4097" y="2819403"/>
            <a:ext cx="7258050" cy="2514597"/>
            <a:chOff x="2057400" y="3276600"/>
            <a:chExt cx="5657850" cy="1878324"/>
          </a:xfrm>
        </p:grpSpPr>
        <p:sp>
          <p:nvSpPr>
            <p:cNvPr id="114" name="Rectangle 29"/>
            <p:cNvSpPr>
              <a:spLocks noChangeArrowheads="1"/>
            </p:cNvSpPr>
            <p:nvPr/>
          </p:nvSpPr>
          <p:spPr bwMode="auto">
            <a:xfrm>
              <a:off x="2057400" y="3276600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auto">
            <a:xfrm>
              <a:off x="394335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6" name="Rectangle 31"/>
            <p:cNvSpPr>
              <a:spLocks noChangeArrowheads="1"/>
            </p:cNvSpPr>
            <p:nvPr/>
          </p:nvSpPr>
          <p:spPr bwMode="auto">
            <a:xfrm>
              <a:off x="417195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3143250" y="3547475"/>
              <a:ext cx="3635292" cy="24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500" b="1" dirty="0" smtClean="0">
                  <a:solidFill>
                    <a:srgbClr val="000000"/>
                  </a:solidFill>
                  <a:latin typeface="Trebuchet MS"/>
                  <a:cs typeface="B Nazanin" panose="00000400000000000000" pitchFamily="2" charset="-78"/>
                </a:rPr>
                <a:t>انتقال پشت سر هم با یک بانک منجر به ایجاد زمان‌های مرده می‌شود.</a:t>
              </a:r>
              <a:endParaRPr lang="en-US" sz="1500" b="1" dirty="0">
                <a:solidFill>
                  <a:srgbClr val="000000"/>
                </a:solidFill>
                <a:latin typeface="Trebuchet MS"/>
                <a:cs typeface="B Nazanin" panose="00000400000000000000" pitchFamily="2" charset="-78"/>
              </a:endParaRPr>
            </a:p>
          </p:txBody>
        </p:sp>
        <p:sp>
          <p:nvSpPr>
            <p:cNvPr id="118" name="Rectangle 25"/>
            <p:cNvSpPr>
              <a:spLocks noChangeArrowheads="1"/>
            </p:cNvSpPr>
            <p:nvPr/>
          </p:nvSpPr>
          <p:spPr bwMode="auto">
            <a:xfrm>
              <a:off x="440055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62915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4857750" y="3276600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74370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97230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720090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7429500" y="327660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2057400" y="4370560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394335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417195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440055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2915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0" name="Rectangle 46"/>
            <p:cNvSpPr>
              <a:spLocks noChangeArrowheads="1"/>
            </p:cNvSpPr>
            <p:nvPr/>
          </p:nvSpPr>
          <p:spPr bwMode="auto">
            <a:xfrm>
              <a:off x="4857750" y="4370560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1" name="Rectangle 47"/>
            <p:cNvSpPr>
              <a:spLocks noChangeArrowheads="1"/>
            </p:cNvSpPr>
            <p:nvPr/>
          </p:nvSpPr>
          <p:spPr bwMode="auto">
            <a:xfrm>
              <a:off x="674370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auto">
            <a:xfrm>
              <a:off x="697230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3" name="Rectangle 49"/>
            <p:cNvSpPr>
              <a:spLocks noChangeArrowheads="1"/>
            </p:cNvSpPr>
            <p:nvPr/>
          </p:nvSpPr>
          <p:spPr bwMode="auto">
            <a:xfrm>
              <a:off x="720090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7429500" y="4370560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5" name="Rectangle 51"/>
            <p:cNvSpPr>
              <a:spLocks noChangeArrowheads="1"/>
            </p:cNvSpPr>
            <p:nvPr/>
          </p:nvSpPr>
          <p:spPr bwMode="auto">
            <a:xfrm>
              <a:off x="2057400" y="4670598"/>
              <a:ext cx="9715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6" name="Rectangle 52"/>
            <p:cNvSpPr>
              <a:spLocks noChangeArrowheads="1"/>
            </p:cNvSpPr>
            <p:nvPr/>
          </p:nvSpPr>
          <p:spPr bwMode="auto">
            <a:xfrm>
              <a:off x="302895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7" name="Rectangle 53"/>
            <p:cNvSpPr>
              <a:spLocks noChangeArrowheads="1"/>
            </p:cNvSpPr>
            <p:nvPr/>
          </p:nvSpPr>
          <p:spPr bwMode="auto">
            <a:xfrm>
              <a:off x="325755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8" name="Rectangle 54"/>
            <p:cNvSpPr>
              <a:spLocks noChangeArrowheads="1"/>
            </p:cNvSpPr>
            <p:nvPr/>
          </p:nvSpPr>
          <p:spPr bwMode="auto">
            <a:xfrm>
              <a:off x="348615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9" name="Rectangle 55"/>
            <p:cNvSpPr>
              <a:spLocks noChangeArrowheads="1"/>
            </p:cNvSpPr>
            <p:nvPr/>
          </p:nvSpPr>
          <p:spPr bwMode="auto">
            <a:xfrm>
              <a:off x="371475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0" name="Rectangle 56"/>
            <p:cNvSpPr>
              <a:spLocks noChangeArrowheads="1"/>
            </p:cNvSpPr>
            <p:nvPr/>
          </p:nvSpPr>
          <p:spPr bwMode="auto">
            <a:xfrm>
              <a:off x="3943350" y="4670598"/>
              <a:ext cx="18859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1" name="Rectangle 57"/>
            <p:cNvSpPr>
              <a:spLocks noChangeArrowheads="1"/>
            </p:cNvSpPr>
            <p:nvPr/>
          </p:nvSpPr>
          <p:spPr bwMode="auto">
            <a:xfrm>
              <a:off x="582930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2" name="Rectangle 58"/>
            <p:cNvSpPr>
              <a:spLocks noChangeArrowheads="1"/>
            </p:cNvSpPr>
            <p:nvPr/>
          </p:nvSpPr>
          <p:spPr bwMode="auto">
            <a:xfrm>
              <a:off x="605790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3" name="Rectangle 59"/>
            <p:cNvSpPr>
              <a:spLocks noChangeArrowheads="1"/>
            </p:cNvSpPr>
            <p:nvPr/>
          </p:nvSpPr>
          <p:spPr bwMode="auto">
            <a:xfrm>
              <a:off x="628650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auto">
            <a:xfrm>
              <a:off x="6515100" y="4670598"/>
              <a:ext cx="228600" cy="12858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auto">
            <a:xfrm>
              <a:off x="6743700" y="4670598"/>
              <a:ext cx="971550" cy="12858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6" name="Rectangle 62"/>
            <p:cNvSpPr>
              <a:spLocks noChangeArrowheads="1"/>
            </p:cNvSpPr>
            <p:nvPr/>
          </p:nvSpPr>
          <p:spPr bwMode="auto">
            <a:xfrm>
              <a:off x="2970931" y="4913530"/>
              <a:ext cx="4130128" cy="24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500" b="1" dirty="0" smtClean="0">
                  <a:solidFill>
                    <a:srgbClr val="000000"/>
                  </a:solidFill>
                  <a:latin typeface="Trebuchet MS"/>
                  <a:cs typeface="B Nazanin" panose="00000400000000000000" pitchFamily="2" charset="-78"/>
                </a:rPr>
                <a:t>ادغام مکانیزم انتقال پشت سر هم با چند بانک، زمان‌های مرده را کاهش می‌دهد.</a:t>
              </a:r>
              <a:endParaRPr lang="en-US" sz="1500" b="1" dirty="0">
                <a:solidFill>
                  <a:srgbClr val="000000"/>
                </a:solidFill>
                <a:latin typeface="Trebuchet MS"/>
                <a:cs typeface="B Nazanin" panose="00000400000000000000" pitchFamily="2" charset="-78"/>
              </a:endParaRPr>
            </a:p>
          </p:txBody>
        </p:sp>
      </p:grpSp>
      <p:sp>
        <p:nvSpPr>
          <p:cNvPr id="148" name="TextBox 20"/>
          <p:cNvSpPr txBox="1">
            <a:spLocks noChangeArrowheads="1"/>
          </p:cNvSpPr>
          <p:nvPr/>
        </p:nvSpPr>
        <p:spPr bwMode="auto">
          <a:xfrm>
            <a:off x="2452130" y="4430170"/>
            <a:ext cx="925253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500" b="1" kern="0" dirty="0" smtClean="0">
                <a:solidFill>
                  <a:srgbClr val="000000"/>
                </a:solidFill>
                <a:cs typeface="B Nazanin" panose="00000400000000000000" pitchFamily="2" charset="-78"/>
              </a:rPr>
              <a:t>داده بانک 1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149" name="TextBox 20"/>
          <p:cNvSpPr txBox="1">
            <a:spLocks noChangeArrowheads="1"/>
          </p:cNvSpPr>
          <p:nvPr/>
        </p:nvSpPr>
        <p:spPr bwMode="auto">
          <a:xfrm>
            <a:off x="3633121" y="3962400"/>
            <a:ext cx="952505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500" b="1" kern="0" dirty="0" smtClean="0">
                <a:solidFill>
                  <a:srgbClr val="000000"/>
                </a:solidFill>
                <a:cs typeface="B Nazanin" panose="00000400000000000000" pitchFamily="2" charset="-78"/>
              </a:rPr>
              <a:t>داده بانک 2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14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سیستم حافظه </a:t>
            </a:r>
            <a:r>
              <a:rPr lang="en-US" dirty="0" smtClean="0"/>
              <a:t>GTX280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حافظه </a:t>
            </a:r>
            <a:r>
              <a:rPr lang="en-US" dirty="0" smtClean="0"/>
              <a:t>GDDR3</a:t>
            </a:r>
            <a:r>
              <a:rPr lang="fa-IR" dirty="0" smtClean="0"/>
              <a:t> با فرکانس باس 1/1 گیگاهرتز</a:t>
            </a:r>
          </a:p>
          <a:p>
            <a:r>
              <a:rPr lang="fa-IR" dirty="0" smtClean="0"/>
              <a:t>پهنای باس: 512 بیت</a:t>
            </a:r>
          </a:p>
          <a:p>
            <a:pPr lvl="1"/>
            <a:r>
              <a:rPr lang="fa-IR" dirty="0" smtClean="0"/>
              <a:t>شامل 8 کانال 64 بیتی</a:t>
            </a:r>
          </a:p>
          <a:p>
            <a:r>
              <a:rPr lang="fa-IR" dirty="0" smtClean="0"/>
              <a:t>پهنای باند 141/7 گیگابایت در ثانیه</a:t>
            </a:r>
          </a:p>
          <a:p>
            <a:pPr lvl="1"/>
            <a:r>
              <a:rPr lang="fa-IR" dirty="0" smtClean="0"/>
              <a:t>8 کانال × 8 بایت × 1/1 گیگاهرتز ×</a:t>
            </a:r>
          </a:p>
          <a:p>
            <a:pPr marL="366713" lvl="1" indent="0">
              <a:buNone/>
            </a:pPr>
            <a:r>
              <a:rPr lang="fa-IR" dirty="0" smtClean="0"/>
              <a:t>2 (دو انتقال در هر کلاک </a:t>
            </a:r>
            <a:r>
              <a:rPr lang="en-US" dirty="0" smtClean="0"/>
              <a:t>DDR</a:t>
            </a:r>
            <a:r>
              <a:rPr lang="fa-IR" dirty="0" smtClean="0"/>
              <a:t>) = 141/7</a:t>
            </a:r>
          </a:p>
          <a:p>
            <a:pPr lvl="1"/>
            <a:endParaRPr lang="fa-IR" dirty="0" smtClean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3714750" cy="4191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28775" y="4309240"/>
            <a:ext cx="1484915" cy="927540"/>
            <a:chOff x="1628775" y="4309240"/>
            <a:chExt cx="1484915" cy="927540"/>
          </a:xfrm>
        </p:grpSpPr>
        <p:sp>
          <p:nvSpPr>
            <p:cNvPr id="10" name="Oval 9"/>
            <p:cNvSpPr/>
            <p:nvPr/>
          </p:nvSpPr>
          <p:spPr>
            <a:xfrm>
              <a:off x="1628775" y="4309240"/>
              <a:ext cx="581025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Oval 10"/>
            <p:cNvSpPr/>
            <p:nvPr/>
          </p:nvSpPr>
          <p:spPr>
            <a:xfrm>
              <a:off x="2532665" y="5008180"/>
              <a:ext cx="581025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14" name="Oval 13"/>
          <p:cNvSpPr/>
          <p:nvPr/>
        </p:nvSpPr>
        <p:spPr>
          <a:xfrm>
            <a:off x="3378746" y="4311869"/>
            <a:ext cx="58102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Oval 14"/>
          <p:cNvSpPr/>
          <p:nvPr/>
        </p:nvSpPr>
        <p:spPr>
          <a:xfrm>
            <a:off x="3318640" y="4519449"/>
            <a:ext cx="709450" cy="294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0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سیستمی انتقال پشت سر هم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فضای آدرس حافظه را می‌توان به بخشهای پشت سر هم تقسیم کرد.</a:t>
            </a:r>
          </a:p>
          <a:p>
            <a:pPr lvl="1"/>
            <a:r>
              <a:rPr lang="fa-IR" dirty="0" smtClean="0"/>
              <a:t>هر گاه یکی از خانه‌های یک بخش تقاضا شود، کل خانه‌های آن بخش تحویل می‌شود.</a:t>
            </a:r>
          </a:p>
          <a:p>
            <a:pPr lvl="1"/>
            <a:r>
              <a:rPr lang="fa-IR" dirty="0" smtClean="0"/>
              <a:t>مثلاً در شکل زیر، یک فضای آدرس 16 بایتی به چهار بخش چهار بایتی تقسیم شده است. اگر خانه 10 تقاضا شود، خانه‌های 8، 9 و 11 نیز به همراه آن تحویل پردازنده می‌شود.</a:t>
            </a:r>
          </a:p>
          <a:p>
            <a:pPr lvl="1"/>
            <a:r>
              <a:rPr lang="fa-IR" dirty="0" smtClean="0"/>
              <a:t>در عمل فضای آدرس در حد چند گیگابایت و اندازه هر بخش حدود 128 بایت  یا بیشتر است.</a:t>
            </a:r>
          </a:p>
          <a:p>
            <a:pPr lvl="1"/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1143000" y="5029200"/>
            <a:ext cx="6781800" cy="685800"/>
            <a:chOff x="685800" y="1356538"/>
            <a:chExt cx="5524960" cy="605612"/>
          </a:xfrm>
        </p:grpSpPr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6858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10287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13716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17145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0574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4003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7432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4" name="Rectangle 26"/>
            <p:cNvSpPr>
              <a:spLocks noChangeArrowheads="1"/>
            </p:cNvSpPr>
            <p:nvPr/>
          </p:nvSpPr>
          <p:spPr bwMode="auto">
            <a:xfrm>
              <a:off x="30861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5" name="Rectangle 27"/>
            <p:cNvSpPr>
              <a:spLocks noChangeArrowheads="1"/>
            </p:cNvSpPr>
            <p:nvPr/>
          </p:nvSpPr>
          <p:spPr bwMode="auto">
            <a:xfrm>
              <a:off x="34290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6" name="Rectangle 28"/>
            <p:cNvSpPr>
              <a:spLocks noChangeArrowheads="1"/>
            </p:cNvSpPr>
            <p:nvPr/>
          </p:nvSpPr>
          <p:spPr bwMode="auto">
            <a:xfrm>
              <a:off x="37719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7" name="Rectangle 29"/>
            <p:cNvSpPr>
              <a:spLocks noChangeArrowheads="1"/>
            </p:cNvSpPr>
            <p:nvPr/>
          </p:nvSpPr>
          <p:spPr bwMode="auto">
            <a:xfrm>
              <a:off x="41148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8" name="Rectangle 30"/>
            <p:cNvSpPr>
              <a:spLocks noChangeArrowheads="1"/>
            </p:cNvSpPr>
            <p:nvPr/>
          </p:nvSpPr>
          <p:spPr bwMode="auto">
            <a:xfrm>
              <a:off x="44577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9" name="Rectangle 31"/>
            <p:cNvSpPr>
              <a:spLocks noChangeArrowheads="1"/>
            </p:cNvSpPr>
            <p:nvPr/>
          </p:nvSpPr>
          <p:spPr bwMode="auto">
            <a:xfrm>
              <a:off x="1371600" y="1619250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0" name="Rectangle 32"/>
            <p:cNvSpPr>
              <a:spLocks noChangeArrowheads="1"/>
            </p:cNvSpPr>
            <p:nvPr/>
          </p:nvSpPr>
          <p:spPr bwMode="auto">
            <a:xfrm>
              <a:off x="1028700" y="1619250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1" name="Rectangle 33"/>
            <p:cNvSpPr>
              <a:spLocks noChangeArrowheads="1"/>
            </p:cNvSpPr>
            <p:nvPr/>
          </p:nvSpPr>
          <p:spPr bwMode="auto">
            <a:xfrm>
              <a:off x="685800" y="1619250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2" name="Rectangle 34"/>
            <p:cNvSpPr>
              <a:spLocks noChangeArrowheads="1"/>
            </p:cNvSpPr>
            <p:nvPr/>
          </p:nvSpPr>
          <p:spPr bwMode="auto">
            <a:xfrm>
              <a:off x="1714500" y="1619250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3" name="Rectangle 35"/>
            <p:cNvSpPr>
              <a:spLocks noChangeArrowheads="1"/>
            </p:cNvSpPr>
            <p:nvPr/>
          </p:nvSpPr>
          <p:spPr bwMode="auto">
            <a:xfrm>
              <a:off x="2400300" y="1619250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2057400" y="1619250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5" name="Rectangle 37"/>
            <p:cNvSpPr>
              <a:spLocks noChangeArrowheads="1"/>
            </p:cNvSpPr>
            <p:nvPr/>
          </p:nvSpPr>
          <p:spPr bwMode="auto">
            <a:xfrm>
              <a:off x="2743200" y="1619250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6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6" name="Rectangle 38"/>
            <p:cNvSpPr>
              <a:spLocks noChangeArrowheads="1"/>
            </p:cNvSpPr>
            <p:nvPr/>
          </p:nvSpPr>
          <p:spPr bwMode="auto">
            <a:xfrm>
              <a:off x="3086100" y="1619250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7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3771900" y="1619250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9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8" name="Rectangle 40"/>
            <p:cNvSpPr>
              <a:spLocks noChangeArrowheads="1"/>
            </p:cNvSpPr>
            <p:nvPr/>
          </p:nvSpPr>
          <p:spPr bwMode="auto">
            <a:xfrm>
              <a:off x="3429000" y="1619250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8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9" name="Rectangle 41"/>
            <p:cNvSpPr>
              <a:spLocks noChangeArrowheads="1"/>
            </p:cNvSpPr>
            <p:nvPr/>
          </p:nvSpPr>
          <p:spPr bwMode="auto">
            <a:xfrm>
              <a:off x="4114800" y="1619250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4457700" y="1619250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48006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1435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54864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58293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48006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6" name="Rectangle 64"/>
            <p:cNvSpPr>
              <a:spLocks noChangeArrowheads="1"/>
            </p:cNvSpPr>
            <p:nvPr/>
          </p:nvSpPr>
          <p:spPr bwMode="auto">
            <a:xfrm>
              <a:off x="51435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7" name="Rectangle 65"/>
            <p:cNvSpPr>
              <a:spLocks noChangeArrowheads="1"/>
            </p:cNvSpPr>
            <p:nvPr/>
          </p:nvSpPr>
          <p:spPr bwMode="auto">
            <a:xfrm>
              <a:off x="54864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8" name="Rectangle 66"/>
            <p:cNvSpPr>
              <a:spLocks noChangeArrowheads="1"/>
            </p:cNvSpPr>
            <p:nvPr/>
          </p:nvSpPr>
          <p:spPr bwMode="auto">
            <a:xfrm>
              <a:off x="5829300" y="1619250"/>
              <a:ext cx="342900" cy="3429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9" name="Rectangle 67"/>
            <p:cNvSpPr>
              <a:spLocks noChangeArrowheads="1"/>
            </p:cNvSpPr>
            <p:nvPr/>
          </p:nvSpPr>
          <p:spPr bwMode="auto">
            <a:xfrm>
              <a:off x="5143500" y="1619250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0" name="Rectangle 68"/>
            <p:cNvSpPr>
              <a:spLocks noChangeArrowheads="1"/>
            </p:cNvSpPr>
            <p:nvPr/>
          </p:nvSpPr>
          <p:spPr bwMode="auto">
            <a:xfrm>
              <a:off x="4800600" y="1619250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1" name="Rectangle 69"/>
            <p:cNvSpPr>
              <a:spLocks noChangeArrowheads="1"/>
            </p:cNvSpPr>
            <p:nvPr/>
          </p:nvSpPr>
          <p:spPr bwMode="auto">
            <a:xfrm>
              <a:off x="5486400" y="1619250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2" name="Rectangle 70"/>
            <p:cNvSpPr>
              <a:spLocks noChangeArrowheads="1"/>
            </p:cNvSpPr>
            <p:nvPr/>
          </p:nvSpPr>
          <p:spPr bwMode="auto">
            <a:xfrm>
              <a:off x="5829300" y="1619250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57250" y="1361360"/>
              <a:ext cx="124585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86000" y="1356538"/>
              <a:ext cx="124585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600450" y="1361360"/>
              <a:ext cx="124585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64906" y="1361360"/>
              <a:ext cx="124585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8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7069"/>
            <a:ext cx="8153400" cy="685800"/>
          </a:xfrm>
        </p:spPr>
        <p:txBody>
          <a:bodyPr/>
          <a:lstStyle/>
          <a:p>
            <a:r>
              <a:rPr lang="fa-IR" dirty="0" smtClean="0"/>
              <a:t>تلفیق حافظه	     </a:t>
            </a:r>
            <a:r>
              <a:rPr lang="en-US" dirty="0" smtClean="0"/>
              <a:t>Memory Coalescing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وقتی همه نخ‌های یک ریسمان دستور بارگذاری را اجرا می‌کنند، اگر خانه‌های حافظه تقاضا شده در یک بخش پشت سر هم بیافتد، فقط یک درخواست بارگذاری به </a:t>
            </a:r>
            <a:r>
              <a:rPr lang="en-US" dirty="0" smtClean="0"/>
              <a:t>DRAM</a:t>
            </a:r>
            <a:r>
              <a:rPr lang="fa-IR" dirty="0" smtClean="0"/>
              <a:t> داده می‎شود.</a:t>
            </a:r>
          </a:p>
          <a:p>
            <a:pPr lvl="1"/>
            <a:r>
              <a:rPr lang="fa-IR" dirty="0" smtClean="0"/>
              <a:t>در این حالت می‌‎گوییم دسترسی به حافظه به طور کامل تلفیق شده است.</a:t>
            </a:r>
          </a:p>
          <a:p>
            <a:pPr lvl="2"/>
            <a:r>
              <a:rPr lang="en-US" dirty="0" smtClean="0"/>
              <a:t>Fully coalesced memory access</a:t>
            </a:r>
            <a:endParaRPr lang="fa-IR" dirty="0" smtClean="0"/>
          </a:p>
          <a:p>
            <a:pPr lvl="1"/>
            <a:r>
              <a:rPr lang="fa-IR" dirty="0" smtClean="0"/>
              <a:t>وقتی نخ‌ها به خانه‌های پشت سر هم دسترسی یابند، سرعت دسترسی به </a:t>
            </a:r>
            <a:r>
              <a:rPr lang="en-US" dirty="0" smtClean="0"/>
              <a:t>DRAM</a:t>
            </a:r>
            <a:r>
              <a:rPr lang="fa-IR" dirty="0" smtClean="0"/>
              <a:t> بیشینه است (تعداد درخواست‌ها به </a:t>
            </a:r>
            <a:r>
              <a:rPr lang="en-US" dirty="0" smtClean="0"/>
              <a:t>DRAM</a:t>
            </a:r>
            <a:r>
              <a:rPr lang="fa-IR" dirty="0" smtClean="0"/>
              <a:t> کاهش می‌یابد)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869015" y="4290848"/>
            <a:ext cx="7589185" cy="2033752"/>
            <a:chOff x="655063" y="1123950"/>
            <a:chExt cx="5517137" cy="1478484"/>
          </a:xfrm>
        </p:grpSpPr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586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10015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3444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16873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0302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23731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27160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30589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4018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37447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40876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44305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344428" y="1943168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1001528" y="1943168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658628" y="1943168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1687328" y="1943168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2373128" y="1943168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2030228" y="1943168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2716028" y="1943168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6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8" name="Rectangle 38"/>
            <p:cNvSpPr>
              <a:spLocks noChangeArrowheads="1"/>
            </p:cNvSpPr>
            <p:nvPr/>
          </p:nvSpPr>
          <p:spPr bwMode="auto">
            <a:xfrm>
              <a:off x="3058928" y="1943168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7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9" name="Rectangle 39"/>
            <p:cNvSpPr>
              <a:spLocks noChangeArrowheads="1"/>
            </p:cNvSpPr>
            <p:nvPr/>
          </p:nvSpPr>
          <p:spPr bwMode="auto">
            <a:xfrm>
              <a:off x="3744728" y="1943168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9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401828" y="1943168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8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4087628" y="1943168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4430528" y="1943168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3" name="Rectangle 59"/>
            <p:cNvSpPr>
              <a:spLocks noChangeArrowheads="1"/>
            </p:cNvSpPr>
            <p:nvPr/>
          </p:nvSpPr>
          <p:spPr bwMode="auto">
            <a:xfrm>
              <a:off x="47734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4" name="Rectangle 60"/>
            <p:cNvSpPr>
              <a:spLocks noChangeArrowheads="1"/>
            </p:cNvSpPr>
            <p:nvPr/>
          </p:nvSpPr>
          <p:spPr bwMode="auto">
            <a:xfrm>
              <a:off x="51163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5" name="Rectangle 61"/>
            <p:cNvSpPr>
              <a:spLocks noChangeArrowheads="1"/>
            </p:cNvSpPr>
            <p:nvPr/>
          </p:nvSpPr>
          <p:spPr bwMode="auto">
            <a:xfrm>
              <a:off x="54592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6" name="Rectangle 62"/>
            <p:cNvSpPr>
              <a:spLocks noChangeArrowheads="1"/>
            </p:cNvSpPr>
            <p:nvPr/>
          </p:nvSpPr>
          <p:spPr bwMode="auto">
            <a:xfrm>
              <a:off x="58021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7" name="Rectangle 63"/>
            <p:cNvSpPr>
              <a:spLocks noChangeArrowheads="1"/>
            </p:cNvSpPr>
            <p:nvPr/>
          </p:nvSpPr>
          <p:spPr bwMode="auto">
            <a:xfrm>
              <a:off x="47734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8" name="Rectangle 64"/>
            <p:cNvSpPr>
              <a:spLocks noChangeArrowheads="1"/>
            </p:cNvSpPr>
            <p:nvPr/>
          </p:nvSpPr>
          <p:spPr bwMode="auto">
            <a:xfrm>
              <a:off x="51163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9" name="Rectangle 65"/>
            <p:cNvSpPr>
              <a:spLocks noChangeArrowheads="1"/>
            </p:cNvSpPr>
            <p:nvPr/>
          </p:nvSpPr>
          <p:spPr bwMode="auto">
            <a:xfrm>
              <a:off x="54592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0" name="Rectangle 66"/>
            <p:cNvSpPr>
              <a:spLocks noChangeArrowheads="1"/>
            </p:cNvSpPr>
            <p:nvPr/>
          </p:nvSpPr>
          <p:spPr bwMode="auto">
            <a:xfrm>
              <a:off x="5802128" y="1943168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1" name="Rectangle 67"/>
            <p:cNvSpPr>
              <a:spLocks noChangeArrowheads="1"/>
            </p:cNvSpPr>
            <p:nvPr/>
          </p:nvSpPr>
          <p:spPr bwMode="auto">
            <a:xfrm>
              <a:off x="5116328" y="1943168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2" name="Rectangle 68"/>
            <p:cNvSpPr>
              <a:spLocks noChangeArrowheads="1"/>
            </p:cNvSpPr>
            <p:nvPr/>
          </p:nvSpPr>
          <p:spPr bwMode="auto">
            <a:xfrm>
              <a:off x="4773428" y="1943168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3" name="Rectangle 69"/>
            <p:cNvSpPr>
              <a:spLocks noChangeArrowheads="1"/>
            </p:cNvSpPr>
            <p:nvPr/>
          </p:nvSpPr>
          <p:spPr bwMode="auto">
            <a:xfrm>
              <a:off x="5459228" y="1943168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4" name="Rectangle 70"/>
            <p:cNvSpPr>
              <a:spLocks noChangeArrowheads="1"/>
            </p:cNvSpPr>
            <p:nvPr/>
          </p:nvSpPr>
          <p:spPr bwMode="auto">
            <a:xfrm>
              <a:off x="5802128" y="1943168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8689" y="2302352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Burst section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47439" y="2297530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Burst section 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61889" y="2302352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Burst section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26346" y="2302352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Burst section </a:t>
              </a:r>
            </a:p>
          </p:txBody>
        </p: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736791" y="1267127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" name="Text Box 74"/>
            <p:cNvSpPr txBox="1">
              <a:spLocks noChangeArrowheads="1"/>
            </p:cNvSpPr>
            <p:nvPr/>
          </p:nvSpPr>
          <p:spPr bwMode="auto">
            <a:xfrm>
              <a:off x="1079691" y="1267127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Text Box 75"/>
            <p:cNvSpPr txBox="1">
              <a:spLocks noChangeArrowheads="1"/>
            </p:cNvSpPr>
            <p:nvPr/>
          </p:nvSpPr>
          <p:spPr bwMode="auto">
            <a:xfrm>
              <a:off x="1422591" y="1267127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" name="Text Box 76"/>
            <p:cNvSpPr txBox="1">
              <a:spLocks noChangeArrowheads="1"/>
            </p:cNvSpPr>
            <p:nvPr/>
          </p:nvSpPr>
          <p:spPr bwMode="auto">
            <a:xfrm>
              <a:off x="1765491" y="1267127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3" name="Text Box 79"/>
            <p:cNvSpPr txBox="1">
              <a:spLocks noChangeArrowheads="1"/>
            </p:cNvSpPr>
            <p:nvPr/>
          </p:nvSpPr>
          <p:spPr bwMode="auto">
            <a:xfrm>
              <a:off x="741865" y="1123950"/>
              <a:ext cx="1229825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Coalesced Loads</a:t>
              </a:r>
            </a:p>
          </p:txBody>
        </p:sp>
        <p:sp>
          <p:nvSpPr>
            <p:cNvPr id="114" name="Rectangle 94"/>
            <p:cNvSpPr>
              <a:spLocks noChangeArrowheads="1"/>
            </p:cNvSpPr>
            <p:nvPr/>
          </p:nvSpPr>
          <p:spPr bwMode="auto">
            <a:xfrm>
              <a:off x="655063" y="1129240"/>
              <a:ext cx="1543050" cy="3782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115" name="Straight Arrow Connector 114"/>
            <p:cNvCxnSpPr>
              <a:stCxn id="69" idx="0"/>
            </p:cNvCxnSpPr>
            <p:nvPr/>
          </p:nvCxnSpPr>
          <p:spPr>
            <a:xfrm flipV="1">
              <a:off x="830078" y="1507525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1172978" y="1507525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1504490" y="1506727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1847390" y="1498786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9" name="Text Box 73"/>
            <p:cNvSpPr txBox="1">
              <a:spLocks noChangeArrowheads="1"/>
            </p:cNvSpPr>
            <p:nvPr/>
          </p:nvSpPr>
          <p:spPr bwMode="auto">
            <a:xfrm>
              <a:off x="3500336" y="1280645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0" name="Text Box 74"/>
            <p:cNvSpPr txBox="1">
              <a:spLocks noChangeArrowheads="1"/>
            </p:cNvSpPr>
            <p:nvPr/>
          </p:nvSpPr>
          <p:spPr bwMode="auto">
            <a:xfrm>
              <a:off x="3843236" y="1280645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 Box 75"/>
            <p:cNvSpPr txBox="1">
              <a:spLocks noChangeArrowheads="1"/>
            </p:cNvSpPr>
            <p:nvPr/>
          </p:nvSpPr>
          <p:spPr bwMode="auto">
            <a:xfrm>
              <a:off x="4186136" y="1280645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2" name="Text Box 76"/>
            <p:cNvSpPr txBox="1">
              <a:spLocks noChangeArrowheads="1"/>
            </p:cNvSpPr>
            <p:nvPr/>
          </p:nvSpPr>
          <p:spPr bwMode="auto">
            <a:xfrm>
              <a:off x="4529036" y="1280645"/>
              <a:ext cx="3161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5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" name="Text Box 79"/>
            <p:cNvSpPr txBox="1">
              <a:spLocks noChangeArrowheads="1"/>
            </p:cNvSpPr>
            <p:nvPr/>
          </p:nvSpPr>
          <p:spPr bwMode="auto">
            <a:xfrm>
              <a:off x="3505410" y="1137468"/>
              <a:ext cx="1229825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Coalesced Loads</a:t>
              </a:r>
            </a:p>
          </p:txBody>
        </p:sp>
        <p:sp>
          <p:nvSpPr>
            <p:cNvPr id="124" name="Rectangle 94"/>
            <p:cNvSpPr>
              <a:spLocks noChangeArrowheads="1"/>
            </p:cNvSpPr>
            <p:nvPr/>
          </p:nvSpPr>
          <p:spPr bwMode="auto">
            <a:xfrm>
              <a:off x="3418608" y="1142758"/>
              <a:ext cx="1543050" cy="3782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V="1">
              <a:off x="3593623" y="1521043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3936523" y="1521043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268035" y="1520245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610935" y="1512304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52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7069"/>
            <a:ext cx="8153400" cy="685800"/>
          </a:xfrm>
        </p:spPr>
        <p:txBody>
          <a:bodyPr/>
          <a:lstStyle/>
          <a:p>
            <a:r>
              <a:rPr lang="fa-IR" dirty="0" smtClean="0"/>
              <a:t>تلفیق حافظه	     </a:t>
            </a:r>
            <a:r>
              <a:rPr lang="en-US" dirty="0" smtClean="0"/>
              <a:t>Memory Coalescing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وقتی خانه‌های حافظه تقاضا شده در چند بخش پشت سر هم بیافتد، چند درخواست بارگذاری به </a:t>
            </a:r>
            <a:r>
              <a:rPr lang="en-US" dirty="0" smtClean="0"/>
              <a:t>DRAM</a:t>
            </a:r>
            <a:r>
              <a:rPr lang="fa-IR" dirty="0" smtClean="0"/>
              <a:t> داده می‎شود.</a:t>
            </a:r>
          </a:p>
          <a:p>
            <a:pPr lvl="1"/>
            <a:r>
              <a:rPr lang="fa-IR" dirty="0" smtClean="0"/>
              <a:t>در این حالت می‌‎گوییم دسترسی به حافظه به طور کامل تلفیق نشده است.</a:t>
            </a:r>
          </a:p>
          <a:p>
            <a:pPr lvl="2"/>
            <a:r>
              <a:rPr lang="fa-IR" dirty="0" smtClean="0"/>
              <a:t>برخی بایت‌های منتقل شده توسط نخ‌ها استفاده نمی‌شود.</a:t>
            </a:r>
          </a:p>
          <a:p>
            <a:pPr lvl="1"/>
            <a:r>
              <a:rPr lang="fa-IR" dirty="0" smtClean="0"/>
              <a:t>در مثال‌های زیر، دو بخش در دو درخواست مجزا از </a:t>
            </a:r>
            <a:r>
              <a:rPr lang="en-US" dirty="0" smtClean="0"/>
              <a:t>DRAM</a:t>
            </a:r>
            <a:r>
              <a:rPr lang="fa-IR" dirty="0" smtClean="0"/>
              <a:t> بارگذاری می‌شود، بنابراین سرعت دسترسی کمتر شده است.</a:t>
            </a:r>
          </a:p>
          <a:p>
            <a:pPr lvl="2"/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1958" y="3886200"/>
            <a:ext cx="7423842" cy="2209800"/>
            <a:chOff x="657244" y="4149604"/>
            <a:chExt cx="5514956" cy="1641596"/>
          </a:xfrm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6586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0" name="Rectangle 20"/>
            <p:cNvSpPr>
              <a:spLocks noChangeArrowheads="1"/>
            </p:cNvSpPr>
            <p:nvPr/>
          </p:nvSpPr>
          <p:spPr bwMode="auto">
            <a:xfrm>
              <a:off x="10015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1" name="Rectangle 21"/>
            <p:cNvSpPr>
              <a:spLocks noChangeArrowheads="1"/>
            </p:cNvSpPr>
            <p:nvPr/>
          </p:nvSpPr>
          <p:spPr bwMode="auto">
            <a:xfrm>
              <a:off x="13444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2" name="Rectangle 22"/>
            <p:cNvSpPr>
              <a:spLocks noChangeArrowheads="1"/>
            </p:cNvSpPr>
            <p:nvPr/>
          </p:nvSpPr>
          <p:spPr bwMode="auto">
            <a:xfrm>
              <a:off x="16873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3" name="Rectangle 23"/>
            <p:cNvSpPr>
              <a:spLocks noChangeArrowheads="1"/>
            </p:cNvSpPr>
            <p:nvPr/>
          </p:nvSpPr>
          <p:spPr bwMode="auto">
            <a:xfrm>
              <a:off x="20302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4" name="Rectangle 24"/>
            <p:cNvSpPr>
              <a:spLocks noChangeArrowheads="1"/>
            </p:cNvSpPr>
            <p:nvPr/>
          </p:nvSpPr>
          <p:spPr bwMode="auto">
            <a:xfrm>
              <a:off x="23731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5" name="Rectangle 25"/>
            <p:cNvSpPr>
              <a:spLocks noChangeArrowheads="1"/>
            </p:cNvSpPr>
            <p:nvPr/>
          </p:nvSpPr>
          <p:spPr bwMode="auto">
            <a:xfrm>
              <a:off x="27160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6" name="Rectangle 26"/>
            <p:cNvSpPr>
              <a:spLocks noChangeArrowheads="1"/>
            </p:cNvSpPr>
            <p:nvPr/>
          </p:nvSpPr>
          <p:spPr bwMode="auto">
            <a:xfrm>
              <a:off x="30589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7" name="Rectangle 27"/>
            <p:cNvSpPr>
              <a:spLocks noChangeArrowheads="1"/>
            </p:cNvSpPr>
            <p:nvPr/>
          </p:nvSpPr>
          <p:spPr bwMode="auto">
            <a:xfrm>
              <a:off x="34018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37447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9" name="Rectangle 29"/>
            <p:cNvSpPr>
              <a:spLocks noChangeArrowheads="1"/>
            </p:cNvSpPr>
            <p:nvPr/>
          </p:nvSpPr>
          <p:spPr bwMode="auto">
            <a:xfrm>
              <a:off x="40876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0" name="Rectangle 30"/>
            <p:cNvSpPr>
              <a:spLocks noChangeArrowheads="1"/>
            </p:cNvSpPr>
            <p:nvPr/>
          </p:nvSpPr>
          <p:spPr bwMode="auto">
            <a:xfrm>
              <a:off x="44305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1" name="Rectangle 31"/>
            <p:cNvSpPr>
              <a:spLocks noChangeArrowheads="1"/>
            </p:cNvSpPr>
            <p:nvPr/>
          </p:nvSpPr>
          <p:spPr bwMode="auto">
            <a:xfrm>
              <a:off x="1344428" y="5131934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2" name="Rectangle 32"/>
            <p:cNvSpPr>
              <a:spLocks noChangeArrowheads="1"/>
            </p:cNvSpPr>
            <p:nvPr/>
          </p:nvSpPr>
          <p:spPr bwMode="auto">
            <a:xfrm>
              <a:off x="1001528" y="5131934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3" name="Rectangle 33"/>
            <p:cNvSpPr>
              <a:spLocks noChangeArrowheads="1"/>
            </p:cNvSpPr>
            <p:nvPr/>
          </p:nvSpPr>
          <p:spPr bwMode="auto">
            <a:xfrm>
              <a:off x="658628" y="5131934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4" name="Rectangle 34"/>
            <p:cNvSpPr>
              <a:spLocks noChangeArrowheads="1"/>
            </p:cNvSpPr>
            <p:nvPr/>
          </p:nvSpPr>
          <p:spPr bwMode="auto">
            <a:xfrm>
              <a:off x="1687328" y="5131934"/>
              <a:ext cx="3429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5" name="Rectangle 35"/>
            <p:cNvSpPr>
              <a:spLocks noChangeArrowheads="1"/>
            </p:cNvSpPr>
            <p:nvPr/>
          </p:nvSpPr>
          <p:spPr bwMode="auto">
            <a:xfrm>
              <a:off x="2373128" y="5131934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2030228" y="5131934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7" name="Rectangle 37"/>
            <p:cNvSpPr>
              <a:spLocks noChangeArrowheads="1"/>
            </p:cNvSpPr>
            <p:nvPr/>
          </p:nvSpPr>
          <p:spPr bwMode="auto">
            <a:xfrm>
              <a:off x="2716028" y="5131934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6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8" name="Rectangle 38"/>
            <p:cNvSpPr>
              <a:spLocks noChangeArrowheads="1"/>
            </p:cNvSpPr>
            <p:nvPr/>
          </p:nvSpPr>
          <p:spPr bwMode="auto">
            <a:xfrm>
              <a:off x="3058928" y="5131934"/>
              <a:ext cx="3429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7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9" name="Rectangle 39"/>
            <p:cNvSpPr>
              <a:spLocks noChangeArrowheads="1"/>
            </p:cNvSpPr>
            <p:nvPr/>
          </p:nvSpPr>
          <p:spPr bwMode="auto">
            <a:xfrm>
              <a:off x="3744728" y="5131934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9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0" name="Rectangle 40"/>
            <p:cNvSpPr>
              <a:spLocks noChangeArrowheads="1"/>
            </p:cNvSpPr>
            <p:nvPr/>
          </p:nvSpPr>
          <p:spPr bwMode="auto">
            <a:xfrm>
              <a:off x="3401828" y="5131934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8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1" name="Rectangle 41"/>
            <p:cNvSpPr>
              <a:spLocks noChangeArrowheads="1"/>
            </p:cNvSpPr>
            <p:nvPr/>
          </p:nvSpPr>
          <p:spPr bwMode="auto">
            <a:xfrm>
              <a:off x="4087628" y="5131934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10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2" name="Rectangle 42"/>
            <p:cNvSpPr>
              <a:spLocks noChangeArrowheads="1"/>
            </p:cNvSpPr>
            <p:nvPr/>
          </p:nvSpPr>
          <p:spPr bwMode="auto">
            <a:xfrm>
              <a:off x="4430528" y="5131934"/>
              <a:ext cx="342900" cy="342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11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3" name="Rectangle 59"/>
            <p:cNvSpPr>
              <a:spLocks noChangeArrowheads="1"/>
            </p:cNvSpPr>
            <p:nvPr/>
          </p:nvSpPr>
          <p:spPr bwMode="auto">
            <a:xfrm>
              <a:off x="47734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4" name="Rectangle 60"/>
            <p:cNvSpPr>
              <a:spLocks noChangeArrowheads="1"/>
            </p:cNvSpPr>
            <p:nvPr/>
          </p:nvSpPr>
          <p:spPr bwMode="auto">
            <a:xfrm>
              <a:off x="51163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5" name="Rectangle 61"/>
            <p:cNvSpPr>
              <a:spLocks noChangeArrowheads="1"/>
            </p:cNvSpPr>
            <p:nvPr/>
          </p:nvSpPr>
          <p:spPr bwMode="auto">
            <a:xfrm>
              <a:off x="54592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6" name="Rectangle 62"/>
            <p:cNvSpPr>
              <a:spLocks noChangeArrowheads="1"/>
            </p:cNvSpPr>
            <p:nvPr/>
          </p:nvSpPr>
          <p:spPr bwMode="auto">
            <a:xfrm>
              <a:off x="58021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7" name="Rectangle 63"/>
            <p:cNvSpPr>
              <a:spLocks noChangeArrowheads="1"/>
            </p:cNvSpPr>
            <p:nvPr/>
          </p:nvSpPr>
          <p:spPr bwMode="auto">
            <a:xfrm>
              <a:off x="47734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8" name="Rectangle 64"/>
            <p:cNvSpPr>
              <a:spLocks noChangeArrowheads="1"/>
            </p:cNvSpPr>
            <p:nvPr/>
          </p:nvSpPr>
          <p:spPr bwMode="auto">
            <a:xfrm>
              <a:off x="51163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9" name="Rectangle 65"/>
            <p:cNvSpPr>
              <a:spLocks noChangeArrowheads="1"/>
            </p:cNvSpPr>
            <p:nvPr/>
          </p:nvSpPr>
          <p:spPr bwMode="auto">
            <a:xfrm>
              <a:off x="54592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0" name="Rectangle 66"/>
            <p:cNvSpPr>
              <a:spLocks noChangeArrowheads="1"/>
            </p:cNvSpPr>
            <p:nvPr/>
          </p:nvSpPr>
          <p:spPr bwMode="auto">
            <a:xfrm>
              <a:off x="5802128" y="5131934"/>
              <a:ext cx="342900" cy="342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1" name="Rectangle 67"/>
            <p:cNvSpPr>
              <a:spLocks noChangeArrowheads="1"/>
            </p:cNvSpPr>
            <p:nvPr/>
          </p:nvSpPr>
          <p:spPr bwMode="auto">
            <a:xfrm>
              <a:off x="5116328" y="5131934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13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2" name="Rectangle 68"/>
            <p:cNvSpPr>
              <a:spLocks noChangeArrowheads="1"/>
            </p:cNvSpPr>
            <p:nvPr/>
          </p:nvSpPr>
          <p:spPr bwMode="auto">
            <a:xfrm>
              <a:off x="4773428" y="5131934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12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3" name="Rectangle 69"/>
            <p:cNvSpPr>
              <a:spLocks noChangeArrowheads="1"/>
            </p:cNvSpPr>
            <p:nvPr/>
          </p:nvSpPr>
          <p:spPr bwMode="auto">
            <a:xfrm>
              <a:off x="5459228" y="5131934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14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4" name="Rectangle 70"/>
            <p:cNvSpPr>
              <a:spLocks noChangeArrowheads="1"/>
            </p:cNvSpPr>
            <p:nvPr/>
          </p:nvSpPr>
          <p:spPr bwMode="auto">
            <a:xfrm>
              <a:off x="5802128" y="5131934"/>
              <a:ext cx="3429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15</a:t>
              </a:r>
              <a:endParaRPr kumimoji="0" lang="en-US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18689" y="5491118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47439" y="5486296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561889" y="5491118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26346" y="5491118"/>
              <a:ext cx="1245854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Trebuchet MS"/>
                </a:rPr>
                <a:t>Burst section </a:t>
              </a:r>
            </a:p>
          </p:txBody>
        </p:sp>
        <p:sp>
          <p:nvSpPr>
            <p:cNvPr id="229" name="Text Box 73"/>
            <p:cNvSpPr txBox="1">
              <a:spLocks noChangeArrowheads="1"/>
            </p:cNvSpPr>
            <p:nvPr/>
          </p:nvSpPr>
          <p:spPr bwMode="auto">
            <a:xfrm>
              <a:off x="4079804" y="4406005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30" name="Text Box 74"/>
            <p:cNvSpPr txBox="1">
              <a:spLocks noChangeArrowheads="1"/>
            </p:cNvSpPr>
            <p:nvPr/>
          </p:nvSpPr>
          <p:spPr bwMode="auto">
            <a:xfrm>
              <a:off x="4422704" y="4406005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1" name="Text Box 75"/>
            <p:cNvSpPr txBox="1">
              <a:spLocks noChangeArrowheads="1"/>
            </p:cNvSpPr>
            <p:nvPr/>
          </p:nvSpPr>
          <p:spPr bwMode="auto">
            <a:xfrm>
              <a:off x="4765604" y="4406005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2" name="Text Box 76"/>
            <p:cNvSpPr txBox="1">
              <a:spLocks noChangeArrowheads="1"/>
            </p:cNvSpPr>
            <p:nvPr/>
          </p:nvSpPr>
          <p:spPr bwMode="auto">
            <a:xfrm>
              <a:off x="5108504" y="4406005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3" name="Text Box 79"/>
            <p:cNvSpPr txBox="1">
              <a:spLocks noChangeArrowheads="1"/>
            </p:cNvSpPr>
            <p:nvPr/>
          </p:nvSpPr>
          <p:spPr bwMode="auto">
            <a:xfrm>
              <a:off x="4128132" y="4184240"/>
              <a:ext cx="14398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Un-coalesced Loads</a:t>
              </a:r>
            </a:p>
          </p:txBody>
        </p:sp>
        <p:sp>
          <p:nvSpPr>
            <p:cNvPr id="234" name="Rectangle 94"/>
            <p:cNvSpPr>
              <a:spLocks noChangeArrowheads="1"/>
            </p:cNvSpPr>
            <p:nvPr/>
          </p:nvSpPr>
          <p:spPr bwMode="auto">
            <a:xfrm>
              <a:off x="4079804" y="4183069"/>
              <a:ext cx="1488146" cy="507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4254819" y="4697476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4597719" y="4697476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37" name="Straight Arrow Connector 236"/>
            <p:cNvCxnSpPr/>
            <p:nvPr/>
          </p:nvCxnSpPr>
          <p:spPr>
            <a:xfrm flipV="1">
              <a:off x="4929231" y="4696678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5272131" y="4688737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39" name="Text Box 73"/>
            <p:cNvSpPr txBox="1">
              <a:spLocks noChangeArrowheads="1"/>
            </p:cNvSpPr>
            <p:nvPr/>
          </p:nvSpPr>
          <p:spPr bwMode="auto">
            <a:xfrm>
              <a:off x="657245" y="4381511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40" name="Text Box 74"/>
            <p:cNvSpPr txBox="1">
              <a:spLocks noChangeArrowheads="1"/>
            </p:cNvSpPr>
            <p:nvPr/>
          </p:nvSpPr>
          <p:spPr bwMode="auto">
            <a:xfrm>
              <a:off x="1346282" y="4381511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1" name="Text Box 75"/>
            <p:cNvSpPr txBox="1">
              <a:spLocks noChangeArrowheads="1"/>
            </p:cNvSpPr>
            <p:nvPr/>
          </p:nvSpPr>
          <p:spPr bwMode="auto">
            <a:xfrm>
              <a:off x="1998581" y="4381511"/>
              <a:ext cx="3369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2" name="Text Box 76"/>
            <p:cNvSpPr txBox="1">
              <a:spLocks noChangeArrowheads="1"/>
            </p:cNvSpPr>
            <p:nvPr/>
          </p:nvSpPr>
          <p:spPr bwMode="auto">
            <a:xfrm>
              <a:off x="2699978" y="4381511"/>
              <a:ext cx="3682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 Box 79"/>
            <p:cNvSpPr txBox="1">
              <a:spLocks noChangeArrowheads="1"/>
            </p:cNvSpPr>
            <p:nvPr/>
          </p:nvSpPr>
          <p:spPr bwMode="auto">
            <a:xfrm>
              <a:off x="1176904" y="4149604"/>
              <a:ext cx="158088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Un-coalesced Loads</a:t>
              </a:r>
            </a:p>
          </p:txBody>
        </p:sp>
        <p:sp>
          <p:nvSpPr>
            <p:cNvPr id="244" name="Rectangle 94"/>
            <p:cNvSpPr>
              <a:spLocks noChangeArrowheads="1"/>
            </p:cNvSpPr>
            <p:nvPr/>
          </p:nvSpPr>
          <p:spPr bwMode="auto">
            <a:xfrm>
              <a:off x="657244" y="4171590"/>
              <a:ext cx="2723645" cy="5250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V="1">
              <a:off x="832259" y="4681594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1494939" y="4673240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47" name="Straight Arrow Connector 246"/>
            <p:cNvCxnSpPr/>
            <p:nvPr/>
          </p:nvCxnSpPr>
          <p:spPr>
            <a:xfrm flipV="1">
              <a:off x="2180739" y="4697476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48" name="Straight Arrow Connector 247"/>
            <p:cNvCxnSpPr/>
            <p:nvPr/>
          </p:nvCxnSpPr>
          <p:spPr>
            <a:xfrm flipV="1">
              <a:off x="2866539" y="4673239"/>
              <a:ext cx="0" cy="43564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4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مثال از الگوهای تلفیق شونده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sz="2000" dirty="0" smtClean="0">
              <a:latin typeface="Droid Sans" panose="020B0606030804020204" pitchFamily="34" charset="0"/>
              <a:ea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fa-IR" sz="2000" dirty="0" smtClean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</a:rPr>
              <a:t>__</a:t>
            </a:r>
            <a:r>
              <a:rPr lang="en-US" sz="2000" dirty="0" smtClean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global__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20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void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foo(</a:t>
            </a:r>
            <a:r>
              <a:rPr lang="en-US" sz="20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*g)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{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</a:t>
            </a:r>
            <a:r>
              <a:rPr lang="en-US" sz="20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 = 3.14;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</a:t>
            </a:r>
            <a:r>
              <a:rPr lang="en-US" sz="2000" dirty="0" err="1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= 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threadIdx.x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g[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= a;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a = g[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g[2*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= a;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a = g[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Block_WIDTH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/2 + 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g[</a:t>
            </a:r>
            <a:r>
              <a:rPr lang="en-US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Block_WIDTH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- 1 - 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= a;</a:t>
            </a:r>
          </a:p>
          <a:p>
            <a:pPr marL="0" indent="0" algn="l" rtl="0">
              <a:buNone/>
            </a:pP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  <a:endParaRPr lang="en-US" sz="20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667000"/>
            <a:ext cx="419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کدامیک از این دسترسی‌ها تلفیق می‌شوند؟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ذخیره یک آرایه دوبعدی به صورت خطی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یادآوری این نکته که در </a:t>
            </a:r>
            <a:r>
              <a:rPr lang="en-US" dirty="0" smtClean="0"/>
              <a:t>C/C++</a:t>
            </a:r>
            <a:r>
              <a:rPr lang="fa-IR" dirty="0" smtClean="0"/>
              <a:t>، ماتریس‌ها به صورت ردیفی در حافظه ذخیره می‌شوند.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572814" y="2590800"/>
            <a:ext cx="7981617" cy="2743200"/>
            <a:chOff x="502444" y="1308913"/>
            <a:chExt cx="5669756" cy="1948637"/>
          </a:xfrm>
        </p:grpSpPr>
        <p:sp>
          <p:nvSpPr>
            <p:cNvPr id="86" name="Rectangle 2"/>
            <p:cNvSpPr>
              <a:spLocks noChangeArrowheads="1"/>
            </p:cNvSpPr>
            <p:nvPr/>
          </p:nvSpPr>
          <p:spPr bwMode="auto">
            <a:xfrm>
              <a:off x="27432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30861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3429000" y="13089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0,2</a:t>
              </a:r>
            </a:p>
          </p:txBody>
        </p:sp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30861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3086100" y="1566088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1,1</a:t>
              </a: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3086100" y="13089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0,1</a:t>
              </a: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2743200" y="13089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0,0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2743200" y="1566088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1,0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27432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5" name="Rectangle 11"/>
            <p:cNvSpPr>
              <a:spLocks noChangeArrowheads="1"/>
            </p:cNvSpPr>
            <p:nvPr/>
          </p:nvSpPr>
          <p:spPr bwMode="auto">
            <a:xfrm>
              <a:off x="3771900" y="13089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0,3</a:t>
              </a:r>
            </a:p>
          </p:txBody>
        </p:sp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34290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34290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3429000" y="1566088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1,2</a:t>
              </a: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37719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37719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3771900" y="1566088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1,3</a:t>
              </a:r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6858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10287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13716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5" name="Rectangle 22"/>
            <p:cNvSpPr>
              <a:spLocks noChangeArrowheads="1"/>
            </p:cNvSpPr>
            <p:nvPr/>
          </p:nvSpPr>
          <p:spPr bwMode="auto">
            <a:xfrm>
              <a:off x="17145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20574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7" name="Rectangle 24"/>
            <p:cNvSpPr>
              <a:spLocks noChangeArrowheads="1"/>
            </p:cNvSpPr>
            <p:nvPr/>
          </p:nvSpPr>
          <p:spPr bwMode="auto">
            <a:xfrm>
              <a:off x="24003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27432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30861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0" name="Rectangle 27"/>
            <p:cNvSpPr>
              <a:spLocks noChangeArrowheads="1"/>
            </p:cNvSpPr>
            <p:nvPr/>
          </p:nvSpPr>
          <p:spPr bwMode="auto">
            <a:xfrm>
              <a:off x="34290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>
              <a:off x="37719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2" name="Rectangle 29"/>
            <p:cNvSpPr>
              <a:spLocks noChangeArrowheads="1"/>
            </p:cNvSpPr>
            <p:nvPr/>
          </p:nvSpPr>
          <p:spPr bwMode="auto">
            <a:xfrm>
              <a:off x="41148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44577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4" name="Rectangle 31"/>
            <p:cNvSpPr>
              <a:spLocks noChangeArrowheads="1"/>
            </p:cNvSpPr>
            <p:nvPr/>
          </p:nvSpPr>
          <p:spPr bwMode="auto">
            <a:xfrm>
              <a:off x="1371600" y="26805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0,2</a:t>
              </a:r>
            </a:p>
          </p:txBody>
        </p:sp>
        <p:sp>
          <p:nvSpPr>
            <p:cNvPr id="115" name="Rectangle 32"/>
            <p:cNvSpPr>
              <a:spLocks noChangeArrowheads="1"/>
            </p:cNvSpPr>
            <p:nvPr/>
          </p:nvSpPr>
          <p:spPr bwMode="auto">
            <a:xfrm>
              <a:off x="1028700" y="26805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0,1</a:t>
              </a:r>
            </a:p>
          </p:txBody>
        </p:sp>
        <p:sp>
          <p:nvSpPr>
            <p:cNvPr id="116" name="Rectangle 33"/>
            <p:cNvSpPr>
              <a:spLocks noChangeArrowheads="1"/>
            </p:cNvSpPr>
            <p:nvPr/>
          </p:nvSpPr>
          <p:spPr bwMode="auto">
            <a:xfrm>
              <a:off x="685800" y="26805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0,0</a:t>
              </a:r>
            </a:p>
          </p:txBody>
        </p:sp>
        <p:sp>
          <p:nvSpPr>
            <p:cNvPr id="117" name="Rectangle 34"/>
            <p:cNvSpPr>
              <a:spLocks noChangeArrowheads="1"/>
            </p:cNvSpPr>
            <p:nvPr/>
          </p:nvSpPr>
          <p:spPr bwMode="auto">
            <a:xfrm>
              <a:off x="1714500" y="268051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0,3</a:t>
              </a:r>
            </a:p>
          </p:txBody>
        </p:sp>
        <p:sp>
          <p:nvSpPr>
            <p:cNvPr id="118" name="Rectangle 35"/>
            <p:cNvSpPr>
              <a:spLocks noChangeArrowheads="1"/>
            </p:cNvSpPr>
            <p:nvPr/>
          </p:nvSpPr>
          <p:spPr bwMode="auto">
            <a:xfrm>
              <a:off x="2400300" y="268051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1,1</a:t>
              </a:r>
            </a:p>
          </p:txBody>
        </p:sp>
        <p:sp>
          <p:nvSpPr>
            <p:cNvPr id="119" name="Rectangle 36"/>
            <p:cNvSpPr>
              <a:spLocks noChangeArrowheads="1"/>
            </p:cNvSpPr>
            <p:nvPr/>
          </p:nvSpPr>
          <p:spPr bwMode="auto">
            <a:xfrm>
              <a:off x="2057400" y="268051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1,0</a:t>
              </a:r>
            </a:p>
          </p:txBody>
        </p:sp>
        <p:sp>
          <p:nvSpPr>
            <p:cNvPr id="120" name="Rectangle 37"/>
            <p:cNvSpPr>
              <a:spLocks noChangeArrowheads="1"/>
            </p:cNvSpPr>
            <p:nvPr/>
          </p:nvSpPr>
          <p:spPr bwMode="auto">
            <a:xfrm>
              <a:off x="2743200" y="268051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1,2</a:t>
              </a: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3086100" y="268051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1,3</a:t>
              </a:r>
            </a:p>
          </p:txBody>
        </p: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3771900" y="268051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2,1</a:t>
              </a:r>
            </a:p>
          </p:txBody>
        </p:sp>
        <p:sp>
          <p:nvSpPr>
            <p:cNvPr id="123" name="Rectangle 40"/>
            <p:cNvSpPr>
              <a:spLocks noChangeArrowheads="1"/>
            </p:cNvSpPr>
            <p:nvPr/>
          </p:nvSpPr>
          <p:spPr bwMode="auto">
            <a:xfrm>
              <a:off x="3429000" y="268051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2,0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4114800" y="268051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2,2</a:t>
              </a:r>
            </a:p>
          </p:txBody>
        </p:sp>
        <p:sp>
          <p:nvSpPr>
            <p:cNvPr id="125" name="Rectangle 42"/>
            <p:cNvSpPr>
              <a:spLocks noChangeArrowheads="1"/>
            </p:cNvSpPr>
            <p:nvPr/>
          </p:nvSpPr>
          <p:spPr bwMode="auto">
            <a:xfrm>
              <a:off x="4457700" y="268051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2,3</a:t>
              </a:r>
            </a:p>
          </p:txBody>
        </p:sp>
        <p:sp>
          <p:nvSpPr>
            <p:cNvPr id="126" name="Rectangle 43"/>
            <p:cNvSpPr>
              <a:spLocks noChangeArrowheads="1"/>
            </p:cNvSpPr>
            <p:nvPr/>
          </p:nvSpPr>
          <p:spPr bwMode="auto">
            <a:xfrm>
              <a:off x="27432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7" name="Rectangle 44"/>
            <p:cNvSpPr>
              <a:spLocks noChangeArrowheads="1"/>
            </p:cNvSpPr>
            <p:nvPr/>
          </p:nvSpPr>
          <p:spPr bwMode="auto">
            <a:xfrm>
              <a:off x="30861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34290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3771900" y="182326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3086100" y="182326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2,1</a:t>
              </a:r>
            </a:p>
          </p:txBody>
        </p:sp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>
              <a:off x="2743200" y="182326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2,0</a:t>
              </a:r>
            </a:p>
          </p:txBody>
        </p:sp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3429000" y="182326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2,2</a:t>
              </a:r>
            </a:p>
          </p:txBody>
        </p:sp>
        <p:sp>
          <p:nvSpPr>
            <p:cNvPr id="133" name="Rectangle 50"/>
            <p:cNvSpPr>
              <a:spLocks noChangeArrowheads="1"/>
            </p:cNvSpPr>
            <p:nvPr/>
          </p:nvSpPr>
          <p:spPr bwMode="auto">
            <a:xfrm>
              <a:off x="3771900" y="182326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2,3</a:t>
              </a:r>
            </a:p>
          </p:txBody>
        </p:sp>
        <p:sp>
          <p:nvSpPr>
            <p:cNvPr id="134" name="Rectangle 51"/>
            <p:cNvSpPr>
              <a:spLocks noChangeArrowheads="1"/>
            </p:cNvSpPr>
            <p:nvPr/>
          </p:nvSpPr>
          <p:spPr bwMode="auto">
            <a:xfrm>
              <a:off x="27432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5" name="Rectangle 52"/>
            <p:cNvSpPr>
              <a:spLocks noChangeArrowheads="1"/>
            </p:cNvSpPr>
            <p:nvPr/>
          </p:nvSpPr>
          <p:spPr bwMode="auto">
            <a:xfrm>
              <a:off x="30861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6" name="Rectangle 53"/>
            <p:cNvSpPr>
              <a:spLocks noChangeArrowheads="1"/>
            </p:cNvSpPr>
            <p:nvPr/>
          </p:nvSpPr>
          <p:spPr bwMode="auto">
            <a:xfrm>
              <a:off x="34290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7" name="Rectangle 54"/>
            <p:cNvSpPr>
              <a:spLocks noChangeArrowheads="1"/>
            </p:cNvSpPr>
            <p:nvPr/>
          </p:nvSpPr>
          <p:spPr bwMode="auto">
            <a:xfrm>
              <a:off x="3771900" y="2080438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8" name="Rectangle 55"/>
            <p:cNvSpPr>
              <a:spLocks noChangeArrowheads="1"/>
            </p:cNvSpPr>
            <p:nvPr/>
          </p:nvSpPr>
          <p:spPr bwMode="auto">
            <a:xfrm>
              <a:off x="3086100" y="2080438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3,1</a:t>
              </a:r>
            </a:p>
          </p:txBody>
        </p:sp>
        <p:sp>
          <p:nvSpPr>
            <p:cNvPr id="139" name="Rectangle 56"/>
            <p:cNvSpPr>
              <a:spLocks noChangeArrowheads="1"/>
            </p:cNvSpPr>
            <p:nvPr/>
          </p:nvSpPr>
          <p:spPr bwMode="auto">
            <a:xfrm>
              <a:off x="2743200" y="2080438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3,0</a:t>
              </a:r>
            </a:p>
          </p:txBody>
        </p:sp>
        <p:sp>
          <p:nvSpPr>
            <p:cNvPr id="140" name="Rectangle 57"/>
            <p:cNvSpPr>
              <a:spLocks noChangeArrowheads="1"/>
            </p:cNvSpPr>
            <p:nvPr/>
          </p:nvSpPr>
          <p:spPr bwMode="auto">
            <a:xfrm>
              <a:off x="3429000" y="2080438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3,2</a:t>
              </a:r>
            </a:p>
          </p:txBody>
        </p:sp>
        <p:sp>
          <p:nvSpPr>
            <p:cNvPr id="141" name="Rectangle 58"/>
            <p:cNvSpPr>
              <a:spLocks noChangeArrowheads="1"/>
            </p:cNvSpPr>
            <p:nvPr/>
          </p:nvSpPr>
          <p:spPr bwMode="auto">
            <a:xfrm>
              <a:off x="3771900" y="2080438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3,3</a:t>
              </a:r>
            </a:p>
          </p:txBody>
        </p:sp>
        <p:sp>
          <p:nvSpPr>
            <p:cNvPr id="142" name="Rectangle 59"/>
            <p:cNvSpPr>
              <a:spLocks noChangeArrowheads="1"/>
            </p:cNvSpPr>
            <p:nvPr/>
          </p:nvSpPr>
          <p:spPr bwMode="auto">
            <a:xfrm>
              <a:off x="48006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3" name="Rectangle 60"/>
            <p:cNvSpPr>
              <a:spLocks noChangeArrowheads="1"/>
            </p:cNvSpPr>
            <p:nvPr/>
          </p:nvSpPr>
          <p:spPr bwMode="auto">
            <a:xfrm>
              <a:off x="51435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auto">
            <a:xfrm>
              <a:off x="54864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5" name="Rectangle 62"/>
            <p:cNvSpPr>
              <a:spLocks noChangeArrowheads="1"/>
            </p:cNvSpPr>
            <p:nvPr/>
          </p:nvSpPr>
          <p:spPr bwMode="auto">
            <a:xfrm>
              <a:off x="58293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auto">
            <a:xfrm>
              <a:off x="48006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7" name="Rectangle 64"/>
            <p:cNvSpPr>
              <a:spLocks noChangeArrowheads="1"/>
            </p:cNvSpPr>
            <p:nvPr/>
          </p:nvSpPr>
          <p:spPr bwMode="auto">
            <a:xfrm>
              <a:off x="51435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8" name="Rectangle 65"/>
            <p:cNvSpPr>
              <a:spLocks noChangeArrowheads="1"/>
            </p:cNvSpPr>
            <p:nvPr/>
          </p:nvSpPr>
          <p:spPr bwMode="auto">
            <a:xfrm>
              <a:off x="54864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auto">
            <a:xfrm>
              <a:off x="5829300" y="2680513"/>
              <a:ext cx="342900" cy="257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auto">
            <a:xfrm>
              <a:off x="5143500" y="268051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3,1</a:t>
              </a:r>
            </a:p>
          </p:txBody>
        </p:sp>
        <p:sp>
          <p:nvSpPr>
            <p:cNvPr id="151" name="Rectangle 68"/>
            <p:cNvSpPr>
              <a:spLocks noChangeArrowheads="1"/>
            </p:cNvSpPr>
            <p:nvPr/>
          </p:nvSpPr>
          <p:spPr bwMode="auto">
            <a:xfrm>
              <a:off x="4800600" y="268051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3,0</a:t>
              </a:r>
            </a:p>
          </p:txBody>
        </p:sp>
        <p:sp>
          <p:nvSpPr>
            <p:cNvPr id="152" name="Rectangle 69"/>
            <p:cNvSpPr>
              <a:spLocks noChangeArrowheads="1"/>
            </p:cNvSpPr>
            <p:nvPr/>
          </p:nvSpPr>
          <p:spPr bwMode="auto">
            <a:xfrm>
              <a:off x="5486400" y="268051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3,2</a:t>
              </a:r>
            </a:p>
          </p:txBody>
        </p:sp>
        <p:sp>
          <p:nvSpPr>
            <p:cNvPr id="153" name="Rectangle 70"/>
            <p:cNvSpPr>
              <a:spLocks noChangeArrowheads="1"/>
            </p:cNvSpPr>
            <p:nvPr/>
          </p:nvSpPr>
          <p:spPr bwMode="auto">
            <a:xfrm>
              <a:off x="5829300" y="268051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3,3</a:t>
              </a:r>
            </a:p>
          </p:txBody>
        </p:sp>
        <p:sp>
          <p:nvSpPr>
            <p:cNvPr id="154" name="Line 71"/>
            <p:cNvSpPr>
              <a:spLocks noChangeShapeType="1"/>
            </p:cNvSpPr>
            <p:nvPr/>
          </p:nvSpPr>
          <p:spPr bwMode="auto">
            <a:xfrm>
              <a:off x="685800" y="2466200"/>
              <a:ext cx="0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5" name="Text Box 72"/>
            <p:cNvSpPr txBox="1">
              <a:spLocks noChangeArrowheads="1"/>
            </p:cNvSpPr>
            <p:nvPr/>
          </p:nvSpPr>
          <p:spPr bwMode="auto">
            <a:xfrm>
              <a:off x="502444" y="2190273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M</a:t>
              </a:r>
            </a:p>
          </p:txBody>
        </p:sp>
        <p:sp>
          <p:nvSpPr>
            <p:cNvPr id="156" name="AutoShape 74"/>
            <p:cNvSpPr>
              <a:spLocks noChangeArrowheads="1"/>
            </p:cNvSpPr>
            <p:nvPr/>
          </p:nvSpPr>
          <p:spPr bwMode="auto">
            <a:xfrm>
              <a:off x="3257550" y="2423338"/>
              <a:ext cx="342900" cy="17145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7" name="Text Box 75"/>
            <p:cNvSpPr txBox="1">
              <a:spLocks noChangeArrowheads="1"/>
            </p:cNvSpPr>
            <p:nvPr/>
          </p:nvSpPr>
          <p:spPr bwMode="auto">
            <a:xfrm>
              <a:off x="1896667" y="2980551"/>
              <a:ext cx="273023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linearized order in increasing address</a:t>
              </a:r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2514600" y="2980550"/>
              <a:ext cx="148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159" name="Straight Arrow Connector 158"/>
            <p:cNvCxnSpPr>
              <a:stCxn id="92" idx="1"/>
              <a:endCxn id="102" idx="0"/>
            </p:cNvCxnSpPr>
            <p:nvPr/>
          </p:nvCxnSpPr>
          <p:spPr>
            <a:xfrm flipH="1">
              <a:off x="857250" y="1437500"/>
              <a:ext cx="1885950" cy="124301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60" name="Straight Arrow Connector 159"/>
            <p:cNvCxnSpPr>
              <a:stCxn id="93" idx="1"/>
              <a:endCxn id="106" idx="0"/>
            </p:cNvCxnSpPr>
            <p:nvPr/>
          </p:nvCxnSpPr>
          <p:spPr>
            <a:xfrm flipH="1">
              <a:off x="2228850" y="1694675"/>
              <a:ext cx="514350" cy="98583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61" name="Straight Arrow Connector 160"/>
            <p:cNvCxnSpPr>
              <a:stCxn id="131" idx="1"/>
              <a:endCxn id="123" idx="0"/>
            </p:cNvCxnSpPr>
            <p:nvPr/>
          </p:nvCxnSpPr>
          <p:spPr>
            <a:xfrm>
              <a:off x="2743200" y="1951850"/>
              <a:ext cx="857250" cy="72866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62" name="Straight Arrow Connector 161"/>
            <p:cNvCxnSpPr>
              <a:stCxn id="86" idx="1"/>
              <a:endCxn id="142" idx="0"/>
            </p:cNvCxnSpPr>
            <p:nvPr/>
          </p:nvCxnSpPr>
          <p:spPr>
            <a:xfrm>
              <a:off x="2743200" y="2209025"/>
              <a:ext cx="2228850" cy="47148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0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ساختار حافظه </a:t>
            </a:r>
            <a:r>
              <a:rPr lang="en-US" altLang="en-US" dirty="0" smtClean="0"/>
              <a:t>DRAM</a:t>
            </a:r>
            <a:r>
              <a:rPr lang="fa-IR" altLang="en-US" dirty="0" smtClean="0"/>
              <a:t> و چالش پهنای باند حافظه</a:t>
            </a:r>
          </a:p>
          <a:p>
            <a:pPr eaLnBrk="1" hangingPunct="1"/>
            <a:r>
              <a:rPr lang="fa-IR" altLang="en-US" dirty="0" smtClean="0"/>
              <a:t>تکنیک‌های افزایش پهنای باند حافظه</a:t>
            </a:r>
          </a:p>
          <a:p>
            <a:pPr lvl="1" eaLnBrk="1" hangingPunct="1"/>
            <a:r>
              <a:rPr lang="fa-IR" altLang="en-US" dirty="0" smtClean="0"/>
              <a:t>ارتباط پشت سر هم</a:t>
            </a:r>
          </a:p>
          <a:p>
            <a:pPr lvl="1" eaLnBrk="1" hangingPunct="1"/>
            <a:r>
              <a:rPr lang="fa-IR" altLang="en-US" dirty="0" smtClean="0"/>
              <a:t>ساختار چندبانکی</a:t>
            </a:r>
          </a:p>
          <a:p>
            <a:pPr lvl="1" eaLnBrk="1" hangingPunct="1"/>
            <a:r>
              <a:rPr lang="fa-IR" altLang="en-US" dirty="0" smtClean="0"/>
              <a:t>تلفیق حافظه</a:t>
            </a:r>
            <a:endParaRPr lang="en-US" altLang="en-US" dirty="0"/>
          </a:p>
          <a:p>
            <a:pPr lvl="6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مثال محاسبه ترانهاده یک ماتریس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a-IR" sz="4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0536" r="-2992" b="-517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1800" dirty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__global__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void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transposeNaive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*A, 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*B,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width)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{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Col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blockIdx.x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BLOCK_WIDTH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threadIdx.x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Row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blockIdx.y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BLOCK_WIDTH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threadIdx.y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indent="0" algn="l" rtl="0">
              <a:buNone/>
            </a:pPr>
            <a:endParaRPr lang="en-US" sz="11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index_in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=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Col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width *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Row;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index_out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=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Row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Col;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endParaRPr lang="en-US" sz="11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B[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index_out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A[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index_in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];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  <a:endParaRPr lang="fa-IR" sz="1800" dirty="0"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76800" y="4064630"/>
            <a:ext cx="1447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Rectangle 48"/>
          <p:cNvSpPr/>
          <p:nvPr/>
        </p:nvSpPr>
        <p:spPr>
          <a:xfrm>
            <a:off x="6821424" y="4064630"/>
            <a:ext cx="1447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" name="TextBox 49"/>
          <p:cNvSpPr txBox="1"/>
          <p:nvPr/>
        </p:nvSpPr>
        <p:spPr>
          <a:xfrm>
            <a:off x="5391807" y="3689130"/>
            <a:ext cx="399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51" name="TextBox 50"/>
          <p:cNvSpPr txBox="1"/>
          <p:nvPr/>
        </p:nvSpPr>
        <p:spPr>
          <a:xfrm>
            <a:off x="7315200" y="3689130"/>
            <a:ext cx="399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fa-IR" dirty="0"/>
          </a:p>
        </p:txBody>
      </p:sp>
      <p:sp>
        <p:nvSpPr>
          <p:cNvPr id="53" name="Rectangle 52"/>
          <p:cNvSpPr/>
          <p:nvPr/>
        </p:nvSpPr>
        <p:spPr>
          <a:xfrm>
            <a:off x="5710227" y="4189218"/>
            <a:ext cx="609600" cy="762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400800" y="478853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5131676"/>
            <a:ext cx="353541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آیا دسترسی به ماتریس‌های </a:t>
            </a:r>
            <a:r>
              <a:rPr lang="en-US" sz="2400" dirty="0" smtClean="0">
                <a:latin typeface="+mj-lt"/>
                <a:cs typeface="B Nazanin" panose="00000400000000000000" pitchFamily="2" charset="-78"/>
              </a:rPr>
              <a:t>A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latin typeface="+mj-lt"/>
                <a:cs typeface="B Nazanin" panose="00000400000000000000" pitchFamily="2" charset="-78"/>
              </a:rPr>
              <a:t>B</a:t>
            </a:r>
            <a:r>
              <a:rPr lang="fa-IR" sz="2400" dirty="0" smtClean="0">
                <a:cs typeface="B Nazanin" panose="00000400000000000000" pitchFamily="2" charset="-78"/>
              </a:rPr>
              <a:t> تلفیق شونده است؟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10227" y="4063873"/>
            <a:ext cx="60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/>
          <p:cNvSpPr/>
          <p:nvPr/>
        </p:nvSpPr>
        <p:spPr>
          <a:xfrm rot="5400000">
            <a:off x="6678322" y="5170555"/>
            <a:ext cx="609600" cy="762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Rectangle 59"/>
          <p:cNvSpPr/>
          <p:nvPr/>
        </p:nvSpPr>
        <p:spPr>
          <a:xfrm>
            <a:off x="6821424" y="4902830"/>
            <a:ext cx="60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832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مثال محاسبه ترانهاده یک ماتریس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a-IR" sz="4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0536" r="-2992" b="-517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با استفاده از حافظه مشترک، می‌توان دسترسی به حافظه را به صورت تلفیق شده درآورد.</a:t>
            </a:r>
          </a:p>
          <a:p>
            <a:pPr marL="0" indent="0" algn="l" rtl="0">
              <a:buNone/>
            </a:pP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2188" y="2971800"/>
            <a:ext cx="7057036" cy="2178270"/>
            <a:chOff x="2362200" y="3689130"/>
            <a:chExt cx="5907024" cy="1823300"/>
          </a:xfrm>
        </p:grpSpPr>
        <p:sp>
          <p:nvSpPr>
            <p:cNvPr id="47" name="Rectangle 46"/>
            <p:cNvSpPr/>
            <p:nvPr/>
          </p:nvSpPr>
          <p:spPr>
            <a:xfrm>
              <a:off x="2362200" y="4064630"/>
              <a:ext cx="1447800" cy="1447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21424" y="4064630"/>
              <a:ext cx="1447800" cy="1447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77207" y="3689130"/>
              <a:ext cx="3993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fa-IR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15200" y="3689130"/>
              <a:ext cx="3993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fa-I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95627" y="4189218"/>
              <a:ext cx="609600" cy="7620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096000" y="478853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195627" y="4063873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21424" y="5029200"/>
              <a:ext cx="609600" cy="76200"/>
            </a:xfrm>
            <a:prstGeom prst="rect">
              <a:avLst/>
            </a:prstGeom>
            <a:solidFill>
              <a:srgbClr val="1B4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21424" y="490283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53000" y="4544945"/>
              <a:ext cx="609600" cy="7620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53000" y="441960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267200" y="4783913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59918" y="4042652"/>
              <a:ext cx="1435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cs typeface="B Nazanin" panose="00000400000000000000" pitchFamily="2" charset="-78"/>
                </a:rPr>
                <a:t>حافظه مشترک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4819036" y="4686300"/>
              <a:ext cx="609600" cy="76200"/>
            </a:xfrm>
            <a:prstGeom prst="rect">
              <a:avLst/>
            </a:prstGeom>
            <a:solidFill>
              <a:srgbClr val="1B4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40771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Accelerated Computing Online Course</a:t>
            </a:r>
          </a:p>
          <a:p>
            <a:pPr lvl="1" algn="l" rtl="0"/>
            <a:r>
              <a:rPr lang="en-US" dirty="0" smtClean="0"/>
              <a:t>Video lectures</a:t>
            </a:r>
            <a:r>
              <a:rPr lang="en-US" dirty="0"/>
              <a:t>: http://syllabus.gputeachingkit.com/</a:t>
            </a:r>
            <a:endParaRPr lang="en-US" dirty="0" smtClean="0"/>
          </a:p>
          <a:p>
            <a:pPr lvl="1" algn="l" rtl="0"/>
            <a:r>
              <a:rPr lang="en-US" dirty="0" smtClean="0"/>
              <a:t>By: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 err="1"/>
              <a:t>Hwu</a:t>
            </a:r>
            <a:r>
              <a:rPr lang="en-US" dirty="0"/>
              <a:t>  (University of Illinois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Slides that contain voices, available on the course website</a:t>
            </a:r>
          </a:p>
          <a:p>
            <a:pPr algn="l" rtl="0"/>
            <a:r>
              <a:rPr lang="en-US" dirty="0"/>
              <a:t>Programming Massively Parallel </a:t>
            </a:r>
            <a:r>
              <a:rPr lang="en-US" dirty="0" smtClean="0"/>
              <a:t>Processors</a:t>
            </a:r>
          </a:p>
          <a:p>
            <a:pPr lvl="1" algn="l" rtl="0"/>
            <a:r>
              <a:rPr lang="en-US" dirty="0"/>
              <a:t>David B. </a:t>
            </a:r>
            <a:r>
              <a:rPr lang="en-US" dirty="0" smtClean="0"/>
              <a:t>Kirk and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/>
              <a:t>W. </a:t>
            </a:r>
            <a:r>
              <a:rPr lang="en-US" dirty="0" err="1" smtClean="0"/>
              <a:t>Hwu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  <a:p>
            <a:pPr algn="l" rtl="0"/>
            <a:r>
              <a:rPr lang="en-US" dirty="0">
                <a:hlinkClick r:id="rId2"/>
              </a:rPr>
              <a:t>http://www.ece.cmu.edu/~</a:t>
            </a:r>
            <a:r>
              <a:rPr lang="en-US" dirty="0" smtClean="0">
                <a:hlinkClick r:id="rId2"/>
              </a:rPr>
              <a:t>ece740/f11/doku.php?id=wiki:lectures</a:t>
            </a:r>
            <a:endParaRPr lang="en-US" dirty="0" smtClean="0"/>
          </a:p>
          <a:p>
            <a:pPr lvl="1" algn="l" rtl="0"/>
            <a:r>
              <a:rPr lang="en-US" dirty="0" smtClean="0"/>
              <a:t>Computer architecture course @ CMU</a:t>
            </a:r>
          </a:p>
          <a:p>
            <a:pPr algn="l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پیوست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مروری بر زیرسیستم حافظه در سیستم‌های کامپیوتری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40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زیرسیستم حافظه   </a:t>
            </a:r>
            <a:r>
              <a:rPr lang="en-US" dirty="0" smtClean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سازمان‌دهی سخت‌افزاری حافظه در سیستم‌های کامپیوتری </a:t>
            </a:r>
          </a:p>
          <a:p>
            <a:endParaRPr lang="fa-IR" dirty="0"/>
          </a:p>
          <a:p>
            <a:pPr lvl="1"/>
            <a:r>
              <a:rPr lang="fa-IR" dirty="0" smtClean="0"/>
              <a:t>کانال		</a:t>
            </a:r>
            <a:r>
              <a:rPr lang="en-US" dirty="0" smtClean="0"/>
              <a:t>Channel</a:t>
            </a:r>
          </a:p>
          <a:p>
            <a:pPr lvl="1"/>
            <a:r>
              <a:rPr lang="fa-IR" dirty="0" smtClean="0"/>
              <a:t>ماژول حافظه 	</a:t>
            </a:r>
            <a:r>
              <a:rPr lang="en-US" dirty="0" smtClean="0"/>
              <a:t> DIMM   </a:t>
            </a:r>
          </a:p>
          <a:p>
            <a:pPr lvl="1"/>
            <a:r>
              <a:rPr lang="fa-IR" dirty="0" smtClean="0"/>
              <a:t>رتبه		</a:t>
            </a:r>
            <a:r>
              <a:rPr lang="en-US" dirty="0" smtClean="0"/>
              <a:t>Rank     </a:t>
            </a:r>
            <a:endParaRPr lang="fa-IR" dirty="0" smtClean="0"/>
          </a:p>
          <a:p>
            <a:pPr lvl="1"/>
            <a:r>
              <a:rPr lang="fa-IR" dirty="0" smtClean="0"/>
              <a:t>تراشه		     </a:t>
            </a:r>
            <a:r>
              <a:rPr lang="en-US" dirty="0" smtClean="0"/>
              <a:t>Chip</a:t>
            </a:r>
            <a:endParaRPr lang="fa-IR" dirty="0" smtClean="0"/>
          </a:p>
          <a:p>
            <a:pPr lvl="1"/>
            <a:r>
              <a:rPr lang="fa-IR" dirty="0" smtClean="0"/>
              <a:t>بانک		    </a:t>
            </a:r>
            <a:r>
              <a:rPr lang="en-US" dirty="0" smtClean="0"/>
              <a:t>Bank</a:t>
            </a:r>
            <a:endParaRPr lang="fa-IR" dirty="0" smtClean="0"/>
          </a:p>
          <a:p>
            <a:pPr lvl="1"/>
            <a:r>
              <a:rPr lang="fa-IR" dirty="0" smtClean="0"/>
              <a:t>ردیف/ستون	   </a:t>
            </a:r>
            <a:r>
              <a:rPr lang="en-US" dirty="0" smtClean="0"/>
              <a:t>Row/Column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74492"/>
            <a:ext cx="1972424" cy="27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مثالی از حافظه با دو کانال، و هر کانال شامل دو </a:t>
            </a:r>
            <a:r>
              <a:rPr lang="en-US" dirty="0" smtClean="0"/>
              <a:t>DIMM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69" y="2084819"/>
            <a:ext cx="6360158" cy="40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دو طرف یک </a:t>
            </a:r>
            <a:r>
              <a:rPr lang="en-US" dirty="0" smtClean="0"/>
              <a:t>DIMM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4150"/>
            <a:ext cx="7924800" cy="37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رتبه، </a:t>
            </a:r>
            <a:r>
              <a:rPr lang="fa-IR" dirty="0"/>
              <a:t>مجموعه‌ای از تراشه‌ها است که همه با هم به یک </a:t>
            </a:r>
            <a:r>
              <a:rPr lang="fa-IR" dirty="0" smtClean="0"/>
              <a:t>سیگنال فعالساز </a:t>
            </a:r>
            <a:r>
              <a:rPr lang="en-US" dirty="0"/>
              <a:t>chip-select (CS)</a:t>
            </a:r>
            <a:r>
              <a:rPr lang="fa-IR" dirty="0"/>
              <a:t> </a:t>
            </a:r>
            <a:r>
              <a:rPr lang="fa-IR" dirty="0" smtClean="0"/>
              <a:t>متصل‌اند </a:t>
            </a:r>
            <a:r>
              <a:rPr lang="fa-IR" dirty="0"/>
              <a:t>و با هم فعال </a:t>
            </a:r>
            <a:r>
              <a:rPr lang="fa-IR" dirty="0" smtClean="0"/>
              <a:t>می‌شوند.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7" y="2362199"/>
            <a:ext cx="7453661" cy="38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رتبه							   </a:t>
            </a:r>
            <a:r>
              <a:rPr lang="en-US" dirty="0" smtClean="0"/>
              <a:t>Rank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 یک کانال 64 بیتی شامل دو رتبه 64 بیتی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0681"/>
            <a:ext cx="6553200" cy="43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رتبه 64 بیتی شامل 8 عدد تراشه است که پهنای باس هر کدام 8 بیت است.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6" y="2112874"/>
            <a:ext cx="7470564" cy="39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پهنای باند حافظه سراسری (</a:t>
            </a:r>
            <a:r>
              <a:rPr lang="en-US" dirty="0" smtClean="0"/>
              <a:t>DRAM</a:t>
            </a:r>
            <a:r>
              <a:rPr lang="fa-IR" dirty="0" smtClean="0"/>
              <a:t>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7" name="Text Placeholder 5"/>
          <p:cNvSpPr>
            <a:spLocks noGrp="1"/>
          </p:cNvSpPr>
          <p:nvPr/>
        </p:nvSpPr>
        <p:spPr bwMode="auto">
          <a:xfrm>
            <a:off x="685800" y="1285876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0" indent="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 b="1">
                <a:solidFill>
                  <a:srgbClr val="000000"/>
                </a:solidFill>
                <a:latin typeface="+mn-lt"/>
              </a:defRPr>
            </a:lvl2pPr>
            <a:lvl3pPr marL="9144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800" b="1">
                <a:solidFill>
                  <a:srgbClr val="000000"/>
                </a:solidFill>
                <a:latin typeface="+mn-lt"/>
              </a:defRPr>
            </a:lvl3pPr>
            <a:lvl4pPr marL="13716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4pPr>
            <a:lvl5pPr marL="18288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5pPr>
            <a:lvl6pPr marL="22860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6pPr>
            <a:lvl7pPr marL="27432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7pPr>
            <a:lvl8pPr marL="32004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8pPr>
            <a:lvl9pPr marL="36576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9pPr>
          </a:lstStyle>
          <a:p>
            <a:pPr algn="ctr"/>
            <a:r>
              <a:rPr lang="fa-IR" dirty="0" smtClean="0">
                <a:cs typeface="B Nazanin" panose="00000400000000000000" pitchFamily="2" charset="-78"/>
              </a:rPr>
              <a:t>ایده‌آل</a:t>
            </a:r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/>
        </p:nvSpPr>
        <p:spPr bwMode="auto">
          <a:xfrm>
            <a:off x="4873625" y="1285876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0" indent="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 b="1">
                <a:solidFill>
                  <a:srgbClr val="000000"/>
                </a:solidFill>
                <a:latin typeface="+mn-lt"/>
              </a:defRPr>
            </a:lvl2pPr>
            <a:lvl3pPr marL="9144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800" b="1">
                <a:solidFill>
                  <a:srgbClr val="000000"/>
                </a:solidFill>
                <a:latin typeface="+mn-lt"/>
              </a:defRPr>
            </a:lvl3pPr>
            <a:lvl4pPr marL="13716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4pPr>
            <a:lvl5pPr marL="1828800" indent="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5pPr>
            <a:lvl6pPr marL="22860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6pPr>
            <a:lvl7pPr marL="27432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7pPr>
            <a:lvl8pPr marL="32004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8pPr>
            <a:lvl9pPr marL="3657600" indent="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600" b="1">
                <a:solidFill>
                  <a:srgbClr val="000000"/>
                </a:solidFill>
                <a:latin typeface="+mn-lt"/>
              </a:defRPr>
            </a:lvl9pPr>
          </a:lstStyle>
          <a:p>
            <a:pPr algn="ctr"/>
            <a:r>
              <a:rPr lang="fa-IR" dirty="0" smtClean="0">
                <a:cs typeface="B Nazanin" panose="00000400000000000000" pitchFamily="2" charset="-78"/>
              </a:rPr>
              <a:t>واقعیت</a:t>
            </a:r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12963"/>
            <a:ext cx="296386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5363"/>
            <a:ext cx="404177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1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تراشه شامل 8 بانک با پهنای باس 8 بیت است.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8670"/>
            <a:ext cx="7162800" cy="43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7069"/>
            <a:ext cx="8153400" cy="685800"/>
          </a:xfrm>
        </p:spPr>
        <p:txBody>
          <a:bodyPr/>
          <a:lstStyle/>
          <a:p>
            <a:r>
              <a:rPr lang="fa-IR" dirty="0"/>
              <a:t>زیرسیستم حافظه   </a:t>
            </a:r>
            <a:r>
              <a:rPr lang="en-US" dirty="0"/>
              <a:t>Memory Subsystem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نهایت، هر بانک شامل ردیفها و ستونهایی است.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3553"/>
            <a:ext cx="6467803" cy="42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 بانک حافظه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آرایه هسته، حدود 1 میلیون بیت را ذخیره می‌کند.</a:t>
            </a:r>
          </a:p>
          <a:p>
            <a:r>
              <a:rPr lang="fa-IR" dirty="0" smtClean="0"/>
              <a:t>هر بیت در یک خازن که از یک ترانزیستور ساخته شده است ذخیره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2000" y="2439084"/>
            <a:ext cx="6172804" cy="3809316"/>
            <a:chOff x="1370996" y="1829484"/>
            <a:chExt cx="4203684" cy="2708078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982387" y="1829484"/>
              <a:ext cx="1485900" cy="1028700"/>
            </a:xfrm>
            <a:prstGeom prst="rect">
              <a:avLst/>
            </a:prstGeom>
            <a:noFill/>
            <a:ln w="19050">
              <a:solidFill>
                <a:srgbClr val="76B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 Cell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Core Array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961821" y="1829484"/>
              <a:ext cx="800100" cy="1028700"/>
            </a:xfrm>
            <a:prstGeom prst="rect">
              <a:avLst/>
            </a:prstGeom>
            <a:noFill/>
            <a:ln w="19050">
              <a:solidFill>
                <a:srgbClr val="76B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Row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Decoder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990521" y="2986771"/>
              <a:ext cx="1485900" cy="214313"/>
            </a:xfrm>
            <a:prstGeom prst="rect">
              <a:avLst/>
            </a:prstGeom>
            <a:noFill/>
            <a:ln w="19050">
              <a:solidFill>
                <a:srgbClr val="76B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Sense Amps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2990521" y="3329671"/>
              <a:ext cx="1485900" cy="214313"/>
            </a:xfrm>
            <a:prstGeom prst="rect">
              <a:avLst/>
            </a:prstGeom>
            <a:noFill/>
            <a:ln w="19050">
              <a:solidFill>
                <a:srgbClr val="76B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Column Latches</a:t>
              </a: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2761921" y="2343834"/>
              <a:ext cx="228600" cy="0"/>
            </a:xfrm>
            <a:prstGeom prst="line">
              <a:avLst/>
            </a:prstGeom>
            <a:noFill/>
            <a:ln w="25400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2990521" y="3801160"/>
              <a:ext cx="1485900" cy="1696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76B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733471" y="3543984"/>
              <a:ext cx="0" cy="257175"/>
            </a:xfrm>
            <a:prstGeom prst="line">
              <a:avLst/>
            </a:prstGeom>
            <a:noFill/>
            <a:ln w="38100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3733471" y="3972609"/>
              <a:ext cx="0" cy="257175"/>
            </a:xfrm>
            <a:prstGeom prst="line">
              <a:avLst/>
            </a:prstGeom>
            <a:noFill/>
            <a:ln w="12700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1733221" y="2343834"/>
              <a:ext cx="228600" cy="0"/>
            </a:xfrm>
            <a:prstGeom prst="line">
              <a:avLst/>
            </a:prstGeom>
            <a:noFill/>
            <a:ln w="12700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2819071" y="3886884"/>
              <a:ext cx="342900" cy="0"/>
            </a:xfrm>
            <a:prstGeom prst="line">
              <a:avLst/>
            </a:prstGeom>
            <a:noFill/>
            <a:ln w="12700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1370996" y="2084047"/>
              <a:ext cx="508473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" charset="0"/>
                </a:rPr>
                <a:t>Row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err="1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sz="12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508192" y="3689047"/>
              <a:ext cx="1339454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" charset="0"/>
                </a:rPr>
                <a:t>Column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err="1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sz="12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2933372" y="4229785"/>
              <a:ext cx="1303498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solidFill>
                    <a:srgbClr val="000000"/>
                  </a:solidFill>
                  <a:latin typeface="Arial" charset="0"/>
                </a:rPr>
                <a:t>Off-chip Data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3733471" y="3586846"/>
              <a:ext cx="552011" cy="276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charset="0"/>
                </a:rPr>
                <a:t>Wide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733471" y="4015471"/>
              <a:ext cx="713657" cy="276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charset="0"/>
                </a:rPr>
                <a:t>Narrow</a:t>
              </a:r>
            </a:p>
          </p:txBody>
        </p:sp>
        <p:cxnSp>
          <p:nvCxnSpPr>
            <p:cNvPr id="41" name="Straight Connector 22"/>
            <p:cNvCxnSpPr>
              <a:cxnSpLocks noChangeShapeType="1"/>
            </p:cNvCxnSpPr>
            <p:nvPr/>
          </p:nvCxnSpPr>
          <p:spPr bwMode="auto">
            <a:xfrm>
              <a:off x="2705222" y="4272646"/>
              <a:ext cx="2457450" cy="0"/>
            </a:xfrm>
            <a:prstGeom prst="line">
              <a:avLst/>
            </a:prstGeom>
            <a:noFill/>
            <a:ln w="9525" algn="ctr">
              <a:solidFill>
                <a:srgbClr val="76B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4468287" y="4000671"/>
              <a:ext cx="11063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Pin Interface</a:t>
              </a: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733471" y="2858184"/>
              <a:ext cx="0" cy="128588"/>
            </a:xfrm>
            <a:prstGeom prst="line">
              <a:avLst/>
            </a:prstGeom>
            <a:noFill/>
            <a:ln w="34925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733800" y="3205162"/>
              <a:ext cx="0" cy="128588"/>
            </a:xfrm>
            <a:prstGeom prst="line">
              <a:avLst/>
            </a:prstGeom>
            <a:noFill/>
            <a:ln w="34925">
              <a:solidFill>
                <a:srgbClr val="76B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آرایه هسته 8×2 بیت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/>
              <a:t>آرایه هسته به صورت یک ماتریس 4×4 پیاده‌سازی شده است.</a:t>
            </a:r>
          </a:p>
          <a:p>
            <a:r>
              <a:rPr lang="fa-IR" sz="2400" dirty="0" smtClean="0"/>
              <a:t>ابتدا با 2 بیت آدرس یک ردیف 4 بیتی انتخاب می‌شود، سپس با بیت سوم آدرس، 2 بیت خروجی مورد نظر انتخاب می‌شود.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447800" y="2590799"/>
            <a:ext cx="6137148" cy="3581401"/>
            <a:chOff x="1447800" y="2590800"/>
            <a:chExt cx="6137148" cy="3581401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505337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566708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628080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689451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505337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628080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89451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05337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66708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28080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689451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628080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566708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505337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89451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979374" y="2870596"/>
              <a:ext cx="613715" cy="173473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69" name="Straight Arrow Connector 23"/>
            <p:cNvCxnSpPr>
              <a:cxnSpLocks noChangeShapeType="1"/>
              <a:endCxn id="54" idx="3"/>
            </p:cNvCxnSpPr>
            <p:nvPr/>
          </p:nvCxnSpPr>
          <p:spPr bwMode="auto">
            <a:xfrm>
              <a:off x="4593088" y="3094434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Arrow Connector 25"/>
            <p:cNvCxnSpPr>
              <a:cxnSpLocks noChangeShapeType="1"/>
              <a:endCxn id="57" idx="3"/>
            </p:cNvCxnSpPr>
            <p:nvPr/>
          </p:nvCxnSpPr>
          <p:spPr bwMode="auto">
            <a:xfrm>
              <a:off x="4593088" y="3542109"/>
              <a:ext cx="2915145" cy="1166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33"/>
            <p:cNvCxnSpPr>
              <a:cxnSpLocks noChangeShapeType="1"/>
              <a:endCxn id="62" idx="3"/>
            </p:cNvCxnSpPr>
            <p:nvPr/>
          </p:nvCxnSpPr>
          <p:spPr bwMode="auto">
            <a:xfrm>
              <a:off x="4593088" y="3989783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Arrow Connector 35"/>
            <p:cNvCxnSpPr>
              <a:cxnSpLocks noChangeShapeType="1"/>
              <a:endCxn id="67" idx="3"/>
            </p:cNvCxnSpPr>
            <p:nvPr/>
          </p:nvCxnSpPr>
          <p:spPr bwMode="auto">
            <a:xfrm>
              <a:off x="4593088" y="4437458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TextBox 36"/>
            <p:cNvSpPr txBox="1">
              <a:spLocks noChangeArrowheads="1"/>
            </p:cNvSpPr>
            <p:nvPr/>
          </p:nvSpPr>
          <p:spPr bwMode="auto">
            <a:xfrm rot="16200000">
              <a:off x="3741152" y="3402064"/>
              <a:ext cx="1094956" cy="495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imes New Roman" pitchFamily="18" charset="0"/>
                </a:rPr>
                <a:t>decode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44780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61515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267523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cxnSp>
          <p:nvCxnSpPr>
            <p:cNvPr id="77" name="Straight Connector 41"/>
            <p:cNvCxnSpPr>
              <a:cxnSpLocks noChangeShapeType="1"/>
              <a:stCxn id="74" idx="2"/>
            </p:cNvCxnSpPr>
            <p:nvPr/>
          </p:nvCxnSpPr>
          <p:spPr bwMode="auto">
            <a:xfrm>
              <a:off x="1754657" y="3075198"/>
              <a:ext cx="0" cy="91400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Arrow Connector 43"/>
            <p:cNvCxnSpPr>
              <a:cxnSpLocks noChangeShapeType="1"/>
            </p:cNvCxnSpPr>
            <p:nvPr/>
          </p:nvCxnSpPr>
          <p:spPr bwMode="auto">
            <a:xfrm>
              <a:off x="1754657" y="3989199"/>
              <a:ext cx="2224716" cy="58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45"/>
            <p:cNvCxnSpPr>
              <a:cxnSpLocks noChangeShapeType="1"/>
              <a:stCxn id="75" idx="2"/>
            </p:cNvCxnSpPr>
            <p:nvPr/>
          </p:nvCxnSpPr>
          <p:spPr bwMode="auto">
            <a:xfrm>
              <a:off x="2368372" y="3075198"/>
              <a:ext cx="0" cy="55959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47"/>
            <p:cNvCxnSpPr>
              <a:cxnSpLocks noChangeShapeType="1"/>
            </p:cNvCxnSpPr>
            <p:nvPr/>
          </p:nvCxnSpPr>
          <p:spPr bwMode="auto">
            <a:xfrm>
              <a:off x="2368372" y="3634792"/>
              <a:ext cx="161100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48"/>
            <p:cNvSpPr>
              <a:spLocks noChangeArrowheads="1"/>
            </p:cNvSpPr>
            <p:nvPr/>
          </p:nvSpPr>
          <p:spPr bwMode="auto">
            <a:xfrm>
              <a:off x="5053374" y="4997050"/>
              <a:ext cx="2531574" cy="3357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Sense amps</a:t>
              </a:r>
            </a:p>
          </p:txBody>
        </p:sp>
        <p:cxnSp>
          <p:nvCxnSpPr>
            <p:cNvPr id="82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032457" y="3765146"/>
              <a:ext cx="2350291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Arrow Connector 57"/>
            <p:cNvCxnSpPr>
              <a:cxnSpLocks noChangeShapeType="1"/>
            </p:cNvCxnSpPr>
            <p:nvPr/>
          </p:nvCxnSpPr>
          <p:spPr bwMode="auto">
            <a:xfrm rot="5400000">
              <a:off x="4720706" y="3765730"/>
              <a:ext cx="2351457" cy="15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5336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Arrow Connector 62"/>
            <p:cNvCxnSpPr>
              <a:cxnSpLocks noChangeShapeType="1"/>
            </p:cNvCxnSpPr>
            <p:nvPr/>
          </p:nvCxnSpPr>
          <p:spPr bwMode="auto">
            <a:xfrm rot="5400000">
              <a:off x="5873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AutoShape 11"/>
            <p:cNvSpPr>
              <a:spLocks noChangeArrowheads="1"/>
            </p:cNvSpPr>
            <p:nvPr/>
          </p:nvSpPr>
          <p:spPr bwMode="auto">
            <a:xfrm>
              <a:off x="5053374" y="5612603"/>
              <a:ext cx="2378145" cy="2238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cxnSp>
          <p:nvCxnSpPr>
            <p:cNvPr id="87" name="Straight Connector 65"/>
            <p:cNvCxnSpPr>
              <a:cxnSpLocks noChangeShapeType="1"/>
              <a:stCxn id="76" idx="2"/>
            </p:cNvCxnSpPr>
            <p:nvPr/>
          </p:nvCxnSpPr>
          <p:spPr bwMode="auto">
            <a:xfrm>
              <a:off x="2982087" y="3075198"/>
              <a:ext cx="0" cy="264932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Arrow Connector 67"/>
            <p:cNvCxnSpPr>
              <a:cxnSpLocks noChangeShapeType="1"/>
            </p:cNvCxnSpPr>
            <p:nvPr/>
          </p:nvCxnSpPr>
          <p:spPr bwMode="auto">
            <a:xfrm rot="5400000" flipH="1" flipV="1">
              <a:off x="4170577" y="4519711"/>
              <a:ext cx="1166" cy="237814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Arrow Connector 69"/>
            <p:cNvCxnSpPr>
              <a:cxnSpLocks noChangeShapeType="1"/>
            </p:cNvCxnSpPr>
            <p:nvPr/>
          </p:nvCxnSpPr>
          <p:spPr bwMode="auto">
            <a:xfrm rot="5400000">
              <a:off x="5066905" y="5472273"/>
              <a:ext cx="279797" cy="31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Arrow Connector 71"/>
            <p:cNvCxnSpPr>
              <a:cxnSpLocks noChangeShapeType="1"/>
            </p:cNvCxnSpPr>
            <p:nvPr/>
          </p:nvCxnSpPr>
          <p:spPr bwMode="auto">
            <a:xfrm rot="5400000">
              <a:off x="5757334" y="5472273"/>
              <a:ext cx="279797" cy="31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89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3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2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7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90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4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3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8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91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5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69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آرایه هسته در </a:t>
            </a:r>
            <a:r>
              <a:rPr lang="en-US" dirty="0" smtClean="0"/>
              <a:t>DRAM</a:t>
            </a:r>
            <a:r>
              <a:rPr lang="fa-IR" dirty="0" smtClean="0"/>
              <a:t> کند است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خواندن از سلول‌ها بسیار کند است.</a:t>
            </a:r>
          </a:p>
          <a:p>
            <a:pPr lvl="1" algn="l" rtl="0"/>
            <a:r>
              <a:rPr lang="en-US" dirty="0"/>
              <a:t>DDR: Core speed = ½ interface speed</a:t>
            </a:r>
          </a:p>
          <a:p>
            <a:pPr lvl="1" algn="l" rtl="0"/>
            <a:r>
              <a:rPr lang="en-US" dirty="0"/>
              <a:t>DDR2/GDDR3: Core speed = ¼ interface speed</a:t>
            </a:r>
          </a:p>
          <a:p>
            <a:pPr lvl="1" algn="l" rtl="0"/>
            <a:r>
              <a:rPr lang="en-US" dirty="0"/>
              <a:t>DDR3/GDDR4: Core speed = ⅛ interface speed</a:t>
            </a:r>
          </a:p>
          <a:p>
            <a:pPr lvl="1"/>
            <a:r>
              <a:rPr lang="fa-IR" dirty="0" smtClean="0"/>
              <a:t>احتمالاً در آینده بدتر نیز می‌شود.</a:t>
            </a:r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4709" y="3893732"/>
            <a:ext cx="7073322" cy="2197550"/>
            <a:chOff x="50841" y="2729864"/>
            <a:chExt cx="5400284" cy="1667107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054713" y="2729864"/>
              <a:ext cx="313731" cy="109402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 rot="-5400000">
              <a:off x="819729" y="3109284"/>
              <a:ext cx="744114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decode</a:t>
              </a:r>
            </a:p>
          </p:txBody>
        </p:sp>
        <p:cxnSp>
          <p:nvCxnSpPr>
            <p:cNvPr id="32" name="Straight Arrow Connector 6"/>
            <p:cNvCxnSpPr>
              <a:cxnSpLocks noChangeShapeType="1"/>
            </p:cNvCxnSpPr>
            <p:nvPr/>
          </p:nvCxnSpPr>
          <p:spPr bwMode="auto">
            <a:xfrm>
              <a:off x="1371723" y="3104257"/>
              <a:ext cx="4000500" cy="893"/>
            </a:xfrm>
            <a:prstGeom prst="straightConnector1">
              <a:avLst/>
            </a:prstGeom>
            <a:noFill/>
            <a:ln w="5715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2269600" y="3544104"/>
              <a:ext cx="1284982" cy="119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10"/>
            <p:cNvCxnSpPr>
              <a:cxnSpLocks noChangeShapeType="1"/>
            </p:cNvCxnSpPr>
            <p:nvPr/>
          </p:nvCxnSpPr>
          <p:spPr bwMode="auto">
            <a:xfrm rot="5400000">
              <a:off x="3026388" y="3202379"/>
              <a:ext cx="17145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13"/>
            <p:cNvCxnSpPr>
              <a:cxnSpLocks noChangeShapeType="1"/>
            </p:cNvCxnSpPr>
            <p:nvPr/>
          </p:nvCxnSpPr>
          <p:spPr bwMode="auto">
            <a:xfrm>
              <a:off x="3054963" y="3288104"/>
              <a:ext cx="1143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15"/>
            <p:cNvCxnSpPr>
              <a:cxnSpLocks noChangeShapeType="1"/>
            </p:cNvCxnSpPr>
            <p:nvPr/>
          </p:nvCxnSpPr>
          <p:spPr bwMode="auto">
            <a:xfrm>
              <a:off x="2997813" y="3373829"/>
              <a:ext cx="2286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18"/>
            <p:cNvCxnSpPr>
              <a:cxnSpLocks noChangeShapeType="1"/>
            </p:cNvCxnSpPr>
            <p:nvPr/>
          </p:nvCxnSpPr>
          <p:spPr bwMode="auto">
            <a:xfrm rot="5400000">
              <a:off x="2954951" y="3416691"/>
              <a:ext cx="857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20"/>
            <p:cNvCxnSpPr>
              <a:cxnSpLocks noChangeShapeType="1"/>
            </p:cNvCxnSpPr>
            <p:nvPr/>
          </p:nvCxnSpPr>
          <p:spPr bwMode="auto">
            <a:xfrm rot="5400000">
              <a:off x="3183551" y="3416691"/>
              <a:ext cx="857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22"/>
            <p:cNvCxnSpPr>
              <a:cxnSpLocks noChangeShapeType="1"/>
            </p:cNvCxnSpPr>
            <p:nvPr/>
          </p:nvCxnSpPr>
          <p:spPr bwMode="auto">
            <a:xfrm>
              <a:off x="2883513" y="3459554"/>
              <a:ext cx="1143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24"/>
            <p:cNvCxnSpPr>
              <a:cxnSpLocks noChangeShapeType="1"/>
            </p:cNvCxnSpPr>
            <p:nvPr/>
          </p:nvCxnSpPr>
          <p:spPr bwMode="auto">
            <a:xfrm>
              <a:off x="3226413" y="3459554"/>
              <a:ext cx="2286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26"/>
            <p:cNvCxnSpPr>
              <a:cxnSpLocks noChangeShapeType="1"/>
            </p:cNvCxnSpPr>
            <p:nvPr/>
          </p:nvCxnSpPr>
          <p:spPr bwMode="auto">
            <a:xfrm rot="5400000">
              <a:off x="3390719" y="3523848"/>
              <a:ext cx="128588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28"/>
            <p:cNvCxnSpPr>
              <a:cxnSpLocks noChangeShapeType="1"/>
            </p:cNvCxnSpPr>
            <p:nvPr/>
          </p:nvCxnSpPr>
          <p:spPr bwMode="auto">
            <a:xfrm>
              <a:off x="3340713" y="3588141"/>
              <a:ext cx="2286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30"/>
            <p:cNvCxnSpPr>
              <a:cxnSpLocks noChangeShapeType="1"/>
            </p:cNvCxnSpPr>
            <p:nvPr/>
          </p:nvCxnSpPr>
          <p:spPr bwMode="auto">
            <a:xfrm>
              <a:off x="3340713" y="3673866"/>
              <a:ext cx="2286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32"/>
            <p:cNvCxnSpPr>
              <a:cxnSpLocks noChangeShapeType="1"/>
            </p:cNvCxnSpPr>
            <p:nvPr/>
          </p:nvCxnSpPr>
          <p:spPr bwMode="auto">
            <a:xfrm rot="5400000">
              <a:off x="3412151" y="3716729"/>
              <a:ext cx="857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34"/>
            <p:cNvCxnSpPr>
              <a:cxnSpLocks noChangeShapeType="1"/>
            </p:cNvCxnSpPr>
            <p:nvPr/>
          </p:nvCxnSpPr>
          <p:spPr bwMode="auto">
            <a:xfrm>
              <a:off x="3340713" y="3759591"/>
              <a:ext cx="2286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36"/>
            <p:cNvCxnSpPr>
              <a:cxnSpLocks noChangeShapeType="1"/>
            </p:cNvCxnSpPr>
            <p:nvPr/>
          </p:nvCxnSpPr>
          <p:spPr bwMode="auto">
            <a:xfrm>
              <a:off x="3397863" y="3802454"/>
              <a:ext cx="1143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4"/>
            <p:cNvCxnSpPr>
              <a:cxnSpLocks noChangeShapeType="1"/>
            </p:cNvCxnSpPr>
            <p:nvPr/>
          </p:nvCxnSpPr>
          <p:spPr bwMode="auto">
            <a:xfrm>
              <a:off x="3455013" y="3845316"/>
              <a:ext cx="5715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1856217" y="4169323"/>
              <a:ext cx="2800350" cy="227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350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ورودی تقویت کننده (</a:t>
              </a:r>
              <a:r>
                <a:rPr lang="en-US" sz="1350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Sense Amp</a:t>
              </a:r>
              <a:r>
                <a:rPr lang="fa-IR" sz="1350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)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sp>
          <p:nvSpPr>
            <p:cNvPr id="49" name="TextBox 49"/>
            <p:cNvSpPr txBox="1">
              <a:spLocks noChangeArrowheads="1"/>
            </p:cNvSpPr>
            <p:nvPr/>
          </p:nvSpPr>
          <p:spPr bwMode="auto">
            <a:xfrm>
              <a:off x="3508025" y="3459554"/>
              <a:ext cx="1943100" cy="22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300" kern="0" dirty="0" smtClean="0">
                  <a:solidFill>
                    <a:srgbClr val="000000"/>
                  </a:solidFill>
                  <a:cs typeface="B Nazanin" panose="00000400000000000000" pitchFamily="2" charset="-78"/>
                </a:rPr>
                <a:t>یک خازن کوچک که مقدار بیت را نگه می‌دارد.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sp>
          <p:nvSpPr>
            <p:cNvPr id="50" name="TextBox 52"/>
            <p:cNvSpPr txBox="1">
              <a:spLocks noChangeArrowheads="1"/>
            </p:cNvSpPr>
            <p:nvPr/>
          </p:nvSpPr>
          <p:spPr bwMode="auto">
            <a:xfrm>
              <a:off x="50841" y="3575831"/>
              <a:ext cx="2803505" cy="373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حدود 1000 سلول در یک ستون </a:t>
              </a:r>
            </a:p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به خط عمودی</a:t>
              </a:r>
              <a:r>
                <a:rPr kumimoji="0" lang="fa-IR" sz="13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 متصلند.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7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پشت سر هم				 </a:t>
            </a:r>
            <a:r>
              <a:rPr lang="en-US" dirty="0" smtClean="0"/>
              <a:t> Burst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</a:t>
            </a:r>
            <a:r>
              <a:rPr lang="en-US" dirty="0" smtClean="0"/>
              <a:t>DDR2</a:t>
            </a:r>
            <a:r>
              <a:rPr lang="fa-IR" dirty="0" smtClean="0"/>
              <a:t> و </a:t>
            </a:r>
            <a:r>
              <a:rPr lang="en-US" dirty="0" smtClean="0"/>
              <a:t>DDR3</a:t>
            </a:r>
            <a:r>
              <a:rPr lang="fa-IR" dirty="0" smtClean="0"/>
              <a:t>، آرایه هسته با سرعت </a:t>
            </a:r>
            <a:r>
              <a:rPr lang="en-US" dirty="0" smtClean="0"/>
              <a:t>1/N</a:t>
            </a:r>
            <a:r>
              <a:rPr lang="fa-IR" dirty="0" smtClean="0"/>
              <a:t> سرعت باس کلاک می‌خورد.</a:t>
            </a:r>
          </a:p>
          <a:p>
            <a:pPr lvl="1"/>
            <a:r>
              <a:rPr lang="fa-IR" dirty="0" smtClean="0"/>
              <a:t>هر بار </a:t>
            </a:r>
            <a:r>
              <a:rPr lang="en-US" dirty="0" smtClean="0"/>
              <a:t>N</a:t>
            </a:r>
            <a:r>
              <a:rPr lang="fa-IR" dirty="0" smtClean="0"/>
              <a:t>×پهنای باس بیت را یکجا از یک ردیف خوانده و در بافر قرار می‌دهد. سپس در </a:t>
            </a:r>
            <a:r>
              <a:rPr lang="en-US" dirty="0" smtClean="0"/>
              <a:t>N</a:t>
            </a:r>
            <a:r>
              <a:rPr lang="fa-IR" dirty="0" smtClean="0"/>
              <a:t> گام با سرعت باس به بیرون انتقال می‌دهد.</a:t>
            </a:r>
            <a:endParaRPr lang="en-US" dirty="0" smtClean="0"/>
          </a:p>
          <a:p>
            <a:pPr lvl="1"/>
            <a:r>
              <a:rPr lang="fa-IR" dirty="0" smtClean="0"/>
              <a:t>در </a:t>
            </a:r>
            <a:r>
              <a:rPr lang="en-US" dirty="0" smtClean="0"/>
              <a:t>DDR3/GDDR4</a:t>
            </a:r>
            <a:r>
              <a:rPr lang="fa-IR" dirty="0" smtClean="0"/>
              <a:t>، </a:t>
            </a:r>
            <a:r>
              <a:rPr lang="en-US" dirty="0" smtClean="0"/>
              <a:t>N</a:t>
            </a:r>
            <a:r>
              <a:rPr lang="fa-IR" dirty="0" smtClean="0"/>
              <a:t> برابر 8 است.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9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پشت سر هم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انتقال 2 بیت اول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20774" y="2286000"/>
            <a:ext cx="6137148" cy="3581401"/>
            <a:chOff x="1447800" y="2590800"/>
            <a:chExt cx="6137148" cy="358140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5337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66708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28080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89451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05337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28080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89451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05337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66708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28080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89451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8080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66708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05337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689451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979374" y="2870596"/>
              <a:ext cx="613715" cy="173473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endCxn id="11" idx="3"/>
            </p:cNvCxnSpPr>
            <p:nvPr/>
          </p:nvCxnSpPr>
          <p:spPr bwMode="auto">
            <a:xfrm>
              <a:off x="4593088" y="3094434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5"/>
            <p:cNvCxnSpPr>
              <a:cxnSpLocks noChangeShapeType="1"/>
              <a:endCxn id="14" idx="3"/>
            </p:cNvCxnSpPr>
            <p:nvPr/>
          </p:nvCxnSpPr>
          <p:spPr bwMode="auto">
            <a:xfrm>
              <a:off x="4593088" y="3542109"/>
              <a:ext cx="2915145" cy="1166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33"/>
            <p:cNvCxnSpPr>
              <a:cxnSpLocks noChangeShapeType="1"/>
              <a:endCxn id="19" idx="3"/>
            </p:cNvCxnSpPr>
            <p:nvPr/>
          </p:nvCxnSpPr>
          <p:spPr bwMode="auto">
            <a:xfrm>
              <a:off x="4593088" y="3989783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35"/>
            <p:cNvCxnSpPr>
              <a:cxnSpLocks noChangeShapeType="1"/>
              <a:endCxn id="24" idx="3"/>
            </p:cNvCxnSpPr>
            <p:nvPr/>
          </p:nvCxnSpPr>
          <p:spPr bwMode="auto">
            <a:xfrm>
              <a:off x="4593088" y="4437458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 rot="16200000">
              <a:off x="3741152" y="3402064"/>
              <a:ext cx="1094956" cy="495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imes New Roman" pitchFamily="18" charset="0"/>
                </a:rPr>
                <a:t>decode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144780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061515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67523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cxnSp>
          <p:nvCxnSpPr>
            <p:cNvPr id="34" name="Straight Connector 41"/>
            <p:cNvCxnSpPr>
              <a:cxnSpLocks noChangeShapeType="1"/>
              <a:stCxn id="31" idx="2"/>
            </p:cNvCxnSpPr>
            <p:nvPr/>
          </p:nvCxnSpPr>
          <p:spPr bwMode="auto">
            <a:xfrm>
              <a:off x="1754657" y="3075198"/>
              <a:ext cx="0" cy="91400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43"/>
            <p:cNvCxnSpPr>
              <a:cxnSpLocks noChangeShapeType="1"/>
            </p:cNvCxnSpPr>
            <p:nvPr/>
          </p:nvCxnSpPr>
          <p:spPr bwMode="auto">
            <a:xfrm>
              <a:off x="1754657" y="3989199"/>
              <a:ext cx="2224716" cy="58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45"/>
            <p:cNvCxnSpPr>
              <a:cxnSpLocks noChangeShapeType="1"/>
              <a:stCxn id="32" idx="2"/>
            </p:cNvCxnSpPr>
            <p:nvPr/>
          </p:nvCxnSpPr>
          <p:spPr bwMode="auto">
            <a:xfrm>
              <a:off x="2368372" y="3075198"/>
              <a:ext cx="0" cy="55959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47"/>
            <p:cNvCxnSpPr>
              <a:cxnSpLocks noChangeShapeType="1"/>
            </p:cNvCxnSpPr>
            <p:nvPr/>
          </p:nvCxnSpPr>
          <p:spPr bwMode="auto">
            <a:xfrm>
              <a:off x="2368372" y="3634792"/>
              <a:ext cx="161100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5053374" y="4997050"/>
              <a:ext cx="2531574" cy="3357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Sense amps</a:t>
              </a:r>
            </a:p>
          </p:txBody>
        </p:sp>
        <p:cxnSp>
          <p:nvCxnSpPr>
            <p:cNvPr id="39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032457" y="3765146"/>
              <a:ext cx="2350291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57"/>
            <p:cNvCxnSpPr>
              <a:cxnSpLocks noChangeShapeType="1"/>
            </p:cNvCxnSpPr>
            <p:nvPr/>
          </p:nvCxnSpPr>
          <p:spPr bwMode="auto">
            <a:xfrm rot="5400000">
              <a:off x="4720706" y="3765730"/>
              <a:ext cx="2351457" cy="15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5336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62"/>
            <p:cNvCxnSpPr>
              <a:cxnSpLocks noChangeShapeType="1"/>
            </p:cNvCxnSpPr>
            <p:nvPr/>
          </p:nvCxnSpPr>
          <p:spPr bwMode="auto">
            <a:xfrm rot="5400000">
              <a:off x="5873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5053374" y="5612603"/>
              <a:ext cx="2378145" cy="2238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cxnSp>
          <p:nvCxnSpPr>
            <p:cNvPr id="44" name="Straight Connector 65"/>
            <p:cNvCxnSpPr>
              <a:cxnSpLocks noChangeShapeType="1"/>
              <a:stCxn id="33" idx="2"/>
            </p:cNvCxnSpPr>
            <p:nvPr/>
          </p:nvCxnSpPr>
          <p:spPr bwMode="auto">
            <a:xfrm>
              <a:off x="2982087" y="3075198"/>
              <a:ext cx="0" cy="264932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rot="5400000" flipH="1" flipV="1">
              <a:off x="4170577" y="4519711"/>
              <a:ext cx="1166" cy="237814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2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7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3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8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5751381" y="5472491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8" name="Straight Arrow Connector 69"/>
          <p:cNvCxnSpPr>
            <a:cxnSpLocks noChangeShapeType="1"/>
          </p:cNvCxnSpPr>
          <p:nvPr/>
        </p:nvCxnSpPr>
        <p:spPr bwMode="auto">
          <a:xfrm rot="5400000">
            <a:off x="6540453" y="5167501"/>
            <a:ext cx="279797" cy="319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69"/>
          <p:cNvCxnSpPr>
            <a:cxnSpLocks noChangeShapeType="1"/>
          </p:cNvCxnSpPr>
          <p:nvPr/>
        </p:nvCxnSpPr>
        <p:spPr bwMode="auto">
          <a:xfrm rot="5400000">
            <a:off x="7097503" y="5167501"/>
            <a:ext cx="279797" cy="319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73"/>
          <p:cNvCxnSpPr>
            <a:cxnSpLocks noChangeShapeType="1"/>
          </p:cNvCxnSpPr>
          <p:nvPr/>
        </p:nvCxnSpPr>
        <p:spPr bwMode="auto">
          <a:xfrm rot="5400000">
            <a:off x="5282195" y="5167717"/>
            <a:ext cx="278630" cy="1599"/>
          </a:xfrm>
          <a:prstGeom prst="straightConnector1">
            <a:avLst/>
          </a:prstGeom>
          <a:noFill/>
          <a:ln w="412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33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پشت سر هم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انتقال 2 بیت دوم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20774" y="2286000"/>
            <a:ext cx="6137148" cy="3581401"/>
            <a:chOff x="1447800" y="2590800"/>
            <a:chExt cx="6137148" cy="358140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5337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66708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280804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894519" y="2870596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05337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280804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89451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05337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66708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280804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894519" y="3765945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667089" y="3318270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8080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66708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053374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6894519" y="4213619"/>
              <a:ext cx="613715" cy="447675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979374" y="2870596"/>
              <a:ext cx="613715" cy="173473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endCxn id="11" idx="3"/>
            </p:cNvCxnSpPr>
            <p:nvPr/>
          </p:nvCxnSpPr>
          <p:spPr bwMode="auto">
            <a:xfrm>
              <a:off x="4593088" y="3094434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5"/>
            <p:cNvCxnSpPr>
              <a:cxnSpLocks noChangeShapeType="1"/>
              <a:endCxn id="14" idx="3"/>
            </p:cNvCxnSpPr>
            <p:nvPr/>
          </p:nvCxnSpPr>
          <p:spPr bwMode="auto">
            <a:xfrm>
              <a:off x="4593088" y="3542109"/>
              <a:ext cx="2915145" cy="1166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33"/>
            <p:cNvCxnSpPr>
              <a:cxnSpLocks noChangeShapeType="1"/>
              <a:endCxn id="19" idx="3"/>
            </p:cNvCxnSpPr>
            <p:nvPr/>
          </p:nvCxnSpPr>
          <p:spPr bwMode="auto">
            <a:xfrm>
              <a:off x="4593088" y="3989783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35"/>
            <p:cNvCxnSpPr>
              <a:cxnSpLocks noChangeShapeType="1"/>
              <a:endCxn id="24" idx="3"/>
            </p:cNvCxnSpPr>
            <p:nvPr/>
          </p:nvCxnSpPr>
          <p:spPr bwMode="auto">
            <a:xfrm>
              <a:off x="4593088" y="4437458"/>
              <a:ext cx="2915145" cy="116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 rot="16200000">
              <a:off x="3741152" y="3402064"/>
              <a:ext cx="1094956" cy="495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imes New Roman" pitchFamily="18" charset="0"/>
                </a:rPr>
                <a:t>decode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144780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061515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675230" y="2627524"/>
              <a:ext cx="613715" cy="4476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cxnSp>
          <p:nvCxnSpPr>
            <p:cNvPr id="34" name="Straight Connector 41"/>
            <p:cNvCxnSpPr>
              <a:cxnSpLocks noChangeShapeType="1"/>
              <a:stCxn id="31" idx="2"/>
            </p:cNvCxnSpPr>
            <p:nvPr/>
          </p:nvCxnSpPr>
          <p:spPr bwMode="auto">
            <a:xfrm>
              <a:off x="1754657" y="3075198"/>
              <a:ext cx="0" cy="91400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43"/>
            <p:cNvCxnSpPr>
              <a:cxnSpLocks noChangeShapeType="1"/>
            </p:cNvCxnSpPr>
            <p:nvPr/>
          </p:nvCxnSpPr>
          <p:spPr bwMode="auto">
            <a:xfrm>
              <a:off x="1754657" y="3989199"/>
              <a:ext cx="2224716" cy="58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45"/>
            <p:cNvCxnSpPr>
              <a:cxnSpLocks noChangeShapeType="1"/>
              <a:stCxn id="32" idx="2"/>
            </p:cNvCxnSpPr>
            <p:nvPr/>
          </p:nvCxnSpPr>
          <p:spPr bwMode="auto">
            <a:xfrm>
              <a:off x="2368372" y="3075198"/>
              <a:ext cx="0" cy="55959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47"/>
            <p:cNvCxnSpPr>
              <a:cxnSpLocks noChangeShapeType="1"/>
            </p:cNvCxnSpPr>
            <p:nvPr/>
          </p:nvCxnSpPr>
          <p:spPr bwMode="auto">
            <a:xfrm>
              <a:off x="2368372" y="3634792"/>
              <a:ext cx="161100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5053374" y="4997050"/>
              <a:ext cx="2531574" cy="33575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Sense amps</a:t>
              </a:r>
            </a:p>
          </p:txBody>
        </p:sp>
        <p:cxnSp>
          <p:nvCxnSpPr>
            <p:cNvPr id="39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032457" y="3765146"/>
              <a:ext cx="2350291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57"/>
            <p:cNvCxnSpPr>
              <a:cxnSpLocks noChangeShapeType="1"/>
            </p:cNvCxnSpPr>
            <p:nvPr/>
          </p:nvCxnSpPr>
          <p:spPr bwMode="auto">
            <a:xfrm rot="5400000">
              <a:off x="4720706" y="3765730"/>
              <a:ext cx="2351457" cy="15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5336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62"/>
            <p:cNvCxnSpPr>
              <a:cxnSpLocks noChangeShapeType="1"/>
            </p:cNvCxnSpPr>
            <p:nvPr/>
          </p:nvCxnSpPr>
          <p:spPr bwMode="auto">
            <a:xfrm rot="5400000">
              <a:off x="5873019" y="3765730"/>
              <a:ext cx="2351457" cy="1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5053374" y="5612603"/>
              <a:ext cx="2378145" cy="2238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Arial" charset="0"/>
                </a:rPr>
                <a:t>Mux</a:t>
              </a:r>
            </a:p>
          </p:txBody>
        </p:sp>
        <p:cxnSp>
          <p:nvCxnSpPr>
            <p:cNvPr id="44" name="Straight Connector 65"/>
            <p:cNvCxnSpPr>
              <a:cxnSpLocks noChangeShapeType="1"/>
              <a:stCxn id="33" idx="2"/>
            </p:cNvCxnSpPr>
            <p:nvPr/>
          </p:nvCxnSpPr>
          <p:spPr bwMode="auto">
            <a:xfrm>
              <a:off x="2982087" y="3075198"/>
              <a:ext cx="0" cy="264932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rot="5400000" flipH="1" flipV="1">
              <a:off x="4170577" y="4519711"/>
              <a:ext cx="1166" cy="237814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69"/>
            <p:cNvCxnSpPr>
              <a:cxnSpLocks noChangeShapeType="1"/>
            </p:cNvCxnSpPr>
            <p:nvPr/>
          </p:nvCxnSpPr>
          <p:spPr bwMode="auto">
            <a:xfrm rot="5400000">
              <a:off x="5066905" y="5472273"/>
              <a:ext cx="279797" cy="31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71"/>
            <p:cNvCxnSpPr>
              <a:cxnSpLocks noChangeShapeType="1"/>
            </p:cNvCxnSpPr>
            <p:nvPr/>
          </p:nvCxnSpPr>
          <p:spPr bwMode="auto">
            <a:xfrm rot="5400000">
              <a:off x="5757334" y="5472273"/>
              <a:ext cx="279797" cy="31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89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3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2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7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90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4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80"/>
            <p:cNvCxnSpPr>
              <a:cxnSpLocks noChangeShapeType="1"/>
            </p:cNvCxnSpPr>
            <p:nvPr/>
          </p:nvCxnSpPr>
          <p:spPr bwMode="auto">
            <a:xfrm rot="5400000">
              <a:off x="5807452" y="6004103"/>
              <a:ext cx="33459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73"/>
            <p:cNvCxnSpPr>
              <a:cxnSpLocks noChangeShapeType="1"/>
            </p:cNvCxnSpPr>
            <p:nvPr/>
          </p:nvCxnSpPr>
          <p:spPr bwMode="auto">
            <a:xfrm>
              <a:off x="6258433" y="5865588"/>
              <a:ext cx="0" cy="306613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Arrow Connector 73"/>
            <p:cNvCxnSpPr>
              <a:cxnSpLocks noChangeShapeType="1"/>
            </p:cNvCxnSpPr>
            <p:nvPr/>
          </p:nvCxnSpPr>
          <p:spPr bwMode="auto">
            <a:xfrm rot="5400000">
              <a:off x="6372433" y="5472491"/>
              <a:ext cx="278630" cy="1599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Arrow Connector 76"/>
            <p:cNvCxnSpPr>
              <a:cxnSpLocks noChangeShapeType="1"/>
            </p:cNvCxnSpPr>
            <p:nvPr/>
          </p:nvCxnSpPr>
          <p:spPr bwMode="auto">
            <a:xfrm rot="5400000">
              <a:off x="6908050" y="5472275"/>
              <a:ext cx="279797" cy="3196"/>
            </a:xfrm>
            <a:prstGeom prst="straightConnector1">
              <a:avLst/>
            </a:prstGeom>
            <a:noFill/>
            <a:ln w="412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73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11921</TotalTime>
  <Words>1691</Words>
  <Application>Microsoft Office PowerPoint</Application>
  <PresentationFormat>On-screen Show (4:3)</PresentationFormat>
  <Paragraphs>414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 Nazanin</vt:lpstr>
      <vt:lpstr>Calibri</vt:lpstr>
      <vt:lpstr>Cambria Math</vt:lpstr>
      <vt:lpstr>Droid Sans</vt:lpstr>
      <vt:lpstr>Palatino</vt:lpstr>
      <vt:lpstr>Times New Roman</vt:lpstr>
      <vt:lpstr>Trebuchet MS</vt:lpstr>
      <vt:lpstr>Wingdings</vt:lpstr>
      <vt:lpstr>Wingdings 2</vt:lpstr>
      <vt:lpstr>Median</vt:lpstr>
      <vt:lpstr>برنامه‌نویسی چندهسته‌ای  6- CUDA (بخش چهارم)  محمود ممتازپور  </vt:lpstr>
      <vt:lpstr>فهرست</vt:lpstr>
      <vt:lpstr>پهنای باند حافظه سراسری (DRAM)</vt:lpstr>
      <vt:lpstr>ساختار بانک حافظه</vt:lpstr>
      <vt:lpstr>یک آرایه هسته 8×2 بیت</vt:lpstr>
      <vt:lpstr>آرایه هسته در DRAM کند است</vt:lpstr>
      <vt:lpstr>انتقال پشت سر هم      Burst</vt:lpstr>
      <vt:lpstr>انتقال پشت سر هم</vt:lpstr>
      <vt:lpstr>انتقال پشت سر هم</vt:lpstr>
      <vt:lpstr>انتقال پشت سر هم</vt:lpstr>
      <vt:lpstr>DRAM با چند بانک حافظه</vt:lpstr>
      <vt:lpstr>DRAM با چند بانک و چند کانال</vt:lpstr>
      <vt:lpstr>انتقال پشت سر هم با چند بانک حافظه</vt:lpstr>
      <vt:lpstr>مثال: سیستم حافظه GTX280</vt:lpstr>
      <vt:lpstr>دید سیستمی انتقال پشت سر هم</vt:lpstr>
      <vt:lpstr>تلفیق حافظه      Memory Coalescing</vt:lpstr>
      <vt:lpstr>تلفیق حافظه      Memory Coalescing</vt:lpstr>
      <vt:lpstr>چند مثال از الگوهای تلفیق شونده</vt:lpstr>
      <vt:lpstr>نحوه ذخیره یک آرایه دوبعدی به صورت خطی</vt:lpstr>
      <vt:lpstr>مثال محاسبه ترانهاده یک ماتریس B=A^T</vt:lpstr>
      <vt:lpstr>مثال محاسبه ترانهاده یک ماتریس B=A^T</vt:lpstr>
      <vt:lpstr>مراجع</vt:lpstr>
      <vt:lpstr>پیوست</vt:lpstr>
      <vt:lpstr>زیرسیستم حافظه   Memory Subsystem</vt:lpstr>
      <vt:lpstr>زیرسیستم حافظه   Memory Subsystem</vt:lpstr>
      <vt:lpstr>زیرسیستم حافظه   Memory Subsystem</vt:lpstr>
      <vt:lpstr>زیرسیستم حافظه   Memory Subsystem</vt:lpstr>
      <vt:lpstr>رتبه          Rank</vt:lpstr>
      <vt:lpstr>زیرسیستم حافظه   Memory Subsystem</vt:lpstr>
      <vt:lpstr>زیرسیستم حافظه   Memory Subsystem</vt:lpstr>
      <vt:lpstr>زیرسیستم حافظه   Memory Subsystem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937</cp:revision>
  <dcterms:created xsi:type="dcterms:W3CDTF">2005-06-03T08:24:32Z</dcterms:created>
  <dcterms:modified xsi:type="dcterms:W3CDTF">2018-05-30T08:40:18Z</dcterms:modified>
</cp:coreProperties>
</file>