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3"/>
  </p:notesMasterIdLst>
  <p:sldIdLst>
    <p:sldId id="271" r:id="rId2"/>
    <p:sldId id="270" r:id="rId3"/>
    <p:sldId id="299" r:id="rId4"/>
    <p:sldId id="301" r:id="rId5"/>
    <p:sldId id="300"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29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1B46FD"/>
    <a:srgbClr val="FF9900"/>
    <a:srgbClr val="66FF66"/>
    <a:srgbClr val="008080"/>
    <a:srgbClr val="CC0099"/>
    <a:srgbClr val="FF0000"/>
    <a:srgbClr val="0066FF"/>
    <a:srgbClr val="612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22" autoAdjust="0"/>
    <p:restoredTop sz="82104" autoAdjust="0"/>
  </p:normalViewPr>
  <p:slideViewPr>
    <p:cSldViewPr>
      <p:cViewPr varScale="1">
        <p:scale>
          <a:sx n="73" d="100"/>
          <a:sy n="73" d="100"/>
        </p:scale>
        <p:origin x="1181"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5A470DC-7C81-4DA4-8C0B-00C3524FB74D}" type="datetimeFigureOut">
              <a:rPr lang="en-US"/>
              <a:pPr>
                <a:defRPr/>
              </a:pPr>
              <a:t>6/3/2018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733EA2D-6917-409E-A3B4-BA2E769CB8AC}" type="slidenum">
              <a:rPr lang="en-US"/>
              <a:pPr>
                <a:defRPr/>
              </a:pPr>
              <a:t>‹#›</a:t>
            </a:fld>
            <a:endParaRPr lang="en-US"/>
          </a:p>
        </p:txBody>
      </p:sp>
    </p:spTree>
    <p:extLst>
      <p:ext uri="{BB962C8B-B14F-4D97-AF65-F5344CB8AC3E}">
        <p14:creationId xmlns:p14="http://schemas.microsoft.com/office/powerpoint/2010/main" val="3303081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a:t>
            </a:fld>
            <a:endParaRPr lang="en-US"/>
          </a:p>
        </p:txBody>
      </p:sp>
    </p:spTree>
    <p:extLst>
      <p:ext uri="{BB962C8B-B14F-4D97-AF65-F5344CB8AC3E}">
        <p14:creationId xmlns:p14="http://schemas.microsoft.com/office/powerpoint/2010/main" val="153186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قسمت</a:t>
            </a:r>
            <a:r>
              <a:rPr lang="fa-IR" baseline="0" dirty="0" smtClean="0"/>
              <a:t> دوم برنامه هیستوگرام که به ادغام هیستوگرامهای محلی می‌پردازد در واقع عملیات </a:t>
            </a:r>
            <a:r>
              <a:rPr lang="en-US" baseline="0" dirty="0" smtClean="0"/>
              <a:t>reduction</a:t>
            </a:r>
            <a:r>
              <a:rPr lang="fa-IR" baseline="0" dirty="0" smtClean="0"/>
              <a:t> است. برای عملیات </a:t>
            </a:r>
            <a:r>
              <a:rPr lang="en-US" baseline="0" dirty="0" smtClean="0"/>
              <a:t>reduction</a:t>
            </a:r>
            <a:r>
              <a:rPr lang="fa-IR" baseline="0" dirty="0" smtClean="0"/>
              <a:t> </a:t>
            </a:r>
            <a:r>
              <a:rPr lang="fa-IR" baseline="0" smtClean="0"/>
              <a:t>نیاز است عملگر دارای خاصیت جابجایی‌پذیری و شرکت‌پذیری باشد.</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20</a:t>
            </a:fld>
            <a:endParaRPr lang="en-US"/>
          </a:p>
        </p:txBody>
      </p:sp>
    </p:spTree>
    <p:extLst>
      <p:ext uri="{BB962C8B-B14F-4D97-AF65-F5344CB8AC3E}">
        <p14:creationId xmlns:p14="http://schemas.microsoft.com/office/powerpoint/2010/main" val="22886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2</a:t>
            </a:fld>
            <a:endParaRPr lang="en-US"/>
          </a:p>
        </p:txBody>
      </p:sp>
    </p:spTree>
    <p:extLst>
      <p:ext uri="{BB962C8B-B14F-4D97-AF65-F5344CB8AC3E}">
        <p14:creationId xmlns:p14="http://schemas.microsoft.com/office/powerpoint/2010/main" val="272397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عنوان مثال با داشتن شکل هیستوگرام موقعیت </a:t>
            </a:r>
            <a:r>
              <a:rPr lang="fa-IR" baseline="0" dirty="0" smtClean="0"/>
              <a:t>و نوع خریدهای یک کارت بانکی می‌توان تراکنش‌های غیرطبیعی را کشف کرد. یا با محاسبه هیستوگرام قسمت‌های مختلف یک عکس می‌توان سریعتر به قسمتی که احتمالاً حاوی شیء مورد نظر است رسید.</a:t>
            </a:r>
          </a:p>
          <a:p>
            <a:pPr algn="r" rtl="1"/>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3</a:t>
            </a:fld>
            <a:endParaRPr lang="en-US"/>
          </a:p>
        </p:txBody>
      </p:sp>
    </p:spTree>
    <p:extLst>
      <p:ext uri="{BB962C8B-B14F-4D97-AF65-F5344CB8AC3E}">
        <p14:creationId xmlns:p14="http://schemas.microsoft.com/office/powerpoint/2010/main" val="267014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می‌توان با استفاده از </a:t>
            </a:r>
            <a:r>
              <a:rPr lang="en-US" dirty="0" err="1" smtClean="0"/>
              <a:t>atomicCAS</a:t>
            </a:r>
            <a:r>
              <a:rPr lang="fa-IR" baseline="0" dirty="0" smtClean="0"/>
              <a:t> قفل ساخت و سپس با آن ناحیه بحرانی ساخت.</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11</a:t>
            </a:fld>
            <a:endParaRPr lang="en-US"/>
          </a:p>
        </p:txBody>
      </p:sp>
    </p:spTree>
    <p:extLst>
      <p:ext uri="{BB962C8B-B14F-4D97-AF65-F5344CB8AC3E}">
        <p14:creationId xmlns:p14="http://schemas.microsoft.com/office/powerpoint/2010/main" val="124287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14</a:t>
            </a:fld>
            <a:endParaRPr lang="en-US"/>
          </a:p>
        </p:txBody>
      </p:sp>
    </p:spTree>
    <p:extLst>
      <p:ext uri="{BB962C8B-B14F-4D97-AF65-F5344CB8AC3E}">
        <p14:creationId xmlns:p14="http://schemas.microsoft.com/office/powerpoint/2010/main" val="96962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چرا حافظه نهان سطح 1 کافی نیست؟</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15</a:t>
            </a:fld>
            <a:endParaRPr lang="en-US"/>
          </a:p>
        </p:txBody>
      </p:sp>
    </p:spTree>
    <p:extLst>
      <p:ext uri="{BB962C8B-B14F-4D97-AF65-F5344CB8AC3E}">
        <p14:creationId xmlns:p14="http://schemas.microsoft.com/office/powerpoint/2010/main" val="180448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mtClean="0"/>
              <a:t>چرا حافظه نهان سطح 1 کافی نیست؟</a:t>
            </a:r>
            <a:endParaRPr lang="fa-IR"/>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16</a:t>
            </a:fld>
            <a:endParaRPr lang="en-US"/>
          </a:p>
        </p:txBody>
      </p:sp>
    </p:spTree>
    <p:extLst>
      <p:ext uri="{BB962C8B-B14F-4D97-AF65-F5344CB8AC3E}">
        <p14:creationId xmlns:p14="http://schemas.microsoft.com/office/powerpoint/2010/main" val="70115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این دقیقاً</a:t>
            </a:r>
            <a:r>
              <a:rPr lang="fa-IR" baseline="0" dirty="0" smtClean="0"/>
              <a:t> همان کاری است که در پیاده‌سازی برنامه هیستوگرام با </a:t>
            </a:r>
            <a:r>
              <a:rPr lang="en-US" baseline="0" dirty="0" err="1" smtClean="0"/>
              <a:t>OpenMP</a:t>
            </a:r>
            <a:r>
              <a:rPr lang="fa-IR" baseline="0" dirty="0" smtClean="0"/>
              <a:t> نیز انجام دادیم: هر نخ هیستوگرام محلی خودش را ایجاد کند و در نهایت با هیستوگرام اصلی جمع کند.</a:t>
            </a:r>
          </a:p>
          <a:p>
            <a:pPr algn="r" rtl="1"/>
            <a:endParaRPr lang="fa-IR" baseline="0" dirty="0" smtClean="0"/>
          </a:p>
          <a:p>
            <a:pPr algn="r" rtl="1"/>
            <a:r>
              <a:rPr lang="fa-IR" baseline="0" dirty="0" smtClean="0"/>
              <a:t>در اینجا هر بلوک نخ بر روی هیستوگرام خودش در حافظه مشترک کار می‌کند، و سپس هیستوگرام‌ها با هم جمع می‌شوند.</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17</a:t>
            </a:fld>
            <a:endParaRPr lang="en-US"/>
          </a:p>
        </p:txBody>
      </p:sp>
    </p:spTree>
    <p:extLst>
      <p:ext uri="{BB962C8B-B14F-4D97-AF65-F5344CB8AC3E}">
        <p14:creationId xmlns:p14="http://schemas.microsoft.com/office/powerpoint/2010/main" val="88326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دقت</a:t>
            </a:r>
            <a:r>
              <a:rPr lang="fa-IR" baseline="0" dirty="0" smtClean="0"/>
              <a:t> کنید هیستوگرام 7 سبد دارد (28 حرف که هر 4 حرف در یک سبد قرار گرفته).</a:t>
            </a:r>
            <a:endParaRPr lang="fa-IR" dirty="0"/>
          </a:p>
        </p:txBody>
      </p:sp>
      <p:sp>
        <p:nvSpPr>
          <p:cNvPr id="4" name="Slide Number Placeholder 3"/>
          <p:cNvSpPr>
            <a:spLocks noGrp="1"/>
          </p:cNvSpPr>
          <p:nvPr>
            <p:ph type="sldNum" sz="quarter" idx="10"/>
          </p:nvPr>
        </p:nvSpPr>
        <p:spPr/>
        <p:txBody>
          <a:bodyPr/>
          <a:lstStyle/>
          <a:p>
            <a:pPr>
              <a:defRPr/>
            </a:pPr>
            <a:fld id="{7733EA2D-6917-409E-A3B4-BA2E769CB8AC}" type="slidenum">
              <a:rPr lang="en-US" smtClean="0"/>
              <a:pPr>
                <a:defRPr/>
              </a:pPr>
              <a:t>19</a:t>
            </a:fld>
            <a:endParaRPr lang="en-US"/>
          </a:p>
        </p:txBody>
      </p:sp>
    </p:spTree>
    <p:extLst>
      <p:ext uri="{BB962C8B-B14F-4D97-AF65-F5344CB8AC3E}">
        <p14:creationId xmlns:p14="http://schemas.microsoft.com/office/powerpoint/2010/main" val="8708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r>
              <a:rPr lang="fa-IR" altLang="en-US" smtClean="0"/>
              <a:t>برنامه‌نویسی چند‌هسته‌ای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3B93544-E515-4998-91FF-24DFE15CC0DF}" type="slidenum">
              <a:rPr lang="en-US" altLang="en-US"/>
              <a:pPr>
                <a:defRPr/>
              </a:pPr>
              <a:t>‹#›</a:t>
            </a:fld>
            <a:endParaRPr lang="en-US" altLang="en-US"/>
          </a:p>
        </p:txBody>
      </p:sp>
    </p:spTree>
    <p:extLst>
      <p:ext uri="{BB962C8B-B14F-4D97-AF65-F5344CB8AC3E}">
        <p14:creationId xmlns:p14="http://schemas.microsoft.com/office/powerpoint/2010/main" val="3026128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A85D6ACE-8AD5-4601-BF6F-3BD0F2FCF74C}" type="slidenum">
              <a:rPr lang="en-US" altLang="en-US"/>
              <a:pPr>
                <a:defRPr/>
              </a:pPr>
              <a:t>‹#›</a:t>
            </a:fld>
            <a:endParaRPr lang="en-US" altLang="en-US" dirty="0"/>
          </a:p>
        </p:txBody>
      </p:sp>
    </p:spTree>
    <p:extLst>
      <p:ext uri="{BB962C8B-B14F-4D97-AF65-F5344CB8AC3E}">
        <p14:creationId xmlns:p14="http://schemas.microsoft.com/office/powerpoint/2010/main" val="34867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r>
              <a:rPr lang="fa-IR" altLang="en-US" smtClean="0"/>
              <a:t>برنامه‌نویسی چند‌هسته‌ای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A9D028E-CEE5-4E72-AB72-60DE51AE86D8}" type="slidenum">
              <a:rPr lang="en-US" altLang="en-US"/>
              <a:pPr>
                <a:defRPr/>
              </a:pPr>
              <a:t>‹#›</a:t>
            </a:fld>
            <a:endParaRPr lang="en-US" altLang="en-US"/>
          </a:p>
        </p:txBody>
      </p:sp>
    </p:spTree>
    <p:extLst>
      <p:ext uri="{BB962C8B-B14F-4D97-AF65-F5344CB8AC3E}">
        <p14:creationId xmlns:p14="http://schemas.microsoft.com/office/powerpoint/2010/main" val="81176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baseline="0">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sz="2800" baseline="0">
                <a:cs typeface="B Nazanin" panose="00000400000000000000" pitchFamily="2" charset="-78"/>
              </a:defRPr>
            </a:lvl1pPr>
            <a:lvl2pPr algn="r" rtl="1">
              <a:defRPr sz="2400" baseline="0">
                <a:cs typeface="B Nazanin" panose="00000400000000000000" pitchFamily="2" charset="-78"/>
              </a:defRPr>
            </a:lvl2pPr>
            <a:lvl3pPr algn="r" rtl="1">
              <a:defRPr sz="2000" baseline="0">
                <a:cs typeface="B Nazanin" panose="00000400000000000000" pitchFamily="2" charset="-78"/>
              </a:defRPr>
            </a:lvl3pPr>
            <a:lvl4pPr algn="r" rtl="1">
              <a:defRPr sz="1800" baseline="0">
                <a:cs typeface="B Nazanin" panose="00000400000000000000" pitchFamily="2" charset="-78"/>
              </a:defRPr>
            </a:lvl4pPr>
            <a:lvl5pPr algn="r" rtl="1">
              <a:defRPr sz="1800" baseline="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rtl="1">
              <a:defRPr baseline="0">
                <a:cs typeface="B Nazanin" panose="00000400000000000000" pitchFamily="2" charset="-78"/>
              </a:defRPr>
            </a:lvl1p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a:xfrm>
            <a:off x="1195388" y="6248400"/>
            <a:ext cx="4811712" cy="381000"/>
          </a:xfrm>
        </p:spPr>
        <p:txBody>
          <a:bodyPr/>
          <a:lstStyle>
            <a:lvl1pPr rtl="1">
              <a:defRPr baseline="0">
                <a:cs typeface="B Nazanin" panose="00000400000000000000" pitchFamily="2" charset="-78"/>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lstStyle>
            <a:lvl1pPr rtl="1">
              <a:defRPr baseline="0">
                <a:solidFill>
                  <a:srgbClr val="FFFFFF"/>
                </a:solidFill>
                <a:cs typeface="B Nazanin" panose="00000400000000000000" pitchFamily="2" charset="-78"/>
              </a:defRPr>
            </a:lvl1pPr>
          </a:lstStyle>
          <a:p>
            <a:pPr>
              <a:defRPr/>
            </a:pPr>
            <a:fld id="{F8A5C899-0CF2-4984-AB7A-C737EF720B98}" type="slidenum">
              <a:rPr lang="en-US" altLang="en-US" smtClean="0"/>
              <a:pPr>
                <a:defRPr/>
              </a:pPr>
              <a:t>‹#›</a:t>
            </a:fld>
            <a:endParaRPr lang="en-US" altLang="en-US" dirty="0"/>
          </a:p>
        </p:txBody>
      </p:sp>
    </p:spTree>
    <p:extLst>
      <p:ext uri="{BB962C8B-B14F-4D97-AF65-F5344CB8AC3E}">
        <p14:creationId xmlns:p14="http://schemas.microsoft.com/office/powerpoint/2010/main" val="190458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1C4AC28-1BAE-4DCD-93DB-8AD7F1A46763}"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2797823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C8273399-FC00-468E-8297-A5C757E77729}"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26965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r>
              <a:rPr lang="fa-IR" altLang="en-US" smtClean="0"/>
              <a:t>برنامه‌نویسی چند‌هسته‌ای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B5EE0C74-F63E-4D14-B3D9-88056494A6C0}"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36389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D5051E03-F727-4562-A6EF-A0FC89A14B1C}" type="slidenum">
              <a:rPr lang="en-US" altLang="en-US"/>
              <a:pPr>
                <a:defRPr/>
              </a:pPr>
              <a:t>‹#›</a:t>
            </a:fld>
            <a:endParaRPr lang="en-US" altLang="en-US" dirty="0"/>
          </a:p>
        </p:txBody>
      </p:sp>
    </p:spTree>
    <p:extLst>
      <p:ext uri="{BB962C8B-B14F-4D97-AF65-F5344CB8AC3E}">
        <p14:creationId xmlns:p14="http://schemas.microsoft.com/office/powerpoint/2010/main" val="11713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447DC95-5854-4724-B6D6-20751119913D}" type="slidenum">
              <a:rPr lang="en-US" altLang="en-US"/>
              <a:pPr>
                <a:defRPr/>
              </a:pPr>
              <a:t>‹#›</a:t>
            </a:fld>
            <a:endParaRPr lang="en-US" altLang="en-US"/>
          </a:p>
        </p:txBody>
      </p:sp>
    </p:spTree>
    <p:extLst>
      <p:ext uri="{BB962C8B-B14F-4D97-AF65-F5344CB8AC3E}">
        <p14:creationId xmlns:p14="http://schemas.microsoft.com/office/powerpoint/2010/main" val="254828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برنامه‌نویسی چند‌هسته‌ای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7B626475-5554-4527-8CFD-5B621BF7CCBE}" type="slidenum">
              <a:rPr lang="en-US" altLang="en-US"/>
              <a:pPr>
                <a:defRPr/>
              </a:pPr>
              <a:t>‹#›</a:t>
            </a:fld>
            <a:endParaRPr lang="en-US" altLang="en-US" dirty="0"/>
          </a:p>
        </p:txBody>
      </p:sp>
    </p:spTree>
    <p:extLst>
      <p:ext uri="{BB962C8B-B14F-4D97-AF65-F5344CB8AC3E}">
        <p14:creationId xmlns:p14="http://schemas.microsoft.com/office/powerpoint/2010/main" val="279098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r>
              <a:rPr lang="fa-IR" altLang="en-US" smtClean="0"/>
              <a:t>برنامه‌نویسی چند‌هسته‌ای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6818297-90BD-4146-99D5-0305732C08E6}"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6 - برنامه‌نویسی پردازنده گرافیکی با </a:t>
            </a:r>
            <a:r>
              <a:rPr lang="en-US" altLang="en-US" smtClean="0"/>
              <a:t>CUDA</a:t>
            </a:r>
            <a:endParaRPr lang="en-US" altLang="en-US"/>
          </a:p>
        </p:txBody>
      </p:sp>
    </p:spTree>
    <p:extLst>
      <p:ext uri="{BB962C8B-B14F-4D97-AF65-F5344CB8AC3E}">
        <p14:creationId xmlns:p14="http://schemas.microsoft.com/office/powerpoint/2010/main" val="4136701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a:solidFill>
                  <a:schemeClr val="tx2"/>
                </a:solidFill>
                <a:latin typeface="Arial" charset="0"/>
              </a:defRPr>
            </a:lvl1pPr>
          </a:lstStyle>
          <a:p>
            <a:pPr>
              <a:defRPr/>
            </a:pPr>
            <a:r>
              <a:rPr lang="fa-IR" altLang="en-US" smtClean="0"/>
              <a:t>برنامه‌نویسی چند‌هسته‌ای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latin typeface="Arial" charset="0"/>
              </a:defRPr>
            </a:lvl1pPr>
          </a:lstStyle>
          <a:p>
            <a:pPr>
              <a:defRPr/>
            </a:pPr>
            <a:r>
              <a:rPr lang="fa-IR" altLang="en-US" smtClean="0"/>
              <a:t>6 - برنامه‌نویسی پردازنده گرافیکی با </a:t>
            </a:r>
            <a:r>
              <a:rPr lang="en-US" altLang="en-US" smtClean="0"/>
              <a:t>CUDA</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defRPr>
            </a:lvl1pPr>
          </a:lstStyle>
          <a:p>
            <a:pPr>
              <a:defRPr/>
            </a:pPr>
            <a:fld id="{27132BE2-3AAD-4C99-84E8-86755902817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65" r:id="rId6"/>
    <p:sldLayoutId id="2147483973" r:id="rId7"/>
    <p:sldLayoutId id="2147483966" r:id="rId8"/>
    <p:sldLayoutId id="2147483974" r:id="rId9"/>
    <p:sldLayoutId id="2147483967" r:id="rId10"/>
    <p:sldLayoutId id="2147483975"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برنامه‌نویسی چندهسته‌ای</a:t>
            </a:r>
            <a:r>
              <a:rPr lang="en-US" cap="none" dirty="0">
                <a:cs typeface="B Nazanin" panose="00000400000000000000" pitchFamily="2" charset="-78"/>
              </a:rPr>
              <a:t/>
            </a:r>
            <a:br>
              <a:rPr lang="en-US" cap="none" dirty="0">
                <a:cs typeface="B Nazanin" panose="00000400000000000000" pitchFamily="2" charset="-78"/>
              </a:rPr>
            </a:br>
            <a:r>
              <a:rPr lang="fa-IR" cap="none" dirty="0" smtClean="0">
                <a:cs typeface="B Nazanin" panose="00000400000000000000" pitchFamily="2" charset="-78"/>
              </a:rPr>
              <a:t/>
            </a:r>
            <a:br>
              <a:rPr lang="fa-IR" cap="none" dirty="0" smtClean="0">
                <a:cs typeface="B Nazanin" panose="00000400000000000000" pitchFamily="2" charset="-78"/>
              </a:rPr>
            </a:br>
            <a:r>
              <a:rPr lang="fa-IR" cap="none" dirty="0" smtClean="0">
                <a:cs typeface="B Nazanin" panose="00000400000000000000" pitchFamily="2" charset="-78"/>
              </a:rPr>
              <a:t>6- </a:t>
            </a:r>
            <a:r>
              <a:rPr lang="en-US" cap="none" dirty="0" smtClean="0">
                <a:cs typeface="B Nazanin" panose="00000400000000000000" pitchFamily="2" charset="-78"/>
              </a:rPr>
              <a:t>CUDA</a:t>
            </a:r>
            <a:r>
              <a:rPr lang="fa-IR" cap="none" dirty="0" smtClean="0">
                <a:cs typeface="B Nazanin" panose="00000400000000000000" pitchFamily="2" charset="-78"/>
              </a:rPr>
              <a:t> (بخش پنجم)</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ct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Date Placeholder 3"/>
          <p:cNvSpPr>
            <a:spLocks noGrp="1"/>
          </p:cNvSpPr>
          <p:nvPr>
            <p:ph type="dt" sz="quarter" idx="10"/>
          </p:nvPr>
        </p:nvSpPr>
        <p:spPr bwMode="auto">
          <a:xfrm>
            <a:off x="76200" y="6248400"/>
            <a:ext cx="2057400" cy="3810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r>
              <a:rPr lang="fa-IR" altLang="en-US" sz="1800" smtClean="0">
                <a:solidFill>
                  <a:srgbClr val="FFFFFF"/>
                </a:solidFill>
                <a:latin typeface="Arial" pitchFamily="34" charset="0"/>
                <a:cs typeface="B Nazanin" panose="00000400000000000000" pitchFamily="2" charset="-78"/>
              </a:rPr>
              <a:t>برنامه‌نویسی چند‌هسته‌ای</a:t>
            </a:r>
            <a:endParaRPr lang="en-US" altLang="en-US" sz="1800" dirty="0">
              <a:solidFill>
                <a:srgbClr val="FFFFFF"/>
              </a:solidFill>
              <a:latin typeface="Arial" pitchFamily="34" charset="0"/>
              <a:cs typeface="B Nazanin" panose="00000400000000000000" pitchFamily="2" charset="-78"/>
            </a:endParaRPr>
          </a:p>
        </p:txBody>
      </p:sp>
      <p:sp>
        <p:nvSpPr>
          <p:cNvPr id="10245"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algn="r" rtl="1" eaLnBrk="1" hangingPunct="1">
              <a:spcBef>
                <a:spcPct val="0"/>
              </a:spcBef>
              <a:buClrTx/>
              <a:buSzTx/>
              <a:buFontTx/>
              <a:buNone/>
            </a:pPr>
            <a:r>
              <a:rPr lang="fa-IR" altLang="en-US" sz="1400" smtClean="0">
                <a:solidFill>
                  <a:schemeClr val="tx2"/>
                </a:solidFill>
                <a:latin typeface="Arial" pitchFamily="34" charset="0"/>
                <a:cs typeface="B Nazanin" panose="00000400000000000000" pitchFamily="2" charset="-78"/>
              </a:rPr>
              <a:t>6 - برنامه‌نویسی پردازنده گرافیکی با </a:t>
            </a:r>
            <a:r>
              <a:rPr lang="en-US" altLang="en-US" sz="1400" smtClean="0">
                <a:solidFill>
                  <a:schemeClr val="tx2"/>
                </a:solidFill>
                <a:latin typeface="Arial" pitchFamily="34" charset="0"/>
                <a:cs typeface="B Nazanin" panose="00000400000000000000" pitchFamily="2" charset="-78"/>
              </a:rPr>
              <a:t>CUDA</a:t>
            </a:r>
            <a:endParaRPr lang="en-US" altLang="en-US" sz="1400">
              <a:solidFill>
                <a:schemeClr val="tx2"/>
              </a:solidFill>
              <a:latin typeface="Arial" pitchFamily="34" charset="0"/>
              <a:cs typeface="B Nazanin" panose="00000400000000000000" pitchFamily="2" charset="-78"/>
            </a:endParaRPr>
          </a:p>
        </p:txBody>
      </p:sp>
      <p:sp>
        <p:nvSpPr>
          <p:cNvPr id="102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rtl="1" eaLnBrk="1" hangingPunct="1">
              <a:spcBef>
                <a:spcPct val="0"/>
              </a:spcBef>
              <a:buClrTx/>
              <a:buSzTx/>
              <a:buFontTx/>
              <a:buNone/>
            </a:pPr>
            <a:fld id="{D7895C56-766E-4F90-AE6B-6CA76F48B262}" type="slidenum">
              <a:rPr lang="en-US" altLang="en-US" sz="1400" smtClean="0">
                <a:solidFill>
                  <a:schemeClr val="tx2"/>
                </a:solidFill>
                <a:latin typeface="Arial" pitchFamily="34" charset="0"/>
                <a:cs typeface="B Nazanin" panose="00000400000000000000" pitchFamily="2" charset="-78"/>
              </a:rPr>
              <a:pPr rtl="1" eaLnBrk="1" hangingPunct="1">
                <a:spcBef>
                  <a:spcPct val="0"/>
                </a:spcBef>
                <a:buClrTx/>
                <a:buSzTx/>
                <a:buFontTx/>
                <a:buNone/>
              </a:pPr>
              <a:t>1</a:t>
            </a:fld>
            <a:endParaRPr lang="en-US" altLang="en-US" sz="1400">
              <a:solidFill>
                <a:schemeClr val="tx2"/>
              </a:solidFill>
              <a:latin typeface="Arial" pitchFamily="34" charset="0"/>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تکرار دوم</a:t>
            </a:r>
            <a:endParaRPr lang="fa-IR" dirty="0"/>
          </a:p>
        </p:txBody>
      </p:sp>
      <p:sp>
        <p:nvSpPr>
          <p:cNvPr id="3" name="Content Placeholder 2"/>
          <p:cNvSpPr>
            <a:spLocks noGrp="1"/>
          </p:cNvSpPr>
          <p:nvPr>
            <p:ph sz="quarter" idx="1"/>
          </p:nvPr>
        </p:nvSpPr>
        <p:spPr/>
        <p:txBody>
          <a:bodyPr/>
          <a:lstStyle/>
          <a:p>
            <a:r>
              <a:rPr lang="fa-IR" dirty="0" smtClean="0"/>
              <a:t>هنوز برنامه مشکل رقابت دارد:</a:t>
            </a:r>
          </a:p>
          <a:p>
            <a:pPr lvl="1"/>
            <a:r>
              <a:rPr lang="fa-IR" dirty="0" smtClean="0"/>
              <a:t>همزمان چند نخ می‌خواهند بر روی یک خانه بنویسند.</a:t>
            </a:r>
          </a:p>
          <a:p>
            <a:pPr lvl="1"/>
            <a:endParaRPr lang="fa-IR" dirty="0"/>
          </a:p>
          <a:p>
            <a:pPr lvl="1"/>
            <a:endParaRPr lang="fa-IR" dirty="0" smtClean="0"/>
          </a:p>
          <a:p>
            <a:pPr lvl="1"/>
            <a:endParaRPr lang="fa-IR" dirty="0"/>
          </a:p>
          <a:p>
            <a:pPr lvl="1"/>
            <a:endParaRPr lang="fa-IR" dirty="0" smtClean="0"/>
          </a:p>
          <a:p>
            <a:pPr lvl="1"/>
            <a:endParaRPr lang="fa-IR" dirty="0"/>
          </a:p>
          <a:p>
            <a:pPr lvl="1"/>
            <a:endParaRPr lang="fa-IR" dirty="0" smtClean="0"/>
          </a:p>
          <a:p>
            <a:r>
              <a:rPr lang="fa-IR" dirty="0" smtClean="0"/>
              <a:t>راه‌حل: استفاده از عملیات اتمی</a:t>
            </a:r>
          </a:p>
          <a:p>
            <a:pPr lvl="1"/>
            <a:r>
              <a:rPr lang="fa-IR" dirty="0" smtClean="0"/>
              <a:t>سخت‌افزار تضمین می‌کند که تنها یک نخ در هر زمان مجاز است بر روی یک خانه حافظه بنویسد. پس دسترسی‌ها </a:t>
            </a:r>
            <a:r>
              <a:rPr lang="fa-IR" dirty="0" smtClean="0">
                <a:solidFill>
                  <a:srgbClr val="FF0000"/>
                </a:solidFill>
              </a:rPr>
              <a:t>سریال</a:t>
            </a:r>
            <a:r>
              <a:rPr lang="fa-IR" dirty="0" smtClean="0"/>
              <a:t> انجام می‌شود.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10</a:t>
            </a:fld>
            <a:endParaRPr lang="en-US" altLang="en-US" dirty="0"/>
          </a:p>
        </p:txBody>
      </p:sp>
      <p:pic>
        <p:nvPicPr>
          <p:cNvPr id="7" name="Picture 6"/>
          <p:cNvPicPr>
            <a:picLocks noChangeAspect="1"/>
          </p:cNvPicPr>
          <p:nvPr/>
        </p:nvPicPr>
        <p:blipFill>
          <a:blip r:embed="rId2"/>
          <a:stretch>
            <a:fillRect/>
          </a:stretch>
        </p:blipFill>
        <p:spPr>
          <a:xfrm>
            <a:off x="1711734" y="2209800"/>
            <a:ext cx="5720394" cy="2743200"/>
          </a:xfrm>
          <a:prstGeom prst="rect">
            <a:avLst/>
          </a:prstGeom>
        </p:spPr>
      </p:pic>
    </p:spTree>
    <p:extLst>
      <p:ext uri="{BB962C8B-B14F-4D97-AF65-F5344CB8AC3E}">
        <p14:creationId xmlns:p14="http://schemas.microsoft.com/office/powerpoint/2010/main" val="1677661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عملیات اتمی در </a:t>
            </a:r>
            <a:r>
              <a:rPr lang="en-US" dirty="0" smtClean="0"/>
              <a:t>CUDA</a:t>
            </a:r>
            <a:endParaRPr lang="fa-IR" dirty="0"/>
          </a:p>
        </p:txBody>
      </p:sp>
      <p:sp>
        <p:nvSpPr>
          <p:cNvPr id="3" name="Content Placeholder 2"/>
          <p:cNvSpPr>
            <a:spLocks noGrp="1"/>
          </p:cNvSpPr>
          <p:nvPr>
            <p:ph sz="quarter" idx="1"/>
          </p:nvPr>
        </p:nvSpPr>
        <p:spPr/>
        <p:txBody>
          <a:bodyPr/>
          <a:lstStyle/>
          <a:p>
            <a:r>
              <a:rPr lang="fa-IR" dirty="0" smtClean="0"/>
              <a:t>توابع اتمی موجود در </a:t>
            </a:r>
            <a:r>
              <a:rPr lang="en-US" dirty="0" smtClean="0"/>
              <a:t>CUDA</a:t>
            </a:r>
          </a:p>
          <a:p>
            <a:pPr lvl="1"/>
            <a:r>
              <a:rPr lang="en-US" dirty="0"/>
              <a:t>a</a:t>
            </a:r>
            <a:r>
              <a:rPr lang="en-US" dirty="0" smtClean="0"/>
              <a:t>dd</a:t>
            </a:r>
            <a:r>
              <a:rPr lang="fa-IR" dirty="0" smtClean="0"/>
              <a:t>، </a:t>
            </a:r>
            <a:r>
              <a:rPr lang="en-US" dirty="0" smtClean="0"/>
              <a:t>sub</a:t>
            </a:r>
            <a:r>
              <a:rPr lang="fa-IR" dirty="0" smtClean="0"/>
              <a:t>، </a:t>
            </a:r>
            <a:r>
              <a:rPr lang="en-US" dirty="0" err="1" smtClean="0"/>
              <a:t>inc</a:t>
            </a:r>
            <a:r>
              <a:rPr lang="fa-IR" dirty="0" smtClean="0"/>
              <a:t>، </a:t>
            </a:r>
            <a:r>
              <a:rPr lang="en-US" dirty="0" err="1"/>
              <a:t>d</a:t>
            </a:r>
            <a:r>
              <a:rPr lang="en-US" dirty="0" err="1" smtClean="0"/>
              <a:t>ec</a:t>
            </a:r>
            <a:r>
              <a:rPr lang="fa-IR" dirty="0" smtClean="0"/>
              <a:t>، </a:t>
            </a:r>
            <a:r>
              <a:rPr lang="en-US" dirty="0"/>
              <a:t>m</a:t>
            </a:r>
            <a:r>
              <a:rPr lang="en-US" dirty="0" smtClean="0"/>
              <a:t>in</a:t>
            </a:r>
            <a:r>
              <a:rPr lang="fa-IR" dirty="0" smtClean="0"/>
              <a:t>، </a:t>
            </a:r>
            <a:r>
              <a:rPr lang="en-US" dirty="0" smtClean="0"/>
              <a:t>max</a:t>
            </a:r>
            <a:r>
              <a:rPr lang="fa-IR" dirty="0" smtClean="0"/>
              <a:t>، </a:t>
            </a:r>
            <a:r>
              <a:rPr lang="en-US" dirty="0" err="1" smtClean="0"/>
              <a:t>exch</a:t>
            </a:r>
            <a:r>
              <a:rPr lang="fa-IR" dirty="0" smtClean="0"/>
              <a:t>، </a:t>
            </a:r>
            <a:r>
              <a:rPr lang="en-US" dirty="0" err="1" smtClean="0"/>
              <a:t>cas</a:t>
            </a:r>
            <a:endParaRPr lang="fa-IR" dirty="0" smtClean="0"/>
          </a:p>
          <a:p>
            <a:r>
              <a:rPr lang="fa-IR" dirty="0" smtClean="0"/>
              <a:t>مثال: جمع اتمی	</a:t>
            </a:r>
            <a:r>
              <a:rPr lang="en-US" sz="2000" dirty="0" err="1"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2000" dirty="0" smtClean="0">
                <a:latin typeface="Droid Sans" panose="020B0606030804020204" pitchFamily="34" charset="0"/>
                <a:ea typeface="Droid Sans" panose="020B0606030804020204" pitchFamily="34" charset="0"/>
                <a:cs typeface="Droid Sans" panose="020B0606030804020204" pitchFamily="34" charset="0"/>
              </a:rPr>
              <a:t> </a:t>
            </a:r>
            <a:r>
              <a:rPr lang="en-US" sz="2000" dirty="0" err="1" smtClean="0">
                <a:latin typeface="Droid Sans" panose="020B0606030804020204" pitchFamily="34" charset="0"/>
                <a:ea typeface="Droid Sans" panose="020B0606030804020204" pitchFamily="34" charset="0"/>
                <a:cs typeface="Droid Sans" panose="020B0606030804020204" pitchFamily="34" charset="0"/>
              </a:rPr>
              <a:t>atomicAdd</a:t>
            </a:r>
            <a:r>
              <a:rPr lang="en-US" sz="2000" dirty="0" smtClean="0">
                <a:latin typeface="Droid Sans" panose="020B0606030804020204" pitchFamily="34" charset="0"/>
                <a:ea typeface="Droid Sans" panose="020B0606030804020204" pitchFamily="34" charset="0"/>
                <a:cs typeface="Droid Sans" panose="020B0606030804020204" pitchFamily="34" charset="0"/>
              </a:rPr>
              <a:t>(</a:t>
            </a:r>
            <a:r>
              <a:rPr lang="en-US" sz="2000" dirty="0" err="1"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2000" dirty="0"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a:t>
            </a:r>
            <a:r>
              <a:rPr lang="en-US" sz="2000" dirty="0" smtClean="0">
                <a:latin typeface="Droid Sans" panose="020B0606030804020204" pitchFamily="34" charset="0"/>
                <a:ea typeface="Droid Sans" panose="020B0606030804020204" pitchFamily="34" charset="0"/>
                <a:cs typeface="Droid Sans" panose="020B0606030804020204" pitchFamily="34" charset="0"/>
              </a:rPr>
              <a:t> Address, </a:t>
            </a:r>
            <a:r>
              <a:rPr lang="en-US" sz="2000" dirty="0" err="1"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2000" dirty="0" smtClean="0">
                <a:latin typeface="Droid Sans" panose="020B0606030804020204" pitchFamily="34" charset="0"/>
                <a:ea typeface="Droid Sans" panose="020B0606030804020204" pitchFamily="34" charset="0"/>
                <a:cs typeface="Droid Sans" panose="020B0606030804020204" pitchFamily="34" charset="0"/>
              </a:rPr>
              <a:t> </a:t>
            </a:r>
            <a:r>
              <a:rPr lang="en-US" sz="2000" dirty="0" err="1" smtClean="0">
                <a:latin typeface="Droid Sans" panose="020B0606030804020204" pitchFamily="34" charset="0"/>
                <a:ea typeface="Droid Sans" panose="020B0606030804020204" pitchFamily="34" charset="0"/>
                <a:cs typeface="Droid Sans" panose="020B0606030804020204" pitchFamily="34" charset="0"/>
              </a:rPr>
              <a:t>val</a:t>
            </a:r>
            <a:r>
              <a:rPr lang="en-US" sz="2000" dirty="0" smtClean="0">
                <a:latin typeface="Droid Sans" panose="020B0606030804020204" pitchFamily="34" charset="0"/>
                <a:ea typeface="Droid Sans" panose="020B0606030804020204" pitchFamily="34" charset="0"/>
                <a:cs typeface="Droid Sans" panose="020B0606030804020204" pitchFamily="34" charset="0"/>
              </a:rPr>
              <a:t>)</a:t>
            </a:r>
            <a:endParaRPr lang="en-US" sz="2000" dirty="0">
              <a:latin typeface="Droid Sans" panose="020B0606030804020204" pitchFamily="34" charset="0"/>
              <a:ea typeface="Droid Sans" panose="020B0606030804020204" pitchFamily="34" charset="0"/>
              <a:cs typeface="Droid Sans" panose="020B0606030804020204" pitchFamily="34" charset="0"/>
            </a:endParaRPr>
          </a:p>
          <a:p>
            <a:pPr lvl="1"/>
            <a:r>
              <a:rPr lang="en-US" sz="2000" dirty="0" smtClean="0">
                <a:solidFill>
                  <a:srgbClr val="FF6600"/>
                </a:solidFill>
                <a:latin typeface="Droid Sans" panose="020B0606030804020204" pitchFamily="34" charset="0"/>
                <a:ea typeface="Droid Sans" panose="020B0606030804020204" pitchFamily="34" charset="0"/>
              </a:rPr>
              <a:t>Address</a:t>
            </a:r>
            <a:r>
              <a:rPr lang="fa-IR" dirty="0" smtClean="0">
                <a:latin typeface="Droid Sans" panose="020B0606030804020204" pitchFamily="34" charset="0"/>
                <a:ea typeface="Droid Sans" panose="020B0606030804020204" pitchFamily="34" charset="0"/>
              </a:rPr>
              <a:t>: آدرس خانه‌ای از حافظه سراسری یا حافظه مشترک که عملیات بر روی آن انجام می‌شود.</a:t>
            </a:r>
          </a:p>
          <a:p>
            <a:pPr lvl="1"/>
            <a:r>
              <a:rPr lang="en-US" sz="2000" dirty="0" err="1">
                <a:solidFill>
                  <a:srgbClr val="FF6600"/>
                </a:solidFill>
                <a:latin typeface="Droid Sans" panose="020B0606030804020204" pitchFamily="34" charset="0"/>
                <a:ea typeface="Droid Sans" panose="020B0606030804020204" pitchFamily="34" charset="0"/>
              </a:rPr>
              <a:t>v</a:t>
            </a:r>
            <a:r>
              <a:rPr lang="en-US" sz="2000" dirty="0" err="1" smtClean="0">
                <a:solidFill>
                  <a:srgbClr val="FF6600"/>
                </a:solidFill>
                <a:latin typeface="Droid Sans" panose="020B0606030804020204" pitchFamily="34" charset="0"/>
                <a:ea typeface="Droid Sans" panose="020B0606030804020204" pitchFamily="34" charset="0"/>
              </a:rPr>
              <a:t>al</a:t>
            </a:r>
            <a:r>
              <a:rPr lang="fa-IR" dirty="0" smtClean="0">
                <a:latin typeface="Droid Sans" panose="020B0606030804020204" pitchFamily="34" charset="0"/>
                <a:ea typeface="Droid Sans" panose="020B0606030804020204" pitchFamily="34" charset="0"/>
              </a:rPr>
              <a:t>: مقداری که قرار است با محتوای آن خانه جمع شود.</a:t>
            </a:r>
          </a:p>
          <a:p>
            <a:pPr lvl="1"/>
            <a:r>
              <a:rPr lang="fa-IR" dirty="0" smtClean="0">
                <a:latin typeface="Droid Sans" panose="020B0606030804020204" pitchFamily="34" charset="0"/>
                <a:ea typeface="Droid Sans" panose="020B0606030804020204" pitchFamily="34" charset="0"/>
              </a:rPr>
              <a:t>تابع مقدار قدیمی آن خانه را به عنوان خروجی برمی‌گرداند.</a:t>
            </a:r>
          </a:p>
          <a:p>
            <a:r>
              <a:rPr lang="fa-IR" dirty="0" smtClean="0">
                <a:latin typeface="Droid Sans" panose="020B0606030804020204" pitchFamily="34" charset="0"/>
                <a:ea typeface="Droid Sans" panose="020B0606030804020204" pitchFamily="34" charset="0"/>
              </a:rPr>
              <a:t>نسخه‌های دیگر جمع اتمی:</a:t>
            </a:r>
          </a:p>
          <a:p>
            <a:pPr lvl="1"/>
            <a:r>
              <a:rPr lang="en-US" dirty="0" smtClean="0">
                <a:latin typeface="+mj-lt"/>
                <a:ea typeface="Droid Sans" panose="020B0606030804020204" pitchFamily="34" charset="0"/>
              </a:rPr>
              <a:t>unsigned </a:t>
            </a:r>
            <a:r>
              <a:rPr lang="en-US" dirty="0" err="1" smtClean="0">
                <a:latin typeface="+mj-lt"/>
                <a:ea typeface="Droid Sans" panose="020B0606030804020204" pitchFamily="34" charset="0"/>
              </a:rPr>
              <a:t>int</a:t>
            </a:r>
            <a:endParaRPr lang="en-US" dirty="0" smtClean="0">
              <a:latin typeface="+mj-lt"/>
              <a:ea typeface="Droid Sans" panose="020B0606030804020204" pitchFamily="34" charset="0"/>
            </a:endParaRPr>
          </a:p>
          <a:p>
            <a:pPr lvl="1"/>
            <a:r>
              <a:rPr lang="en-US" dirty="0">
                <a:latin typeface="+mj-lt"/>
                <a:ea typeface="Droid Sans" panose="020B0606030804020204" pitchFamily="34" charset="0"/>
              </a:rPr>
              <a:t>u</a:t>
            </a:r>
            <a:r>
              <a:rPr lang="en-US" dirty="0" smtClean="0">
                <a:latin typeface="+mj-lt"/>
                <a:ea typeface="Droid Sans" panose="020B0606030804020204" pitchFamily="34" charset="0"/>
              </a:rPr>
              <a:t>nsigned long </a:t>
            </a:r>
            <a:r>
              <a:rPr lang="en-US" dirty="0" err="1" smtClean="0">
                <a:latin typeface="+mj-lt"/>
                <a:ea typeface="Droid Sans" panose="020B0606030804020204" pitchFamily="34" charset="0"/>
              </a:rPr>
              <a:t>long</a:t>
            </a:r>
            <a:r>
              <a:rPr lang="en-US" dirty="0" smtClean="0">
                <a:latin typeface="+mj-lt"/>
                <a:ea typeface="Droid Sans" panose="020B0606030804020204" pitchFamily="34" charset="0"/>
              </a:rPr>
              <a:t> </a:t>
            </a:r>
            <a:r>
              <a:rPr lang="en-US" dirty="0" err="1" smtClean="0">
                <a:latin typeface="+mj-lt"/>
                <a:ea typeface="Droid Sans" panose="020B0606030804020204" pitchFamily="34" charset="0"/>
              </a:rPr>
              <a:t>int</a:t>
            </a:r>
            <a:endParaRPr lang="fa-IR" dirty="0" smtClean="0">
              <a:latin typeface="+mj-lt"/>
              <a:ea typeface="Droid Sans" panose="020B0606030804020204" pitchFamily="34" charset="0"/>
            </a:endParaRPr>
          </a:p>
          <a:p>
            <a:pPr lvl="1"/>
            <a:r>
              <a:rPr lang="en-US" dirty="0" smtClean="0">
                <a:latin typeface="+mj-lt"/>
                <a:ea typeface="Droid Sans" panose="020B0606030804020204" pitchFamily="34" charset="0"/>
              </a:rPr>
              <a:t>float</a:t>
            </a:r>
            <a:r>
              <a:rPr lang="fa-IR" dirty="0" smtClean="0">
                <a:latin typeface="+mj-lt"/>
                <a:ea typeface="Droid Sans" panose="020B0606030804020204" pitchFamily="34" charset="0"/>
              </a:rPr>
              <a:t>، ...</a:t>
            </a:r>
            <a:endParaRPr lang="en-US" dirty="0" smtClean="0">
              <a:latin typeface="+mj-lt"/>
              <a:ea typeface="Droid Sans" panose="020B0606030804020204" pitchFamily="34" charset="0"/>
            </a:endParaRPr>
          </a:p>
          <a:p>
            <a:pPr lvl="1"/>
            <a:endParaRPr lang="fa-IR" dirty="0" smtClean="0">
              <a:latin typeface="Droid Sans" panose="020B0606030804020204" pitchFamily="34" charset="0"/>
              <a:ea typeface="Droid Sans" panose="020B0606030804020204" pitchFamily="34" charset="0"/>
            </a:endParaRPr>
          </a:p>
          <a:p>
            <a:pPr marL="0" indent="0">
              <a:buNone/>
            </a:pPr>
            <a:endParaRPr lang="fa-IR" dirty="0" smtClean="0"/>
          </a:p>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11</a:t>
            </a:fld>
            <a:endParaRPr lang="en-US" altLang="en-US" dirty="0"/>
          </a:p>
        </p:txBody>
      </p:sp>
    </p:spTree>
    <p:extLst>
      <p:ext uri="{BB962C8B-B14F-4D97-AF65-F5344CB8AC3E}">
        <p14:creationId xmlns:p14="http://schemas.microsoft.com/office/powerpoint/2010/main" val="3886506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تابع هسته هیستوگرام متن</a:t>
            </a:r>
            <a:endParaRPr lang="fa-IR" dirty="0"/>
          </a:p>
        </p:txBody>
      </p:sp>
      <p:sp>
        <p:nvSpPr>
          <p:cNvPr id="3" name="Content Placeholder 2"/>
          <p:cNvSpPr>
            <a:spLocks noGrp="1"/>
          </p:cNvSpPr>
          <p:nvPr>
            <p:ph sz="quarter" idx="1"/>
          </p:nvPr>
        </p:nvSpPr>
        <p:spPr/>
        <p:txBody>
          <a:bodyPr/>
          <a:lstStyle/>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__</a:t>
            </a:r>
            <a:r>
              <a:rPr lang="en-US" sz="16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global</a:t>
            </a:r>
            <a:r>
              <a:rPr lang="en-US" sz="1600" dirty="0">
                <a:latin typeface="Droid Sans" panose="020B0606030804020204" pitchFamily="34" charset="0"/>
                <a:ea typeface="Droid Sans" panose="020B0606030804020204" pitchFamily="34" charset="0"/>
                <a:cs typeface="Droid Sans" panose="020B0606030804020204" pitchFamily="34" charset="0"/>
              </a:rPr>
              <a:t>__ </a:t>
            </a:r>
            <a:r>
              <a:rPr 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void</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smtClean="0">
                <a:latin typeface="Droid Sans" panose="020B0606030804020204" pitchFamily="34" charset="0"/>
                <a:ea typeface="Droid Sans" panose="020B0606030804020204" pitchFamily="34" charset="0"/>
                <a:cs typeface="Droid Sans" panose="020B0606030804020204" pitchFamily="34" charset="0"/>
              </a:rPr>
              <a:t>histo_kernel</a:t>
            </a:r>
            <a:r>
              <a:rPr lang="en-US" sz="1600" dirty="0" smtClean="0">
                <a:latin typeface="Droid Sans" panose="020B0606030804020204" pitchFamily="34" charset="0"/>
                <a:ea typeface="Droid Sans" panose="020B0606030804020204" pitchFamily="34" charset="0"/>
                <a:cs typeface="Droid Sans" panose="020B0606030804020204" pitchFamily="34" charset="0"/>
              </a:rPr>
              <a:t> (</a:t>
            </a:r>
            <a:r>
              <a:rPr 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unsigned</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char</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smtClean="0">
                <a:latin typeface="Droid Sans" panose="020B0606030804020204" pitchFamily="34" charset="0"/>
                <a:ea typeface="Droid Sans" panose="020B0606030804020204" pitchFamily="34" charset="0"/>
                <a:cs typeface="Droid Sans" panose="020B0606030804020204" pitchFamily="34" charset="0"/>
              </a:rPr>
              <a:t>buffer, </a:t>
            </a:r>
            <a:r>
              <a:rPr lang="en-US" sz="1600" dirty="0"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long</a:t>
            </a:r>
            <a:r>
              <a:rPr lang="en-US" sz="1600" dirty="0" smtClean="0">
                <a:latin typeface="Droid Sans" panose="020B0606030804020204" pitchFamily="34" charset="0"/>
                <a:ea typeface="Droid Sans" panose="020B0606030804020204" pitchFamily="34" charset="0"/>
                <a:cs typeface="Droid Sans" panose="020B0606030804020204" pitchFamily="34" charset="0"/>
              </a:rPr>
              <a:t> </a:t>
            </a:r>
            <a:r>
              <a:rPr lang="en-US" sz="1600" dirty="0">
                <a:latin typeface="Droid Sans" panose="020B0606030804020204" pitchFamily="34" charset="0"/>
                <a:ea typeface="Droid Sans" panose="020B0606030804020204" pitchFamily="34" charset="0"/>
                <a:cs typeface="Droid Sans" panose="020B0606030804020204" pitchFamily="34" charset="0"/>
              </a:rPr>
              <a:t>size, </a:t>
            </a:r>
            <a:r>
              <a:rPr 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unsigned</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latin typeface="Droid Sans" panose="020B0606030804020204" pitchFamily="34" charset="0"/>
                <a:ea typeface="Droid Sans" panose="020B0606030804020204" pitchFamily="34" charset="0"/>
                <a:cs typeface="Droid Sans" panose="020B0606030804020204" pitchFamily="34" charset="0"/>
              </a:rPr>
              <a:t>histo</a:t>
            </a:r>
            <a:r>
              <a:rPr lang="en-US" sz="1600" dirty="0">
                <a:latin typeface="Droid Sans" panose="020B0606030804020204" pitchFamily="34" charset="0"/>
                <a:ea typeface="Droid Sans" panose="020B0606030804020204" pitchFamily="34" charset="0"/>
                <a:cs typeface="Droid Sans" panose="020B0606030804020204" pitchFamily="34" charset="0"/>
              </a:rPr>
              <a:t>) </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latin typeface="Droid Sans" panose="020B0606030804020204" pitchFamily="34" charset="0"/>
                <a:ea typeface="Droid Sans" panose="020B0606030804020204" pitchFamily="34" charset="0"/>
                <a:cs typeface="Droid Sans" panose="020B0606030804020204" pitchFamily="34" charset="0"/>
              </a:rPr>
              <a:t>i</a:t>
            </a:r>
            <a:r>
              <a:rPr lang="en-US" sz="1600" dirty="0">
                <a:latin typeface="Droid Sans" panose="020B0606030804020204" pitchFamily="34" charset="0"/>
                <a:ea typeface="Droid Sans" panose="020B0606030804020204" pitchFamily="34" charset="0"/>
                <a:cs typeface="Droid Sans" panose="020B0606030804020204" pitchFamily="34" charset="0"/>
              </a:rPr>
              <a:t> = </a:t>
            </a:r>
            <a:r>
              <a:rPr lang="en-US" sz="16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600" dirty="0">
                <a:latin typeface="Droid Sans" panose="020B0606030804020204" pitchFamily="34" charset="0"/>
                <a:ea typeface="Droid Sans" panose="020B0606030804020204" pitchFamily="34" charset="0"/>
                <a:cs typeface="Droid Sans" panose="020B0606030804020204" pitchFamily="34" charset="0"/>
              </a:rPr>
              <a:t> + </a:t>
            </a:r>
            <a:r>
              <a:rPr lang="en-US" sz="1600" dirty="0" err="1">
                <a:latin typeface="Droid Sans" panose="020B0606030804020204" pitchFamily="34" charset="0"/>
                <a:ea typeface="Droid Sans" panose="020B0606030804020204" pitchFamily="34" charset="0"/>
                <a:cs typeface="Droid Sans" panose="020B0606030804020204" pitchFamily="34" charset="0"/>
              </a:rPr>
              <a:t>blockIdx.x</a:t>
            </a:r>
            <a:r>
              <a:rPr lang="en-US" sz="1600" dirty="0">
                <a:latin typeface="Droid Sans" panose="020B0606030804020204" pitchFamily="34" charset="0"/>
                <a:ea typeface="Droid Sans" panose="020B0606030804020204" pitchFamily="34" charset="0"/>
                <a:cs typeface="Droid Sans" panose="020B0606030804020204" pitchFamily="34" charset="0"/>
              </a:rPr>
              <a:t> * </a:t>
            </a:r>
            <a:r>
              <a:rPr lang="en-US" sz="1600" dirty="0" err="1">
                <a:latin typeface="Droid Sans" panose="020B0606030804020204" pitchFamily="34" charset="0"/>
                <a:ea typeface="Droid Sans" panose="020B0606030804020204" pitchFamily="34" charset="0"/>
                <a:cs typeface="Droid Sans" panose="020B0606030804020204" pitchFamily="34" charset="0"/>
              </a:rPr>
              <a:t>blockDim.x</a:t>
            </a:r>
            <a:r>
              <a:rPr lang="en-US" sz="1600" dirty="0">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endParaRPr lang="en-US" sz="1600" dirty="0">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stride is total number of threads</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600" dirty="0">
                <a:latin typeface="Droid Sans" panose="020B0606030804020204" pitchFamily="34" charset="0"/>
                <a:ea typeface="Droid Sans" panose="020B0606030804020204" pitchFamily="34" charset="0"/>
                <a:cs typeface="Droid Sans" panose="020B0606030804020204" pitchFamily="34" charset="0"/>
              </a:rPr>
              <a:t> stride = </a:t>
            </a:r>
            <a:r>
              <a:rPr lang="en-US" sz="1600" dirty="0" err="1">
                <a:latin typeface="Droid Sans" panose="020B0606030804020204" pitchFamily="34" charset="0"/>
                <a:ea typeface="Droid Sans" panose="020B0606030804020204" pitchFamily="34" charset="0"/>
                <a:cs typeface="Droid Sans" panose="020B0606030804020204" pitchFamily="34" charset="0"/>
              </a:rPr>
              <a:t>blockDim.x</a:t>
            </a:r>
            <a:r>
              <a:rPr lang="en-US" sz="1600" dirty="0">
                <a:latin typeface="Droid Sans" panose="020B0606030804020204" pitchFamily="34" charset="0"/>
                <a:ea typeface="Droid Sans" panose="020B0606030804020204" pitchFamily="34" charset="0"/>
                <a:cs typeface="Droid Sans" panose="020B0606030804020204" pitchFamily="34" charset="0"/>
              </a:rPr>
              <a:t> * </a:t>
            </a:r>
            <a:r>
              <a:rPr lang="en-US" sz="1600" dirty="0" err="1">
                <a:latin typeface="Droid Sans" panose="020B0606030804020204" pitchFamily="34" charset="0"/>
                <a:ea typeface="Droid Sans" panose="020B0606030804020204" pitchFamily="34" charset="0"/>
                <a:cs typeface="Droid Sans" panose="020B0606030804020204" pitchFamily="34" charset="0"/>
              </a:rPr>
              <a:t>gridDim.x</a:t>
            </a:r>
            <a:r>
              <a:rPr lang="en-US" sz="1600" dirty="0">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endParaRPr lang="en-US" sz="1600" dirty="0">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 All threads handle </a:t>
            </a:r>
            <a:r>
              <a:rPr lang="en-US" sz="1600" dirty="0" err="1">
                <a:solidFill>
                  <a:srgbClr val="008000"/>
                </a:solidFill>
                <a:latin typeface="Droid Sans" panose="020B0606030804020204" pitchFamily="34" charset="0"/>
                <a:ea typeface="Droid Sans" panose="020B0606030804020204" pitchFamily="34" charset="0"/>
                <a:cs typeface="Droid Sans" panose="020B0606030804020204" pitchFamily="34" charset="0"/>
              </a:rPr>
              <a:t>blockDim.x</a:t>
            </a: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 </a:t>
            </a:r>
            <a:r>
              <a:rPr lang="en-US" sz="1600" dirty="0" err="1">
                <a:solidFill>
                  <a:srgbClr val="008000"/>
                </a:solidFill>
                <a:latin typeface="Droid Sans" panose="020B0606030804020204" pitchFamily="34" charset="0"/>
                <a:ea typeface="Droid Sans" panose="020B0606030804020204" pitchFamily="34" charset="0"/>
                <a:cs typeface="Droid Sans" panose="020B0606030804020204" pitchFamily="34" charset="0"/>
              </a:rPr>
              <a:t>gridDim.x</a:t>
            </a:r>
            <a:endPar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r>
              <a:rPr lang="en-US" sz="16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 consecutive elements</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while</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smtClean="0">
                <a:latin typeface="Droid Sans" panose="020B0606030804020204" pitchFamily="34" charset="0"/>
                <a:ea typeface="Droid Sans" panose="020B0606030804020204" pitchFamily="34" charset="0"/>
                <a:cs typeface="Droid Sans" panose="020B0606030804020204" pitchFamily="34" charset="0"/>
              </a:rPr>
              <a:t>(</a:t>
            </a:r>
            <a:r>
              <a:rPr lang="en-US" sz="1600" dirty="0" err="1">
                <a:latin typeface="Droid Sans" panose="020B0606030804020204" pitchFamily="34" charset="0"/>
                <a:ea typeface="Droid Sans" panose="020B0606030804020204" pitchFamily="34" charset="0"/>
                <a:cs typeface="Droid Sans" panose="020B0606030804020204" pitchFamily="34" charset="0"/>
              </a:rPr>
              <a:t>i</a:t>
            </a:r>
            <a:r>
              <a:rPr lang="en-US" sz="1600" dirty="0">
                <a:latin typeface="Droid Sans" panose="020B0606030804020204" pitchFamily="34" charset="0"/>
                <a:ea typeface="Droid Sans" panose="020B0606030804020204" pitchFamily="34" charset="0"/>
                <a:cs typeface="Droid Sans" panose="020B0606030804020204" pitchFamily="34" charset="0"/>
              </a:rPr>
              <a:t> &lt; size) {</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latin typeface="Droid Sans" panose="020B0606030804020204" pitchFamily="34" charset="0"/>
                <a:ea typeface="Droid Sans" panose="020B0606030804020204" pitchFamily="34" charset="0"/>
                <a:cs typeface="Droid Sans" panose="020B0606030804020204" pitchFamily="34" charset="0"/>
              </a:rPr>
              <a:t>alphabet_position</a:t>
            </a:r>
            <a:r>
              <a:rPr lang="en-US" sz="1600" dirty="0">
                <a:latin typeface="Droid Sans" panose="020B0606030804020204" pitchFamily="34" charset="0"/>
                <a:ea typeface="Droid Sans" panose="020B0606030804020204" pitchFamily="34" charset="0"/>
                <a:cs typeface="Droid Sans" panose="020B0606030804020204" pitchFamily="34" charset="0"/>
              </a:rPr>
              <a:t> = buffer[</a:t>
            </a:r>
            <a:r>
              <a:rPr lang="en-US" sz="1600" dirty="0" err="1">
                <a:latin typeface="Droid Sans" panose="020B0606030804020204" pitchFamily="34" charset="0"/>
                <a:ea typeface="Droid Sans" panose="020B0606030804020204" pitchFamily="34" charset="0"/>
                <a:cs typeface="Droid Sans" panose="020B0606030804020204" pitchFamily="34" charset="0"/>
              </a:rPr>
              <a:t>i</a:t>
            </a:r>
            <a:r>
              <a:rPr lang="en-US" sz="1600" dirty="0">
                <a:latin typeface="Droid Sans" panose="020B0606030804020204" pitchFamily="34" charset="0"/>
                <a:ea typeface="Droid Sans" panose="020B0606030804020204" pitchFamily="34" charset="0"/>
                <a:cs typeface="Droid Sans" panose="020B0606030804020204" pitchFamily="34" charset="0"/>
              </a:rPr>
              <a:t>] – “a”;</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if</a:t>
            </a: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latin typeface="Droid Sans" panose="020B0606030804020204" pitchFamily="34" charset="0"/>
                <a:ea typeface="Droid Sans" panose="020B0606030804020204" pitchFamily="34" charset="0"/>
                <a:cs typeface="Droid Sans" panose="020B0606030804020204" pitchFamily="34" charset="0"/>
              </a:rPr>
              <a:t>alphabet_position</a:t>
            </a:r>
            <a:r>
              <a:rPr lang="en-US" sz="1600" dirty="0">
                <a:latin typeface="Droid Sans" panose="020B0606030804020204" pitchFamily="34" charset="0"/>
                <a:ea typeface="Droid Sans" panose="020B0606030804020204" pitchFamily="34" charset="0"/>
                <a:cs typeface="Droid Sans" panose="020B0606030804020204" pitchFamily="34" charset="0"/>
              </a:rPr>
              <a:t> &gt;= 0 &amp;&amp; </a:t>
            </a:r>
            <a:r>
              <a:rPr lang="en-US" sz="1600" dirty="0" err="1">
                <a:latin typeface="Droid Sans" panose="020B0606030804020204" pitchFamily="34" charset="0"/>
                <a:ea typeface="Droid Sans" panose="020B0606030804020204" pitchFamily="34" charset="0"/>
                <a:cs typeface="Droid Sans" panose="020B0606030804020204" pitchFamily="34" charset="0"/>
              </a:rPr>
              <a:t>alpha_position</a:t>
            </a:r>
            <a:r>
              <a:rPr lang="en-US" sz="1600" dirty="0">
                <a:latin typeface="Droid Sans" panose="020B0606030804020204" pitchFamily="34" charset="0"/>
                <a:ea typeface="Droid Sans" panose="020B0606030804020204" pitchFamily="34" charset="0"/>
                <a:cs typeface="Droid Sans" panose="020B0606030804020204" pitchFamily="34" charset="0"/>
              </a:rPr>
              <a:t> &lt; 26) 		</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smtClean="0">
                <a:solidFill>
                  <a:srgbClr val="FF6600"/>
                </a:solidFill>
                <a:latin typeface="Droid Sans" panose="020B0606030804020204" pitchFamily="34" charset="0"/>
                <a:ea typeface="Droid Sans" panose="020B0606030804020204" pitchFamily="34" charset="0"/>
                <a:cs typeface="Droid Sans" panose="020B0606030804020204" pitchFamily="34" charset="0"/>
              </a:rPr>
              <a:t>atomicAdd</a:t>
            </a:r>
            <a:r>
              <a:rPr lang="en-US" sz="1600" dirty="0">
                <a:latin typeface="Droid Sans" panose="020B0606030804020204" pitchFamily="34" charset="0"/>
                <a:ea typeface="Droid Sans" panose="020B0606030804020204" pitchFamily="34" charset="0"/>
                <a:cs typeface="Droid Sans" panose="020B0606030804020204" pitchFamily="34" charset="0"/>
              </a:rPr>
              <a:t>(&amp;(</a:t>
            </a:r>
            <a:r>
              <a:rPr lang="en-US" sz="1600" dirty="0" err="1">
                <a:latin typeface="Droid Sans" panose="020B0606030804020204" pitchFamily="34" charset="0"/>
                <a:ea typeface="Droid Sans" panose="020B0606030804020204" pitchFamily="34" charset="0"/>
                <a:cs typeface="Droid Sans" panose="020B0606030804020204" pitchFamily="34" charset="0"/>
              </a:rPr>
              <a:t>histo</a:t>
            </a:r>
            <a:r>
              <a:rPr lang="en-US" sz="1600" dirty="0">
                <a:latin typeface="Droid Sans" panose="020B0606030804020204" pitchFamily="34" charset="0"/>
                <a:ea typeface="Droid Sans" panose="020B0606030804020204" pitchFamily="34" charset="0"/>
                <a:cs typeface="Droid Sans" panose="020B0606030804020204" pitchFamily="34" charset="0"/>
              </a:rPr>
              <a:t>[</a:t>
            </a:r>
            <a:r>
              <a:rPr lang="en-US" sz="1600" dirty="0" err="1">
                <a:latin typeface="Droid Sans" panose="020B0606030804020204" pitchFamily="34" charset="0"/>
                <a:ea typeface="Droid Sans" panose="020B0606030804020204" pitchFamily="34" charset="0"/>
                <a:cs typeface="Droid Sans" panose="020B0606030804020204" pitchFamily="34" charset="0"/>
              </a:rPr>
              <a:t>alphabet_position</a:t>
            </a:r>
            <a:r>
              <a:rPr lang="en-US" sz="1600" dirty="0">
                <a:latin typeface="Droid Sans" panose="020B0606030804020204" pitchFamily="34" charset="0"/>
                <a:ea typeface="Droid Sans" panose="020B0606030804020204" pitchFamily="34" charset="0"/>
                <a:cs typeface="Droid Sans" panose="020B0606030804020204" pitchFamily="34" charset="0"/>
              </a:rPr>
              <a:t>/4]), 1);</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r>
              <a:rPr lang="en-US" sz="1600" dirty="0" err="1">
                <a:latin typeface="Droid Sans" panose="020B0606030804020204" pitchFamily="34" charset="0"/>
                <a:ea typeface="Droid Sans" panose="020B0606030804020204" pitchFamily="34" charset="0"/>
                <a:cs typeface="Droid Sans" panose="020B0606030804020204" pitchFamily="34" charset="0"/>
              </a:rPr>
              <a:t>i</a:t>
            </a:r>
            <a:r>
              <a:rPr lang="en-US" sz="1600" dirty="0">
                <a:latin typeface="Droid Sans" panose="020B0606030804020204" pitchFamily="34" charset="0"/>
                <a:ea typeface="Droid Sans" panose="020B0606030804020204" pitchFamily="34" charset="0"/>
                <a:cs typeface="Droid Sans" panose="020B0606030804020204" pitchFamily="34" charset="0"/>
              </a:rPr>
              <a:t> += stride;</a:t>
            </a:r>
          </a:p>
          <a:p>
            <a:pPr marL="0" indent="0" algn="l" rtl="0">
              <a:buNone/>
            </a:pPr>
            <a:r>
              <a:rPr lang="en-US" sz="1600" dirty="0">
                <a:latin typeface="Droid Sans" panose="020B0606030804020204" pitchFamily="34" charset="0"/>
                <a:ea typeface="Droid Sans" panose="020B0606030804020204" pitchFamily="34" charset="0"/>
                <a:cs typeface="Droid Sans" panose="020B0606030804020204" pitchFamily="34" charset="0"/>
              </a:rPr>
              <a:t>   }</a:t>
            </a:r>
          </a:p>
          <a:p>
            <a:pPr marL="0" indent="0" algn="l" rtl="0">
              <a:buNone/>
            </a:pPr>
            <a:r>
              <a:rPr lang="en-US" sz="1600" dirty="0" smtClean="0">
                <a:latin typeface="Droid Sans" panose="020B0606030804020204" pitchFamily="34" charset="0"/>
                <a:ea typeface="Droid Sans" panose="020B0606030804020204" pitchFamily="34" charset="0"/>
                <a:cs typeface="Droid Sans" panose="020B0606030804020204" pitchFamily="34" charset="0"/>
              </a:rPr>
              <a:t>}</a:t>
            </a:r>
            <a:endParaRPr lang="en-US" sz="1600" dirty="0">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12</a:t>
            </a:fld>
            <a:endParaRPr lang="en-US" altLang="en-US" dirty="0"/>
          </a:p>
        </p:txBody>
      </p:sp>
    </p:spTree>
    <p:extLst>
      <p:ext uri="{BB962C8B-B14F-4D97-AF65-F5344CB8AC3E}">
        <p14:creationId xmlns:p14="http://schemas.microsoft.com/office/powerpoint/2010/main" val="4061455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smtClean="0"/>
              <a:t>عملیات اتمی بر روی حافظه سراسری (</a:t>
            </a:r>
            <a:r>
              <a:rPr lang="en-US" sz="4000" dirty="0" smtClean="0"/>
              <a:t>DRAM</a:t>
            </a:r>
            <a:r>
              <a:rPr lang="fa-IR" sz="4000" dirty="0" smtClean="0"/>
              <a:t>)</a:t>
            </a:r>
            <a:endParaRPr lang="fa-IR" sz="4000" dirty="0"/>
          </a:p>
        </p:txBody>
      </p:sp>
      <p:sp>
        <p:nvSpPr>
          <p:cNvPr id="3" name="Content Placeholder 2"/>
          <p:cNvSpPr>
            <a:spLocks noGrp="1"/>
          </p:cNvSpPr>
          <p:nvPr>
            <p:ph sz="quarter" idx="1"/>
          </p:nvPr>
        </p:nvSpPr>
        <p:spPr/>
        <p:txBody>
          <a:bodyPr/>
          <a:lstStyle/>
          <a:p>
            <a:r>
              <a:rPr lang="fa-IR" dirty="0" smtClean="0"/>
              <a:t>یک عملیات اتمی با یک دستور خواندن شروع می‌شود که حدود چند صد سیکل طول می‌کشد.</a:t>
            </a:r>
          </a:p>
          <a:p>
            <a:r>
              <a:rPr lang="fa-IR" dirty="0" smtClean="0"/>
              <a:t>عملیات اتمی با یک دستور نوشتن</a:t>
            </a:r>
          </a:p>
          <a:p>
            <a:pPr marL="0" indent="0">
              <a:buNone/>
            </a:pPr>
            <a:r>
              <a:rPr lang="fa-IR" dirty="0" smtClean="0"/>
              <a:t>بر روی حافظه تمام می‌شود که آن هم </a:t>
            </a:r>
          </a:p>
          <a:p>
            <a:pPr marL="0" indent="0">
              <a:buNone/>
            </a:pPr>
            <a:r>
              <a:rPr lang="fa-IR" dirty="0" smtClean="0"/>
              <a:t>چند صد سیکل طول می‌کشد.</a:t>
            </a:r>
          </a:p>
          <a:p>
            <a:r>
              <a:rPr lang="fa-IR" dirty="0" smtClean="0"/>
              <a:t>در تمام این مدت، نخ دیگری اجازه </a:t>
            </a:r>
          </a:p>
          <a:p>
            <a:pPr marL="0" indent="0">
              <a:buNone/>
            </a:pPr>
            <a:r>
              <a:rPr lang="fa-IR" dirty="0" smtClean="0"/>
              <a:t>دسترسی به این مکان را ندارد.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13</a:t>
            </a:fld>
            <a:endParaRPr lang="en-US" altLang="en-US" dirty="0"/>
          </a:p>
        </p:txBody>
      </p:sp>
      <p:pic>
        <p:nvPicPr>
          <p:cNvPr id="8" name="Content Placeholder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9732" y="2133600"/>
            <a:ext cx="3150268" cy="3637668"/>
          </a:xfrm>
          <a:prstGeom prst="rect">
            <a:avLst/>
          </a:prstGeom>
          <a:solidFill>
            <a:srgbClr val="000000"/>
          </a:solidFill>
          <a:ln w="9525">
            <a:noFill/>
            <a:miter lim="800000"/>
            <a:headEnd/>
            <a:tailEnd/>
          </a:ln>
        </p:spPr>
      </p:pic>
      <p:sp>
        <p:nvSpPr>
          <p:cNvPr id="10" name="Freeform 9"/>
          <p:cNvSpPr/>
          <p:nvPr/>
        </p:nvSpPr>
        <p:spPr>
          <a:xfrm>
            <a:off x="1051242" y="3378552"/>
            <a:ext cx="759715" cy="1715974"/>
          </a:xfrm>
          <a:custGeom>
            <a:avLst/>
            <a:gdLst>
              <a:gd name="connsiteX0" fmla="*/ 524143 w 1271671"/>
              <a:gd name="connsiteY0" fmla="*/ 51 h 2645057"/>
              <a:gd name="connsiteX1" fmla="*/ 1269731 w 1271671"/>
              <a:gd name="connsiteY1" fmla="*/ 801910 h 2645057"/>
              <a:gd name="connsiteX2" fmla="*/ 327195 w 1271671"/>
              <a:gd name="connsiteY2" fmla="*/ 1547497 h 2645057"/>
              <a:gd name="connsiteX3" fmla="*/ 721091 w 1271671"/>
              <a:gd name="connsiteY3" fmla="*/ 2644777 h 2645057"/>
              <a:gd name="connsiteX4" fmla="*/ 3638 w 1271671"/>
              <a:gd name="connsiteY4" fmla="*/ 1645971 h 2645057"/>
              <a:gd name="connsiteX5" fmla="*/ 1086851 w 1271671"/>
              <a:gd name="connsiteY5" fmla="*/ 801910 h 2645057"/>
              <a:gd name="connsiteX6" fmla="*/ 481940 w 1271671"/>
              <a:gd name="connsiteY6" fmla="*/ 70390 h 2645057"/>
              <a:gd name="connsiteX7" fmla="*/ 439737 w 1271671"/>
              <a:gd name="connsiteY7" fmla="*/ 70390 h 264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671" h="2645057">
                <a:moveTo>
                  <a:pt x="524143" y="51"/>
                </a:moveTo>
                <a:cubicBezTo>
                  <a:pt x="913349" y="272026"/>
                  <a:pt x="1302556" y="544002"/>
                  <a:pt x="1269731" y="801910"/>
                </a:cubicBezTo>
                <a:cubicBezTo>
                  <a:pt x="1236906" y="1059818"/>
                  <a:pt x="418635" y="1240352"/>
                  <a:pt x="327195" y="1547497"/>
                </a:cubicBezTo>
                <a:cubicBezTo>
                  <a:pt x="235755" y="1854642"/>
                  <a:pt x="775017" y="2628365"/>
                  <a:pt x="721091" y="2644777"/>
                </a:cubicBezTo>
                <a:cubicBezTo>
                  <a:pt x="667165" y="2661189"/>
                  <a:pt x="-57322" y="1953115"/>
                  <a:pt x="3638" y="1645971"/>
                </a:cubicBezTo>
                <a:cubicBezTo>
                  <a:pt x="64598" y="1338827"/>
                  <a:pt x="1007134" y="1064507"/>
                  <a:pt x="1086851" y="801910"/>
                </a:cubicBezTo>
                <a:cubicBezTo>
                  <a:pt x="1166568" y="539313"/>
                  <a:pt x="589792" y="192310"/>
                  <a:pt x="481940" y="70390"/>
                </a:cubicBezTo>
                <a:cubicBezTo>
                  <a:pt x="374088" y="-51530"/>
                  <a:pt x="406912" y="9430"/>
                  <a:pt x="439737" y="70390"/>
                </a:cubicBezTo>
              </a:path>
            </a:pathLst>
          </a:custGeom>
          <a:noFill/>
          <a:ln w="57150" cap="flat" cmpd="sng" algn="ctr">
            <a:solidFill>
              <a:srgbClr val="76B900">
                <a:shade val="50000"/>
              </a:srgbClr>
            </a:solidFill>
            <a:prstDash val="solid"/>
            <a:headEnd type="none" w="med" len="med"/>
            <a:tailEnd type="triangl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Trebuchet MS"/>
              <a:ea typeface="+mn-ea"/>
              <a:cs typeface="+mn-cs"/>
            </a:endParaRPr>
          </a:p>
        </p:txBody>
      </p:sp>
    </p:spTree>
    <p:extLst>
      <p:ext uri="{BB962C8B-B14F-4D97-AF65-F5344CB8AC3E}">
        <p14:creationId xmlns:p14="http://schemas.microsoft.com/office/powerpoint/2010/main" val="2324991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z="4000" dirty="0"/>
              <a:t>عملیات اتمی بر روی حافظه سراسری (</a:t>
            </a:r>
            <a:r>
              <a:rPr lang="en-US" sz="4000" dirty="0"/>
              <a:t>DRAM</a:t>
            </a:r>
            <a:r>
              <a:rPr lang="fa-IR" sz="4000" dirty="0"/>
              <a:t>)</a:t>
            </a:r>
          </a:p>
        </p:txBody>
      </p:sp>
      <p:sp>
        <p:nvSpPr>
          <p:cNvPr id="3" name="Content Placeholder 2"/>
          <p:cNvSpPr>
            <a:spLocks noGrp="1"/>
          </p:cNvSpPr>
          <p:nvPr>
            <p:ph sz="quarter" idx="1"/>
          </p:nvPr>
        </p:nvSpPr>
        <p:spPr/>
        <p:txBody>
          <a:bodyPr/>
          <a:lstStyle/>
          <a:p>
            <a:r>
              <a:rPr lang="fa-IR" dirty="0" smtClean="0"/>
              <a:t>هر عملیات اتمی تقریباً به اندازه تأخیر دو دسترسی (حدود 1000 سیکل) طول می‌کشد.</a:t>
            </a:r>
          </a:p>
          <a:p>
            <a:pPr lvl="1"/>
            <a:r>
              <a:rPr lang="fa-IR" dirty="0" smtClean="0"/>
              <a:t>همه عملیات اتمی بر روی یک مکان به صورت سریال اجرا می‌شوند.</a:t>
            </a:r>
          </a:p>
          <a:p>
            <a:pPr lvl="1"/>
            <a:r>
              <a:rPr lang="fa-IR" dirty="0" smtClean="0"/>
              <a:t>اگر همه نخ‌ها بخواهند بر روی یک مکان عملیات اتمی انجام دهند، پهنای باند حافظه به یک هزارم پهنای باند بیشینه یک کانال افت می‌کند.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14</a:t>
            </a:fld>
            <a:endParaRPr lang="en-US" altLang="en-US" dirty="0"/>
          </a:p>
        </p:txBody>
      </p:sp>
      <p:sp>
        <p:nvSpPr>
          <p:cNvPr id="21" name="Rectangle 20"/>
          <p:cNvSpPr/>
          <p:nvPr/>
        </p:nvSpPr>
        <p:spPr>
          <a:xfrm>
            <a:off x="1295724" y="4551708"/>
            <a:ext cx="1692865" cy="158706"/>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2" name="Rectangle 21"/>
          <p:cNvSpPr/>
          <p:nvPr/>
        </p:nvSpPr>
        <p:spPr>
          <a:xfrm>
            <a:off x="2988589" y="4551708"/>
            <a:ext cx="105804" cy="158706"/>
          </a:xfrm>
          <a:prstGeom prst="rect">
            <a:avLst/>
          </a:prstGeom>
          <a:solidFill>
            <a:srgbClr val="76B900">
              <a:lumMod val="75000"/>
            </a:srgbClr>
          </a:solid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3" name="Rectangle 22"/>
          <p:cNvSpPr/>
          <p:nvPr/>
        </p:nvSpPr>
        <p:spPr>
          <a:xfrm>
            <a:off x="3094392" y="4551708"/>
            <a:ext cx="1703753" cy="158706"/>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4" name="Rectangle 23"/>
          <p:cNvSpPr/>
          <p:nvPr/>
        </p:nvSpPr>
        <p:spPr>
          <a:xfrm>
            <a:off x="4903949" y="4551708"/>
            <a:ext cx="1619979" cy="158706"/>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5" name="Rectangle 24"/>
          <p:cNvSpPr/>
          <p:nvPr/>
        </p:nvSpPr>
        <p:spPr>
          <a:xfrm>
            <a:off x="6523928" y="4551708"/>
            <a:ext cx="105804" cy="158706"/>
          </a:xfrm>
          <a:prstGeom prst="rect">
            <a:avLst/>
          </a:prstGeom>
          <a:solidFill>
            <a:srgbClr val="76B900">
              <a:lumMod val="75000"/>
            </a:srgbClr>
          </a:solid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6" name="Rectangle 25"/>
          <p:cNvSpPr/>
          <p:nvPr/>
        </p:nvSpPr>
        <p:spPr>
          <a:xfrm>
            <a:off x="6629732" y="4551707"/>
            <a:ext cx="1523668" cy="158707"/>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7" name="TextBox 40"/>
          <p:cNvSpPr txBox="1">
            <a:spLocks noChangeArrowheads="1"/>
          </p:cNvSpPr>
          <p:nvPr/>
        </p:nvSpPr>
        <p:spPr bwMode="auto">
          <a:xfrm>
            <a:off x="1295724" y="5239435"/>
            <a:ext cx="3491534" cy="323165"/>
          </a:xfrm>
          <a:prstGeom prst="rect">
            <a:avLst/>
          </a:prstGeom>
          <a:solidFill>
            <a:srgbClr val="FA6300"/>
          </a:solidFill>
          <a:ln w="9525">
            <a:solidFill>
              <a:srgbClr val="000000"/>
            </a:solidFill>
            <a:miter lim="800000"/>
            <a:headEnd/>
            <a:tailEnd/>
          </a:ln>
          <a:extLst/>
        </p:spPr>
        <p:txBody>
          <a:bodyPr wrap="square">
            <a:spAutoFit/>
          </a:bodyPr>
          <a:lstStyle>
            <a:lvl1pPr eaLnBrk="0" hangingPunct="0">
              <a:defRPr sz="2400">
                <a:solidFill>
                  <a:schemeClr val="tx1"/>
                </a:solidFill>
                <a:latin typeface="Palatino" charset="0"/>
                <a:cs typeface="Arial" charset="0"/>
              </a:defRPr>
            </a:lvl1pPr>
            <a:lvl2pPr marL="742950" indent="-285750" eaLnBrk="0" hangingPunct="0">
              <a:defRPr sz="2400">
                <a:solidFill>
                  <a:schemeClr val="tx1"/>
                </a:solidFill>
                <a:latin typeface="Palatino" charset="0"/>
                <a:cs typeface="Arial" charset="0"/>
              </a:defRPr>
            </a:lvl2pPr>
            <a:lvl3pPr marL="1143000" indent="-228600" eaLnBrk="0" hangingPunct="0">
              <a:defRPr sz="2400">
                <a:solidFill>
                  <a:schemeClr val="tx1"/>
                </a:solidFill>
                <a:latin typeface="Palatino" charset="0"/>
                <a:cs typeface="Arial" charset="0"/>
              </a:defRPr>
            </a:lvl3pPr>
            <a:lvl4pPr marL="1600200" indent="-228600" eaLnBrk="0" hangingPunct="0">
              <a:defRPr sz="2400">
                <a:solidFill>
                  <a:schemeClr val="tx1"/>
                </a:solidFill>
                <a:latin typeface="Palatino" charset="0"/>
                <a:cs typeface="Arial" charset="0"/>
              </a:defRPr>
            </a:lvl4pPr>
            <a:lvl5pPr marL="2057400" indent="-228600" eaLnBrk="0" hangingPunct="0">
              <a:defRPr sz="2400">
                <a:solidFill>
                  <a:schemeClr val="tx1"/>
                </a:solidFill>
                <a:latin typeface="Palatino" charset="0"/>
                <a:cs typeface="Arial" charset="0"/>
              </a:defRPr>
            </a:lvl5pPr>
            <a:lvl6pPr marL="2514600" indent="-228600" eaLnBrk="0" fontAlgn="base" hangingPunct="0">
              <a:spcBef>
                <a:spcPct val="0"/>
              </a:spcBef>
              <a:spcAft>
                <a:spcPct val="0"/>
              </a:spcAft>
              <a:defRPr sz="2400">
                <a:solidFill>
                  <a:schemeClr val="tx1"/>
                </a:solidFill>
                <a:latin typeface="Palatino" charset="0"/>
                <a:cs typeface="Arial" charset="0"/>
              </a:defRPr>
            </a:lvl6pPr>
            <a:lvl7pPr marL="2971800" indent="-228600" eaLnBrk="0" fontAlgn="base" hangingPunct="0">
              <a:spcBef>
                <a:spcPct val="0"/>
              </a:spcBef>
              <a:spcAft>
                <a:spcPct val="0"/>
              </a:spcAft>
              <a:defRPr sz="2400">
                <a:solidFill>
                  <a:schemeClr val="tx1"/>
                </a:solidFill>
                <a:latin typeface="Palatino" charset="0"/>
                <a:cs typeface="Arial" charset="0"/>
              </a:defRPr>
            </a:lvl7pPr>
            <a:lvl8pPr marL="3429000" indent="-228600" eaLnBrk="0" fontAlgn="base" hangingPunct="0">
              <a:spcBef>
                <a:spcPct val="0"/>
              </a:spcBef>
              <a:spcAft>
                <a:spcPct val="0"/>
              </a:spcAft>
              <a:defRPr sz="2400">
                <a:solidFill>
                  <a:schemeClr val="tx1"/>
                </a:solidFill>
                <a:latin typeface="Palatino" charset="0"/>
                <a:cs typeface="Arial" charset="0"/>
              </a:defRPr>
            </a:lvl8pPr>
            <a:lvl9pPr marL="3886200" indent="-228600" eaLnBrk="0" fontAlgn="base" hangingPunct="0">
              <a:spcBef>
                <a:spcPct val="0"/>
              </a:spcBef>
              <a:spcAft>
                <a:spcPct val="0"/>
              </a:spcAft>
              <a:defRPr sz="2400">
                <a:solidFill>
                  <a:schemeClr val="tx1"/>
                </a:solidFill>
                <a:latin typeface="Palatino" charset="0"/>
                <a:cs typeface="Arial" charset="0"/>
              </a:defRPr>
            </a:lvl9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fa-IR" sz="1500" b="0" i="0" u="none" strike="noStrike" kern="0" cap="none" spc="0" normalizeH="0" baseline="0" noProof="0" dirty="0" smtClean="0">
                <a:ln>
                  <a:noFill/>
                </a:ln>
                <a:solidFill>
                  <a:srgbClr val="000000"/>
                </a:solidFill>
                <a:effectLst/>
                <a:uLnTx/>
                <a:uFillTx/>
                <a:latin typeface="Times New Roman" charset="0"/>
                <a:cs typeface="B Nazanin" panose="00000400000000000000" pitchFamily="2" charset="-78"/>
              </a:rPr>
              <a:t>عملیات اتمی </a:t>
            </a:r>
            <a:r>
              <a:rPr kumimoji="0" lang="en-US" sz="1500" b="0" i="0" u="none" strike="noStrike" kern="0" cap="none" spc="0" normalizeH="0" baseline="0" noProof="0" dirty="0" smtClean="0">
                <a:ln>
                  <a:noFill/>
                </a:ln>
                <a:solidFill>
                  <a:srgbClr val="000000"/>
                </a:solidFill>
                <a:effectLst/>
                <a:uLnTx/>
                <a:uFillTx/>
                <a:latin typeface="Times New Roman" charset="0"/>
                <a:cs typeface="B Nazanin" panose="00000400000000000000" pitchFamily="2" charset="-78"/>
              </a:rPr>
              <a:t>N</a:t>
            </a:r>
            <a:endParaRPr kumimoji="0" lang="en-US" sz="1500" b="0" i="0" u="none" strike="noStrike" kern="0" cap="none" spc="0" normalizeH="0" baseline="0" noProof="0" dirty="0">
              <a:ln>
                <a:noFill/>
              </a:ln>
              <a:solidFill>
                <a:srgbClr val="000000"/>
              </a:solidFill>
              <a:effectLst/>
              <a:uLnTx/>
              <a:uFillTx/>
              <a:latin typeface="Times New Roman" charset="0"/>
              <a:cs typeface="B Nazanin" panose="00000400000000000000" pitchFamily="2" charset="-78"/>
            </a:endParaRPr>
          </a:p>
        </p:txBody>
      </p:sp>
      <p:sp>
        <p:nvSpPr>
          <p:cNvPr id="28" name="TextBox 41"/>
          <p:cNvSpPr txBox="1">
            <a:spLocks noChangeArrowheads="1"/>
          </p:cNvSpPr>
          <p:nvPr/>
        </p:nvSpPr>
        <p:spPr bwMode="auto">
          <a:xfrm>
            <a:off x="4893063" y="5239435"/>
            <a:ext cx="3260337" cy="323165"/>
          </a:xfrm>
          <a:prstGeom prst="rect">
            <a:avLst/>
          </a:prstGeom>
          <a:solidFill>
            <a:srgbClr val="FA6300"/>
          </a:solidFill>
          <a:ln w="9525">
            <a:solidFill>
              <a:srgbClr val="000000"/>
            </a:solidFill>
            <a:miter lim="800000"/>
            <a:headEnd/>
            <a:tailEnd/>
          </a:ln>
          <a:extLst/>
        </p:spPr>
        <p:txBody>
          <a:bodyPr wrap="square">
            <a:spAutoFit/>
          </a:bodyPr>
          <a:lstStyle>
            <a:lvl1pPr eaLnBrk="0" hangingPunct="0">
              <a:defRPr sz="2400">
                <a:solidFill>
                  <a:schemeClr val="tx1"/>
                </a:solidFill>
                <a:latin typeface="Palatino" charset="0"/>
                <a:cs typeface="Arial" charset="0"/>
              </a:defRPr>
            </a:lvl1pPr>
            <a:lvl2pPr marL="742950" indent="-285750" eaLnBrk="0" hangingPunct="0">
              <a:defRPr sz="2400">
                <a:solidFill>
                  <a:schemeClr val="tx1"/>
                </a:solidFill>
                <a:latin typeface="Palatino" charset="0"/>
                <a:cs typeface="Arial" charset="0"/>
              </a:defRPr>
            </a:lvl2pPr>
            <a:lvl3pPr marL="1143000" indent="-228600" eaLnBrk="0" hangingPunct="0">
              <a:defRPr sz="2400">
                <a:solidFill>
                  <a:schemeClr val="tx1"/>
                </a:solidFill>
                <a:latin typeface="Palatino" charset="0"/>
                <a:cs typeface="Arial" charset="0"/>
              </a:defRPr>
            </a:lvl3pPr>
            <a:lvl4pPr marL="1600200" indent="-228600" eaLnBrk="0" hangingPunct="0">
              <a:defRPr sz="2400">
                <a:solidFill>
                  <a:schemeClr val="tx1"/>
                </a:solidFill>
                <a:latin typeface="Palatino" charset="0"/>
                <a:cs typeface="Arial" charset="0"/>
              </a:defRPr>
            </a:lvl4pPr>
            <a:lvl5pPr marL="2057400" indent="-228600" eaLnBrk="0" hangingPunct="0">
              <a:defRPr sz="2400">
                <a:solidFill>
                  <a:schemeClr val="tx1"/>
                </a:solidFill>
                <a:latin typeface="Palatino" charset="0"/>
                <a:cs typeface="Arial" charset="0"/>
              </a:defRPr>
            </a:lvl5pPr>
            <a:lvl6pPr marL="2514600" indent="-228600" eaLnBrk="0" fontAlgn="base" hangingPunct="0">
              <a:spcBef>
                <a:spcPct val="0"/>
              </a:spcBef>
              <a:spcAft>
                <a:spcPct val="0"/>
              </a:spcAft>
              <a:defRPr sz="2400">
                <a:solidFill>
                  <a:schemeClr val="tx1"/>
                </a:solidFill>
                <a:latin typeface="Palatino" charset="0"/>
                <a:cs typeface="Arial" charset="0"/>
              </a:defRPr>
            </a:lvl6pPr>
            <a:lvl7pPr marL="2971800" indent="-228600" eaLnBrk="0" fontAlgn="base" hangingPunct="0">
              <a:spcBef>
                <a:spcPct val="0"/>
              </a:spcBef>
              <a:spcAft>
                <a:spcPct val="0"/>
              </a:spcAft>
              <a:defRPr sz="2400">
                <a:solidFill>
                  <a:schemeClr val="tx1"/>
                </a:solidFill>
                <a:latin typeface="Palatino" charset="0"/>
                <a:cs typeface="Arial" charset="0"/>
              </a:defRPr>
            </a:lvl7pPr>
            <a:lvl8pPr marL="3429000" indent="-228600" eaLnBrk="0" fontAlgn="base" hangingPunct="0">
              <a:spcBef>
                <a:spcPct val="0"/>
              </a:spcBef>
              <a:spcAft>
                <a:spcPct val="0"/>
              </a:spcAft>
              <a:defRPr sz="2400">
                <a:solidFill>
                  <a:schemeClr val="tx1"/>
                </a:solidFill>
                <a:latin typeface="Palatino" charset="0"/>
                <a:cs typeface="Arial" charset="0"/>
              </a:defRPr>
            </a:lvl8pPr>
            <a:lvl9pPr marL="3886200" indent="-228600" eaLnBrk="0" fontAlgn="base" hangingPunct="0">
              <a:spcBef>
                <a:spcPct val="0"/>
              </a:spcBef>
              <a:spcAft>
                <a:spcPct val="0"/>
              </a:spcAft>
              <a:defRPr sz="2400">
                <a:solidFill>
                  <a:schemeClr val="tx1"/>
                </a:solidFill>
                <a:latin typeface="Palatino" charset="0"/>
                <a:cs typeface="Arial" charset="0"/>
              </a:defRPr>
            </a:lvl9p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1500" kern="0" dirty="0" smtClean="0">
                <a:solidFill>
                  <a:srgbClr val="000000"/>
                </a:solidFill>
                <a:latin typeface="Times New Roman" charset="0"/>
                <a:cs typeface="B Nazanin" panose="00000400000000000000" pitchFamily="2" charset="-78"/>
              </a:rPr>
              <a:t>عملیات اتمی </a:t>
            </a:r>
            <a:r>
              <a:rPr kumimoji="0" lang="en-US" sz="1500" b="0" i="0" u="none" strike="noStrike" kern="0" cap="none" spc="0" normalizeH="0" baseline="0" noProof="0" dirty="0" smtClean="0">
                <a:ln>
                  <a:noFill/>
                </a:ln>
                <a:solidFill>
                  <a:srgbClr val="000000"/>
                </a:solidFill>
                <a:effectLst/>
                <a:uLnTx/>
                <a:uFillTx/>
                <a:latin typeface="Times New Roman" charset="0"/>
                <a:cs typeface="B Nazanin" panose="00000400000000000000" pitchFamily="2" charset="-78"/>
              </a:rPr>
              <a:t>N+1</a:t>
            </a:r>
            <a:endParaRPr kumimoji="0" lang="en-US" sz="1500" b="0" i="0" u="none" strike="noStrike" kern="0" cap="none" spc="0" normalizeH="0" baseline="0" noProof="0" dirty="0">
              <a:ln>
                <a:noFill/>
              </a:ln>
              <a:solidFill>
                <a:srgbClr val="000000"/>
              </a:solidFill>
              <a:effectLst/>
              <a:uLnTx/>
              <a:uFillTx/>
              <a:latin typeface="Times New Roman" charset="0"/>
              <a:cs typeface="B Nazanin" panose="00000400000000000000" pitchFamily="2" charset="-78"/>
            </a:endParaRPr>
          </a:p>
        </p:txBody>
      </p:sp>
      <p:cxnSp>
        <p:nvCxnSpPr>
          <p:cNvPr id="29" name="Straight Arrow Connector 28"/>
          <p:cNvCxnSpPr/>
          <p:nvPr/>
        </p:nvCxnSpPr>
        <p:spPr>
          <a:xfrm>
            <a:off x="4187701" y="4103392"/>
            <a:ext cx="1481257" cy="1102"/>
          </a:xfrm>
          <a:prstGeom prst="straightConnector1">
            <a:avLst/>
          </a:prstGeom>
          <a:noFill/>
          <a:ln w="28575" cap="flat" cmpd="sng" algn="ctr">
            <a:solidFill>
              <a:srgbClr val="000000"/>
            </a:solidFill>
            <a:prstDash val="solid"/>
            <a:tailEnd type="arrow"/>
          </a:ln>
          <a:effectLst/>
        </p:spPr>
      </p:cxnSp>
      <p:sp>
        <p:nvSpPr>
          <p:cNvPr id="30" name="TextBox 44"/>
          <p:cNvSpPr txBox="1">
            <a:spLocks noChangeArrowheads="1"/>
          </p:cNvSpPr>
          <p:nvPr/>
        </p:nvSpPr>
        <p:spPr bwMode="auto">
          <a:xfrm>
            <a:off x="4564222" y="3668331"/>
            <a:ext cx="622286" cy="4616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Palatino" charset="0"/>
                <a:cs typeface="Arial" charset="0"/>
              </a:defRPr>
            </a:lvl1pPr>
            <a:lvl2pPr marL="742950" indent="-285750" eaLnBrk="0" hangingPunct="0">
              <a:defRPr sz="2400">
                <a:solidFill>
                  <a:schemeClr val="tx1"/>
                </a:solidFill>
                <a:latin typeface="Palatino" charset="0"/>
                <a:cs typeface="Arial" charset="0"/>
              </a:defRPr>
            </a:lvl2pPr>
            <a:lvl3pPr marL="1143000" indent="-228600" eaLnBrk="0" hangingPunct="0">
              <a:defRPr sz="2400">
                <a:solidFill>
                  <a:schemeClr val="tx1"/>
                </a:solidFill>
                <a:latin typeface="Palatino" charset="0"/>
                <a:cs typeface="Arial" charset="0"/>
              </a:defRPr>
            </a:lvl3pPr>
            <a:lvl4pPr marL="1600200" indent="-228600" eaLnBrk="0" hangingPunct="0">
              <a:defRPr sz="2400">
                <a:solidFill>
                  <a:schemeClr val="tx1"/>
                </a:solidFill>
                <a:latin typeface="Palatino" charset="0"/>
                <a:cs typeface="Arial" charset="0"/>
              </a:defRPr>
            </a:lvl4pPr>
            <a:lvl5pPr marL="2057400" indent="-228600" eaLnBrk="0" hangingPunct="0">
              <a:defRPr sz="2400">
                <a:solidFill>
                  <a:schemeClr val="tx1"/>
                </a:solidFill>
                <a:latin typeface="Palatino" charset="0"/>
                <a:cs typeface="Arial" charset="0"/>
              </a:defRPr>
            </a:lvl5pPr>
            <a:lvl6pPr marL="2514600" indent="-228600" eaLnBrk="0" fontAlgn="base" hangingPunct="0">
              <a:spcBef>
                <a:spcPct val="0"/>
              </a:spcBef>
              <a:spcAft>
                <a:spcPct val="0"/>
              </a:spcAft>
              <a:defRPr sz="2400">
                <a:solidFill>
                  <a:schemeClr val="tx1"/>
                </a:solidFill>
                <a:latin typeface="Palatino" charset="0"/>
                <a:cs typeface="Arial" charset="0"/>
              </a:defRPr>
            </a:lvl6pPr>
            <a:lvl7pPr marL="2971800" indent="-228600" eaLnBrk="0" fontAlgn="base" hangingPunct="0">
              <a:spcBef>
                <a:spcPct val="0"/>
              </a:spcBef>
              <a:spcAft>
                <a:spcPct val="0"/>
              </a:spcAft>
              <a:defRPr sz="2400">
                <a:solidFill>
                  <a:schemeClr val="tx1"/>
                </a:solidFill>
                <a:latin typeface="Palatino" charset="0"/>
                <a:cs typeface="Arial" charset="0"/>
              </a:defRPr>
            </a:lvl7pPr>
            <a:lvl8pPr marL="3429000" indent="-228600" eaLnBrk="0" fontAlgn="base" hangingPunct="0">
              <a:spcBef>
                <a:spcPct val="0"/>
              </a:spcBef>
              <a:spcAft>
                <a:spcPct val="0"/>
              </a:spcAft>
              <a:defRPr sz="2400">
                <a:solidFill>
                  <a:schemeClr val="tx1"/>
                </a:solidFill>
                <a:latin typeface="Palatino" charset="0"/>
                <a:cs typeface="Arial" charset="0"/>
              </a:defRPr>
            </a:lvl8pPr>
            <a:lvl9pPr marL="3886200" indent="-228600" eaLnBrk="0" fontAlgn="base" hangingPunct="0">
              <a:spcBef>
                <a:spcPct val="0"/>
              </a:spcBef>
              <a:spcAft>
                <a:spcPct val="0"/>
              </a:spcAft>
              <a:defRPr sz="2400">
                <a:solidFill>
                  <a:schemeClr val="tx1"/>
                </a:solidFill>
                <a:latin typeface="Palatino" charset="0"/>
                <a:cs typeface="Arial" charset="0"/>
              </a:defRPr>
            </a:lvl9pPr>
          </a:lstStyle>
          <a:p>
            <a:pPr eaLnBrk="1" fontAlgn="auto" hangingPunct="1">
              <a:spcBef>
                <a:spcPts val="0"/>
              </a:spcBef>
              <a:spcAft>
                <a:spcPts val="0"/>
              </a:spcAft>
            </a:pPr>
            <a:r>
              <a:rPr lang="fa-IR" dirty="0" smtClean="0">
                <a:solidFill>
                  <a:srgbClr val="000000"/>
                </a:solidFill>
                <a:latin typeface="Times New Roman" charset="0"/>
                <a:cs typeface="B Nazanin" panose="00000400000000000000" pitchFamily="2" charset="-78"/>
              </a:rPr>
              <a:t>زمان</a:t>
            </a:r>
            <a:endParaRPr lang="en-US" sz="1800" dirty="0">
              <a:solidFill>
                <a:srgbClr val="000000"/>
              </a:solidFill>
              <a:latin typeface="Times New Roman" charset="0"/>
              <a:cs typeface="B Nazanin" panose="00000400000000000000" pitchFamily="2" charset="-78"/>
            </a:endParaRPr>
          </a:p>
        </p:txBody>
      </p:sp>
      <p:sp>
        <p:nvSpPr>
          <p:cNvPr id="31" name="Rectangle 30"/>
          <p:cNvSpPr/>
          <p:nvPr/>
        </p:nvSpPr>
        <p:spPr>
          <a:xfrm>
            <a:off x="1198284" y="4104200"/>
            <a:ext cx="1595309" cy="369332"/>
          </a:xfrm>
          <a:prstGeom prst="rect">
            <a:avLst/>
          </a:prstGeom>
        </p:spPr>
        <p:txBody>
          <a:bodyPr wrap="none">
            <a:spAutoFit/>
          </a:bodyPr>
          <a:lstStyle/>
          <a:p>
            <a:pPr fontAlgn="auto">
              <a:spcBef>
                <a:spcPts val="0"/>
              </a:spcBef>
              <a:spcAft>
                <a:spcPts val="0"/>
              </a:spcAft>
            </a:pPr>
            <a:r>
              <a:rPr lang="en-US" dirty="0" smtClean="0">
                <a:solidFill>
                  <a:srgbClr val="000000"/>
                </a:solidFill>
                <a:latin typeface="Arial" charset="0"/>
                <a:cs typeface="B Nazanin" panose="00000400000000000000" pitchFamily="2" charset="-78"/>
              </a:rPr>
              <a:t> </a:t>
            </a:r>
            <a:r>
              <a:rPr lang="en-US" sz="1400" dirty="0" smtClean="0">
                <a:solidFill>
                  <a:srgbClr val="000000"/>
                </a:solidFill>
                <a:latin typeface="Arial" charset="0"/>
                <a:cs typeface="B Nazanin" panose="00000400000000000000" pitchFamily="2" charset="-78"/>
              </a:rPr>
              <a:t>DRAM </a:t>
            </a:r>
            <a:r>
              <a:rPr lang="fa-IR" sz="1400" dirty="0" smtClean="0">
                <a:solidFill>
                  <a:srgbClr val="000000"/>
                </a:solidFill>
                <a:latin typeface="Arial" charset="0"/>
                <a:cs typeface="B Nazanin" panose="00000400000000000000" pitchFamily="2" charset="-78"/>
              </a:rPr>
              <a:t>تأخیر خواندن</a:t>
            </a:r>
            <a:endParaRPr lang="en-US" sz="1400" dirty="0">
              <a:solidFill>
                <a:srgbClr val="000000"/>
              </a:solidFill>
              <a:latin typeface="Arial" charset="0"/>
              <a:cs typeface="B Nazanin" panose="00000400000000000000" pitchFamily="2" charset="-78"/>
            </a:endParaRPr>
          </a:p>
        </p:txBody>
      </p:sp>
      <p:sp>
        <p:nvSpPr>
          <p:cNvPr id="32" name="Rectangle 31"/>
          <p:cNvSpPr/>
          <p:nvPr/>
        </p:nvSpPr>
        <p:spPr>
          <a:xfrm>
            <a:off x="4767910" y="4149189"/>
            <a:ext cx="1595309" cy="369332"/>
          </a:xfrm>
          <a:prstGeom prst="rect">
            <a:avLst/>
          </a:prstGeom>
        </p:spPr>
        <p:txBody>
          <a:bodyPr wrap="none">
            <a:spAutoFit/>
          </a:bodyPr>
          <a:lstStyle/>
          <a:p>
            <a:pPr fontAlgn="auto">
              <a:spcBef>
                <a:spcPts val="0"/>
              </a:spcBef>
              <a:spcAft>
                <a:spcPts val="0"/>
              </a:spcAft>
            </a:pPr>
            <a:r>
              <a:rPr lang="en-US" dirty="0" smtClean="0">
                <a:solidFill>
                  <a:srgbClr val="000000"/>
                </a:solidFill>
                <a:latin typeface="Arial" charset="0"/>
                <a:cs typeface="B Nazanin" panose="00000400000000000000" pitchFamily="2" charset="-78"/>
              </a:rPr>
              <a:t> </a:t>
            </a:r>
            <a:r>
              <a:rPr lang="en-US" sz="1400" dirty="0" smtClean="0">
                <a:solidFill>
                  <a:srgbClr val="000000"/>
                </a:solidFill>
                <a:latin typeface="Arial" charset="0"/>
                <a:cs typeface="B Nazanin" panose="00000400000000000000" pitchFamily="2" charset="-78"/>
              </a:rPr>
              <a:t>DRAM </a:t>
            </a:r>
            <a:r>
              <a:rPr lang="fa-IR" sz="1400" dirty="0" smtClean="0">
                <a:solidFill>
                  <a:srgbClr val="000000"/>
                </a:solidFill>
                <a:latin typeface="Arial" charset="0"/>
                <a:cs typeface="B Nazanin" panose="00000400000000000000" pitchFamily="2" charset="-78"/>
              </a:rPr>
              <a:t>تأخیر خواندن</a:t>
            </a:r>
            <a:endParaRPr lang="en-US" sz="1400" dirty="0">
              <a:solidFill>
                <a:srgbClr val="000000"/>
              </a:solidFill>
              <a:latin typeface="Arial" charset="0"/>
              <a:cs typeface="B Nazanin" panose="00000400000000000000" pitchFamily="2" charset="-78"/>
            </a:endParaRPr>
          </a:p>
        </p:txBody>
      </p:sp>
      <p:sp>
        <p:nvSpPr>
          <p:cNvPr id="33" name="Rectangle 32"/>
          <p:cNvSpPr/>
          <p:nvPr/>
        </p:nvSpPr>
        <p:spPr>
          <a:xfrm>
            <a:off x="3000380" y="4125531"/>
            <a:ext cx="1531188" cy="369332"/>
          </a:xfrm>
          <a:prstGeom prst="rect">
            <a:avLst/>
          </a:prstGeom>
        </p:spPr>
        <p:txBody>
          <a:bodyPr wrap="none">
            <a:spAutoFit/>
          </a:bodyPr>
          <a:lstStyle/>
          <a:p>
            <a:pPr fontAlgn="auto">
              <a:spcBef>
                <a:spcPts val="0"/>
              </a:spcBef>
              <a:spcAft>
                <a:spcPts val="0"/>
              </a:spcAft>
            </a:pPr>
            <a:r>
              <a:rPr lang="en-US" dirty="0" smtClean="0">
                <a:solidFill>
                  <a:srgbClr val="000000"/>
                </a:solidFill>
                <a:latin typeface="Arial" charset="0"/>
                <a:cs typeface="B Nazanin" panose="00000400000000000000" pitchFamily="2" charset="-78"/>
              </a:rPr>
              <a:t> </a:t>
            </a:r>
            <a:r>
              <a:rPr lang="en-US" sz="1400" dirty="0" smtClean="0">
                <a:solidFill>
                  <a:srgbClr val="000000"/>
                </a:solidFill>
                <a:latin typeface="Arial" charset="0"/>
                <a:cs typeface="B Nazanin" panose="00000400000000000000" pitchFamily="2" charset="-78"/>
              </a:rPr>
              <a:t>DRAM </a:t>
            </a:r>
            <a:r>
              <a:rPr lang="fa-IR" sz="1400" dirty="0" smtClean="0">
                <a:solidFill>
                  <a:srgbClr val="000000"/>
                </a:solidFill>
                <a:latin typeface="Arial" charset="0"/>
                <a:cs typeface="B Nazanin" panose="00000400000000000000" pitchFamily="2" charset="-78"/>
              </a:rPr>
              <a:t>تأخیر نوشتن</a:t>
            </a:r>
            <a:endParaRPr lang="en-US" sz="1400" dirty="0">
              <a:solidFill>
                <a:srgbClr val="000000"/>
              </a:solidFill>
              <a:latin typeface="Arial" charset="0"/>
              <a:cs typeface="B Nazanin" panose="00000400000000000000" pitchFamily="2" charset="-78"/>
            </a:endParaRPr>
          </a:p>
        </p:txBody>
      </p:sp>
      <p:sp>
        <p:nvSpPr>
          <p:cNvPr id="34" name="Rectangle 33"/>
          <p:cNvSpPr/>
          <p:nvPr/>
        </p:nvSpPr>
        <p:spPr>
          <a:xfrm>
            <a:off x="6427905" y="4149188"/>
            <a:ext cx="1531188" cy="369332"/>
          </a:xfrm>
          <a:prstGeom prst="rect">
            <a:avLst/>
          </a:prstGeom>
        </p:spPr>
        <p:txBody>
          <a:bodyPr wrap="none">
            <a:spAutoFit/>
          </a:bodyPr>
          <a:lstStyle/>
          <a:p>
            <a:pPr fontAlgn="auto">
              <a:spcBef>
                <a:spcPts val="0"/>
              </a:spcBef>
              <a:spcAft>
                <a:spcPts val="0"/>
              </a:spcAft>
            </a:pPr>
            <a:r>
              <a:rPr lang="en-US" dirty="0" smtClean="0">
                <a:solidFill>
                  <a:srgbClr val="000000"/>
                </a:solidFill>
                <a:latin typeface="Arial" charset="0"/>
                <a:cs typeface="B Nazanin" panose="00000400000000000000" pitchFamily="2" charset="-78"/>
              </a:rPr>
              <a:t> </a:t>
            </a:r>
            <a:r>
              <a:rPr lang="en-US" sz="1400" dirty="0" smtClean="0">
                <a:solidFill>
                  <a:srgbClr val="000000"/>
                </a:solidFill>
                <a:latin typeface="Arial" charset="0"/>
                <a:cs typeface="B Nazanin" panose="00000400000000000000" pitchFamily="2" charset="-78"/>
              </a:rPr>
              <a:t>DRAM </a:t>
            </a:r>
            <a:r>
              <a:rPr lang="fa-IR" sz="1400" dirty="0" smtClean="0">
                <a:solidFill>
                  <a:srgbClr val="000000"/>
                </a:solidFill>
                <a:latin typeface="Arial" charset="0"/>
                <a:cs typeface="B Nazanin" panose="00000400000000000000" pitchFamily="2" charset="-78"/>
              </a:rPr>
              <a:t>تأخیر نوشتن</a:t>
            </a:r>
            <a:endParaRPr lang="en-US" sz="1400" dirty="0">
              <a:solidFill>
                <a:srgbClr val="000000"/>
              </a:solidFill>
              <a:latin typeface="Arial" charset="0"/>
              <a:cs typeface="B Nazanin" panose="00000400000000000000" pitchFamily="2" charset="-78"/>
            </a:endParaRPr>
          </a:p>
        </p:txBody>
      </p:sp>
    </p:spTree>
    <p:extLst>
      <p:ext uri="{BB962C8B-B14F-4D97-AF65-F5344CB8AC3E}">
        <p14:creationId xmlns:p14="http://schemas.microsoft.com/office/powerpoint/2010/main" val="3130698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بهبود سخت‌افزاری</a:t>
            </a:r>
            <a:endParaRPr lang="fa-IR" dirty="0"/>
          </a:p>
        </p:txBody>
      </p:sp>
      <p:sp>
        <p:nvSpPr>
          <p:cNvPr id="3" name="Content Placeholder 2"/>
          <p:cNvSpPr>
            <a:spLocks noGrp="1"/>
          </p:cNvSpPr>
          <p:nvPr>
            <p:ph sz="quarter" idx="1"/>
          </p:nvPr>
        </p:nvSpPr>
        <p:spPr/>
        <p:txBody>
          <a:bodyPr/>
          <a:lstStyle/>
          <a:p>
            <a:r>
              <a:rPr lang="fa-IR" dirty="0" smtClean="0"/>
              <a:t>حافظه نهان سطح 2</a:t>
            </a:r>
          </a:p>
          <a:p>
            <a:pPr lvl="1"/>
            <a:r>
              <a:rPr lang="fa-IR" dirty="0" smtClean="0"/>
              <a:t>تأخیر دسترسی در حدود یک دهم تأخیر </a:t>
            </a:r>
            <a:r>
              <a:rPr lang="en-US" dirty="0" smtClean="0"/>
              <a:t>DRAM</a:t>
            </a:r>
            <a:endParaRPr lang="fa-IR" dirty="0" smtClean="0"/>
          </a:p>
          <a:p>
            <a:pPr lvl="1"/>
            <a:r>
              <a:rPr lang="fa-IR" dirty="0" smtClean="0"/>
              <a:t>بین همه بلوکها (</a:t>
            </a:r>
            <a:r>
              <a:rPr lang="en-US" dirty="0" smtClean="0"/>
              <a:t>SM</a:t>
            </a:r>
            <a:r>
              <a:rPr lang="fa-IR" dirty="0" smtClean="0"/>
              <a:t>ها) به اشتراک گذاشته شده است.</a:t>
            </a:r>
          </a:p>
          <a:p>
            <a:pPr lvl="1"/>
            <a:r>
              <a:rPr lang="fa-IR" dirty="0" smtClean="0"/>
              <a:t>بهبود مجانی برای عملیات اتمی</a:t>
            </a:r>
          </a:p>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15</a:t>
            </a:fld>
            <a:endParaRPr lang="en-US" altLang="en-US" dirty="0"/>
          </a:p>
        </p:txBody>
      </p:sp>
    </p:spTree>
    <p:extLst>
      <p:ext uri="{BB962C8B-B14F-4D97-AF65-F5344CB8AC3E}">
        <p14:creationId xmlns:p14="http://schemas.microsoft.com/office/powerpoint/2010/main" val="820693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بهبود سخت‌افزاری</a:t>
            </a:r>
            <a:endParaRPr lang="fa-IR" dirty="0"/>
          </a:p>
        </p:txBody>
      </p:sp>
      <p:sp>
        <p:nvSpPr>
          <p:cNvPr id="3" name="Content Placeholder 2"/>
          <p:cNvSpPr>
            <a:spLocks noGrp="1"/>
          </p:cNvSpPr>
          <p:nvPr>
            <p:ph sz="quarter" idx="1"/>
          </p:nvPr>
        </p:nvSpPr>
        <p:spPr/>
        <p:txBody>
          <a:bodyPr/>
          <a:lstStyle/>
          <a:p>
            <a:r>
              <a:rPr lang="fa-IR" dirty="0" smtClean="0"/>
              <a:t>استفاده از حافظه مشترک</a:t>
            </a:r>
          </a:p>
          <a:p>
            <a:pPr lvl="1"/>
            <a:r>
              <a:rPr lang="fa-IR" dirty="0" smtClean="0"/>
              <a:t>تأخیر دسترسی در حد چند سیکل</a:t>
            </a:r>
          </a:p>
          <a:p>
            <a:pPr lvl="1"/>
            <a:r>
              <a:rPr lang="fa-IR" dirty="0" smtClean="0"/>
              <a:t>هر بلوک فضای اختصاصی خودش را دارد.</a:t>
            </a:r>
          </a:p>
          <a:p>
            <a:pPr lvl="1"/>
            <a:r>
              <a:rPr lang="fa-IR" dirty="0" smtClean="0"/>
              <a:t>نیاز به برنامه‌نویسی اضافه جهت استفاده</a:t>
            </a:r>
          </a:p>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16</a:t>
            </a:fld>
            <a:endParaRPr lang="en-US" altLang="en-US" dirty="0"/>
          </a:p>
        </p:txBody>
      </p:sp>
      <p:sp>
        <p:nvSpPr>
          <p:cNvPr id="17" name="Rectangle 16"/>
          <p:cNvSpPr/>
          <p:nvPr/>
        </p:nvSpPr>
        <p:spPr>
          <a:xfrm>
            <a:off x="3996723" y="4416394"/>
            <a:ext cx="218199" cy="167385"/>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18" name="Rectangle 17"/>
          <p:cNvSpPr/>
          <p:nvPr/>
        </p:nvSpPr>
        <p:spPr>
          <a:xfrm>
            <a:off x="4214923" y="4416394"/>
            <a:ext cx="218199" cy="167385"/>
          </a:xfrm>
          <a:prstGeom prst="rect">
            <a:avLst/>
          </a:prstGeom>
          <a:solidFill>
            <a:srgbClr val="76B900">
              <a:lumMod val="75000"/>
            </a:srgbClr>
          </a:solid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19" name="Rectangle 18"/>
          <p:cNvSpPr/>
          <p:nvPr/>
        </p:nvSpPr>
        <p:spPr>
          <a:xfrm>
            <a:off x="4433122" y="4416394"/>
            <a:ext cx="218199" cy="167385"/>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0" name="TextBox 33"/>
          <p:cNvSpPr txBox="1">
            <a:spLocks noChangeArrowheads="1"/>
          </p:cNvSpPr>
          <p:nvPr/>
        </p:nvSpPr>
        <p:spPr bwMode="auto">
          <a:xfrm>
            <a:off x="3996723" y="4734365"/>
            <a:ext cx="654598" cy="369332"/>
          </a:xfrm>
          <a:prstGeom prst="rect">
            <a:avLst/>
          </a:prstGeom>
          <a:solidFill>
            <a:srgbClr val="FA6300"/>
          </a:solidFill>
          <a:ln w="9525">
            <a:solidFill>
              <a:srgbClr val="000000"/>
            </a:solidFill>
            <a:miter lim="800000"/>
            <a:headEnd/>
            <a:tailEnd/>
          </a:ln>
          <a:extLst/>
        </p:spPr>
        <p:txBody>
          <a:bodyPr wrap="square">
            <a:spAutoFit/>
          </a:bodyPr>
          <a:lstStyle>
            <a:lvl1pPr eaLnBrk="0" hangingPunct="0">
              <a:defRPr sz="2400">
                <a:solidFill>
                  <a:schemeClr val="tx1"/>
                </a:solidFill>
                <a:latin typeface="Palatino" charset="0"/>
                <a:cs typeface="Arial" charset="0"/>
              </a:defRPr>
            </a:lvl1pPr>
            <a:lvl2pPr marL="742950" indent="-285750" eaLnBrk="0" hangingPunct="0">
              <a:defRPr sz="2400">
                <a:solidFill>
                  <a:schemeClr val="tx1"/>
                </a:solidFill>
                <a:latin typeface="Palatino" charset="0"/>
                <a:cs typeface="Arial" charset="0"/>
              </a:defRPr>
            </a:lvl2pPr>
            <a:lvl3pPr marL="1143000" indent="-228600" eaLnBrk="0" hangingPunct="0">
              <a:defRPr sz="2400">
                <a:solidFill>
                  <a:schemeClr val="tx1"/>
                </a:solidFill>
                <a:latin typeface="Palatino" charset="0"/>
                <a:cs typeface="Arial" charset="0"/>
              </a:defRPr>
            </a:lvl3pPr>
            <a:lvl4pPr marL="1600200" indent="-228600" eaLnBrk="0" hangingPunct="0">
              <a:defRPr sz="2400">
                <a:solidFill>
                  <a:schemeClr val="tx1"/>
                </a:solidFill>
                <a:latin typeface="Palatino" charset="0"/>
                <a:cs typeface="Arial" charset="0"/>
              </a:defRPr>
            </a:lvl4pPr>
            <a:lvl5pPr marL="2057400" indent="-228600" eaLnBrk="0" hangingPunct="0">
              <a:defRPr sz="2400">
                <a:solidFill>
                  <a:schemeClr val="tx1"/>
                </a:solidFill>
                <a:latin typeface="Palatino" charset="0"/>
                <a:cs typeface="Arial" charset="0"/>
              </a:defRPr>
            </a:lvl5pPr>
            <a:lvl6pPr marL="2514600" indent="-228600" eaLnBrk="0" fontAlgn="base" hangingPunct="0">
              <a:spcBef>
                <a:spcPct val="0"/>
              </a:spcBef>
              <a:spcAft>
                <a:spcPct val="0"/>
              </a:spcAft>
              <a:defRPr sz="2400">
                <a:solidFill>
                  <a:schemeClr val="tx1"/>
                </a:solidFill>
                <a:latin typeface="Palatino" charset="0"/>
                <a:cs typeface="Arial" charset="0"/>
              </a:defRPr>
            </a:lvl6pPr>
            <a:lvl7pPr marL="2971800" indent="-228600" eaLnBrk="0" fontAlgn="base" hangingPunct="0">
              <a:spcBef>
                <a:spcPct val="0"/>
              </a:spcBef>
              <a:spcAft>
                <a:spcPct val="0"/>
              </a:spcAft>
              <a:defRPr sz="2400">
                <a:solidFill>
                  <a:schemeClr val="tx1"/>
                </a:solidFill>
                <a:latin typeface="Palatino" charset="0"/>
                <a:cs typeface="Arial" charset="0"/>
              </a:defRPr>
            </a:lvl7pPr>
            <a:lvl8pPr marL="3429000" indent="-228600" eaLnBrk="0" fontAlgn="base" hangingPunct="0">
              <a:spcBef>
                <a:spcPct val="0"/>
              </a:spcBef>
              <a:spcAft>
                <a:spcPct val="0"/>
              </a:spcAft>
              <a:defRPr sz="2400">
                <a:solidFill>
                  <a:schemeClr val="tx1"/>
                </a:solidFill>
                <a:latin typeface="Palatino" charset="0"/>
                <a:cs typeface="Arial" charset="0"/>
              </a:defRPr>
            </a:lvl8pPr>
            <a:lvl9pPr marL="3886200" indent="-228600" eaLnBrk="0" fontAlgn="base" hangingPunct="0">
              <a:spcBef>
                <a:spcPct val="0"/>
              </a:spcBef>
              <a:spcAft>
                <a:spcPct val="0"/>
              </a:spcAft>
              <a:defRPr sz="2400">
                <a:solidFill>
                  <a:schemeClr val="tx1"/>
                </a:solidFill>
                <a:latin typeface="Palatino"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fa-IR" sz="900" kern="0" dirty="0" smtClean="0">
                <a:solidFill>
                  <a:srgbClr val="000000"/>
                </a:solidFill>
                <a:latin typeface="Times New Roman" charset="0"/>
                <a:cs typeface="B Nazanin" panose="00000400000000000000" pitchFamily="2" charset="-78"/>
              </a:rPr>
              <a:t>عملیات اتمی </a:t>
            </a:r>
            <a:r>
              <a:rPr kumimoji="0" lang="en-US" sz="900" b="0" i="0" u="none" strike="noStrike" kern="0" cap="none" spc="0" normalizeH="0" baseline="0" noProof="0" dirty="0" smtClean="0">
                <a:ln>
                  <a:noFill/>
                </a:ln>
                <a:solidFill>
                  <a:srgbClr val="000000"/>
                </a:solidFill>
                <a:effectLst/>
                <a:uLnTx/>
                <a:uFillTx/>
                <a:latin typeface="Times New Roman" charset="0"/>
                <a:cs typeface="B Nazanin" panose="00000400000000000000" pitchFamily="2" charset="-78"/>
              </a:rPr>
              <a:t>N</a:t>
            </a:r>
            <a:endParaRPr kumimoji="0" lang="en-US" sz="900" b="0" i="0" u="none" strike="noStrike" kern="0" cap="none" spc="0" normalizeH="0" baseline="0" noProof="0" dirty="0">
              <a:ln>
                <a:noFill/>
              </a:ln>
              <a:solidFill>
                <a:srgbClr val="000000"/>
              </a:solidFill>
              <a:effectLst/>
              <a:uLnTx/>
              <a:uFillTx/>
              <a:latin typeface="Times New Roman" charset="0"/>
              <a:cs typeface="B Nazanin" panose="00000400000000000000" pitchFamily="2" charset="-78"/>
            </a:endParaRPr>
          </a:p>
        </p:txBody>
      </p:sp>
      <p:sp>
        <p:nvSpPr>
          <p:cNvPr id="21" name="TextBox 34"/>
          <p:cNvSpPr txBox="1">
            <a:spLocks noChangeArrowheads="1"/>
          </p:cNvSpPr>
          <p:nvPr/>
        </p:nvSpPr>
        <p:spPr bwMode="auto">
          <a:xfrm>
            <a:off x="4721524" y="4734365"/>
            <a:ext cx="664045" cy="369332"/>
          </a:xfrm>
          <a:prstGeom prst="rect">
            <a:avLst/>
          </a:prstGeom>
          <a:solidFill>
            <a:srgbClr val="FA6300"/>
          </a:solidFill>
          <a:ln w="9525">
            <a:solidFill>
              <a:srgbClr val="000000"/>
            </a:solidFill>
            <a:miter lim="800000"/>
            <a:headEnd/>
            <a:tailEnd/>
          </a:ln>
          <a:extLst/>
        </p:spPr>
        <p:txBody>
          <a:bodyPr wrap="square">
            <a:spAutoFit/>
          </a:bodyPr>
          <a:lstStyle>
            <a:lvl1pPr eaLnBrk="0" hangingPunct="0">
              <a:defRPr sz="2400">
                <a:solidFill>
                  <a:schemeClr val="tx1"/>
                </a:solidFill>
                <a:latin typeface="Palatino" charset="0"/>
                <a:cs typeface="Arial" charset="0"/>
              </a:defRPr>
            </a:lvl1pPr>
            <a:lvl2pPr marL="742950" indent="-285750" eaLnBrk="0" hangingPunct="0">
              <a:defRPr sz="2400">
                <a:solidFill>
                  <a:schemeClr val="tx1"/>
                </a:solidFill>
                <a:latin typeface="Palatino" charset="0"/>
                <a:cs typeface="Arial" charset="0"/>
              </a:defRPr>
            </a:lvl2pPr>
            <a:lvl3pPr marL="1143000" indent="-228600" eaLnBrk="0" hangingPunct="0">
              <a:defRPr sz="2400">
                <a:solidFill>
                  <a:schemeClr val="tx1"/>
                </a:solidFill>
                <a:latin typeface="Palatino" charset="0"/>
                <a:cs typeface="Arial" charset="0"/>
              </a:defRPr>
            </a:lvl3pPr>
            <a:lvl4pPr marL="1600200" indent="-228600" eaLnBrk="0" hangingPunct="0">
              <a:defRPr sz="2400">
                <a:solidFill>
                  <a:schemeClr val="tx1"/>
                </a:solidFill>
                <a:latin typeface="Palatino" charset="0"/>
                <a:cs typeface="Arial" charset="0"/>
              </a:defRPr>
            </a:lvl4pPr>
            <a:lvl5pPr marL="2057400" indent="-228600" eaLnBrk="0" hangingPunct="0">
              <a:defRPr sz="2400">
                <a:solidFill>
                  <a:schemeClr val="tx1"/>
                </a:solidFill>
                <a:latin typeface="Palatino" charset="0"/>
                <a:cs typeface="Arial" charset="0"/>
              </a:defRPr>
            </a:lvl5pPr>
            <a:lvl6pPr marL="2514600" indent="-228600" eaLnBrk="0" fontAlgn="base" hangingPunct="0">
              <a:spcBef>
                <a:spcPct val="0"/>
              </a:spcBef>
              <a:spcAft>
                <a:spcPct val="0"/>
              </a:spcAft>
              <a:defRPr sz="2400">
                <a:solidFill>
                  <a:schemeClr val="tx1"/>
                </a:solidFill>
                <a:latin typeface="Palatino" charset="0"/>
                <a:cs typeface="Arial" charset="0"/>
              </a:defRPr>
            </a:lvl6pPr>
            <a:lvl7pPr marL="2971800" indent="-228600" eaLnBrk="0" fontAlgn="base" hangingPunct="0">
              <a:spcBef>
                <a:spcPct val="0"/>
              </a:spcBef>
              <a:spcAft>
                <a:spcPct val="0"/>
              </a:spcAft>
              <a:defRPr sz="2400">
                <a:solidFill>
                  <a:schemeClr val="tx1"/>
                </a:solidFill>
                <a:latin typeface="Palatino" charset="0"/>
                <a:cs typeface="Arial" charset="0"/>
              </a:defRPr>
            </a:lvl7pPr>
            <a:lvl8pPr marL="3429000" indent="-228600" eaLnBrk="0" fontAlgn="base" hangingPunct="0">
              <a:spcBef>
                <a:spcPct val="0"/>
              </a:spcBef>
              <a:spcAft>
                <a:spcPct val="0"/>
              </a:spcAft>
              <a:defRPr sz="2400">
                <a:solidFill>
                  <a:schemeClr val="tx1"/>
                </a:solidFill>
                <a:latin typeface="Palatino" charset="0"/>
                <a:cs typeface="Arial" charset="0"/>
              </a:defRPr>
            </a:lvl8pPr>
            <a:lvl9pPr marL="3886200" indent="-228600" eaLnBrk="0" fontAlgn="base" hangingPunct="0">
              <a:spcBef>
                <a:spcPct val="0"/>
              </a:spcBef>
              <a:spcAft>
                <a:spcPct val="0"/>
              </a:spcAft>
              <a:defRPr sz="2400">
                <a:solidFill>
                  <a:schemeClr val="tx1"/>
                </a:solidFill>
                <a:latin typeface="Palatino"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fa-IR" sz="900" kern="0" dirty="0" smtClean="0">
                <a:solidFill>
                  <a:srgbClr val="000000"/>
                </a:solidFill>
                <a:latin typeface="Times New Roman" charset="0"/>
                <a:cs typeface="B Nazanin" panose="00000400000000000000" pitchFamily="2" charset="-78"/>
              </a:rPr>
              <a:t>عملیات اتمی </a:t>
            </a:r>
            <a:r>
              <a:rPr kumimoji="0" lang="en-US" sz="900" b="0" i="0" u="none" strike="noStrike" kern="0" cap="none" spc="0" normalizeH="0" baseline="0" noProof="0" dirty="0" smtClean="0">
                <a:ln>
                  <a:noFill/>
                </a:ln>
                <a:solidFill>
                  <a:srgbClr val="000000"/>
                </a:solidFill>
                <a:effectLst/>
                <a:uLnTx/>
                <a:uFillTx/>
                <a:latin typeface="Times New Roman" charset="0"/>
                <a:cs typeface="B Nazanin" panose="00000400000000000000" pitchFamily="2" charset="-78"/>
              </a:rPr>
              <a:t>N+1</a:t>
            </a:r>
            <a:endParaRPr kumimoji="0" lang="en-US" sz="900" b="0" i="0" u="none" strike="noStrike" kern="0" cap="none" spc="0" normalizeH="0" baseline="0" noProof="0" dirty="0">
              <a:ln>
                <a:noFill/>
              </a:ln>
              <a:solidFill>
                <a:srgbClr val="000000"/>
              </a:solidFill>
              <a:effectLst/>
              <a:uLnTx/>
              <a:uFillTx/>
              <a:latin typeface="Times New Roman" charset="0"/>
              <a:cs typeface="B Nazanin" panose="00000400000000000000" pitchFamily="2" charset="-78"/>
            </a:endParaRPr>
          </a:p>
        </p:txBody>
      </p:sp>
      <p:cxnSp>
        <p:nvCxnSpPr>
          <p:cNvPr id="22" name="Straight Arrow Connector 21"/>
          <p:cNvCxnSpPr/>
          <p:nvPr/>
        </p:nvCxnSpPr>
        <p:spPr>
          <a:xfrm>
            <a:off x="3276600" y="4267200"/>
            <a:ext cx="3054791" cy="1163"/>
          </a:xfrm>
          <a:prstGeom prst="straightConnector1">
            <a:avLst/>
          </a:prstGeom>
          <a:noFill/>
          <a:ln w="28575" cap="flat" cmpd="sng" algn="ctr">
            <a:solidFill>
              <a:srgbClr val="000000"/>
            </a:solidFill>
            <a:prstDash val="solid"/>
            <a:tailEnd type="arrow"/>
          </a:ln>
          <a:effectLst/>
        </p:spPr>
      </p:cxnSp>
      <p:sp>
        <p:nvSpPr>
          <p:cNvPr id="23" name="TextBox 36"/>
          <p:cNvSpPr txBox="1">
            <a:spLocks noChangeArrowheads="1"/>
          </p:cNvSpPr>
          <p:nvPr/>
        </p:nvSpPr>
        <p:spPr bwMode="auto">
          <a:xfrm>
            <a:off x="4404486" y="3818506"/>
            <a:ext cx="513282"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Palatino" charset="0"/>
                <a:cs typeface="Arial" charset="0"/>
              </a:defRPr>
            </a:lvl1pPr>
            <a:lvl2pPr marL="742950" indent="-285750" eaLnBrk="0" hangingPunct="0">
              <a:defRPr sz="2400">
                <a:solidFill>
                  <a:schemeClr val="tx1"/>
                </a:solidFill>
                <a:latin typeface="Palatino" charset="0"/>
                <a:cs typeface="Arial" charset="0"/>
              </a:defRPr>
            </a:lvl2pPr>
            <a:lvl3pPr marL="1143000" indent="-228600" eaLnBrk="0" hangingPunct="0">
              <a:defRPr sz="2400">
                <a:solidFill>
                  <a:schemeClr val="tx1"/>
                </a:solidFill>
                <a:latin typeface="Palatino" charset="0"/>
                <a:cs typeface="Arial" charset="0"/>
              </a:defRPr>
            </a:lvl3pPr>
            <a:lvl4pPr marL="1600200" indent="-228600" eaLnBrk="0" hangingPunct="0">
              <a:defRPr sz="2400">
                <a:solidFill>
                  <a:schemeClr val="tx1"/>
                </a:solidFill>
                <a:latin typeface="Palatino" charset="0"/>
                <a:cs typeface="Arial" charset="0"/>
              </a:defRPr>
            </a:lvl4pPr>
            <a:lvl5pPr marL="2057400" indent="-228600" eaLnBrk="0" hangingPunct="0">
              <a:defRPr sz="2400">
                <a:solidFill>
                  <a:schemeClr val="tx1"/>
                </a:solidFill>
                <a:latin typeface="Palatino" charset="0"/>
                <a:cs typeface="Arial" charset="0"/>
              </a:defRPr>
            </a:lvl5pPr>
            <a:lvl6pPr marL="2514600" indent="-228600" eaLnBrk="0" fontAlgn="base" hangingPunct="0">
              <a:spcBef>
                <a:spcPct val="0"/>
              </a:spcBef>
              <a:spcAft>
                <a:spcPct val="0"/>
              </a:spcAft>
              <a:defRPr sz="2400">
                <a:solidFill>
                  <a:schemeClr val="tx1"/>
                </a:solidFill>
                <a:latin typeface="Palatino" charset="0"/>
                <a:cs typeface="Arial" charset="0"/>
              </a:defRPr>
            </a:lvl6pPr>
            <a:lvl7pPr marL="2971800" indent="-228600" eaLnBrk="0" fontAlgn="base" hangingPunct="0">
              <a:spcBef>
                <a:spcPct val="0"/>
              </a:spcBef>
              <a:spcAft>
                <a:spcPct val="0"/>
              </a:spcAft>
              <a:defRPr sz="2400">
                <a:solidFill>
                  <a:schemeClr val="tx1"/>
                </a:solidFill>
                <a:latin typeface="Palatino" charset="0"/>
                <a:cs typeface="Arial" charset="0"/>
              </a:defRPr>
            </a:lvl7pPr>
            <a:lvl8pPr marL="3429000" indent="-228600" eaLnBrk="0" fontAlgn="base" hangingPunct="0">
              <a:spcBef>
                <a:spcPct val="0"/>
              </a:spcBef>
              <a:spcAft>
                <a:spcPct val="0"/>
              </a:spcAft>
              <a:defRPr sz="2400">
                <a:solidFill>
                  <a:schemeClr val="tx1"/>
                </a:solidFill>
                <a:latin typeface="Palatino" charset="0"/>
                <a:cs typeface="Arial" charset="0"/>
              </a:defRPr>
            </a:lvl8pPr>
            <a:lvl9pPr marL="3886200" indent="-228600" eaLnBrk="0" fontAlgn="base" hangingPunct="0">
              <a:spcBef>
                <a:spcPct val="0"/>
              </a:spcBef>
              <a:spcAft>
                <a:spcPct val="0"/>
              </a:spcAft>
              <a:defRPr sz="2400">
                <a:solidFill>
                  <a:schemeClr val="tx1"/>
                </a:solidFill>
                <a:latin typeface="Palatino" charset="0"/>
                <a:cs typeface="Arial" charset="0"/>
              </a:defRPr>
            </a:lvl9pPr>
          </a:lstStyle>
          <a:p>
            <a:pPr eaLnBrk="1" fontAlgn="auto" hangingPunct="1">
              <a:spcBef>
                <a:spcPts val="0"/>
              </a:spcBef>
              <a:spcAft>
                <a:spcPts val="0"/>
              </a:spcAft>
            </a:pPr>
            <a:r>
              <a:rPr lang="fa-IR" sz="1800" dirty="0" smtClean="0">
                <a:solidFill>
                  <a:srgbClr val="000000"/>
                </a:solidFill>
                <a:latin typeface="Times New Roman" charset="0"/>
                <a:cs typeface="B Nazanin" panose="00000400000000000000" pitchFamily="2" charset="-78"/>
              </a:rPr>
              <a:t>زمان</a:t>
            </a:r>
            <a:endParaRPr lang="en-US" sz="1800" dirty="0">
              <a:solidFill>
                <a:srgbClr val="000000"/>
              </a:solidFill>
              <a:latin typeface="Times New Roman" charset="0"/>
              <a:cs typeface="B Nazanin" panose="00000400000000000000" pitchFamily="2" charset="-78"/>
            </a:endParaRPr>
          </a:p>
        </p:txBody>
      </p:sp>
      <p:sp>
        <p:nvSpPr>
          <p:cNvPr id="24" name="Rectangle 23"/>
          <p:cNvSpPr/>
          <p:nvPr/>
        </p:nvSpPr>
        <p:spPr>
          <a:xfrm>
            <a:off x="4721524" y="4416394"/>
            <a:ext cx="218199" cy="167385"/>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5" name="Rectangle 24"/>
          <p:cNvSpPr/>
          <p:nvPr/>
        </p:nvSpPr>
        <p:spPr>
          <a:xfrm>
            <a:off x="4939723" y="4416394"/>
            <a:ext cx="218199" cy="167385"/>
          </a:xfrm>
          <a:prstGeom prst="rect">
            <a:avLst/>
          </a:prstGeom>
          <a:solidFill>
            <a:srgbClr val="76B900">
              <a:lumMod val="75000"/>
            </a:srgbClr>
          </a:solid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
        <p:nvSpPr>
          <p:cNvPr id="26" name="Rectangle 25"/>
          <p:cNvSpPr/>
          <p:nvPr/>
        </p:nvSpPr>
        <p:spPr>
          <a:xfrm>
            <a:off x="5157923" y="4416394"/>
            <a:ext cx="218199" cy="167385"/>
          </a:xfrm>
          <a:prstGeom prst="rect">
            <a:avLst/>
          </a:prstGeom>
          <a:noFill/>
          <a:ln w="2540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Trebuchet MS"/>
              <a:cs typeface="B Nazanin" panose="00000400000000000000" pitchFamily="2" charset="-78"/>
            </a:endParaRPr>
          </a:p>
        </p:txBody>
      </p:sp>
    </p:spTree>
    <p:extLst>
      <p:ext uri="{BB962C8B-B14F-4D97-AF65-F5344CB8AC3E}">
        <p14:creationId xmlns:p14="http://schemas.microsoft.com/office/powerpoint/2010/main" val="885369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خصوصی سازی			    </a:t>
            </a:r>
            <a:r>
              <a:rPr lang="en-US" dirty="0" smtClean="0"/>
              <a:t>Privatization</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17</a:t>
            </a:fld>
            <a:endParaRPr lang="en-US" altLang="en-US" dirty="0"/>
          </a:p>
        </p:txBody>
      </p:sp>
      <p:sp>
        <p:nvSpPr>
          <p:cNvPr id="52" name="Rectangle 7"/>
          <p:cNvSpPr>
            <a:spLocks noChangeArrowheads="1"/>
          </p:cNvSpPr>
          <p:nvPr/>
        </p:nvSpPr>
        <p:spPr bwMode="auto">
          <a:xfrm>
            <a:off x="2165588" y="3733800"/>
            <a:ext cx="800100" cy="1369219"/>
          </a:xfrm>
          <a:prstGeom prst="rect">
            <a:avLst/>
          </a:prstGeom>
          <a:gradFill rotWithShape="1">
            <a:gsLst>
              <a:gs pos="0">
                <a:srgbClr val="00E9A6"/>
              </a:gs>
              <a:gs pos="20000">
                <a:srgbClr val="00E3A3"/>
              </a:gs>
              <a:gs pos="100000">
                <a:srgbClr val="00AD7B"/>
              </a:gs>
            </a:gsLst>
            <a:lin ang="5400000"/>
          </a:gradFill>
          <a:ln w="9525">
            <a:solidFill>
              <a:srgbClr val="00CC98"/>
            </a:solidFill>
            <a:miter lim="800000"/>
            <a:headEnd/>
            <a:tailEnd/>
          </a:ln>
          <a:effectLst>
            <a:outerShdw dist="23000" dir="5400000" rotWithShape="0">
              <a:srgbClr val="808080">
                <a:alpha val="34998"/>
              </a:srgbClr>
            </a:outerShdw>
          </a:effectLst>
        </p:spPr>
        <p:txBody>
          <a:bodyPr anchor="ct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fontAlgn="auto">
              <a:spcBef>
                <a:spcPct val="0"/>
              </a:spcBef>
              <a:spcAft>
                <a:spcPts val="0"/>
              </a:spcAft>
              <a:buClrTx/>
              <a:buSzTx/>
              <a:buFontTx/>
              <a:buNone/>
            </a:pPr>
            <a:r>
              <a:rPr lang="en-US" sz="1200">
                <a:latin typeface="Verdana" panose="020B0604030504040204" pitchFamily="34" charset="0"/>
                <a:ea typeface="Verdana" panose="020B0604030504040204" pitchFamily="34" charset="0"/>
                <a:cs typeface="Verdana" panose="020B0604030504040204" pitchFamily="34" charset="0"/>
              </a:rPr>
              <a:t>Final Copy</a:t>
            </a:r>
          </a:p>
        </p:txBody>
      </p:sp>
      <p:sp>
        <p:nvSpPr>
          <p:cNvPr id="53" name="TextBox 72"/>
          <p:cNvSpPr txBox="1">
            <a:spLocks noChangeArrowheads="1"/>
          </p:cNvSpPr>
          <p:nvPr/>
        </p:nvSpPr>
        <p:spPr bwMode="auto">
          <a:xfrm>
            <a:off x="2735140" y="2594371"/>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fontAlgn="auto">
              <a:spcBef>
                <a:spcPct val="0"/>
              </a:spcBef>
              <a:spcAft>
                <a:spcPts val="0"/>
              </a:spcAft>
              <a:buClrTx/>
              <a:buSzTx/>
              <a:buFontTx/>
              <a:buNone/>
            </a:pPr>
            <a:r>
              <a:rPr lang="en-US" sz="1200" b="1" dirty="0">
                <a:latin typeface="Times New Roman" panose="02020603050405020304" pitchFamily="18" charset="0"/>
                <a:ea typeface="MS PGothic" panose="020B0600070205080204" pitchFamily="34" charset="-128"/>
              </a:rPr>
              <a:t>…</a:t>
            </a:r>
          </a:p>
        </p:txBody>
      </p:sp>
      <p:cxnSp>
        <p:nvCxnSpPr>
          <p:cNvPr id="54" name="Straight Arrow Connector 9"/>
          <p:cNvCxnSpPr>
            <a:cxnSpLocks noChangeShapeType="1"/>
            <a:stCxn id="57" idx="2"/>
            <a:endCxn id="52" idx="0"/>
          </p:cNvCxnSpPr>
          <p:nvPr/>
        </p:nvCxnSpPr>
        <p:spPr bwMode="auto">
          <a:xfrm>
            <a:off x="1516954" y="2871370"/>
            <a:ext cx="1048684" cy="862430"/>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Arrow Connector 10"/>
          <p:cNvCxnSpPr>
            <a:cxnSpLocks noChangeShapeType="1"/>
            <a:stCxn id="58" idx="2"/>
            <a:endCxn id="52" idx="0"/>
          </p:cNvCxnSpPr>
          <p:nvPr/>
        </p:nvCxnSpPr>
        <p:spPr bwMode="auto">
          <a:xfrm>
            <a:off x="2182754" y="2871370"/>
            <a:ext cx="382884" cy="862430"/>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6" name="Straight Arrow Connector 11"/>
          <p:cNvCxnSpPr>
            <a:cxnSpLocks noChangeShapeType="1"/>
            <a:stCxn id="59" idx="2"/>
            <a:endCxn id="52" idx="0"/>
          </p:cNvCxnSpPr>
          <p:nvPr/>
        </p:nvCxnSpPr>
        <p:spPr bwMode="auto">
          <a:xfrm flipH="1">
            <a:off x="2565638" y="2871370"/>
            <a:ext cx="1058277" cy="862430"/>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7" name="TextBox 76"/>
          <p:cNvSpPr txBox="1">
            <a:spLocks noChangeArrowheads="1"/>
          </p:cNvSpPr>
          <p:nvPr/>
        </p:nvSpPr>
        <p:spPr bwMode="auto">
          <a:xfrm>
            <a:off x="1178560" y="2594371"/>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fontAlgn="auto">
              <a:spcBef>
                <a:spcPct val="0"/>
              </a:spcBef>
              <a:spcAft>
                <a:spcPts val="0"/>
              </a:spcAft>
              <a:buClrTx/>
              <a:buSzTx/>
              <a:buFontTx/>
              <a:buNone/>
            </a:pPr>
            <a:r>
              <a:rPr lang="en-US" sz="1200" b="1">
                <a:latin typeface="Times New Roman" panose="02020603050405020304" pitchFamily="18" charset="0"/>
                <a:ea typeface="MS PGothic" panose="020B0600070205080204" pitchFamily="34" charset="-128"/>
              </a:rPr>
              <a:t>Block 0</a:t>
            </a:r>
          </a:p>
        </p:txBody>
      </p:sp>
      <p:sp>
        <p:nvSpPr>
          <p:cNvPr id="58" name="TextBox 77"/>
          <p:cNvSpPr txBox="1">
            <a:spLocks noChangeArrowheads="1"/>
          </p:cNvSpPr>
          <p:nvPr/>
        </p:nvSpPr>
        <p:spPr bwMode="auto">
          <a:xfrm>
            <a:off x="1844360" y="2594371"/>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fontAlgn="auto">
              <a:spcBef>
                <a:spcPct val="0"/>
              </a:spcBef>
              <a:spcAft>
                <a:spcPts val="0"/>
              </a:spcAft>
              <a:buClrTx/>
              <a:buSzTx/>
              <a:buFontTx/>
              <a:buNone/>
            </a:pPr>
            <a:r>
              <a:rPr lang="en-US" sz="1200" b="1">
                <a:latin typeface="Times New Roman" panose="02020603050405020304" pitchFamily="18" charset="0"/>
                <a:ea typeface="MS PGothic" panose="020B0600070205080204" pitchFamily="34" charset="-128"/>
              </a:rPr>
              <a:t>Block 1</a:t>
            </a:r>
          </a:p>
        </p:txBody>
      </p:sp>
      <p:sp>
        <p:nvSpPr>
          <p:cNvPr id="59" name="TextBox 78"/>
          <p:cNvSpPr txBox="1">
            <a:spLocks noChangeArrowheads="1"/>
          </p:cNvSpPr>
          <p:nvPr/>
        </p:nvSpPr>
        <p:spPr bwMode="auto">
          <a:xfrm>
            <a:off x="3268689" y="2594371"/>
            <a:ext cx="7104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fontAlgn="auto">
              <a:spcBef>
                <a:spcPct val="0"/>
              </a:spcBef>
              <a:spcAft>
                <a:spcPts val="0"/>
              </a:spcAft>
              <a:buClrTx/>
              <a:buSzTx/>
              <a:buFontTx/>
              <a:buNone/>
            </a:pPr>
            <a:r>
              <a:rPr lang="en-US" sz="1200" b="1">
                <a:latin typeface="Times New Roman" panose="02020603050405020304" pitchFamily="18" charset="0"/>
                <a:ea typeface="MS PGothic" panose="020B0600070205080204" pitchFamily="34" charset="-128"/>
              </a:rPr>
              <a:t>Block N</a:t>
            </a:r>
          </a:p>
        </p:txBody>
      </p:sp>
      <p:pic>
        <p:nvPicPr>
          <p:cNvPr id="60" name="Picture 79"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4360" y="3271379"/>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80"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5676" y="3093397"/>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81"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5111" y="3268108"/>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82"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652" y="2626849"/>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83"/>
          <p:cNvSpPr txBox="1">
            <a:spLocks noChangeArrowheads="1"/>
          </p:cNvSpPr>
          <p:nvPr/>
        </p:nvSpPr>
        <p:spPr bwMode="auto">
          <a:xfrm>
            <a:off x="2078762" y="5100069"/>
            <a:ext cx="9765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fontAlgn="auto">
              <a:spcBef>
                <a:spcPct val="0"/>
              </a:spcBef>
              <a:spcAft>
                <a:spcPts val="0"/>
              </a:spcAft>
              <a:buClrTx/>
              <a:buSzTx/>
              <a:buFontTx/>
              <a:buNone/>
            </a:pPr>
            <a:r>
              <a:rPr lang="en-US" sz="900" b="1">
                <a:latin typeface="Times New Roman" panose="02020603050405020304" pitchFamily="18" charset="0"/>
                <a:ea typeface="MS PGothic" panose="020B0600070205080204" pitchFamily="34" charset="-128"/>
              </a:rPr>
              <a:t>Atomic Updates</a:t>
            </a:r>
          </a:p>
        </p:txBody>
      </p:sp>
      <p:grpSp>
        <p:nvGrpSpPr>
          <p:cNvPr id="65" name="Group 255"/>
          <p:cNvGrpSpPr>
            <a:grpSpLocks/>
          </p:cNvGrpSpPr>
          <p:nvPr/>
        </p:nvGrpSpPr>
        <p:grpSpPr bwMode="auto">
          <a:xfrm>
            <a:off x="4266479" y="1997697"/>
            <a:ext cx="3086100" cy="3877865"/>
            <a:chOff x="14782800" y="6477000"/>
            <a:chExt cx="4114800" cy="5169932"/>
          </a:xfrm>
        </p:grpSpPr>
        <p:sp>
          <p:nvSpPr>
            <p:cNvPr id="66" name="Rectangle 18"/>
            <p:cNvSpPr>
              <a:spLocks noChangeArrowheads="1"/>
            </p:cNvSpPr>
            <p:nvPr/>
          </p:nvSpPr>
          <p:spPr bwMode="auto">
            <a:xfrm>
              <a:off x="14782800" y="7227807"/>
              <a:ext cx="1066800" cy="1825429"/>
            </a:xfrm>
            <a:prstGeom prst="rect">
              <a:avLst/>
            </a:prstGeom>
            <a:gradFill rotWithShape="1">
              <a:gsLst>
                <a:gs pos="0">
                  <a:srgbClr val="00E9A6"/>
                </a:gs>
                <a:gs pos="20000">
                  <a:srgbClr val="00E3A3"/>
                </a:gs>
                <a:gs pos="100000">
                  <a:srgbClr val="00AD7B"/>
                </a:gs>
              </a:gsLst>
              <a:lin ang="5400000"/>
            </a:gradFill>
            <a:ln w="9525">
              <a:solidFill>
                <a:srgbClr val="00CC98"/>
              </a:solidFill>
              <a:miter lim="800000"/>
              <a:headEnd/>
              <a:tailEnd/>
            </a:ln>
            <a:effectLst>
              <a:outerShdw dist="23000" dir="5400000" rotWithShape="0">
                <a:srgbClr val="808080">
                  <a:alpha val="34998"/>
                </a:srgbClr>
              </a:outerShdw>
            </a:effectLst>
          </p:spPr>
          <p:txBody>
            <a:bodyPr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Copy 0</a:t>
              </a:r>
            </a:p>
          </p:txBody>
        </p:sp>
        <p:sp>
          <p:nvSpPr>
            <p:cNvPr id="67" name="Rectangle 19"/>
            <p:cNvSpPr>
              <a:spLocks noChangeArrowheads="1"/>
            </p:cNvSpPr>
            <p:nvPr/>
          </p:nvSpPr>
          <p:spPr bwMode="auto">
            <a:xfrm>
              <a:off x="16002000" y="7227807"/>
              <a:ext cx="1066800" cy="1825429"/>
            </a:xfrm>
            <a:prstGeom prst="rect">
              <a:avLst/>
            </a:prstGeom>
            <a:gradFill rotWithShape="1">
              <a:gsLst>
                <a:gs pos="0">
                  <a:srgbClr val="00E9A6"/>
                </a:gs>
                <a:gs pos="20000">
                  <a:srgbClr val="00E3A3"/>
                </a:gs>
                <a:gs pos="100000">
                  <a:srgbClr val="00AD7B"/>
                </a:gs>
              </a:gsLst>
              <a:lin ang="5400000"/>
            </a:gradFill>
            <a:ln w="9525">
              <a:solidFill>
                <a:srgbClr val="00CC98"/>
              </a:solidFill>
              <a:miter lim="800000"/>
              <a:headEnd/>
              <a:tailEnd/>
            </a:ln>
            <a:effectLst>
              <a:outerShdw dist="23000" dir="5400000" rotWithShape="0">
                <a:srgbClr val="808080">
                  <a:alpha val="34998"/>
                </a:srgbClr>
              </a:outerShdw>
            </a:effectLst>
          </p:spPr>
          <p:txBody>
            <a:bodyPr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Copy 1</a:t>
              </a:r>
            </a:p>
          </p:txBody>
        </p:sp>
        <p:sp>
          <p:nvSpPr>
            <p:cNvPr id="68" name="Rectangle 20"/>
            <p:cNvSpPr>
              <a:spLocks noChangeArrowheads="1"/>
            </p:cNvSpPr>
            <p:nvPr/>
          </p:nvSpPr>
          <p:spPr bwMode="auto">
            <a:xfrm>
              <a:off x="16535400" y="9821503"/>
              <a:ext cx="1066800" cy="1825429"/>
            </a:xfrm>
            <a:prstGeom prst="rect">
              <a:avLst/>
            </a:prstGeom>
            <a:gradFill rotWithShape="1">
              <a:gsLst>
                <a:gs pos="0">
                  <a:srgbClr val="00E9A6"/>
                </a:gs>
                <a:gs pos="20000">
                  <a:srgbClr val="00E3A3"/>
                </a:gs>
                <a:gs pos="100000">
                  <a:srgbClr val="00AD7B"/>
                </a:gs>
              </a:gsLst>
              <a:lin ang="5400000"/>
            </a:gradFill>
            <a:ln w="9525">
              <a:solidFill>
                <a:srgbClr val="00CC98"/>
              </a:solidFill>
              <a:miter lim="800000"/>
              <a:headEnd/>
              <a:tailEnd/>
            </a:ln>
            <a:effectLst>
              <a:outerShdw dist="23000" dir="5400000" rotWithShape="0">
                <a:srgbClr val="808080">
                  <a:alpha val="34998"/>
                </a:srgbClr>
              </a:outerShdw>
            </a:effectLst>
          </p:spPr>
          <p:txBody>
            <a:bodyPr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Final Copy</a:t>
              </a:r>
            </a:p>
          </p:txBody>
        </p:sp>
        <p:sp>
          <p:nvSpPr>
            <p:cNvPr id="69" name="Rectangle 21"/>
            <p:cNvSpPr>
              <a:spLocks noChangeArrowheads="1"/>
            </p:cNvSpPr>
            <p:nvPr/>
          </p:nvSpPr>
          <p:spPr bwMode="auto">
            <a:xfrm>
              <a:off x="17830800" y="7227807"/>
              <a:ext cx="1066800" cy="1825429"/>
            </a:xfrm>
            <a:prstGeom prst="rect">
              <a:avLst/>
            </a:prstGeom>
            <a:gradFill rotWithShape="1">
              <a:gsLst>
                <a:gs pos="0">
                  <a:srgbClr val="00E9A6"/>
                </a:gs>
                <a:gs pos="20000">
                  <a:srgbClr val="00E3A3"/>
                </a:gs>
                <a:gs pos="100000">
                  <a:srgbClr val="00AD7B"/>
                </a:gs>
              </a:gsLst>
              <a:lin ang="5400000"/>
            </a:gradFill>
            <a:ln w="9525">
              <a:solidFill>
                <a:srgbClr val="00CC98"/>
              </a:solidFill>
              <a:miter lim="800000"/>
              <a:headEnd/>
              <a:tailEnd/>
            </a:ln>
            <a:effectLst>
              <a:outerShdw dist="23000" dir="5400000" rotWithShape="0">
                <a:srgbClr val="808080">
                  <a:alpha val="34998"/>
                </a:srgbClr>
              </a:outerShdw>
            </a:effectLst>
          </p:spPr>
          <p:txBody>
            <a:bodyPr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Copy N</a:t>
              </a:r>
            </a:p>
          </p:txBody>
        </p:sp>
        <p:cxnSp>
          <p:nvCxnSpPr>
            <p:cNvPr id="70" name="Straight Connector 22"/>
            <p:cNvCxnSpPr>
              <a:cxnSpLocks noChangeShapeType="1"/>
            </p:cNvCxnSpPr>
            <p:nvPr/>
          </p:nvCxnSpPr>
          <p:spPr bwMode="auto">
            <a:xfrm>
              <a:off x="14782800" y="9437370"/>
              <a:ext cx="4114800" cy="1587"/>
            </a:xfrm>
            <a:prstGeom prst="line">
              <a:avLst/>
            </a:prstGeom>
            <a:noFill/>
            <a:ln w="25400">
              <a:solidFill>
                <a:srgbClr val="76B9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1" name="Straight Connector 23"/>
            <p:cNvCxnSpPr>
              <a:cxnSpLocks noChangeShapeType="1"/>
              <a:stCxn id="66" idx="2"/>
            </p:cNvCxnSpPr>
            <p:nvPr/>
          </p:nvCxnSpPr>
          <p:spPr bwMode="auto">
            <a:xfrm rot="5400000">
              <a:off x="15124927" y="9244509"/>
              <a:ext cx="384134" cy="1588"/>
            </a:xfrm>
            <a:prstGeom prst="line">
              <a:avLst/>
            </a:prstGeom>
            <a:noFill/>
            <a:ln w="25400">
              <a:solidFill>
                <a:srgbClr val="76B9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2" name="Straight Connector 24"/>
            <p:cNvCxnSpPr>
              <a:cxnSpLocks noChangeShapeType="1"/>
            </p:cNvCxnSpPr>
            <p:nvPr/>
          </p:nvCxnSpPr>
          <p:spPr bwMode="auto">
            <a:xfrm rot="5400000">
              <a:off x="16344127" y="9246096"/>
              <a:ext cx="384134" cy="1588"/>
            </a:xfrm>
            <a:prstGeom prst="line">
              <a:avLst/>
            </a:prstGeom>
            <a:noFill/>
            <a:ln w="25400">
              <a:solidFill>
                <a:srgbClr val="76B9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3" name="Straight Connector 25"/>
            <p:cNvCxnSpPr>
              <a:cxnSpLocks noChangeShapeType="1"/>
            </p:cNvCxnSpPr>
            <p:nvPr/>
          </p:nvCxnSpPr>
          <p:spPr bwMode="auto">
            <a:xfrm rot="5400000">
              <a:off x="18247540" y="9246096"/>
              <a:ext cx="384134" cy="1587"/>
            </a:xfrm>
            <a:prstGeom prst="line">
              <a:avLst/>
            </a:prstGeom>
            <a:noFill/>
            <a:ln w="25400">
              <a:solidFill>
                <a:srgbClr val="76B9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4" name="Straight Connector 26"/>
            <p:cNvCxnSpPr>
              <a:cxnSpLocks noChangeShapeType="1"/>
            </p:cNvCxnSpPr>
            <p:nvPr/>
          </p:nvCxnSpPr>
          <p:spPr bwMode="auto">
            <a:xfrm rot="5400000">
              <a:off x="16877527" y="9630230"/>
              <a:ext cx="384134" cy="1588"/>
            </a:xfrm>
            <a:prstGeom prst="line">
              <a:avLst/>
            </a:prstGeom>
            <a:noFill/>
            <a:ln w="25400">
              <a:solidFill>
                <a:srgbClr val="76B9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5" name="TextBox 62"/>
            <p:cNvSpPr txBox="1">
              <a:spLocks noChangeArrowheads="1"/>
            </p:cNvSpPr>
            <p:nvPr/>
          </p:nvSpPr>
          <p:spPr bwMode="auto">
            <a:xfrm>
              <a:off x="17221200" y="7957067"/>
              <a:ext cx="425757"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050" b="1" i="0" u="none" strike="noStrike" kern="0" cap="none" spc="0" normalizeH="0" baseline="0" noProof="0">
                  <a:ln>
                    <a:noFill/>
                  </a:ln>
                  <a:solidFill>
                    <a:srgbClr val="FFFFFF"/>
                  </a:solidFill>
                  <a:effectLst/>
                  <a:uLnTx/>
                  <a:uFillTx/>
                  <a:latin typeface="Times New Roman" panose="02020603050405020304" pitchFamily="18" charset="0"/>
                  <a:ea typeface="MS PGothic" panose="020B0600070205080204" pitchFamily="34" charset="-128"/>
                </a:rPr>
                <a:t>…</a:t>
              </a:r>
            </a:p>
          </p:txBody>
        </p:sp>
        <p:cxnSp>
          <p:nvCxnSpPr>
            <p:cNvPr id="76" name="Straight Arrow Connector 29"/>
            <p:cNvCxnSpPr>
              <a:cxnSpLocks noChangeShapeType="1"/>
              <a:endCxn id="66" idx="0"/>
            </p:cNvCxnSpPr>
            <p:nvPr/>
          </p:nvCxnSpPr>
          <p:spPr bwMode="auto">
            <a:xfrm rot="16200000" flipH="1">
              <a:off x="15124927" y="7036534"/>
              <a:ext cx="380959" cy="1587"/>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7" name="Straight Arrow Connector 30"/>
            <p:cNvCxnSpPr>
              <a:cxnSpLocks noChangeShapeType="1"/>
            </p:cNvCxnSpPr>
            <p:nvPr/>
          </p:nvCxnSpPr>
          <p:spPr bwMode="auto">
            <a:xfrm rot="16200000" flipH="1">
              <a:off x="16347302" y="7036534"/>
              <a:ext cx="380959" cy="1587"/>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Straight Arrow Connector 31"/>
            <p:cNvCxnSpPr>
              <a:cxnSpLocks noChangeShapeType="1"/>
            </p:cNvCxnSpPr>
            <p:nvPr/>
          </p:nvCxnSpPr>
          <p:spPr bwMode="auto">
            <a:xfrm rot="16200000" flipH="1">
              <a:off x="18257392" y="7035743"/>
              <a:ext cx="380959" cy="1588"/>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9" name="TextBox 66"/>
            <p:cNvSpPr txBox="1">
              <a:spLocks noChangeArrowheads="1"/>
            </p:cNvSpPr>
            <p:nvPr/>
          </p:nvSpPr>
          <p:spPr bwMode="auto">
            <a:xfrm>
              <a:off x="14887081" y="6477000"/>
              <a:ext cx="902384" cy="36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Times New Roman" panose="02020603050405020304" pitchFamily="18" charset="0"/>
                  <a:ea typeface="MS PGothic" panose="020B0600070205080204" pitchFamily="34" charset="-128"/>
                </a:rPr>
                <a:t>Block 0</a:t>
              </a:r>
            </a:p>
          </p:txBody>
        </p:sp>
        <p:sp>
          <p:nvSpPr>
            <p:cNvPr id="80" name="TextBox 67"/>
            <p:cNvSpPr txBox="1">
              <a:spLocks noChangeArrowheads="1"/>
            </p:cNvSpPr>
            <p:nvPr/>
          </p:nvSpPr>
          <p:spPr bwMode="auto">
            <a:xfrm>
              <a:off x="16109459" y="6477000"/>
              <a:ext cx="902384" cy="36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Times New Roman" panose="02020603050405020304" pitchFamily="18" charset="0"/>
                  <a:ea typeface="MS PGothic" panose="020B0600070205080204" pitchFamily="34" charset="-128"/>
                </a:rPr>
                <a:t>Block 1</a:t>
              </a:r>
            </a:p>
          </p:txBody>
        </p:sp>
        <p:sp>
          <p:nvSpPr>
            <p:cNvPr id="81" name="TextBox 68"/>
            <p:cNvSpPr txBox="1">
              <a:spLocks noChangeArrowheads="1"/>
            </p:cNvSpPr>
            <p:nvPr/>
          </p:nvSpPr>
          <p:spPr bwMode="auto">
            <a:xfrm>
              <a:off x="17931413" y="6477000"/>
              <a:ext cx="947268" cy="36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Times New Roman" panose="02020603050405020304" pitchFamily="18" charset="0"/>
                  <a:ea typeface="MS PGothic" panose="020B0600070205080204" pitchFamily="34" charset="-128"/>
                </a:rPr>
                <a:t>Block N</a:t>
              </a:r>
            </a:p>
          </p:txBody>
        </p:sp>
        <p:sp>
          <p:nvSpPr>
            <p:cNvPr id="82" name="TextBox 69"/>
            <p:cNvSpPr txBox="1">
              <a:spLocks noChangeArrowheads="1"/>
            </p:cNvSpPr>
            <p:nvPr/>
          </p:nvSpPr>
          <p:spPr bwMode="auto">
            <a:xfrm>
              <a:off x="17212351" y="6477000"/>
              <a:ext cx="425757"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0000"/>
                </a:buClr>
                <a:buSzPct val="100000"/>
                <a:buFont typeface="Arial" panose="020B0604020202020204" pitchFamily="34" charset="0"/>
                <a:buChar char="•"/>
                <a:defRPr sz="2800">
                  <a:solidFill>
                    <a:srgbClr val="000000"/>
                  </a:solidFill>
                  <a:latin typeface="Arial" panose="020B0604020202020204" pitchFamily="34" charset="0"/>
                </a:defRPr>
              </a:lvl1pPr>
              <a:lvl2pPr marL="742950" indent="-285750">
                <a:spcBef>
                  <a:spcPts val="600"/>
                </a:spcBef>
                <a:buClr>
                  <a:srgbClr val="000000"/>
                </a:buClr>
                <a:buSzPct val="100000"/>
                <a:buFont typeface="Arial" panose="020B0604020202020204" pitchFamily="34" charset="0"/>
                <a:buChar char="–"/>
                <a:defRPr sz="2400">
                  <a:solidFill>
                    <a:srgbClr val="000000"/>
                  </a:solidFill>
                  <a:latin typeface="Arial" panose="020B0604020202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050" b="1" i="0" u="none" strike="noStrike" kern="0" cap="none" spc="0" normalizeH="0" baseline="0" noProof="0">
                  <a:ln>
                    <a:noFill/>
                  </a:ln>
                  <a:solidFill>
                    <a:srgbClr val="FFFFFF"/>
                  </a:solidFill>
                  <a:effectLst/>
                  <a:uLnTx/>
                  <a:uFillTx/>
                  <a:latin typeface="Times New Roman" panose="02020603050405020304" pitchFamily="18" charset="0"/>
                  <a:ea typeface="MS PGothic" panose="020B0600070205080204" pitchFamily="34" charset="-128"/>
                </a:rPr>
                <a:t>…</a:t>
              </a:r>
            </a:p>
          </p:txBody>
        </p:sp>
      </p:grpSp>
      <p:sp>
        <p:nvSpPr>
          <p:cNvPr id="83" name="Right Arrow 82"/>
          <p:cNvSpPr/>
          <p:nvPr/>
        </p:nvSpPr>
        <p:spPr>
          <a:xfrm>
            <a:off x="3498186" y="3542922"/>
            <a:ext cx="427252" cy="393708"/>
          </a:xfrm>
          <a:prstGeom prst="rightArrow">
            <a:avLst/>
          </a:prstGeom>
          <a:solidFill>
            <a:srgbClr val="333333">
              <a:lumMod val="60000"/>
              <a:lumOff val="40000"/>
            </a:srgbClr>
          </a:solidFill>
          <a:ln w="25400" cap="flat" cmpd="sng" algn="ctr">
            <a:solidFill>
              <a:srgbClr val="76B9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a typeface="+mn-ea"/>
              <a:cs typeface="+mn-cs"/>
            </a:endParaRPr>
          </a:p>
        </p:txBody>
      </p:sp>
      <p:pic>
        <p:nvPicPr>
          <p:cNvPr id="84" name="Picture 79"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6166" y="2223866"/>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79"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9809" y="2208482"/>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Arrow Connector 10"/>
          <p:cNvCxnSpPr>
            <a:cxnSpLocks noChangeShapeType="1"/>
            <a:endCxn id="52" idx="0"/>
          </p:cNvCxnSpPr>
          <p:nvPr/>
        </p:nvCxnSpPr>
        <p:spPr bwMode="auto">
          <a:xfrm flipH="1">
            <a:off x="2565639" y="2878032"/>
            <a:ext cx="186589" cy="855768"/>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7" name="Straight Arrow Connector 29"/>
          <p:cNvCxnSpPr>
            <a:cxnSpLocks noChangeShapeType="1"/>
          </p:cNvCxnSpPr>
          <p:nvPr/>
        </p:nvCxnSpPr>
        <p:spPr bwMode="auto">
          <a:xfrm rot="16200000" flipH="1">
            <a:off x="4348064" y="2429466"/>
            <a:ext cx="285750" cy="1190"/>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8" name="Straight Arrow Connector 30"/>
          <p:cNvCxnSpPr>
            <a:cxnSpLocks noChangeShapeType="1"/>
          </p:cNvCxnSpPr>
          <p:nvPr/>
        </p:nvCxnSpPr>
        <p:spPr bwMode="auto">
          <a:xfrm flipH="1">
            <a:off x="5436188" y="2281453"/>
            <a:ext cx="2794" cy="259616"/>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9" name="Straight Arrow Connector 30"/>
          <p:cNvCxnSpPr>
            <a:cxnSpLocks noChangeShapeType="1"/>
          </p:cNvCxnSpPr>
          <p:nvPr/>
        </p:nvCxnSpPr>
        <p:spPr bwMode="auto">
          <a:xfrm rot="16200000" flipH="1">
            <a:off x="6728595" y="2412633"/>
            <a:ext cx="285750" cy="1190"/>
          </a:xfrm>
          <a:prstGeom prst="straightConnector1">
            <a:avLst/>
          </a:prstGeom>
          <a:noFill/>
          <a:ln w="25400">
            <a:solidFill>
              <a:srgbClr val="76B9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90" name="Picture 82"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562" y="2200035"/>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2"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6462" y="2192100"/>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82"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4705" y="2207135"/>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82"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426" y="4286204"/>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82"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9887" y="3143831"/>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Right Arrow 94"/>
          <p:cNvSpPr/>
          <p:nvPr/>
        </p:nvSpPr>
        <p:spPr>
          <a:xfrm rot="5400000">
            <a:off x="2362006" y="2366248"/>
            <a:ext cx="409679" cy="32356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rebuchet MS"/>
              <a:ea typeface="+mn-ea"/>
              <a:cs typeface="+mn-cs"/>
            </a:endParaRPr>
          </a:p>
        </p:txBody>
      </p:sp>
      <p:pic>
        <p:nvPicPr>
          <p:cNvPr id="96" name="Picture 79" descr="lo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5235" y="3137220"/>
            <a:ext cx="123102" cy="17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Box 97"/>
          <p:cNvSpPr txBox="1"/>
          <p:nvPr/>
        </p:nvSpPr>
        <p:spPr>
          <a:xfrm>
            <a:off x="928858" y="1728329"/>
            <a:ext cx="3216173" cy="348557"/>
          </a:xfrm>
          <a:prstGeom prst="rect">
            <a:avLst/>
          </a:prstGeom>
          <a:noFill/>
        </p:spPr>
        <p:txBody>
          <a:bodyPr wrap="square" rtlCol="0" anchor="ctr">
            <a:spAutoFit/>
          </a:bodyPr>
          <a:lstStyle/>
          <a:p>
            <a:pPr algn="ctr" fontAlgn="auto">
              <a:lnSpc>
                <a:spcPct val="90000"/>
              </a:lnSpc>
              <a:spcBef>
                <a:spcPts val="0"/>
              </a:spcBef>
              <a:spcAft>
                <a:spcPts val="0"/>
              </a:spcAft>
            </a:pPr>
            <a:r>
              <a:rPr lang="fa-IR" dirty="0" smtClean="0">
                <a:solidFill>
                  <a:srgbClr val="6F6F6F"/>
                </a:solidFill>
                <a:cs typeface="B Nazanin" panose="00000400000000000000" pitchFamily="2" charset="-78"/>
              </a:rPr>
              <a:t>برخوردهای زیاد </a:t>
            </a:r>
            <a:endParaRPr lang="en-US" dirty="0" smtClean="0">
              <a:solidFill>
                <a:srgbClr val="6F6F6F"/>
              </a:solidFill>
              <a:cs typeface="B Nazanin" panose="00000400000000000000" pitchFamily="2" charset="-78"/>
            </a:endParaRPr>
          </a:p>
        </p:txBody>
      </p:sp>
      <p:grpSp>
        <p:nvGrpSpPr>
          <p:cNvPr id="101" name="Group 100"/>
          <p:cNvGrpSpPr/>
          <p:nvPr/>
        </p:nvGrpSpPr>
        <p:grpSpPr>
          <a:xfrm>
            <a:off x="4660900" y="1280108"/>
            <a:ext cx="3216173" cy="1004542"/>
            <a:chOff x="4660900" y="1280108"/>
            <a:chExt cx="3216173" cy="1004542"/>
          </a:xfrm>
        </p:grpSpPr>
        <p:sp>
          <p:nvSpPr>
            <p:cNvPr id="99" name="Right Arrow 98"/>
            <p:cNvSpPr/>
            <p:nvPr/>
          </p:nvSpPr>
          <p:spPr>
            <a:xfrm rot="5400000">
              <a:off x="6094048" y="1918027"/>
              <a:ext cx="409679" cy="32356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rebuchet MS"/>
                <a:ea typeface="+mn-ea"/>
                <a:cs typeface="+mn-cs"/>
              </a:endParaRPr>
            </a:p>
          </p:txBody>
        </p:sp>
        <p:sp>
          <p:nvSpPr>
            <p:cNvPr id="100" name="TextBox 99"/>
            <p:cNvSpPr txBox="1"/>
            <p:nvPr/>
          </p:nvSpPr>
          <p:spPr>
            <a:xfrm>
              <a:off x="4660900" y="1280108"/>
              <a:ext cx="3216173" cy="348557"/>
            </a:xfrm>
            <a:prstGeom prst="rect">
              <a:avLst/>
            </a:prstGeom>
            <a:noFill/>
          </p:spPr>
          <p:txBody>
            <a:bodyPr wrap="square" rtlCol="0" anchor="ctr">
              <a:spAutoFit/>
            </a:bodyPr>
            <a:lstStyle/>
            <a:p>
              <a:pPr algn="ctr" rtl="1" fontAlgn="auto">
                <a:lnSpc>
                  <a:spcPct val="90000"/>
                </a:lnSpc>
                <a:spcBef>
                  <a:spcPts val="0"/>
                </a:spcBef>
                <a:spcAft>
                  <a:spcPts val="0"/>
                </a:spcAft>
              </a:pPr>
              <a:r>
                <a:rPr lang="fa-IR" dirty="0" smtClean="0">
                  <a:solidFill>
                    <a:srgbClr val="6F6F6F"/>
                  </a:solidFill>
                  <a:cs typeface="B Nazanin" panose="00000400000000000000" pitchFamily="2" charset="-78"/>
                </a:rPr>
                <a:t>برخوردهای خیلی کمتر </a:t>
              </a:r>
              <a:endParaRPr lang="en-US" dirty="0" smtClean="0">
                <a:solidFill>
                  <a:srgbClr val="6F6F6F"/>
                </a:solidFill>
                <a:cs typeface="B Nazanin" panose="00000400000000000000" pitchFamily="2" charset="-78"/>
              </a:endParaRPr>
            </a:p>
          </p:txBody>
        </p:sp>
      </p:grpSp>
      <p:grpSp>
        <p:nvGrpSpPr>
          <p:cNvPr id="102" name="Group 101"/>
          <p:cNvGrpSpPr/>
          <p:nvPr/>
        </p:nvGrpSpPr>
        <p:grpSpPr>
          <a:xfrm>
            <a:off x="6080227" y="4324631"/>
            <a:ext cx="3216173" cy="658184"/>
            <a:chOff x="4660900" y="970481"/>
            <a:chExt cx="3216173" cy="658184"/>
          </a:xfrm>
        </p:grpSpPr>
        <p:sp>
          <p:nvSpPr>
            <p:cNvPr id="103" name="Right Arrow 102"/>
            <p:cNvSpPr/>
            <p:nvPr/>
          </p:nvSpPr>
          <p:spPr>
            <a:xfrm rot="10800000">
              <a:off x="5133874" y="970481"/>
              <a:ext cx="409679" cy="32356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rebuchet MS"/>
                <a:ea typeface="+mn-ea"/>
                <a:cs typeface="+mn-cs"/>
              </a:endParaRPr>
            </a:p>
          </p:txBody>
        </p:sp>
        <p:sp>
          <p:nvSpPr>
            <p:cNvPr id="104" name="TextBox 103"/>
            <p:cNvSpPr txBox="1"/>
            <p:nvPr/>
          </p:nvSpPr>
          <p:spPr>
            <a:xfrm>
              <a:off x="4660900" y="1280108"/>
              <a:ext cx="3216173" cy="348557"/>
            </a:xfrm>
            <a:prstGeom prst="rect">
              <a:avLst/>
            </a:prstGeom>
            <a:noFill/>
          </p:spPr>
          <p:txBody>
            <a:bodyPr wrap="square" rtlCol="0" anchor="ctr">
              <a:spAutoFit/>
            </a:bodyPr>
            <a:lstStyle/>
            <a:p>
              <a:pPr algn="ctr" rtl="1" fontAlgn="auto">
                <a:lnSpc>
                  <a:spcPct val="90000"/>
                </a:lnSpc>
                <a:spcBef>
                  <a:spcPts val="0"/>
                </a:spcBef>
                <a:spcAft>
                  <a:spcPts val="0"/>
                </a:spcAft>
              </a:pPr>
              <a:r>
                <a:rPr lang="fa-IR" dirty="0" smtClean="0">
                  <a:solidFill>
                    <a:srgbClr val="6F6F6F"/>
                  </a:solidFill>
                  <a:cs typeface="B Nazanin" panose="00000400000000000000" pitchFamily="2" charset="-78"/>
                </a:rPr>
                <a:t>برخوردهای خیلی کمتر </a:t>
              </a:r>
              <a:endParaRPr lang="en-US" dirty="0" smtClean="0">
                <a:solidFill>
                  <a:srgbClr val="6F6F6F"/>
                </a:solidFill>
                <a:cs typeface="B Nazanin" panose="00000400000000000000" pitchFamily="2" charset="-78"/>
              </a:endParaRPr>
            </a:p>
          </p:txBody>
        </p:sp>
      </p:grpSp>
    </p:spTree>
    <p:extLst>
      <p:ext uri="{BB962C8B-B14F-4D97-AF65-F5344CB8AC3E}">
        <p14:creationId xmlns:p14="http://schemas.microsoft.com/office/powerpoint/2010/main" val="1590596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مزایا و معایب خصوصی‌سازی</a:t>
            </a:r>
            <a:endParaRPr lang="fa-IR" dirty="0"/>
          </a:p>
        </p:txBody>
      </p:sp>
      <p:sp>
        <p:nvSpPr>
          <p:cNvPr id="3" name="Content Placeholder 2"/>
          <p:cNvSpPr>
            <a:spLocks noGrp="1"/>
          </p:cNvSpPr>
          <p:nvPr>
            <p:ph sz="quarter" idx="1"/>
          </p:nvPr>
        </p:nvSpPr>
        <p:spPr/>
        <p:txBody>
          <a:bodyPr/>
          <a:lstStyle/>
          <a:p>
            <a:r>
              <a:rPr lang="fa-IR" dirty="0" smtClean="0"/>
              <a:t>معایب</a:t>
            </a:r>
          </a:p>
          <a:p>
            <a:pPr lvl="1"/>
            <a:r>
              <a:rPr lang="fa-IR" dirty="0" smtClean="0"/>
              <a:t>هزینه ایجاد و مقداردهی اولیه کپی‌های محلی</a:t>
            </a:r>
          </a:p>
          <a:p>
            <a:pPr lvl="1"/>
            <a:r>
              <a:rPr lang="fa-IR" dirty="0" smtClean="0"/>
              <a:t>هزینه ادغام کپی‌های محلی</a:t>
            </a:r>
          </a:p>
          <a:p>
            <a:pPr marL="0" indent="0">
              <a:buNone/>
            </a:pPr>
            <a:endParaRPr lang="fa-IR" dirty="0"/>
          </a:p>
          <a:p>
            <a:r>
              <a:rPr lang="fa-IR" dirty="0" smtClean="0"/>
              <a:t>مزایا	</a:t>
            </a:r>
          </a:p>
          <a:p>
            <a:pPr lvl="1"/>
            <a:r>
              <a:rPr lang="fa-IR" dirty="0" smtClean="0"/>
              <a:t>برخوردهای کمتر در دسترسی به مکان‌های حافظه</a:t>
            </a:r>
          </a:p>
          <a:p>
            <a:pPr lvl="2"/>
            <a:r>
              <a:rPr lang="fa-IR" dirty="0" smtClean="0"/>
              <a:t>در کپی‌های محلی: فقط نخ‌های یک بلوک در حال دسترسی به حافظه مشترک هستند.</a:t>
            </a:r>
          </a:p>
          <a:p>
            <a:pPr lvl="2"/>
            <a:r>
              <a:rPr lang="fa-IR" dirty="0" smtClean="0"/>
              <a:t>در کپی نهایی: تعداد دسترسی‌های همزمان به کپی نهایی به تعداد بلوک‌ها محدود شده است.</a:t>
            </a:r>
          </a:p>
          <a:p>
            <a:pPr lvl="1"/>
            <a:r>
              <a:rPr lang="fa-IR" dirty="0" smtClean="0"/>
              <a:t>کارایی نهایی اغلب تا بیش از 10 برابر افزایش می‌یابد.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18</a:t>
            </a:fld>
            <a:endParaRPr lang="en-US" altLang="en-US" dirty="0"/>
          </a:p>
        </p:txBody>
      </p:sp>
    </p:spTree>
    <p:extLst>
      <p:ext uri="{BB962C8B-B14F-4D97-AF65-F5344CB8AC3E}">
        <p14:creationId xmlns:p14="http://schemas.microsoft.com/office/powerpoint/2010/main" val="2131017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 هسته هیستوگرام با حافظه مشترک</a:t>
            </a:r>
            <a:endParaRPr lang="fa-IR" dirty="0"/>
          </a:p>
        </p:txBody>
      </p:sp>
      <p:sp>
        <p:nvSpPr>
          <p:cNvPr id="3" name="Content Placeholder 2"/>
          <p:cNvSpPr>
            <a:spLocks noGrp="1"/>
          </p:cNvSpPr>
          <p:nvPr>
            <p:ph sz="quarter" idx="1"/>
          </p:nvPr>
        </p:nvSpPr>
        <p:spPr/>
        <p:txBody>
          <a:bodyPr/>
          <a:lstStyle/>
          <a:p>
            <a:pPr marL="0" indent="0" algn="l" rtl="0">
              <a:buNone/>
            </a:pPr>
            <a:r>
              <a:rPr lang="en-US" sz="14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__global__</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void</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histo_kernel</a:t>
            </a:r>
            <a:r>
              <a:rPr lang="en-US" sz="1400" dirty="0">
                <a:latin typeface="Droid Sans" panose="020B0606030804020204" pitchFamily="34" charset="0"/>
                <a:ea typeface="Droid Sans" panose="020B0606030804020204" pitchFamily="34" charset="0"/>
                <a:cs typeface="Droid Sans" panose="020B0606030804020204" pitchFamily="34" charset="0"/>
              </a:rPr>
              <a:t>(</a:t>
            </a: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unsigned char</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smtClean="0">
                <a:latin typeface="Droid Sans" panose="020B0606030804020204" pitchFamily="34" charset="0"/>
                <a:ea typeface="Droid Sans" panose="020B0606030804020204" pitchFamily="34" charset="0"/>
                <a:cs typeface="Droid Sans" panose="020B0606030804020204" pitchFamily="34" charset="0"/>
              </a:rPr>
              <a:t>buffer, </a:t>
            </a:r>
            <a:r>
              <a:rPr lang="en-US" sz="1400" dirty="0" smtClean="0">
                <a:solidFill>
                  <a:srgbClr val="1B46FD"/>
                </a:solidFill>
                <a:latin typeface="Droid Sans" panose="020B0606030804020204" pitchFamily="34" charset="0"/>
                <a:ea typeface="Droid Sans" panose="020B0606030804020204" pitchFamily="34" charset="0"/>
                <a:cs typeface="Droid Sans" panose="020B0606030804020204" pitchFamily="34" charset="0"/>
              </a:rPr>
              <a:t>long</a:t>
            </a:r>
            <a:r>
              <a:rPr lang="en-US" sz="1400" dirty="0" smtClean="0">
                <a:latin typeface="Droid Sans" panose="020B0606030804020204" pitchFamily="34" charset="0"/>
                <a:ea typeface="Droid Sans" panose="020B0606030804020204" pitchFamily="34" charset="0"/>
                <a:cs typeface="Droid Sans" panose="020B0606030804020204" pitchFamily="34" charset="0"/>
              </a:rPr>
              <a:t> </a:t>
            </a:r>
            <a:r>
              <a:rPr lang="en-US" sz="1400" dirty="0">
                <a:latin typeface="Droid Sans" panose="020B0606030804020204" pitchFamily="34" charset="0"/>
                <a:ea typeface="Droid Sans" panose="020B0606030804020204" pitchFamily="34" charset="0"/>
                <a:cs typeface="Droid Sans" panose="020B0606030804020204" pitchFamily="34" charset="0"/>
              </a:rPr>
              <a:t>size, </a:t>
            </a: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unsigned</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histo</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smtClean="0">
                <a:latin typeface="Droid Sans" panose="020B0606030804020204" pitchFamily="34" charset="0"/>
                <a:ea typeface="Droid Sans" panose="020B0606030804020204" pitchFamily="34" charset="0"/>
                <a:cs typeface="Droid Sans" panose="020B0606030804020204" pitchFamily="34" charset="0"/>
              </a:rPr>
              <a:t>{</a:t>
            </a:r>
            <a:endParaRPr lang="en-US" sz="1400" dirty="0">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__shared__</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unsigned</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histo_private</a:t>
            </a:r>
            <a:r>
              <a:rPr lang="en-US" sz="1400" dirty="0">
                <a:latin typeface="Droid Sans" panose="020B0606030804020204" pitchFamily="34" charset="0"/>
                <a:ea typeface="Droid Sans" panose="020B0606030804020204" pitchFamily="34" charset="0"/>
                <a:cs typeface="Droid Sans" panose="020B0606030804020204" pitchFamily="34" charset="0"/>
              </a:rPr>
              <a:t>[7];</a:t>
            </a:r>
          </a:p>
          <a:p>
            <a:pPr marL="0" indent="0" algn="l" rtl="0">
              <a:buNone/>
              <a:defRPr/>
            </a:pP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if</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400" dirty="0">
                <a:latin typeface="Droid Sans" panose="020B0606030804020204" pitchFamily="34" charset="0"/>
                <a:ea typeface="Droid Sans" panose="020B0606030804020204" pitchFamily="34" charset="0"/>
                <a:cs typeface="Droid Sans" panose="020B0606030804020204" pitchFamily="34" charset="0"/>
              </a:rPr>
              <a:t> &lt; 7) </a:t>
            </a:r>
            <a:r>
              <a:rPr lang="en-US" sz="1400" dirty="0" err="1">
                <a:latin typeface="Droid Sans" panose="020B0606030804020204" pitchFamily="34" charset="0"/>
                <a:ea typeface="Droid Sans" panose="020B0606030804020204" pitchFamily="34" charset="0"/>
                <a:cs typeface="Droid Sans" panose="020B0606030804020204" pitchFamily="34" charset="0"/>
              </a:rPr>
              <a:t>histo_private</a:t>
            </a:r>
            <a:r>
              <a:rPr lang="en-US" sz="1400" dirty="0">
                <a:latin typeface="Droid Sans" panose="020B0606030804020204" pitchFamily="34" charset="0"/>
                <a:ea typeface="Droid Sans" panose="020B0606030804020204" pitchFamily="34" charset="0"/>
                <a:cs typeface="Droid Sans" panose="020B0606030804020204" pitchFamily="34" charset="0"/>
              </a:rPr>
              <a:t>[</a:t>
            </a:r>
            <a:r>
              <a:rPr lang="en-US" sz="14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400" dirty="0">
                <a:latin typeface="Droid Sans" panose="020B0606030804020204" pitchFamily="34" charset="0"/>
                <a:ea typeface="Droid Sans" panose="020B0606030804020204" pitchFamily="34" charset="0"/>
                <a:cs typeface="Droid Sans" panose="020B0606030804020204" pitchFamily="34" charset="0"/>
              </a:rPr>
              <a:t>] = 0;</a:t>
            </a:r>
          </a:p>
          <a:p>
            <a:pPr marL="0" indent="0" algn="l" rtl="0">
              <a:buNone/>
              <a:defRPr/>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a:t>
            </a:r>
            <a:r>
              <a:rPr lang="en-US" sz="1400" dirty="0" err="1">
                <a:solidFill>
                  <a:srgbClr val="FF6600"/>
                </a:solidFill>
                <a:latin typeface="Droid Sans" panose="020B0606030804020204" pitchFamily="34" charset="0"/>
                <a:ea typeface="Droid Sans" panose="020B0606030804020204" pitchFamily="34" charset="0"/>
                <a:cs typeface="Droid Sans" panose="020B0606030804020204" pitchFamily="34" charset="0"/>
              </a:rPr>
              <a:t>syncthreads</a:t>
            </a:r>
            <a:r>
              <a:rPr lang="en-US" sz="14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r>
              <a:rPr lang="en-US" sz="14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i</a:t>
            </a:r>
            <a:r>
              <a:rPr lang="en-US" sz="1400" dirty="0">
                <a:latin typeface="Droid Sans" panose="020B0606030804020204" pitchFamily="34" charset="0"/>
                <a:ea typeface="Droid Sans" panose="020B0606030804020204" pitchFamily="34" charset="0"/>
                <a:cs typeface="Droid Sans" panose="020B0606030804020204" pitchFamily="34" charset="0"/>
              </a:rPr>
              <a:t> = </a:t>
            </a:r>
            <a:r>
              <a:rPr lang="en-US" sz="14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400" dirty="0">
                <a:latin typeface="Droid Sans" panose="020B0606030804020204" pitchFamily="34" charset="0"/>
                <a:ea typeface="Droid Sans" panose="020B0606030804020204" pitchFamily="34" charset="0"/>
                <a:cs typeface="Droid Sans" panose="020B0606030804020204" pitchFamily="34" charset="0"/>
              </a:rPr>
              <a:t> + </a:t>
            </a:r>
            <a:r>
              <a:rPr lang="en-US" sz="1400" dirty="0" err="1">
                <a:latin typeface="Droid Sans" panose="020B0606030804020204" pitchFamily="34" charset="0"/>
                <a:ea typeface="Droid Sans" panose="020B0606030804020204" pitchFamily="34" charset="0"/>
                <a:cs typeface="Droid Sans" panose="020B0606030804020204" pitchFamily="34" charset="0"/>
              </a:rPr>
              <a:t>blockIdx.x</a:t>
            </a:r>
            <a:r>
              <a:rPr lang="en-US" sz="1400" dirty="0">
                <a:latin typeface="Droid Sans" panose="020B0606030804020204" pitchFamily="34" charset="0"/>
                <a:ea typeface="Droid Sans" panose="020B0606030804020204" pitchFamily="34" charset="0"/>
                <a:cs typeface="Droid Sans" panose="020B0606030804020204" pitchFamily="34" charset="0"/>
              </a:rPr>
              <a:t> * </a:t>
            </a:r>
            <a:r>
              <a:rPr lang="en-US" sz="1400" dirty="0" err="1">
                <a:latin typeface="Droid Sans" panose="020B0606030804020204" pitchFamily="34" charset="0"/>
                <a:ea typeface="Droid Sans" panose="020B0606030804020204" pitchFamily="34" charset="0"/>
                <a:cs typeface="Droid Sans" panose="020B0606030804020204" pitchFamily="34" charset="0"/>
              </a:rPr>
              <a:t>blockDim.x</a:t>
            </a:r>
            <a:r>
              <a:rPr lang="en-US" sz="1400" dirty="0">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r>
              <a:rPr lang="en-US" sz="14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stride is total number of threads</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solidFill>
                  <a:srgbClr val="1B46FD"/>
                </a:solidFill>
                <a:latin typeface="Droid Sans" panose="020B0606030804020204" pitchFamily="34" charset="0"/>
                <a:ea typeface="Droid Sans" panose="020B0606030804020204" pitchFamily="34" charset="0"/>
                <a:cs typeface="Droid Sans" panose="020B0606030804020204" pitchFamily="34" charset="0"/>
              </a:rPr>
              <a:t>int</a:t>
            </a:r>
            <a:r>
              <a:rPr lang="en-US" sz="1400" dirty="0">
                <a:latin typeface="Droid Sans" panose="020B0606030804020204" pitchFamily="34" charset="0"/>
                <a:ea typeface="Droid Sans" panose="020B0606030804020204" pitchFamily="34" charset="0"/>
                <a:cs typeface="Droid Sans" panose="020B0606030804020204" pitchFamily="34" charset="0"/>
              </a:rPr>
              <a:t> stride = </a:t>
            </a:r>
            <a:r>
              <a:rPr lang="en-US" sz="1400" dirty="0" err="1">
                <a:latin typeface="Droid Sans" panose="020B0606030804020204" pitchFamily="34" charset="0"/>
                <a:ea typeface="Droid Sans" panose="020B0606030804020204" pitchFamily="34" charset="0"/>
                <a:cs typeface="Droid Sans" panose="020B0606030804020204" pitchFamily="34" charset="0"/>
              </a:rPr>
              <a:t>blockDim.x</a:t>
            </a:r>
            <a:r>
              <a:rPr lang="en-US" sz="1400" dirty="0">
                <a:latin typeface="Droid Sans" panose="020B0606030804020204" pitchFamily="34" charset="0"/>
                <a:ea typeface="Droid Sans" panose="020B0606030804020204" pitchFamily="34" charset="0"/>
                <a:cs typeface="Droid Sans" panose="020B0606030804020204" pitchFamily="34" charset="0"/>
              </a:rPr>
              <a:t> * </a:t>
            </a:r>
            <a:r>
              <a:rPr lang="en-US" sz="1400" dirty="0" err="1">
                <a:latin typeface="Droid Sans" panose="020B0606030804020204" pitchFamily="34" charset="0"/>
                <a:ea typeface="Droid Sans" panose="020B0606030804020204" pitchFamily="34" charset="0"/>
                <a:cs typeface="Droid Sans" panose="020B0606030804020204" pitchFamily="34" charset="0"/>
              </a:rPr>
              <a:t>gridDim.x</a:t>
            </a:r>
            <a:r>
              <a:rPr lang="en-US" sz="1400" dirty="0">
                <a:latin typeface="Droid Sans" panose="020B0606030804020204" pitchFamily="34" charset="0"/>
                <a:ea typeface="Droid Sans" panose="020B0606030804020204" pitchFamily="34" charset="0"/>
                <a:cs typeface="Droid Sans" panose="020B0606030804020204" pitchFamily="34" charset="0"/>
              </a:rPr>
              <a:t>;</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while</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i</a:t>
            </a:r>
            <a:r>
              <a:rPr lang="en-US" sz="1400" dirty="0">
                <a:latin typeface="Droid Sans" panose="020B0606030804020204" pitchFamily="34" charset="0"/>
                <a:ea typeface="Droid Sans" panose="020B0606030804020204" pitchFamily="34" charset="0"/>
                <a:cs typeface="Droid Sans" panose="020B0606030804020204" pitchFamily="34" charset="0"/>
              </a:rPr>
              <a:t> &lt; size) {</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solidFill>
                  <a:srgbClr val="FF6600"/>
                </a:solidFill>
                <a:latin typeface="Droid Sans" panose="020B0606030804020204" pitchFamily="34" charset="0"/>
                <a:ea typeface="Droid Sans" panose="020B0606030804020204" pitchFamily="34" charset="0"/>
                <a:cs typeface="Droid Sans" panose="020B0606030804020204" pitchFamily="34" charset="0"/>
              </a:rPr>
              <a:t>atomicAdd</a:t>
            </a:r>
            <a:r>
              <a:rPr lang="en-US" sz="1400" dirty="0">
                <a:latin typeface="Droid Sans" panose="020B0606030804020204" pitchFamily="34" charset="0"/>
                <a:ea typeface="Droid Sans" panose="020B0606030804020204" pitchFamily="34" charset="0"/>
                <a:cs typeface="Droid Sans" panose="020B0606030804020204" pitchFamily="34" charset="0"/>
              </a:rPr>
              <a:t>( &amp;(</a:t>
            </a:r>
            <a:r>
              <a:rPr lang="en-US" sz="1400" dirty="0" err="1">
                <a:latin typeface="Droid Sans" panose="020B0606030804020204" pitchFamily="34" charset="0"/>
                <a:ea typeface="Droid Sans" panose="020B0606030804020204" pitchFamily="34" charset="0"/>
                <a:cs typeface="Droid Sans" panose="020B0606030804020204" pitchFamily="34" charset="0"/>
              </a:rPr>
              <a:t>private_histo</a:t>
            </a:r>
            <a:r>
              <a:rPr lang="en-US" sz="1400" dirty="0">
                <a:latin typeface="Droid Sans" panose="020B0606030804020204" pitchFamily="34" charset="0"/>
                <a:ea typeface="Droid Sans" panose="020B0606030804020204" pitchFamily="34" charset="0"/>
                <a:cs typeface="Droid Sans" panose="020B0606030804020204" pitchFamily="34" charset="0"/>
              </a:rPr>
              <a:t>[buffer[</a:t>
            </a:r>
            <a:r>
              <a:rPr lang="en-US" sz="1400" dirty="0" err="1">
                <a:latin typeface="Droid Sans" panose="020B0606030804020204" pitchFamily="34" charset="0"/>
                <a:ea typeface="Droid Sans" panose="020B0606030804020204" pitchFamily="34" charset="0"/>
                <a:cs typeface="Droid Sans" panose="020B0606030804020204" pitchFamily="34" charset="0"/>
              </a:rPr>
              <a:t>i</a:t>
            </a:r>
            <a:r>
              <a:rPr lang="en-US" sz="1400" dirty="0">
                <a:latin typeface="Droid Sans" panose="020B0606030804020204" pitchFamily="34" charset="0"/>
                <a:ea typeface="Droid Sans" panose="020B0606030804020204" pitchFamily="34" charset="0"/>
                <a:cs typeface="Droid Sans" panose="020B0606030804020204" pitchFamily="34" charset="0"/>
              </a:rPr>
              <a:t>]/4), 1);</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i</a:t>
            </a:r>
            <a:r>
              <a:rPr lang="en-US" sz="1400" dirty="0">
                <a:latin typeface="Droid Sans" panose="020B0606030804020204" pitchFamily="34" charset="0"/>
                <a:ea typeface="Droid Sans" panose="020B0606030804020204" pitchFamily="34" charset="0"/>
                <a:cs typeface="Droid Sans" panose="020B0606030804020204" pitchFamily="34" charset="0"/>
              </a:rPr>
              <a:t> += stride;</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p>
          <a:p>
            <a:pPr marL="0" indent="0" algn="l" rtl="0">
              <a:buNone/>
            </a:pPr>
            <a:r>
              <a:rPr lang="en-US" sz="1400" dirty="0">
                <a:solidFill>
                  <a:srgbClr val="008000"/>
                </a:solidFill>
                <a:latin typeface="Droid Sans" panose="020B0606030804020204" pitchFamily="34" charset="0"/>
                <a:ea typeface="Droid Sans" panose="020B0606030804020204" pitchFamily="34" charset="0"/>
                <a:cs typeface="Droid Sans" panose="020B0606030804020204" pitchFamily="34" charset="0"/>
              </a:rPr>
              <a:t> // wait for all other threads in the block to finish</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FF6600"/>
                </a:solidFill>
                <a:latin typeface="Droid Sans" panose="020B0606030804020204" pitchFamily="34" charset="0"/>
                <a:ea typeface="Droid Sans" panose="020B0606030804020204" pitchFamily="34" charset="0"/>
                <a:cs typeface="Droid Sans" panose="020B0606030804020204" pitchFamily="34" charset="0"/>
              </a:rPr>
              <a:t>__</a:t>
            </a:r>
            <a:r>
              <a:rPr lang="en-US" sz="1400" dirty="0" err="1">
                <a:solidFill>
                  <a:srgbClr val="FF6600"/>
                </a:solidFill>
                <a:latin typeface="Droid Sans" panose="020B0606030804020204" pitchFamily="34" charset="0"/>
                <a:ea typeface="Droid Sans" panose="020B0606030804020204" pitchFamily="34" charset="0"/>
                <a:cs typeface="Droid Sans" panose="020B0606030804020204" pitchFamily="34" charset="0"/>
              </a:rPr>
              <a:t>syncthreads</a:t>
            </a:r>
            <a:r>
              <a:rPr lang="en-US" sz="1400" dirty="0" smtClean="0">
                <a:solidFill>
                  <a:srgbClr val="FF6600"/>
                </a:solidFill>
                <a:latin typeface="Droid Sans" panose="020B0606030804020204" pitchFamily="34" charset="0"/>
                <a:ea typeface="Droid Sans" panose="020B0606030804020204" pitchFamily="34" charset="0"/>
                <a:cs typeface="Droid Sans" panose="020B0606030804020204" pitchFamily="34" charset="0"/>
              </a:rPr>
              <a:t>();</a:t>
            </a:r>
            <a:endParaRPr lang="en-US" sz="1400" dirty="0">
              <a:solidFill>
                <a:srgbClr val="FF6600"/>
              </a:solidFill>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a:solidFill>
                  <a:srgbClr val="1B46FD"/>
                </a:solidFill>
                <a:latin typeface="Droid Sans" panose="020B0606030804020204" pitchFamily="34" charset="0"/>
                <a:ea typeface="Droid Sans" panose="020B0606030804020204" pitchFamily="34" charset="0"/>
                <a:cs typeface="Droid Sans" panose="020B0606030804020204" pitchFamily="34" charset="0"/>
              </a:rPr>
              <a:t>if</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400" dirty="0">
                <a:latin typeface="Droid Sans" panose="020B0606030804020204" pitchFamily="34" charset="0"/>
                <a:ea typeface="Droid Sans" panose="020B0606030804020204" pitchFamily="34" charset="0"/>
                <a:cs typeface="Droid Sans" panose="020B0606030804020204" pitchFamily="34" charset="0"/>
              </a:rPr>
              <a:t> &lt; 7) {</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atomicAdd</a:t>
            </a:r>
            <a:r>
              <a:rPr lang="en-US" sz="1400" dirty="0">
                <a:latin typeface="Droid Sans" panose="020B0606030804020204" pitchFamily="34" charset="0"/>
                <a:ea typeface="Droid Sans" panose="020B0606030804020204" pitchFamily="34" charset="0"/>
                <a:cs typeface="Droid Sans" panose="020B0606030804020204" pitchFamily="34" charset="0"/>
              </a:rPr>
              <a:t>(&amp;(</a:t>
            </a:r>
            <a:r>
              <a:rPr lang="en-US" sz="1400" dirty="0" err="1">
                <a:latin typeface="Droid Sans" panose="020B0606030804020204" pitchFamily="34" charset="0"/>
                <a:ea typeface="Droid Sans" panose="020B0606030804020204" pitchFamily="34" charset="0"/>
                <a:cs typeface="Droid Sans" panose="020B0606030804020204" pitchFamily="34" charset="0"/>
              </a:rPr>
              <a:t>histo</a:t>
            </a:r>
            <a:r>
              <a:rPr lang="en-US" sz="1400" dirty="0">
                <a:latin typeface="Droid Sans" panose="020B0606030804020204" pitchFamily="34" charset="0"/>
                <a:ea typeface="Droid Sans" panose="020B0606030804020204" pitchFamily="34" charset="0"/>
                <a:cs typeface="Droid Sans" panose="020B0606030804020204" pitchFamily="34" charset="0"/>
              </a:rPr>
              <a:t>[</a:t>
            </a:r>
            <a:r>
              <a:rPr lang="en-US" sz="14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err="1">
                <a:latin typeface="Droid Sans" panose="020B0606030804020204" pitchFamily="34" charset="0"/>
                <a:ea typeface="Droid Sans" panose="020B0606030804020204" pitchFamily="34" charset="0"/>
                <a:cs typeface="Droid Sans" panose="020B0606030804020204" pitchFamily="34" charset="0"/>
              </a:rPr>
              <a:t>private_histo</a:t>
            </a:r>
            <a:r>
              <a:rPr lang="en-US" sz="1400" dirty="0">
                <a:latin typeface="Droid Sans" panose="020B0606030804020204" pitchFamily="34" charset="0"/>
                <a:ea typeface="Droid Sans" panose="020B0606030804020204" pitchFamily="34" charset="0"/>
                <a:cs typeface="Droid Sans" panose="020B0606030804020204" pitchFamily="34" charset="0"/>
              </a:rPr>
              <a:t>[</a:t>
            </a:r>
            <a:r>
              <a:rPr lang="en-US" sz="1400" dirty="0" err="1">
                <a:latin typeface="Droid Sans" panose="020B0606030804020204" pitchFamily="34" charset="0"/>
                <a:ea typeface="Droid Sans" panose="020B0606030804020204" pitchFamily="34" charset="0"/>
                <a:cs typeface="Droid Sans" panose="020B0606030804020204" pitchFamily="34" charset="0"/>
              </a:rPr>
              <a:t>threadIdx.x</a:t>
            </a:r>
            <a:r>
              <a:rPr lang="en-US" sz="1400" dirty="0">
                <a:latin typeface="Droid Sans" panose="020B0606030804020204" pitchFamily="34" charset="0"/>
                <a:ea typeface="Droid Sans" panose="020B0606030804020204" pitchFamily="34" charset="0"/>
                <a:cs typeface="Droid Sans" panose="020B0606030804020204" pitchFamily="34" charset="0"/>
              </a:rPr>
              <a:t>] );</a:t>
            </a: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  </a:t>
            </a:r>
            <a:r>
              <a:rPr lang="en-US" sz="1400" dirty="0" smtClean="0">
                <a:latin typeface="Droid Sans" panose="020B0606030804020204" pitchFamily="34" charset="0"/>
                <a:ea typeface="Droid Sans" panose="020B0606030804020204" pitchFamily="34" charset="0"/>
                <a:cs typeface="Droid Sans" panose="020B0606030804020204" pitchFamily="34" charset="0"/>
              </a:rPr>
              <a:t>}</a:t>
            </a:r>
            <a:endParaRPr lang="en-US" sz="1400" dirty="0">
              <a:latin typeface="Droid Sans" panose="020B0606030804020204" pitchFamily="34" charset="0"/>
              <a:ea typeface="Droid Sans" panose="020B0606030804020204" pitchFamily="34" charset="0"/>
              <a:cs typeface="Droid Sans" panose="020B0606030804020204" pitchFamily="34" charset="0"/>
            </a:endParaRPr>
          </a:p>
          <a:p>
            <a:pPr marL="0" indent="0" algn="l" rtl="0">
              <a:buNone/>
            </a:pPr>
            <a:r>
              <a:rPr lang="en-US" sz="1400" dirty="0">
                <a:latin typeface="Droid Sans" panose="020B0606030804020204" pitchFamily="34" charset="0"/>
                <a:ea typeface="Droid Sans" panose="020B0606030804020204" pitchFamily="34" charset="0"/>
                <a:cs typeface="Droid Sans" panose="020B0606030804020204" pitchFamily="34" charset="0"/>
              </a:rPr>
              <a:t>}</a:t>
            </a:r>
            <a:endParaRPr lang="fa-IR" sz="1400" dirty="0">
              <a:latin typeface="Droid Sans" panose="020B0606030804020204" pitchFamily="34" charset="0"/>
              <a:ea typeface="Droid Sans" panose="020B0606030804020204" pitchFamily="34" charset="0"/>
            </a:endParaRP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19</a:t>
            </a:fld>
            <a:endParaRPr lang="en-US" altLang="en-US" dirty="0"/>
          </a:p>
        </p:txBody>
      </p:sp>
    </p:spTree>
    <p:extLst>
      <p:ext uri="{BB962C8B-B14F-4D97-AF65-F5344CB8AC3E}">
        <p14:creationId xmlns:p14="http://schemas.microsoft.com/office/powerpoint/2010/main" val="2607772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a:noFill/>
        </p:spPr>
        <p:txBody>
          <a:bodyPr/>
          <a:lstStyle/>
          <a:p>
            <a:pPr eaLnBrk="1" hangingPunct="1"/>
            <a:r>
              <a:rPr lang="fa-IR" altLang="en-US" dirty="0" smtClean="0"/>
              <a:t>فهرست</a:t>
            </a:r>
            <a:endParaRPr lang="en-US" altLang="en-US" dirty="0"/>
          </a:p>
        </p:txBody>
      </p:sp>
      <p:sp>
        <p:nvSpPr>
          <p:cNvPr id="11267" name="Footer Placeholder 5"/>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6 - برنامه‌نویسی پردازنده گرافیکی با </a:t>
            </a:r>
            <a:r>
              <a:rPr lang="en-US" altLang="en-US" sz="1400" smtClean="0">
                <a:solidFill>
                  <a:schemeClr val="tx2"/>
                </a:solidFill>
                <a:latin typeface="Arial" pitchFamily="34" charset="0"/>
              </a:rPr>
              <a:t>CUDA</a:t>
            </a:r>
            <a:endParaRPr lang="en-US" altLang="en-US" sz="1400">
              <a:solidFill>
                <a:schemeClr val="tx2"/>
              </a:solidFill>
              <a:latin typeface="Arial" pitchFamily="34" charset="0"/>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A1A49216-A321-4EE8-B001-158F3BAA2239}" type="slidenum">
              <a:rPr lang="en-US" altLang="en-US"/>
              <a:pPr>
                <a:defRPr/>
              </a:pPr>
              <a:t>2</a:t>
            </a:fld>
            <a:endParaRPr lang="en-US" altLang="en-US"/>
          </a:p>
        </p:txBody>
      </p:sp>
      <p:sp>
        <p:nvSpPr>
          <p:cNvPr id="11269" name="Rectangle 3"/>
          <p:cNvSpPr>
            <a:spLocks noGrp="1" noChangeArrowheads="1"/>
          </p:cNvSpPr>
          <p:nvPr>
            <p:ph sz="quarter" idx="1"/>
          </p:nvPr>
        </p:nvSpPr>
        <p:spPr>
          <a:xfrm>
            <a:off x="612775" y="1219200"/>
            <a:ext cx="8153400" cy="4876800"/>
          </a:xfrm>
        </p:spPr>
        <p:txBody>
          <a:bodyPr/>
          <a:lstStyle/>
          <a:p>
            <a:r>
              <a:rPr lang="fa-IR" altLang="en-US" dirty="0" smtClean="0"/>
              <a:t>برنامه هیستوگرام</a:t>
            </a:r>
          </a:p>
          <a:p>
            <a:r>
              <a:rPr lang="fa-IR" altLang="en-US" dirty="0" smtClean="0"/>
              <a:t>عملیات اتمی</a:t>
            </a:r>
          </a:p>
          <a:p>
            <a:r>
              <a:rPr lang="fa-IR" altLang="en-US" dirty="0" smtClean="0"/>
              <a:t>استفاده از حافظه مشترک برای بهبود برنامه هیستوگرام</a:t>
            </a:r>
            <a:endParaRPr lang="en-US" altLang="en-US" dirty="0"/>
          </a:p>
        </p:txBody>
      </p:sp>
      <p:sp>
        <p:nvSpPr>
          <p:cNvPr id="11270"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pitchFamily="34" charset="0"/>
            </a:endParaRPr>
          </a:p>
        </p:txBody>
      </p:sp>
      <p:sp>
        <p:nvSpPr>
          <p:cNvPr id="11271" name="Date Placeholder 7"/>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r>
              <a:rPr lang="fa-IR" altLang="en-US" sz="1400" smtClean="0">
                <a:solidFill>
                  <a:schemeClr val="tx2"/>
                </a:solidFill>
                <a:latin typeface="Arial" pitchFamily="34" charset="0"/>
              </a:rPr>
              <a:t>برنامه‌نویسی چند‌هسته‌ای</a:t>
            </a:r>
            <a:endParaRPr lang="en-US" altLang="en-US" sz="1400">
              <a:solidFill>
                <a:schemeClr val="tx2"/>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خصوصی‌سازی</a:t>
            </a:r>
            <a:endParaRPr lang="fa-IR" dirty="0"/>
          </a:p>
        </p:txBody>
      </p:sp>
      <p:sp>
        <p:nvSpPr>
          <p:cNvPr id="3" name="Content Placeholder 2"/>
          <p:cNvSpPr>
            <a:spLocks noGrp="1"/>
          </p:cNvSpPr>
          <p:nvPr>
            <p:ph sz="quarter" idx="1"/>
          </p:nvPr>
        </p:nvSpPr>
        <p:spPr/>
        <p:txBody>
          <a:bodyPr/>
          <a:lstStyle/>
          <a:p>
            <a:r>
              <a:rPr lang="fa-IR" dirty="0" smtClean="0"/>
              <a:t>تکنیک خصوصی‌سازی (استفاده از حافظه مشترک برای ایجاد کپی‌های محلی از نتایج میانی و سپس ادغام نتایج میانی برای تولید نتایج نهایی) یکی از تکنیک‌های قدرتمند و متداول در برنامه‌نویسی</a:t>
            </a:r>
            <a:r>
              <a:rPr lang="fa-IR" dirty="0"/>
              <a:t> </a:t>
            </a:r>
            <a:r>
              <a:rPr lang="en-US" dirty="0" smtClean="0"/>
              <a:t>GPU</a:t>
            </a:r>
            <a:r>
              <a:rPr lang="fa-IR" dirty="0" smtClean="0"/>
              <a:t> است.</a:t>
            </a:r>
          </a:p>
          <a:p>
            <a:r>
              <a:rPr lang="fa-IR" dirty="0" smtClean="0"/>
              <a:t>عملیات مورد نظر باید دارای خواص شرکت‌پذیری و جابجایی باشد.</a:t>
            </a:r>
          </a:p>
          <a:p>
            <a:pPr lvl="1"/>
            <a:r>
              <a:rPr lang="fa-IR" dirty="0" smtClean="0"/>
              <a:t>در اینجا عملیات جمع هر دو خاصیت را دارد.</a:t>
            </a:r>
          </a:p>
          <a:p>
            <a:pPr lvl="1"/>
            <a:r>
              <a:rPr lang="fa-IR" dirty="0" smtClean="0"/>
              <a:t>در غیر این‌صورت نباید از خصوصی‌سازی استفاده کرد.</a:t>
            </a:r>
          </a:p>
          <a:p>
            <a:r>
              <a:rPr lang="fa-IR" dirty="0" smtClean="0"/>
              <a:t>اندازه هیستوگرام محلی باید در حافظه مشترک جا شود.</a:t>
            </a:r>
          </a:p>
          <a:p>
            <a:pPr lvl="1"/>
            <a:r>
              <a:rPr lang="fa-IR" dirty="0" smtClean="0"/>
              <a:t>در غیر این‌صورت می‌توان قسمتی از آن را خصوصی کرد و قسمتی در حافظه اصلی بماند.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20</a:t>
            </a:fld>
            <a:endParaRPr lang="en-US" altLang="en-US" dirty="0"/>
          </a:p>
        </p:txBody>
      </p:sp>
    </p:spTree>
    <p:extLst>
      <p:ext uri="{BB962C8B-B14F-4D97-AF65-F5344CB8AC3E}">
        <p14:creationId xmlns:p14="http://schemas.microsoft.com/office/powerpoint/2010/main" val="3442237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مراجع</a:t>
            </a:r>
            <a:endParaRPr lang="en-US" dirty="0"/>
          </a:p>
        </p:txBody>
      </p:sp>
      <p:sp>
        <p:nvSpPr>
          <p:cNvPr id="3" name="Content Placeholder 2"/>
          <p:cNvSpPr>
            <a:spLocks noGrp="1"/>
          </p:cNvSpPr>
          <p:nvPr>
            <p:ph sz="quarter" idx="1"/>
          </p:nvPr>
        </p:nvSpPr>
        <p:spPr/>
        <p:txBody>
          <a:bodyPr/>
          <a:lstStyle/>
          <a:p>
            <a:pPr algn="l" rtl="0"/>
            <a:r>
              <a:rPr lang="en-US" dirty="0" smtClean="0"/>
              <a:t>Accelerated Computing Online Course</a:t>
            </a:r>
          </a:p>
          <a:p>
            <a:pPr lvl="1" algn="l" rtl="0"/>
            <a:r>
              <a:rPr lang="en-US" dirty="0" smtClean="0"/>
              <a:t>Video lectures</a:t>
            </a:r>
            <a:r>
              <a:rPr lang="en-US" dirty="0"/>
              <a:t>: http://syllabus.gputeachingkit.com/</a:t>
            </a:r>
            <a:endParaRPr lang="en-US" dirty="0" smtClean="0"/>
          </a:p>
          <a:p>
            <a:pPr lvl="1" algn="l" rtl="0"/>
            <a:r>
              <a:rPr lang="en-US" dirty="0" smtClean="0"/>
              <a:t>By: Wen-</a:t>
            </a:r>
            <a:r>
              <a:rPr lang="en-US" dirty="0" err="1" smtClean="0"/>
              <a:t>mei</a:t>
            </a:r>
            <a:r>
              <a:rPr lang="en-US" dirty="0" smtClean="0"/>
              <a:t> </a:t>
            </a:r>
            <a:r>
              <a:rPr lang="en-US" dirty="0" err="1"/>
              <a:t>Hwu</a:t>
            </a:r>
            <a:r>
              <a:rPr lang="en-US" dirty="0"/>
              <a:t>  (University of Illinois</a:t>
            </a:r>
            <a:r>
              <a:rPr lang="en-US" dirty="0" smtClean="0"/>
              <a:t>)</a:t>
            </a:r>
          </a:p>
          <a:p>
            <a:pPr lvl="1" algn="l" rtl="0"/>
            <a:r>
              <a:rPr lang="en-US" dirty="0" smtClean="0"/>
              <a:t>Slides that contain voices, available on the course website</a:t>
            </a:r>
          </a:p>
          <a:p>
            <a:pPr algn="l" rtl="0"/>
            <a:r>
              <a:rPr lang="en-US" dirty="0"/>
              <a:t>Programming Massively Parallel </a:t>
            </a:r>
            <a:r>
              <a:rPr lang="en-US" dirty="0" smtClean="0"/>
              <a:t>Processors</a:t>
            </a:r>
          </a:p>
          <a:p>
            <a:pPr lvl="1" algn="l" rtl="0"/>
            <a:r>
              <a:rPr lang="en-US" dirty="0"/>
              <a:t>David B. </a:t>
            </a:r>
            <a:r>
              <a:rPr lang="en-US" dirty="0" smtClean="0"/>
              <a:t>Kirk and Wen-</a:t>
            </a:r>
            <a:r>
              <a:rPr lang="en-US" dirty="0" err="1" smtClean="0"/>
              <a:t>mei</a:t>
            </a:r>
            <a:r>
              <a:rPr lang="en-US" dirty="0" smtClean="0"/>
              <a:t> </a:t>
            </a:r>
            <a:r>
              <a:rPr lang="en-US" dirty="0"/>
              <a:t>W. </a:t>
            </a:r>
            <a:r>
              <a:rPr lang="en-US" dirty="0" err="1" smtClean="0"/>
              <a:t>Hwu</a:t>
            </a:r>
            <a:r>
              <a:rPr lang="en-US" dirty="0" smtClean="0"/>
              <a:t>, 3</a:t>
            </a:r>
            <a:r>
              <a:rPr lang="en-US" baseline="30000" dirty="0" smtClean="0"/>
              <a:t>rd</a:t>
            </a:r>
            <a:r>
              <a:rPr lang="en-US" dirty="0" smtClean="0"/>
              <a:t> Edition</a:t>
            </a:r>
          </a:p>
          <a:p>
            <a:pPr algn="l" rtl="0"/>
            <a:endParaRPr lang="en-US"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A9DCC621-7EE1-4E7E-9D9E-207B534D683D}" type="slidenum">
              <a:rPr lang="en-US" altLang="en-US" smtClean="0"/>
              <a:pPr>
                <a:defRPr/>
              </a:pPr>
              <a:t>21</a:t>
            </a:fld>
            <a:endParaRPr lang="en-US" altLang="en-US" dirty="0"/>
          </a:p>
        </p:txBody>
      </p:sp>
    </p:spTree>
    <p:extLst>
      <p:ext uri="{BB962C8B-B14F-4D97-AF65-F5344CB8AC3E}">
        <p14:creationId xmlns:p14="http://schemas.microsoft.com/office/powerpoint/2010/main" val="3281873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هیستوگرام</a:t>
            </a:r>
            <a:endParaRPr lang="fa-IR" dirty="0"/>
          </a:p>
        </p:txBody>
      </p:sp>
      <p:sp>
        <p:nvSpPr>
          <p:cNvPr id="3" name="Content Placeholder 2"/>
          <p:cNvSpPr>
            <a:spLocks noGrp="1"/>
          </p:cNvSpPr>
          <p:nvPr>
            <p:ph sz="quarter" idx="1"/>
          </p:nvPr>
        </p:nvSpPr>
        <p:spPr/>
        <p:txBody>
          <a:bodyPr/>
          <a:lstStyle/>
          <a:p>
            <a:r>
              <a:rPr lang="fa-IR" dirty="0" smtClean="0"/>
              <a:t>یک روش برای استخراج اطلاعات و الگوهای مفید از مجموعه داده‌های بزرگ</a:t>
            </a:r>
          </a:p>
          <a:p>
            <a:pPr lvl="1"/>
            <a:r>
              <a:rPr lang="fa-IR" dirty="0" smtClean="0"/>
              <a:t>استخراج ویژگی از تصاویر برای تشخیص یک شیء</a:t>
            </a:r>
          </a:p>
          <a:p>
            <a:pPr lvl="1"/>
            <a:r>
              <a:rPr lang="fa-IR" dirty="0" smtClean="0"/>
              <a:t>تشخیص کلاه‌برداری در تراکنش‌های بانکی</a:t>
            </a:r>
          </a:p>
          <a:p>
            <a:pPr lvl="1"/>
            <a:r>
              <a:rPr lang="fa-IR" dirty="0" smtClean="0"/>
              <a:t>...</a:t>
            </a:r>
          </a:p>
          <a:p>
            <a:pPr lvl="1"/>
            <a:endParaRPr lang="fa-IR" dirty="0" smtClean="0"/>
          </a:p>
          <a:p>
            <a:pPr lvl="1"/>
            <a:endParaRPr lang="fa-IR" dirty="0" smtClean="0"/>
          </a:p>
          <a:p>
            <a:pPr lvl="1"/>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3</a:t>
            </a:fld>
            <a:endParaRPr lang="en-US" altLang="en-US" dirty="0"/>
          </a:p>
        </p:txBody>
      </p:sp>
    </p:spTree>
    <p:extLst>
      <p:ext uri="{BB962C8B-B14F-4D97-AF65-F5344CB8AC3E}">
        <p14:creationId xmlns:p14="http://schemas.microsoft.com/office/powerpoint/2010/main" val="120281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یک مثال ساده</a:t>
            </a:r>
            <a:endParaRPr lang="fa-IR" dirty="0"/>
          </a:p>
        </p:txBody>
      </p:sp>
      <p:sp>
        <p:nvSpPr>
          <p:cNvPr id="3" name="Content Placeholder 2"/>
          <p:cNvSpPr>
            <a:spLocks noGrp="1"/>
          </p:cNvSpPr>
          <p:nvPr>
            <p:ph sz="quarter" idx="1"/>
          </p:nvPr>
        </p:nvSpPr>
        <p:spPr/>
        <p:txBody>
          <a:bodyPr/>
          <a:lstStyle/>
          <a:p>
            <a:r>
              <a:rPr lang="fa-IR" dirty="0" smtClean="0"/>
              <a:t>محاسبه هیستوگرام متن : </a:t>
            </a:r>
            <a:r>
              <a:rPr lang="en-US" sz="2000" dirty="0"/>
              <a:t>“Programming Massively Parallel Processors”</a:t>
            </a:r>
            <a:endParaRPr lang="fa-IR" dirty="0" smtClean="0"/>
          </a:p>
          <a:p>
            <a:pPr lvl="1"/>
            <a:r>
              <a:rPr lang="fa-IR" dirty="0" smtClean="0"/>
              <a:t>هر سبد حاوی چهار حرف پشت سر هم است</a:t>
            </a:r>
          </a:p>
          <a:p>
            <a:pPr lvl="1"/>
            <a:r>
              <a:rPr lang="fa-IR" dirty="0" smtClean="0"/>
              <a:t>به ازای هر کاراکتر در متن ورودی، شماره سبد متناظر یکی افزایش می‌یابد.</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4</a:t>
            </a:fld>
            <a:endParaRPr lang="en-US" altLang="en-US" dirty="0"/>
          </a:p>
        </p:txBody>
      </p:sp>
      <p:graphicFrame>
        <p:nvGraphicFramePr>
          <p:cNvPr id="8" name="Chart 3"/>
          <p:cNvGraphicFramePr>
            <a:graphicFrameLocks/>
          </p:cNvGraphicFramePr>
          <p:nvPr>
            <p:extLst>
              <p:ext uri="{D42A27DB-BD31-4B8C-83A1-F6EECF244321}">
                <p14:modId xmlns:p14="http://schemas.microsoft.com/office/powerpoint/2010/main" val="2339515040"/>
              </p:ext>
            </p:extLst>
          </p:nvPr>
        </p:nvGraphicFramePr>
        <p:xfrm>
          <a:off x="1371600" y="2819400"/>
          <a:ext cx="6467475" cy="3393282"/>
        </p:xfrm>
        <a:graphic>
          <a:graphicData uri="http://schemas.openxmlformats.org/presentationml/2006/ole">
            <mc:AlternateContent xmlns:mc="http://schemas.openxmlformats.org/markup-compatibility/2006">
              <mc:Choice xmlns:v="urn:schemas-microsoft-com:vml" Requires="v">
                <p:oleObj spid="_x0000_s1072" name="Chart" r:id="rId3" imgW="6017273" imgH="3005588" progId="Excel.Chart.8">
                  <p:embed/>
                </p:oleObj>
              </mc:Choice>
              <mc:Fallback>
                <p:oleObj name="Chart" r:id="rId3" imgW="6017273" imgH="3005588"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19400"/>
                        <a:ext cx="6467475" cy="339328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32840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یک الگوریتم ساده موازی</a:t>
            </a:r>
            <a:endParaRPr lang="fa-IR" dirty="0"/>
          </a:p>
        </p:txBody>
      </p:sp>
      <p:sp>
        <p:nvSpPr>
          <p:cNvPr id="3" name="Content Placeholder 2"/>
          <p:cNvSpPr>
            <a:spLocks noGrp="1"/>
          </p:cNvSpPr>
          <p:nvPr>
            <p:ph sz="quarter" idx="1"/>
          </p:nvPr>
        </p:nvSpPr>
        <p:spPr/>
        <p:txBody>
          <a:bodyPr/>
          <a:lstStyle/>
          <a:p>
            <a:r>
              <a:rPr lang="fa-IR" dirty="0" smtClean="0"/>
              <a:t>داده ورودی را به قسمت‌های مساوی تجزیه کن</a:t>
            </a:r>
          </a:p>
          <a:p>
            <a:r>
              <a:rPr lang="fa-IR" dirty="0" smtClean="0"/>
              <a:t>به هر نخ یک قسمت را اختصاص بده</a:t>
            </a:r>
          </a:p>
          <a:p>
            <a:r>
              <a:rPr lang="fa-IR" dirty="0" smtClean="0"/>
              <a:t>هر نخ به ازای هر کاراکتر در قسمت خود، شماره بسته متناظر را یکی افزایش می‌دهد.</a:t>
            </a:r>
          </a:p>
          <a:p>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5</a:t>
            </a:fld>
            <a:endParaRPr lang="en-US" altLang="en-US" dirty="0"/>
          </a:p>
        </p:txBody>
      </p:sp>
    </p:spTree>
    <p:extLst>
      <p:ext uri="{BB962C8B-B14F-4D97-AF65-F5344CB8AC3E}">
        <p14:creationId xmlns:p14="http://schemas.microsoft.com/office/powerpoint/2010/main" val="228924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تکرار اول</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6</a:t>
            </a:fld>
            <a:endParaRPr lang="en-US" altLang="en-US" dirty="0"/>
          </a:p>
        </p:txBody>
      </p:sp>
      <p:pic>
        <p:nvPicPr>
          <p:cNvPr id="7" name="Picture 6"/>
          <p:cNvPicPr>
            <a:picLocks noChangeAspect="1"/>
          </p:cNvPicPr>
          <p:nvPr/>
        </p:nvPicPr>
        <p:blipFill>
          <a:blip r:embed="rId2"/>
          <a:stretch>
            <a:fillRect/>
          </a:stretch>
        </p:blipFill>
        <p:spPr>
          <a:xfrm>
            <a:off x="1447800" y="1905000"/>
            <a:ext cx="6601962" cy="3834578"/>
          </a:xfrm>
          <a:prstGeom prst="rect">
            <a:avLst/>
          </a:prstGeom>
        </p:spPr>
      </p:pic>
    </p:spTree>
    <p:extLst>
      <p:ext uri="{BB962C8B-B14F-4D97-AF65-F5344CB8AC3E}">
        <p14:creationId xmlns:p14="http://schemas.microsoft.com/office/powerpoint/2010/main" val="455621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تکرار دوم</a:t>
            </a:r>
            <a:endParaRPr lang="fa-IR" dirty="0"/>
          </a:p>
        </p:txBody>
      </p:sp>
      <p:sp>
        <p:nvSpPr>
          <p:cNvPr id="3" name="Content Placeholder 2"/>
          <p:cNvSpPr>
            <a:spLocks noGrp="1"/>
          </p:cNvSpPr>
          <p:nvPr>
            <p:ph sz="quarter" idx="1"/>
          </p:nvPr>
        </p:nvSpPr>
        <p:spPr/>
        <p:txBody>
          <a:bodyPr/>
          <a:lstStyle/>
          <a:p>
            <a:endParaRPr lang="fa-I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7</a:t>
            </a:fld>
            <a:endParaRPr lang="en-US" altLang="en-US" dirty="0"/>
          </a:p>
        </p:txBody>
      </p:sp>
      <p:pic>
        <p:nvPicPr>
          <p:cNvPr id="8" name="Picture 7"/>
          <p:cNvPicPr>
            <a:picLocks noChangeAspect="1"/>
          </p:cNvPicPr>
          <p:nvPr/>
        </p:nvPicPr>
        <p:blipFill>
          <a:blip r:embed="rId2"/>
          <a:stretch>
            <a:fillRect/>
          </a:stretch>
        </p:blipFill>
        <p:spPr>
          <a:xfrm>
            <a:off x="1447800" y="1752600"/>
            <a:ext cx="6574447" cy="3996129"/>
          </a:xfrm>
          <a:prstGeom prst="rect">
            <a:avLst/>
          </a:prstGeom>
        </p:spPr>
      </p:pic>
    </p:spTree>
    <p:extLst>
      <p:ext uri="{BB962C8B-B14F-4D97-AF65-F5344CB8AC3E}">
        <p14:creationId xmlns:p14="http://schemas.microsoft.com/office/powerpoint/2010/main" val="3422187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دسترسی به حافظه کارآمد نیست. چرا؟</a:t>
            </a:r>
            <a:endParaRPr lang="fa-IR" dirty="0"/>
          </a:p>
        </p:txBody>
      </p:sp>
      <p:sp>
        <p:nvSpPr>
          <p:cNvPr id="3" name="Content Placeholder 2"/>
          <p:cNvSpPr>
            <a:spLocks noGrp="1"/>
          </p:cNvSpPr>
          <p:nvPr>
            <p:ph sz="quarter" idx="1"/>
          </p:nvPr>
        </p:nvSpPr>
        <p:spPr/>
        <p:txBody>
          <a:bodyPr/>
          <a:lstStyle/>
          <a:p>
            <a:r>
              <a:rPr lang="fa-IR" dirty="0" smtClean="0"/>
              <a:t>نخ‌های مجاور به خانه‌های مجاور دسترسی ندارند.</a:t>
            </a:r>
          </a:p>
          <a:p>
            <a:pPr lvl="1"/>
            <a:r>
              <a:rPr lang="fa-IR" dirty="0" smtClean="0"/>
              <a:t>بنابراین دسترسی‌ها تلفیق نمی‌شود.</a:t>
            </a:r>
          </a:p>
          <a:p>
            <a:pPr lvl="2"/>
            <a:r>
              <a:rPr lang="fa-IR" dirty="0" smtClean="0"/>
              <a:t>در نتیجه پهنای باند حافظه درست استفاده نمی‌شود.</a:t>
            </a:r>
          </a:p>
          <a:p>
            <a:pPr lvl="2"/>
            <a:endParaRPr lang="fa-IR" dirty="0"/>
          </a:p>
          <a:p>
            <a:pPr lvl="2"/>
            <a:endParaRPr lang="fa-IR" dirty="0" smtClean="0"/>
          </a:p>
          <a:p>
            <a:pPr lvl="2"/>
            <a:endParaRPr lang="fa-IR" dirty="0"/>
          </a:p>
          <a:p>
            <a:r>
              <a:rPr lang="fa-IR" dirty="0" smtClean="0"/>
              <a:t>تغییر به حالت برگ‌برگ‌شده</a:t>
            </a:r>
          </a:p>
          <a:p>
            <a:pPr lvl="1"/>
            <a:r>
              <a:rPr lang="fa-IR" dirty="0" smtClean="0"/>
              <a:t>همه نخ‌ها یک قسمت به‌هم‌پیوسته را پردازش کرده و با هم به سراغ قسمت بعدی می‌روند.</a:t>
            </a:r>
          </a:p>
          <a:p>
            <a:pPr lvl="2"/>
            <a:r>
              <a:rPr lang="fa-IR" dirty="0" smtClean="0"/>
              <a:t>دسترسی‌ها تلفیق می‌شود.</a:t>
            </a:r>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8</a:t>
            </a:fld>
            <a:endParaRPr lang="en-US" altLang="en-US" dirty="0"/>
          </a:p>
        </p:txBody>
      </p:sp>
      <p:grpSp>
        <p:nvGrpSpPr>
          <p:cNvPr id="87" name="Group 86"/>
          <p:cNvGrpSpPr/>
          <p:nvPr/>
        </p:nvGrpSpPr>
        <p:grpSpPr>
          <a:xfrm>
            <a:off x="1219200" y="2677680"/>
            <a:ext cx="3809209" cy="941820"/>
            <a:chOff x="2895133" y="2791980"/>
            <a:chExt cx="3809209" cy="941820"/>
          </a:xfrm>
        </p:grpSpPr>
        <p:sp>
          <p:nvSpPr>
            <p:cNvPr id="27" name="Rectangle 26"/>
            <p:cNvSpPr/>
            <p:nvPr/>
          </p:nvSpPr>
          <p:spPr>
            <a:xfrm>
              <a:off x="2895133" y="2791980"/>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28" name="Rectangle 27"/>
            <p:cNvSpPr/>
            <p:nvPr/>
          </p:nvSpPr>
          <p:spPr>
            <a:xfrm>
              <a:off x="3085669" y="2791980"/>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29" name="Rectangle 28"/>
            <p:cNvSpPr/>
            <p:nvPr/>
          </p:nvSpPr>
          <p:spPr>
            <a:xfrm>
              <a:off x="3276205" y="2791980"/>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30" name="Rectangle 29"/>
            <p:cNvSpPr/>
            <p:nvPr/>
          </p:nvSpPr>
          <p:spPr>
            <a:xfrm>
              <a:off x="3466742" y="2791980"/>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31" name="Rectangle 30"/>
            <p:cNvSpPr/>
            <p:nvPr/>
          </p:nvSpPr>
          <p:spPr>
            <a:xfrm>
              <a:off x="3657278" y="2791980"/>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32" name="Rectangle 31"/>
            <p:cNvSpPr/>
            <p:nvPr/>
          </p:nvSpPr>
          <p:spPr>
            <a:xfrm>
              <a:off x="3848064" y="2791980"/>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33" name="Rectangle 32"/>
            <p:cNvSpPr/>
            <p:nvPr/>
          </p:nvSpPr>
          <p:spPr>
            <a:xfrm>
              <a:off x="4038600" y="2791980"/>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34" name="Rectangle 33"/>
            <p:cNvSpPr/>
            <p:nvPr/>
          </p:nvSpPr>
          <p:spPr>
            <a:xfrm>
              <a:off x="4229136" y="2791980"/>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35" name="Rectangle 34"/>
            <p:cNvSpPr/>
            <p:nvPr/>
          </p:nvSpPr>
          <p:spPr>
            <a:xfrm>
              <a:off x="4419672" y="2791980"/>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36" name="Rectangle 35"/>
            <p:cNvSpPr/>
            <p:nvPr/>
          </p:nvSpPr>
          <p:spPr>
            <a:xfrm>
              <a:off x="4610209" y="2791980"/>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37" name="Rectangle 36"/>
            <p:cNvSpPr/>
            <p:nvPr/>
          </p:nvSpPr>
          <p:spPr>
            <a:xfrm>
              <a:off x="4798980" y="2791980"/>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38" name="Rectangle 37"/>
            <p:cNvSpPr/>
            <p:nvPr/>
          </p:nvSpPr>
          <p:spPr>
            <a:xfrm>
              <a:off x="4989516" y="2791980"/>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39" name="Rectangle 38"/>
            <p:cNvSpPr/>
            <p:nvPr/>
          </p:nvSpPr>
          <p:spPr>
            <a:xfrm>
              <a:off x="5180052" y="2791980"/>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40" name="Rectangle 39"/>
            <p:cNvSpPr/>
            <p:nvPr/>
          </p:nvSpPr>
          <p:spPr>
            <a:xfrm>
              <a:off x="5370589" y="2791980"/>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41" name="Rectangle 40"/>
            <p:cNvSpPr/>
            <p:nvPr/>
          </p:nvSpPr>
          <p:spPr>
            <a:xfrm>
              <a:off x="5561125" y="2791980"/>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42" name="Rectangle 41"/>
            <p:cNvSpPr/>
            <p:nvPr/>
          </p:nvSpPr>
          <p:spPr>
            <a:xfrm>
              <a:off x="5751661" y="2791980"/>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43" name="Rectangle 42"/>
            <p:cNvSpPr/>
            <p:nvPr/>
          </p:nvSpPr>
          <p:spPr>
            <a:xfrm>
              <a:off x="5942197" y="2791980"/>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44" name="Rectangle 43"/>
            <p:cNvSpPr/>
            <p:nvPr/>
          </p:nvSpPr>
          <p:spPr>
            <a:xfrm>
              <a:off x="6132733" y="2791980"/>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45" name="Rectangle 44"/>
            <p:cNvSpPr/>
            <p:nvPr/>
          </p:nvSpPr>
          <p:spPr>
            <a:xfrm>
              <a:off x="6323270" y="2791980"/>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46" name="Rectangle 45"/>
            <p:cNvSpPr/>
            <p:nvPr/>
          </p:nvSpPr>
          <p:spPr>
            <a:xfrm>
              <a:off x="6513806" y="2791980"/>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grpSp>
      <p:grpSp>
        <p:nvGrpSpPr>
          <p:cNvPr id="88" name="Group 87"/>
          <p:cNvGrpSpPr/>
          <p:nvPr/>
        </p:nvGrpSpPr>
        <p:grpSpPr>
          <a:xfrm>
            <a:off x="1219200" y="5077980"/>
            <a:ext cx="3809209" cy="941820"/>
            <a:chOff x="2895133" y="4720056"/>
            <a:chExt cx="3809209" cy="941820"/>
          </a:xfrm>
        </p:grpSpPr>
        <p:sp>
          <p:nvSpPr>
            <p:cNvPr id="67" name="Rectangle 66"/>
            <p:cNvSpPr/>
            <p:nvPr/>
          </p:nvSpPr>
          <p:spPr>
            <a:xfrm>
              <a:off x="2895133" y="4720056"/>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68" name="Rectangle 67"/>
            <p:cNvSpPr/>
            <p:nvPr/>
          </p:nvSpPr>
          <p:spPr>
            <a:xfrm>
              <a:off x="3085669" y="4720056"/>
              <a:ext cx="190536" cy="941820"/>
            </a:xfrm>
            <a:prstGeom prst="rect">
              <a:avLst/>
            </a:prstGeom>
            <a:solidFill>
              <a:srgbClr val="FFFFFF">
                <a:lumMod val="85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69" name="Rectangle 68"/>
            <p:cNvSpPr/>
            <p:nvPr/>
          </p:nvSpPr>
          <p:spPr>
            <a:xfrm>
              <a:off x="3276205" y="4720056"/>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70" name="Rectangle 69"/>
            <p:cNvSpPr/>
            <p:nvPr/>
          </p:nvSpPr>
          <p:spPr>
            <a:xfrm>
              <a:off x="3466742" y="4720056"/>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71" name="Rectangle 70"/>
            <p:cNvSpPr/>
            <p:nvPr/>
          </p:nvSpPr>
          <p:spPr>
            <a:xfrm>
              <a:off x="3657278" y="4720056"/>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72" name="Rectangle 71"/>
            <p:cNvSpPr/>
            <p:nvPr/>
          </p:nvSpPr>
          <p:spPr>
            <a:xfrm>
              <a:off x="3848064" y="4720056"/>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73" name="Rectangle 72"/>
            <p:cNvSpPr/>
            <p:nvPr/>
          </p:nvSpPr>
          <p:spPr>
            <a:xfrm>
              <a:off x="4038600" y="4720056"/>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74" name="Rectangle 73"/>
            <p:cNvSpPr/>
            <p:nvPr/>
          </p:nvSpPr>
          <p:spPr>
            <a:xfrm>
              <a:off x="4229136" y="4720056"/>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75" name="Rectangle 74"/>
            <p:cNvSpPr/>
            <p:nvPr/>
          </p:nvSpPr>
          <p:spPr>
            <a:xfrm>
              <a:off x="4419672" y="4720056"/>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76" name="Rectangle 75"/>
            <p:cNvSpPr/>
            <p:nvPr/>
          </p:nvSpPr>
          <p:spPr>
            <a:xfrm>
              <a:off x="4610209" y="4720056"/>
              <a:ext cx="190536" cy="941820"/>
            </a:xfrm>
            <a:prstGeom prst="rect">
              <a:avLst/>
            </a:prstGeom>
            <a:solidFill>
              <a:srgbClr val="333333">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77" name="Rectangle 76"/>
            <p:cNvSpPr/>
            <p:nvPr/>
          </p:nvSpPr>
          <p:spPr>
            <a:xfrm>
              <a:off x="4798980" y="4720056"/>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78" name="Rectangle 77"/>
            <p:cNvSpPr/>
            <p:nvPr/>
          </p:nvSpPr>
          <p:spPr>
            <a:xfrm>
              <a:off x="4989516" y="4720056"/>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79" name="Rectangle 78"/>
            <p:cNvSpPr/>
            <p:nvPr/>
          </p:nvSpPr>
          <p:spPr>
            <a:xfrm>
              <a:off x="5180052" y="4720056"/>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80" name="Rectangle 79"/>
            <p:cNvSpPr/>
            <p:nvPr/>
          </p:nvSpPr>
          <p:spPr>
            <a:xfrm>
              <a:off x="5370589" y="4720056"/>
              <a:ext cx="190536" cy="941820"/>
            </a:xfrm>
            <a:prstGeom prst="rect">
              <a:avLst/>
            </a:prstGeom>
            <a:solidFill>
              <a:srgbClr val="6F6F6F">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81" name="Rectangle 80"/>
            <p:cNvSpPr/>
            <p:nvPr/>
          </p:nvSpPr>
          <p:spPr>
            <a:xfrm>
              <a:off x="5561125" y="4720056"/>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82" name="Rectangle 81"/>
            <p:cNvSpPr/>
            <p:nvPr/>
          </p:nvSpPr>
          <p:spPr>
            <a:xfrm>
              <a:off x="5751661" y="4720056"/>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sp>
          <p:nvSpPr>
            <p:cNvPr id="83" name="Rectangle 82"/>
            <p:cNvSpPr/>
            <p:nvPr/>
          </p:nvSpPr>
          <p:spPr>
            <a:xfrm>
              <a:off x="5942197" y="4720056"/>
              <a:ext cx="190536" cy="941820"/>
            </a:xfrm>
            <a:prstGeom prst="rect">
              <a:avLst/>
            </a:prstGeom>
            <a:solidFill>
              <a:srgbClr val="FF0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1</a:t>
              </a:r>
            </a:p>
          </p:txBody>
        </p:sp>
        <p:sp>
          <p:nvSpPr>
            <p:cNvPr id="84" name="Rectangle 83"/>
            <p:cNvSpPr/>
            <p:nvPr/>
          </p:nvSpPr>
          <p:spPr>
            <a:xfrm>
              <a:off x="6132733" y="4720056"/>
              <a:ext cx="190536" cy="941820"/>
            </a:xfrm>
            <a:prstGeom prst="rect">
              <a:avLst/>
            </a:prstGeom>
            <a:solidFill>
              <a:srgbClr val="6F6F6F">
                <a:lumMod val="20000"/>
                <a:lumOff val="8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2</a:t>
              </a:r>
            </a:p>
          </p:txBody>
        </p:sp>
        <p:sp>
          <p:nvSpPr>
            <p:cNvPr id="85" name="Rectangle 84"/>
            <p:cNvSpPr/>
            <p:nvPr/>
          </p:nvSpPr>
          <p:spPr>
            <a:xfrm>
              <a:off x="6323270" y="4720056"/>
              <a:ext cx="190536" cy="941820"/>
            </a:xfrm>
            <a:prstGeom prst="rect">
              <a:avLst/>
            </a:prstGeom>
            <a:solidFill>
              <a:srgbClr val="008000"/>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3</a:t>
              </a:r>
            </a:p>
          </p:txBody>
        </p:sp>
        <p:sp>
          <p:nvSpPr>
            <p:cNvPr id="86" name="Rectangle 85"/>
            <p:cNvSpPr/>
            <p:nvPr/>
          </p:nvSpPr>
          <p:spPr>
            <a:xfrm>
              <a:off x="6513806" y="4720056"/>
              <a:ext cx="190536" cy="941820"/>
            </a:xfrm>
            <a:prstGeom prst="rect">
              <a:avLst/>
            </a:prstGeom>
            <a:solidFill>
              <a:srgbClr val="2F426B">
                <a:lumMod val="60000"/>
                <a:lumOff val="40000"/>
              </a:srgbClr>
            </a:solidFill>
            <a:ln w="952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88" b="0" i="0" u="none" strike="noStrike" kern="0" cap="none" spc="0" normalizeH="0" baseline="0" noProof="0" dirty="0" smtClean="0">
                  <a:ln>
                    <a:noFill/>
                  </a:ln>
                  <a:solidFill>
                    <a:srgbClr val="FFFFFF"/>
                  </a:solidFill>
                  <a:effectLst/>
                  <a:uLnTx/>
                  <a:uFillTx/>
                  <a:latin typeface="Trebuchet MS"/>
                  <a:ea typeface="+mn-ea"/>
                  <a:cs typeface="+mn-cs"/>
                </a:rPr>
                <a:t>4</a:t>
              </a:r>
            </a:p>
          </p:txBody>
        </p:sp>
      </p:grpSp>
    </p:spTree>
    <p:extLst>
      <p:ext uri="{BB962C8B-B14F-4D97-AF65-F5344CB8AC3E}">
        <p14:creationId xmlns:p14="http://schemas.microsoft.com/office/powerpoint/2010/main" val="819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تجزیه داده ورودی به صورت برگ‌برگ‌شده</a:t>
            </a:r>
            <a:endParaRPr lang="fa-IR" dirty="0"/>
          </a:p>
        </p:txBody>
      </p:sp>
      <p:sp>
        <p:nvSpPr>
          <p:cNvPr id="3" name="Content Placeholder 2"/>
          <p:cNvSpPr>
            <a:spLocks noGrp="1"/>
          </p:cNvSpPr>
          <p:nvPr>
            <p:ph sz="quarter" idx="1"/>
          </p:nvPr>
        </p:nvSpPr>
        <p:spPr/>
        <p:txBody>
          <a:bodyPr/>
          <a:lstStyle/>
          <a:p>
            <a:r>
              <a:rPr lang="fa-IR" dirty="0" smtClean="0"/>
              <a:t>برای تلفیق دسترسی‌ها به حافظه سراسری و افزایش کارایی حافظه</a:t>
            </a:r>
            <a:endParaRPr lang="fa-IR" dirty="0"/>
          </a:p>
        </p:txBody>
      </p:sp>
      <p:sp>
        <p:nvSpPr>
          <p:cNvPr id="4" name="Date Placeholder 3"/>
          <p:cNvSpPr>
            <a:spLocks noGrp="1"/>
          </p:cNvSpPr>
          <p:nvPr>
            <p:ph type="dt" sz="half" idx="10"/>
          </p:nvPr>
        </p:nvSpPr>
        <p:spPr/>
        <p:txBody>
          <a:bodyPr/>
          <a:lstStyle/>
          <a:p>
            <a:pPr>
              <a:defRPr/>
            </a:pPr>
            <a:r>
              <a:rPr lang="fa-IR" altLang="en-US" smtClean="0"/>
              <a:t>برنامه‌نویسی چند‌هسته‌ای</a:t>
            </a:r>
            <a:endParaRPr lang="en-US" altLang="en-US"/>
          </a:p>
        </p:txBody>
      </p:sp>
      <p:sp>
        <p:nvSpPr>
          <p:cNvPr id="5" name="Footer Placeholder 4"/>
          <p:cNvSpPr>
            <a:spLocks noGrp="1"/>
          </p:cNvSpPr>
          <p:nvPr>
            <p:ph type="ftr" sz="quarter" idx="11"/>
          </p:nvPr>
        </p:nvSpPr>
        <p:spPr/>
        <p:txBody>
          <a:bodyPr/>
          <a:lstStyle/>
          <a:p>
            <a:pPr>
              <a:defRPr/>
            </a:pPr>
            <a:r>
              <a:rPr lang="fa-IR" altLang="en-US" smtClean="0"/>
              <a:t>6 - برنامه‌نویسی پردازنده گرافیکی با </a:t>
            </a:r>
            <a:r>
              <a:rPr lang="en-US" altLang="en-US" smtClean="0"/>
              <a:t>CUDA</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F8A5C899-0CF2-4984-AB7A-C737EF720B98}" type="slidenum">
              <a:rPr lang="en-US" altLang="en-US" smtClean="0"/>
              <a:pPr>
                <a:defRPr/>
              </a:pPr>
              <a:t>9</a:t>
            </a:fld>
            <a:endParaRPr lang="en-US" altLang="en-US" dirty="0"/>
          </a:p>
        </p:txBody>
      </p:sp>
      <p:pic>
        <p:nvPicPr>
          <p:cNvPr id="7" name="Picture 6"/>
          <p:cNvPicPr>
            <a:picLocks noChangeAspect="1"/>
          </p:cNvPicPr>
          <p:nvPr/>
        </p:nvPicPr>
        <p:blipFill>
          <a:blip r:embed="rId2"/>
          <a:stretch>
            <a:fillRect/>
          </a:stretch>
        </p:blipFill>
        <p:spPr>
          <a:xfrm>
            <a:off x="1725087" y="2362200"/>
            <a:ext cx="5928522" cy="2858487"/>
          </a:xfrm>
          <a:prstGeom prst="rect">
            <a:avLst/>
          </a:prstGeom>
        </p:spPr>
      </p:pic>
    </p:spTree>
    <p:extLst>
      <p:ext uri="{BB962C8B-B14F-4D97-AF65-F5344CB8AC3E}">
        <p14:creationId xmlns:p14="http://schemas.microsoft.com/office/powerpoint/2010/main" val="2767124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12171</TotalTime>
  <Words>1339</Words>
  <Application>Microsoft Office PowerPoint</Application>
  <PresentationFormat>On-screen Show (4:3)</PresentationFormat>
  <Paragraphs>288</Paragraphs>
  <Slides>21</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MS PGothic</vt:lpstr>
      <vt:lpstr>Arial</vt:lpstr>
      <vt:lpstr>B Nazanin</vt:lpstr>
      <vt:lpstr>Calibri</vt:lpstr>
      <vt:lpstr>Droid Sans</vt:lpstr>
      <vt:lpstr>Times New Roman</vt:lpstr>
      <vt:lpstr>Trebuchet MS</vt:lpstr>
      <vt:lpstr>Verdana</vt:lpstr>
      <vt:lpstr>Wingdings</vt:lpstr>
      <vt:lpstr>Wingdings 2</vt:lpstr>
      <vt:lpstr>Median</vt:lpstr>
      <vt:lpstr>Chart</vt:lpstr>
      <vt:lpstr>برنامه‌نویسی چندهسته‌ای  6- CUDA (بخش پنجم)  محمود ممتازپور  </vt:lpstr>
      <vt:lpstr>فهرست</vt:lpstr>
      <vt:lpstr>هیستوگرام</vt:lpstr>
      <vt:lpstr>یک مثال ساده</vt:lpstr>
      <vt:lpstr>یک الگوریتم ساده موازی</vt:lpstr>
      <vt:lpstr>تکرار اول</vt:lpstr>
      <vt:lpstr>تکرار دوم</vt:lpstr>
      <vt:lpstr>دسترسی به حافظه کارآمد نیست. چرا؟</vt:lpstr>
      <vt:lpstr>تجزیه داده ورودی به صورت برگ‌برگ‌شده</vt:lpstr>
      <vt:lpstr>تکرار دوم</vt:lpstr>
      <vt:lpstr>عملیات اتمی در CUDA</vt:lpstr>
      <vt:lpstr>تابع هسته هیستوگرام متن</vt:lpstr>
      <vt:lpstr>عملیات اتمی بر روی حافظه سراسری (DRAM)</vt:lpstr>
      <vt:lpstr>عملیات اتمی بر روی حافظه سراسری (DRAM)</vt:lpstr>
      <vt:lpstr>بهبود سخت‌افزاری</vt:lpstr>
      <vt:lpstr>بهبود سخت‌افزاری</vt:lpstr>
      <vt:lpstr>خصوصی سازی       Privatization</vt:lpstr>
      <vt:lpstr>مزایا و معایب خصوصی‌سازی</vt:lpstr>
      <vt:lpstr>برنامه هسته هیستوگرام با حافظه مشترک</vt:lpstr>
      <vt:lpstr>خصوصی‌سازی</vt:lpstr>
      <vt:lpstr>مراجع</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989</cp:revision>
  <dcterms:created xsi:type="dcterms:W3CDTF">2005-06-03T08:24:32Z</dcterms:created>
  <dcterms:modified xsi:type="dcterms:W3CDTF">2018-06-02T20:42:05Z</dcterms:modified>
</cp:coreProperties>
</file>