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3"/>
  </p:notesMasterIdLst>
  <p:sldIdLst>
    <p:sldId id="271" r:id="rId2"/>
    <p:sldId id="270" r:id="rId3"/>
    <p:sldId id="299" r:id="rId4"/>
    <p:sldId id="302" r:id="rId5"/>
    <p:sldId id="300" r:id="rId6"/>
    <p:sldId id="303" r:id="rId7"/>
    <p:sldId id="304" r:id="rId8"/>
    <p:sldId id="305" r:id="rId9"/>
    <p:sldId id="301" r:id="rId10"/>
    <p:sldId id="306" r:id="rId11"/>
    <p:sldId id="298"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6600"/>
    <a:srgbClr val="1B46FD"/>
    <a:srgbClr val="FF9900"/>
    <a:srgbClr val="66FF66"/>
    <a:srgbClr val="008080"/>
    <a:srgbClr val="CC0099"/>
    <a:srgbClr val="FF0000"/>
    <a:srgbClr val="0066FF"/>
    <a:srgbClr val="6128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822" autoAdjust="0"/>
    <p:restoredTop sz="80993" autoAdjust="0"/>
  </p:normalViewPr>
  <p:slideViewPr>
    <p:cSldViewPr>
      <p:cViewPr varScale="1">
        <p:scale>
          <a:sx n="72" d="100"/>
          <a:sy n="72" d="100"/>
        </p:scale>
        <p:origin x="725" y="5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45A470DC-7C81-4DA4-8C0B-00C3524FB74D}" type="datetimeFigureOut">
              <a:rPr lang="en-US"/>
              <a:pPr>
                <a:defRPr/>
              </a:pPr>
              <a:t>6/2/2018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7733EA2D-6917-409E-A3B4-BA2E769CB8AC}" type="slidenum">
              <a:rPr lang="en-US"/>
              <a:pPr>
                <a:defRPr/>
              </a:pPr>
              <a:t>‹#›</a:t>
            </a:fld>
            <a:endParaRPr lang="en-US"/>
          </a:p>
        </p:txBody>
      </p:sp>
    </p:spTree>
    <p:extLst>
      <p:ext uri="{BB962C8B-B14F-4D97-AF65-F5344CB8AC3E}">
        <p14:creationId xmlns:p14="http://schemas.microsoft.com/office/powerpoint/2010/main" val="33030811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a:t>
            </a:fld>
            <a:endParaRPr lang="en-US"/>
          </a:p>
        </p:txBody>
      </p:sp>
    </p:spTree>
    <p:extLst>
      <p:ext uri="{BB962C8B-B14F-4D97-AF65-F5344CB8AC3E}">
        <p14:creationId xmlns:p14="http://schemas.microsoft.com/office/powerpoint/2010/main" val="1531868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2</a:t>
            </a:fld>
            <a:endParaRPr lang="en-US"/>
          </a:p>
        </p:txBody>
      </p:sp>
    </p:spTree>
    <p:extLst>
      <p:ext uri="{BB962C8B-B14F-4D97-AF65-F5344CB8AC3E}">
        <p14:creationId xmlns:p14="http://schemas.microsoft.com/office/powerpoint/2010/main" val="2723979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دقت کنید اگر میزان نسبت</a:t>
            </a:r>
            <a:r>
              <a:rPr lang="fa-IR" baseline="0" dirty="0" smtClean="0"/>
              <a:t> اشغال به یک حد مطلوبی رسیده باشد که به ازای آن به خوبی بتوان با اجرای همپوشان ریسمان‌های فعال، تاخیر آنها را پنهان کرد، افزایش نسبت اشغال بیش از آن حد نیز می‌تواند باعث کاهش کارایی شود. چون باعث کاهش منابع اختصاصی هر نخ خواهد شد (افزایش نخهای فعال </a:t>
            </a:r>
            <a:r>
              <a:rPr lang="fa-IR" baseline="0" dirty="0" smtClean="0">
                <a:sym typeface="Wingdings" panose="05000000000000000000" pitchFamily="2" charset="2"/>
              </a:rPr>
              <a:t> منابع کمتر (رجیسترها و حافظه مشترک) به ازای هر نخ)</a:t>
            </a:r>
            <a:endParaRPr lang="fa-IR"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3</a:t>
            </a:fld>
            <a:endParaRPr lang="en-US"/>
          </a:p>
        </p:txBody>
      </p:sp>
    </p:spTree>
    <p:extLst>
      <p:ext uri="{BB962C8B-B14F-4D97-AF65-F5344CB8AC3E}">
        <p14:creationId xmlns:p14="http://schemas.microsoft.com/office/powerpoint/2010/main" val="2840594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برای تعداد ریسمانهای فعال: </a:t>
            </a:r>
          </a:p>
          <a:p>
            <a:pPr marL="171450" indent="-171450" algn="r" rtl="1">
              <a:buFontTx/>
              <a:buChar char="-"/>
            </a:pPr>
            <a:r>
              <a:rPr lang="fa-IR" dirty="0" smtClean="0"/>
              <a:t>مقدار </a:t>
            </a:r>
            <a:r>
              <a:rPr lang="en-US" dirty="0" smtClean="0"/>
              <a:t>Device Limit</a:t>
            </a:r>
            <a:r>
              <a:rPr lang="fa-IR" dirty="0" smtClean="0"/>
              <a:t> نشان دهنده</a:t>
            </a:r>
            <a:r>
              <a:rPr lang="fa-IR" baseline="0" dirty="0" smtClean="0"/>
              <a:t> مقدار بیشینه ریسمانهای فعال است که </a:t>
            </a:r>
            <a:r>
              <a:rPr lang="en-US" baseline="0" dirty="0" smtClean="0"/>
              <a:t>GPU</a:t>
            </a:r>
            <a:r>
              <a:rPr lang="fa-IR" baseline="0" dirty="0" smtClean="0"/>
              <a:t> اجازه می‌دهد.</a:t>
            </a:r>
          </a:p>
          <a:p>
            <a:pPr marL="171450" indent="-171450" algn="r" rtl="1">
              <a:buFontTx/>
              <a:buChar char="-"/>
            </a:pPr>
            <a:r>
              <a:rPr lang="fa-IR" baseline="0" dirty="0" smtClean="0"/>
              <a:t>مقدار </a:t>
            </a:r>
            <a:r>
              <a:rPr lang="en-US" baseline="0" dirty="0" smtClean="0"/>
              <a:t>Theoretical</a:t>
            </a:r>
            <a:r>
              <a:rPr lang="fa-IR" baseline="0" dirty="0" smtClean="0"/>
              <a:t> نشان دهنده تعداد ریسمانهای فعال است که برنامه شما (با پارامترهایی که تعیین کرده اید) در تئوری می‌تواند به آن برسد. همیشه کمتر از </a:t>
            </a:r>
            <a:r>
              <a:rPr lang="en-US" baseline="0" dirty="0" smtClean="0"/>
              <a:t>Device Limit</a:t>
            </a:r>
            <a:r>
              <a:rPr lang="fa-IR" baseline="0" dirty="0" smtClean="0"/>
              <a:t> است. باید پارامترهای تعداد بلوک، اندازه بلوک و ... را به گونه ای تعیین کنیم که این مقدار به حد بالایی که </a:t>
            </a:r>
            <a:r>
              <a:rPr lang="en-US" baseline="0" dirty="0" smtClean="0"/>
              <a:t>GPU</a:t>
            </a:r>
            <a:r>
              <a:rPr lang="fa-IR" baseline="0" dirty="0" smtClean="0"/>
              <a:t> اجازه داده نزدیک شود.</a:t>
            </a:r>
          </a:p>
          <a:p>
            <a:pPr marL="171450" indent="-171450" algn="r" rtl="1">
              <a:buFontTx/>
              <a:buChar char="-"/>
            </a:pPr>
            <a:r>
              <a:rPr lang="fa-IR" baseline="0" dirty="0" smtClean="0"/>
              <a:t>مقدار </a:t>
            </a:r>
            <a:r>
              <a:rPr lang="en-US" baseline="0" dirty="0" smtClean="0"/>
              <a:t>Achieved</a:t>
            </a:r>
            <a:r>
              <a:rPr lang="fa-IR" baseline="0" dirty="0" smtClean="0"/>
              <a:t> مقداری است که در عمل به آن رسیده است که همیشه کمتر از یا مساوی با مقدار تئوری است.</a:t>
            </a:r>
          </a:p>
          <a:p>
            <a:pPr marL="171450" indent="-171450" algn="r" rtl="1">
              <a:buFontTx/>
              <a:buChar char="-"/>
            </a:pPr>
            <a:endParaRPr lang="fa-IR" baseline="0" dirty="0" smtClean="0"/>
          </a:p>
          <a:p>
            <a:pPr marL="171450" indent="-171450" algn="r" rtl="1">
              <a:buFontTx/>
              <a:buChar char="-"/>
            </a:pPr>
            <a:endParaRPr lang="fa-IR" baseline="0" dirty="0" smtClean="0"/>
          </a:p>
          <a:p>
            <a:pPr marL="0" indent="0" algn="r" rtl="1">
              <a:buFontTx/>
              <a:buNone/>
            </a:pPr>
            <a:r>
              <a:rPr lang="fa-IR" baseline="0" dirty="0" smtClean="0"/>
              <a:t>محدودیت تعداد ریسمان در </a:t>
            </a:r>
            <a:r>
              <a:rPr lang="en-US" baseline="0" dirty="0" smtClean="0"/>
              <a:t>SM</a:t>
            </a:r>
            <a:r>
              <a:rPr lang="fa-IR" baseline="0" dirty="0" smtClean="0"/>
              <a:t> می‌تواند به کاهش ریسمانهای فعال منجر شود: مثلا اگر بیشینه تعداد نخ </a:t>
            </a:r>
            <a:r>
              <a:rPr lang="en-US" baseline="0" dirty="0" smtClean="0"/>
              <a:t>SM</a:t>
            </a:r>
            <a:r>
              <a:rPr lang="fa-IR" baseline="0" dirty="0" smtClean="0"/>
              <a:t> 1536 و اندازه بلوک 1024 باشد، عملاً یک بلوک فعال خواهیم داشت که منجر به 1024 نخ فعال یا 32 ریسمان فعال از 48 ریسمان موجود می شود. راه حل کاهش اندازه بلوک است.</a:t>
            </a:r>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5</a:t>
            </a:fld>
            <a:endParaRPr lang="en-US"/>
          </a:p>
        </p:txBody>
      </p:sp>
    </p:spTree>
    <p:extLst>
      <p:ext uri="{BB962C8B-B14F-4D97-AF65-F5344CB8AC3E}">
        <p14:creationId xmlns:p14="http://schemas.microsoft.com/office/powerpoint/2010/main" val="1474315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راه حل، افزایش</a:t>
            </a:r>
            <a:r>
              <a:rPr lang="fa-IR" baseline="0" dirty="0" smtClean="0"/>
              <a:t> اندازه بلوک‌ها است.</a:t>
            </a:r>
            <a:endParaRPr lang="fa-IR"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6</a:t>
            </a:fld>
            <a:endParaRPr lang="en-US"/>
          </a:p>
        </p:txBody>
      </p:sp>
    </p:spTree>
    <p:extLst>
      <p:ext uri="{BB962C8B-B14F-4D97-AF65-F5344CB8AC3E}">
        <p14:creationId xmlns:p14="http://schemas.microsoft.com/office/powerpoint/2010/main" val="197076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راه حل، کاهش</a:t>
            </a:r>
            <a:r>
              <a:rPr lang="fa-IR" baseline="0" dirty="0" smtClean="0"/>
              <a:t> تعداد رجیسترهای هر نخ است. دقت کنید کاهش تعداد رجیسترهای یک نخ به منظور افزایش تعداد نخهای (ریسمانهای) فعال در سیستم، می تواند باعث کاهش کارایی شود! در واقع اینجا یک بده بستان وجود دارد: از طرفی می خواهیم هر نخ تعداد بیشتری رجیستر داشته باشد تا دسترسی به متغیرها سریعتر باشد، و از طرفی می خواهیم تعداد رجیستر کمتری داشته باشد تا بتوانیم تعداد نخ فعال بیشتری برای اجرای همپوشان داشته باشیم.</a:t>
            </a:r>
            <a:endParaRPr lang="fa-IR"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7</a:t>
            </a:fld>
            <a:endParaRPr lang="en-US"/>
          </a:p>
        </p:txBody>
      </p:sp>
    </p:spTree>
    <p:extLst>
      <p:ext uri="{BB962C8B-B14F-4D97-AF65-F5344CB8AC3E}">
        <p14:creationId xmlns:p14="http://schemas.microsoft.com/office/powerpoint/2010/main" val="1590546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راه حل، کاهش</a:t>
            </a:r>
            <a:r>
              <a:rPr lang="fa-IR" baseline="0" dirty="0" smtClean="0"/>
              <a:t> میزان استفاده از حافظه مشترک توسط هر بلوک نخ است. دقت کنید کاهش میزان استفاده از حافظه مشترک توسط بلوک نخ به منظور افزایش تعداد بلوکهای (ریسمانهای) فعال در سیستم، می تواند باعث کاهش کارایی شود! در واقع اینجا یک بده بستان وجود دارد: از طرفی می خواهیم هر بلوک نخ به فضای بزرگتری از حافظه مشترک دسترسی داشته باشد تا دسترسی به داده ها سریعتر باشد، و از طرفی می خواهیم هر بلوک به فضای کوچکتری از حافظه مشترک نیاز داشته باشد  تا بتوانیم تعداد بلوک نخ فعال بیشتری برای اجرای همپوشان داشته باشیم.</a:t>
            </a:r>
            <a:endParaRPr lang="fa-IR"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8</a:t>
            </a:fld>
            <a:endParaRPr lang="en-US"/>
          </a:p>
        </p:txBody>
      </p:sp>
    </p:spTree>
    <p:extLst>
      <p:ext uri="{BB962C8B-B14F-4D97-AF65-F5344CB8AC3E}">
        <p14:creationId xmlns:p14="http://schemas.microsoft.com/office/powerpoint/2010/main" val="99248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r>
              <a:rPr lang="fa-IR" altLang="en-US" smtClean="0"/>
              <a:t>برنامه‌نویسی چند‌هسته‌ای</a:t>
            </a:r>
            <a:endParaRPr lang="en-US" alt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fa-IR" altLang="en-US" smtClean="0"/>
              <a:t>6 - برنامه‌نویسی پردازنده گرافیکی با </a:t>
            </a:r>
            <a:r>
              <a:rPr lang="en-US" altLang="en-US" smtClean="0"/>
              <a:t>CUDA</a:t>
            </a:r>
            <a:endParaRPr lang="en-US" alt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3B93544-E515-4998-91FF-24DFE15CC0DF}" type="slidenum">
              <a:rPr lang="en-US" altLang="en-US"/>
              <a:pPr>
                <a:defRPr/>
              </a:pPr>
              <a:t>‹#›</a:t>
            </a:fld>
            <a:endParaRPr lang="en-US" altLang="en-US"/>
          </a:p>
        </p:txBody>
      </p:sp>
    </p:spTree>
    <p:extLst>
      <p:ext uri="{BB962C8B-B14F-4D97-AF65-F5344CB8AC3E}">
        <p14:creationId xmlns:p14="http://schemas.microsoft.com/office/powerpoint/2010/main" val="30261285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fa-IR" altLang="en-US" smtClean="0"/>
              <a:t>برنامه‌نویسی چند‌هسته‌ای</a:t>
            </a:r>
            <a:endParaRPr lang="en-US" altLang="en-US" dirty="0"/>
          </a:p>
        </p:txBody>
      </p:sp>
      <p:sp>
        <p:nvSpPr>
          <p:cNvPr id="5" name="Footer Placeholder 2"/>
          <p:cNvSpPr>
            <a:spLocks noGrp="1"/>
          </p:cNvSpPr>
          <p:nvPr>
            <p:ph type="ftr" sz="quarter" idx="11"/>
          </p:nvPr>
        </p:nvSpPr>
        <p:spPr/>
        <p:txBody>
          <a:bodyPr/>
          <a:lstStyle>
            <a:lvl1pPr>
              <a:defRPr/>
            </a:lvl1p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22"/>
          <p:cNvSpPr>
            <a:spLocks noGrp="1"/>
          </p:cNvSpPr>
          <p:nvPr>
            <p:ph type="sldNum" sz="quarter" idx="12"/>
          </p:nvPr>
        </p:nvSpPr>
        <p:spPr/>
        <p:txBody>
          <a:bodyPr/>
          <a:lstStyle>
            <a:lvl1pPr>
              <a:defRPr/>
            </a:lvl1pPr>
          </a:lstStyle>
          <a:p>
            <a:pPr>
              <a:defRPr/>
            </a:pPr>
            <a:fld id="{A85D6ACE-8AD5-4601-BF6F-3BD0F2FCF74C}" type="slidenum">
              <a:rPr lang="en-US" altLang="en-US"/>
              <a:pPr>
                <a:defRPr/>
              </a:pPr>
              <a:t>‹#›</a:t>
            </a:fld>
            <a:endParaRPr lang="en-US" altLang="en-US" dirty="0"/>
          </a:p>
        </p:txBody>
      </p:sp>
    </p:spTree>
    <p:extLst>
      <p:ext uri="{BB962C8B-B14F-4D97-AF65-F5344CB8AC3E}">
        <p14:creationId xmlns:p14="http://schemas.microsoft.com/office/powerpoint/2010/main" val="348672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r>
              <a:rPr lang="fa-IR" altLang="en-US" smtClean="0"/>
              <a:t>برنامه‌نویسی چند‌هسته‌ای</a:t>
            </a:r>
            <a:endParaRPr lang="en-US" alt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fa-IR" altLang="en-US" smtClean="0"/>
              <a:t>6 - برنامه‌نویسی پردازنده گرافیکی با </a:t>
            </a:r>
            <a:r>
              <a:rPr lang="en-US" altLang="en-US" smtClean="0"/>
              <a:t>CUDA</a:t>
            </a:r>
            <a:endParaRPr lang="en-US" alt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A9D028E-CEE5-4E72-AB72-60DE51AE86D8}" type="slidenum">
              <a:rPr lang="en-US" altLang="en-US"/>
              <a:pPr>
                <a:defRPr/>
              </a:pPr>
              <a:t>‹#›</a:t>
            </a:fld>
            <a:endParaRPr lang="en-US" altLang="en-US"/>
          </a:p>
        </p:txBody>
      </p:sp>
    </p:spTree>
    <p:extLst>
      <p:ext uri="{BB962C8B-B14F-4D97-AF65-F5344CB8AC3E}">
        <p14:creationId xmlns:p14="http://schemas.microsoft.com/office/powerpoint/2010/main" val="8117639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5800"/>
          </a:xfrm>
        </p:spPr>
        <p:txBody>
          <a:bodyPr/>
          <a:lstStyle>
            <a:lvl1pPr algn="r" rtl="1">
              <a:defRPr baseline="0">
                <a:cs typeface="B Nazanin" panose="00000400000000000000" pitchFamily="2" charset="-78"/>
              </a:defRPr>
            </a:lvl1pPr>
          </a:lstStyle>
          <a:p>
            <a:r>
              <a:rPr lang="en-US" dirty="0"/>
              <a:t>Click to edit Master title style</a:t>
            </a:r>
          </a:p>
        </p:txBody>
      </p:sp>
      <p:sp>
        <p:nvSpPr>
          <p:cNvPr id="8" name="Content Placeholder 7"/>
          <p:cNvSpPr>
            <a:spLocks noGrp="1"/>
          </p:cNvSpPr>
          <p:nvPr>
            <p:ph sz="quarter" idx="1"/>
          </p:nvPr>
        </p:nvSpPr>
        <p:spPr>
          <a:xfrm>
            <a:off x="612648" y="1219200"/>
            <a:ext cx="8153400" cy="4876800"/>
          </a:xfrm>
        </p:spPr>
        <p:txBody>
          <a:bodyPr/>
          <a:lstStyle>
            <a:lvl1pPr algn="r" rtl="1">
              <a:defRPr sz="2800" baseline="0">
                <a:cs typeface="B Nazanin" panose="00000400000000000000" pitchFamily="2" charset="-78"/>
              </a:defRPr>
            </a:lvl1pPr>
            <a:lvl2pPr algn="r" rtl="1">
              <a:defRPr sz="2400" baseline="0">
                <a:cs typeface="B Nazanin" panose="00000400000000000000" pitchFamily="2" charset="-78"/>
              </a:defRPr>
            </a:lvl2pPr>
            <a:lvl3pPr algn="r" rtl="1">
              <a:defRPr sz="2000" baseline="0">
                <a:cs typeface="B Nazanin" panose="00000400000000000000" pitchFamily="2" charset="-78"/>
              </a:defRPr>
            </a:lvl3pPr>
            <a:lvl4pPr algn="r" rtl="1">
              <a:defRPr sz="1800" baseline="0">
                <a:cs typeface="B Nazanin" panose="00000400000000000000" pitchFamily="2" charset="-78"/>
              </a:defRPr>
            </a:lvl4pPr>
            <a:lvl5pPr algn="r" rtl="1">
              <a:defRPr sz="1800" baseline="0">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rtl="1">
              <a:defRPr baseline="0">
                <a:cs typeface="B Nazanin" panose="00000400000000000000" pitchFamily="2" charset="-78"/>
              </a:defRPr>
            </a:lvl1p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a:xfrm>
            <a:off x="1195388" y="6248400"/>
            <a:ext cx="4811712" cy="381000"/>
          </a:xfrm>
        </p:spPr>
        <p:txBody>
          <a:bodyPr/>
          <a:lstStyle>
            <a:lvl1pPr rtl="1">
              <a:defRPr baseline="0">
                <a:cs typeface="B Nazanin" panose="00000400000000000000" pitchFamily="2" charset="-78"/>
              </a:defRPr>
            </a:lvl1p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lstStyle>
            <a:lvl1pPr rtl="1">
              <a:defRPr baseline="0">
                <a:solidFill>
                  <a:srgbClr val="FFFFFF"/>
                </a:solidFill>
                <a:cs typeface="B Nazanin" panose="00000400000000000000" pitchFamily="2" charset="-78"/>
              </a:defRPr>
            </a:lvl1pPr>
          </a:lstStyle>
          <a:p>
            <a:pPr>
              <a:defRPr/>
            </a:pPr>
            <a:fld id="{F8A5C899-0CF2-4984-AB7A-C737EF720B98}" type="slidenum">
              <a:rPr lang="en-US" altLang="en-US" smtClean="0"/>
              <a:pPr>
                <a:defRPr/>
              </a:pPr>
              <a:t>‹#›</a:t>
            </a:fld>
            <a:endParaRPr lang="en-US" altLang="en-US" dirty="0"/>
          </a:p>
        </p:txBody>
      </p:sp>
    </p:spTree>
    <p:extLst>
      <p:ext uri="{BB962C8B-B14F-4D97-AF65-F5344CB8AC3E}">
        <p14:creationId xmlns:p14="http://schemas.microsoft.com/office/powerpoint/2010/main" val="1904584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pPr>
              <a:defRPr/>
            </a:pPr>
            <a:r>
              <a:rPr lang="fa-IR" altLang="en-US" smtClean="0"/>
              <a:t>برنامه‌نویسی چند‌هسته‌ای</a:t>
            </a:r>
            <a:endParaRPr lang="en-US" alt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D1C4AC28-1BAE-4DCD-93DB-8AD7F1A46763}"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r>
              <a:rPr lang="fa-IR" altLang="en-US" smtClean="0"/>
              <a:t>6 - برنامه‌نویسی پردازنده گرافیکی با </a:t>
            </a:r>
            <a:r>
              <a:rPr lang="en-US" altLang="en-US" smtClean="0"/>
              <a:t>CUDA</a:t>
            </a:r>
            <a:endParaRPr lang="en-US" altLang="en-US"/>
          </a:p>
        </p:txBody>
      </p:sp>
    </p:spTree>
    <p:extLst>
      <p:ext uri="{BB962C8B-B14F-4D97-AF65-F5344CB8AC3E}">
        <p14:creationId xmlns:p14="http://schemas.microsoft.com/office/powerpoint/2010/main" val="2797823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r>
              <a:rPr lang="fa-IR" altLang="en-US" smtClean="0"/>
              <a:t>برنامه‌نویسی چند‌هسته‌ای</a:t>
            </a:r>
            <a:endParaRPr lang="en-US" altLang="en-US"/>
          </a:p>
        </p:txBody>
      </p:sp>
      <p:sp>
        <p:nvSpPr>
          <p:cNvPr id="6" name="Slide Number Placeholder 9"/>
          <p:cNvSpPr>
            <a:spLocks noGrp="1"/>
          </p:cNvSpPr>
          <p:nvPr>
            <p:ph type="sldNum" sz="quarter" idx="11"/>
          </p:nvPr>
        </p:nvSpPr>
        <p:spPr/>
        <p:txBody>
          <a:bodyPr rtlCol="0"/>
          <a:lstStyle>
            <a:lvl1pPr>
              <a:defRPr/>
            </a:lvl1pPr>
          </a:lstStyle>
          <a:p>
            <a:pPr>
              <a:defRPr/>
            </a:pPr>
            <a:fld id="{C8273399-FC00-468E-8297-A5C757E77729}"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r>
              <a:rPr lang="fa-IR" altLang="en-US" smtClean="0"/>
              <a:t>6 - برنامه‌نویسی پردازنده گرافیکی با </a:t>
            </a:r>
            <a:r>
              <a:rPr lang="en-US" altLang="en-US" smtClean="0"/>
              <a:t>CUDA</a:t>
            </a:r>
            <a:endParaRPr lang="en-US" altLang="en-US"/>
          </a:p>
        </p:txBody>
      </p:sp>
    </p:spTree>
    <p:extLst>
      <p:ext uri="{BB962C8B-B14F-4D97-AF65-F5344CB8AC3E}">
        <p14:creationId xmlns:p14="http://schemas.microsoft.com/office/powerpoint/2010/main" val="269659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pPr>
              <a:defRPr/>
            </a:pPr>
            <a:r>
              <a:rPr lang="fa-IR" altLang="en-US" smtClean="0"/>
              <a:t>برنامه‌نویسی چند‌هسته‌ای</a:t>
            </a:r>
            <a:endParaRPr lang="en-US" altLang="en-US"/>
          </a:p>
        </p:txBody>
      </p:sp>
      <p:sp>
        <p:nvSpPr>
          <p:cNvPr id="8" name="Slide Number Placeholder 11"/>
          <p:cNvSpPr>
            <a:spLocks noGrp="1"/>
          </p:cNvSpPr>
          <p:nvPr>
            <p:ph type="sldNum" sz="quarter" idx="11"/>
          </p:nvPr>
        </p:nvSpPr>
        <p:spPr/>
        <p:txBody>
          <a:bodyPr rtlCol="0"/>
          <a:lstStyle>
            <a:lvl1pPr>
              <a:defRPr/>
            </a:lvl1pPr>
          </a:lstStyle>
          <a:p>
            <a:pPr>
              <a:defRPr/>
            </a:pPr>
            <a:fld id="{B5EE0C74-F63E-4D14-B3D9-88056494A6C0}"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r>
              <a:rPr lang="fa-IR" altLang="en-US" smtClean="0"/>
              <a:t>6 - برنامه‌نویسی پردازنده گرافیکی با </a:t>
            </a:r>
            <a:r>
              <a:rPr lang="en-US" altLang="en-US" smtClean="0"/>
              <a:t>CUDA</a:t>
            </a:r>
            <a:endParaRPr lang="en-US" altLang="en-US"/>
          </a:p>
        </p:txBody>
      </p:sp>
    </p:spTree>
    <p:extLst>
      <p:ext uri="{BB962C8B-B14F-4D97-AF65-F5344CB8AC3E}">
        <p14:creationId xmlns:p14="http://schemas.microsoft.com/office/powerpoint/2010/main" val="3638980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r>
              <a:rPr lang="fa-IR" altLang="en-US" smtClean="0"/>
              <a:t>برنامه‌نویسی چند‌هسته‌ای</a:t>
            </a:r>
            <a:endParaRPr lang="en-US" altLang="en-US" dirty="0"/>
          </a:p>
        </p:txBody>
      </p:sp>
      <p:sp>
        <p:nvSpPr>
          <p:cNvPr id="4" name="Footer Placeholder 2"/>
          <p:cNvSpPr>
            <a:spLocks noGrp="1"/>
          </p:cNvSpPr>
          <p:nvPr>
            <p:ph type="ftr" sz="quarter" idx="11"/>
          </p:nvPr>
        </p:nvSpPr>
        <p:spPr/>
        <p:txBody>
          <a:bodyPr/>
          <a:lstStyle>
            <a:lvl1pPr>
              <a:defRPr/>
            </a:lvl1pPr>
          </a:lstStyle>
          <a:p>
            <a:pPr>
              <a:defRPr/>
            </a:pPr>
            <a:r>
              <a:rPr lang="fa-IR" altLang="en-US" smtClean="0"/>
              <a:t>6 - برنامه‌نویسی پردازنده گرافیکی با </a:t>
            </a:r>
            <a:r>
              <a:rPr lang="en-US" altLang="en-US" smtClean="0"/>
              <a:t>CUDA</a:t>
            </a:r>
            <a:endParaRPr lang="en-US" altLang="en-US" dirty="0"/>
          </a:p>
        </p:txBody>
      </p:sp>
      <p:sp>
        <p:nvSpPr>
          <p:cNvPr id="5" name="Slide Number Placeholder 22"/>
          <p:cNvSpPr>
            <a:spLocks noGrp="1"/>
          </p:cNvSpPr>
          <p:nvPr>
            <p:ph type="sldNum" sz="quarter" idx="12"/>
          </p:nvPr>
        </p:nvSpPr>
        <p:spPr/>
        <p:txBody>
          <a:bodyPr/>
          <a:lstStyle>
            <a:lvl1pPr>
              <a:defRPr/>
            </a:lvl1pPr>
          </a:lstStyle>
          <a:p>
            <a:pPr>
              <a:defRPr/>
            </a:pPr>
            <a:fld id="{D5051E03-F727-4562-A6EF-A0FC89A14B1C}" type="slidenum">
              <a:rPr lang="en-US" altLang="en-US"/>
              <a:pPr>
                <a:defRPr/>
              </a:pPr>
              <a:t>‹#›</a:t>
            </a:fld>
            <a:endParaRPr lang="en-US" altLang="en-US" dirty="0"/>
          </a:p>
        </p:txBody>
      </p:sp>
    </p:spTree>
    <p:extLst>
      <p:ext uri="{BB962C8B-B14F-4D97-AF65-F5344CB8AC3E}">
        <p14:creationId xmlns:p14="http://schemas.microsoft.com/office/powerpoint/2010/main" val="117133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fa-IR" altLang="en-US" smtClean="0"/>
              <a:t>برنامه‌نویسی چند‌هسته‌ای</a:t>
            </a:r>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fa-IR" altLang="en-US" smtClean="0"/>
              <a:t>6 - برنامه‌نویسی پردازنده گرافیکی با </a:t>
            </a:r>
            <a:r>
              <a:rPr lang="en-US" altLang="en-US" smtClean="0"/>
              <a:t>CUDA</a:t>
            </a:r>
            <a:endParaRPr lang="en-US"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1447DC95-5854-4724-B6D6-20751119913D}" type="slidenum">
              <a:rPr lang="en-US" altLang="en-US"/>
              <a:pPr>
                <a:defRPr/>
              </a:pPr>
              <a:t>‹#›</a:t>
            </a:fld>
            <a:endParaRPr lang="en-US" altLang="en-US"/>
          </a:p>
        </p:txBody>
      </p:sp>
    </p:spTree>
    <p:extLst>
      <p:ext uri="{BB962C8B-B14F-4D97-AF65-F5344CB8AC3E}">
        <p14:creationId xmlns:p14="http://schemas.microsoft.com/office/powerpoint/2010/main" val="254828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r>
              <a:rPr lang="fa-IR" altLang="en-US" smtClean="0"/>
              <a:t>برنامه‌نویسی چند‌هسته‌ای</a:t>
            </a:r>
            <a:endParaRPr lang="en-US" altLang="en-US" dirty="0"/>
          </a:p>
        </p:txBody>
      </p:sp>
      <p:sp>
        <p:nvSpPr>
          <p:cNvPr id="6" name="Footer Placeholder 2"/>
          <p:cNvSpPr>
            <a:spLocks noGrp="1"/>
          </p:cNvSpPr>
          <p:nvPr>
            <p:ph type="ftr" sz="quarter" idx="11"/>
          </p:nvPr>
        </p:nvSpPr>
        <p:spPr/>
        <p:txBody>
          <a:bodyPr/>
          <a:lstStyle>
            <a:lvl1pPr>
              <a:defRPr/>
            </a:lvl1pPr>
          </a:lstStyle>
          <a:p>
            <a:pPr>
              <a:defRPr/>
            </a:pPr>
            <a:r>
              <a:rPr lang="fa-IR" altLang="en-US" smtClean="0"/>
              <a:t>6 - برنامه‌نویسی پردازنده گرافیکی با </a:t>
            </a:r>
            <a:r>
              <a:rPr lang="en-US" altLang="en-US" smtClean="0"/>
              <a:t>CUDA</a:t>
            </a:r>
            <a:endParaRPr lang="en-US" altLang="en-US" dirty="0"/>
          </a:p>
        </p:txBody>
      </p:sp>
      <p:sp>
        <p:nvSpPr>
          <p:cNvPr id="7" name="Slide Number Placeholder 22"/>
          <p:cNvSpPr>
            <a:spLocks noGrp="1"/>
          </p:cNvSpPr>
          <p:nvPr>
            <p:ph type="sldNum" sz="quarter" idx="12"/>
          </p:nvPr>
        </p:nvSpPr>
        <p:spPr/>
        <p:txBody>
          <a:bodyPr/>
          <a:lstStyle>
            <a:lvl1pPr>
              <a:defRPr/>
            </a:lvl1pPr>
          </a:lstStyle>
          <a:p>
            <a:pPr>
              <a:defRPr/>
            </a:pPr>
            <a:fld id="{7B626475-5554-4527-8CFD-5B621BF7CCBE}" type="slidenum">
              <a:rPr lang="en-US" altLang="en-US"/>
              <a:pPr>
                <a:defRPr/>
              </a:pPr>
              <a:t>‹#›</a:t>
            </a:fld>
            <a:endParaRPr lang="en-US" altLang="en-US" dirty="0"/>
          </a:p>
        </p:txBody>
      </p:sp>
    </p:spTree>
    <p:extLst>
      <p:ext uri="{BB962C8B-B14F-4D97-AF65-F5344CB8AC3E}">
        <p14:creationId xmlns:p14="http://schemas.microsoft.com/office/powerpoint/2010/main" val="279098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r>
              <a:rPr lang="fa-IR" altLang="en-US" smtClean="0"/>
              <a:t>برنامه‌نویسی چند‌هسته‌ای</a:t>
            </a:r>
            <a:endParaRPr lang="en-US" alt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96818297-90BD-4146-99D5-0305732C08E6}" type="slidenum">
              <a:rPr lang="en-US" altLang="en-US"/>
              <a:pPr>
                <a:defRPr/>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fa-IR" altLang="en-US" smtClean="0"/>
              <a:t>6 - برنامه‌نویسی پردازنده گرافیکی با </a:t>
            </a:r>
            <a:r>
              <a:rPr lang="en-US" altLang="en-US" smtClean="0"/>
              <a:t>CUDA</a:t>
            </a:r>
            <a:endParaRPr lang="en-US" altLang="en-US"/>
          </a:p>
        </p:txBody>
      </p:sp>
    </p:spTree>
    <p:extLst>
      <p:ext uri="{BB962C8B-B14F-4D97-AF65-F5344CB8AC3E}">
        <p14:creationId xmlns:p14="http://schemas.microsoft.com/office/powerpoint/2010/main" val="41367019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p:cNvSpPr>
            <a:spLocks noGrp="1"/>
          </p:cNvSpPr>
          <p:nvPr>
            <p:ph type="body" idx="1"/>
          </p:nvPr>
        </p:nvSpPr>
        <p:spPr bwMode="auto">
          <a:xfrm>
            <a:off x="612775" y="1235075"/>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6248400"/>
            <a:ext cx="2667000" cy="381000"/>
          </a:xfrm>
          <a:prstGeom prst="rect">
            <a:avLst/>
          </a:prstGeom>
          <a:solidFill>
            <a:schemeClr val="accent1"/>
          </a:solidFill>
        </p:spPr>
        <p:txBody>
          <a:bodyPr vert="horz" anchor="ctr" anchorCtr="0"/>
          <a:lstStyle>
            <a:lvl1pPr algn="ctr" eaLnBrk="1" latinLnBrk="0" hangingPunct="1">
              <a:defRPr kumimoji="0" sz="1400">
                <a:solidFill>
                  <a:schemeClr val="tx2"/>
                </a:solidFill>
                <a:latin typeface="Arial" charset="0"/>
              </a:defRPr>
            </a:lvl1pPr>
          </a:lstStyle>
          <a:p>
            <a:pPr>
              <a:defRPr/>
            </a:pPr>
            <a:r>
              <a:rPr lang="fa-IR" altLang="en-US" smtClean="0"/>
              <a:t>برنامه‌نویسی چند‌هسته‌ای</a:t>
            </a:r>
            <a:endParaRPr lang="en-US" altLang="en-US" dirty="0"/>
          </a:p>
        </p:txBody>
      </p:sp>
      <p:sp>
        <p:nvSpPr>
          <p:cNvPr id="3" name="Footer Placeholder 2"/>
          <p:cNvSpPr>
            <a:spLocks noGrp="1"/>
          </p:cNvSpPr>
          <p:nvPr>
            <p:ph type="ftr" sz="quarter" idx="3"/>
          </p:nvPr>
        </p:nvSpPr>
        <p:spPr>
          <a:xfrm>
            <a:off x="1219200" y="6248400"/>
            <a:ext cx="4811713" cy="381000"/>
          </a:xfrm>
          <a:prstGeom prst="rect">
            <a:avLst/>
          </a:prstGeom>
          <a:solidFill>
            <a:schemeClr val="accent2"/>
          </a:solidFill>
        </p:spPr>
        <p:txBody>
          <a:bodyPr vert="horz" anchor="ctr"/>
          <a:lstStyle>
            <a:lvl1pPr algn="ctr" eaLnBrk="1" latinLnBrk="0" hangingPunct="1">
              <a:defRPr kumimoji="0" sz="1400">
                <a:solidFill>
                  <a:schemeClr val="tx2"/>
                </a:solidFill>
                <a:latin typeface="Arial" charset="0"/>
              </a:defRPr>
            </a:lvl1pPr>
          </a:lstStyle>
          <a:p>
            <a:pPr>
              <a:defRPr/>
            </a:pPr>
            <a:r>
              <a:rPr lang="fa-IR" altLang="en-US" smtClean="0"/>
              <a:t>6 - برنامه‌نویسی پردازنده گرافیکی با </a:t>
            </a:r>
            <a:r>
              <a:rPr lang="en-US" altLang="en-US" smtClean="0"/>
              <a:t>CUDA</a:t>
            </a:r>
            <a:endParaRPr lang="en-US" altLang="en-US" dirty="0"/>
          </a:p>
        </p:txBody>
      </p:sp>
      <p:sp>
        <p:nvSpPr>
          <p:cNvPr id="7" name="Rectangle 6"/>
          <p:cNvSpPr/>
          <p:nvPr/>
        </p:nvSpPr>
        <p:spPr bwMode="white">
          <a:xfrm>
            <a:off x="0" y="900113"/>
            <a:ext cx="9144000" cy="319087"/>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590550" y="6248400"/>
            <a:ext cx="533400" cy="3810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990600"/>
            <a:ext cx="8172450" cy="16033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609600" y="6329363"/>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defRPr>
            </a:lvl1pPr>
          </a:lstStyle>
          <a:p>
            <a:pPr>
              <a:defRPr/>
            </a:pPr>
            <a:fld id="{27132BE2-3AAD-4C99-84E8-867559028174}"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65" r:id="rId6"/>
    <p:sldLayoutId id="2147483973" r:id="rId7"/>
    <p:sldLayoutId id="2147483966" r:id="rId8"/>
    <p:sldLayoutId id="2147483974" r:id="rId9"/>
    <p:sldLayoutId id="2147483967" r:id="rId10"/>
    <p:sldLayoutId id="2147483975" r:id="rId11"/>
  </p:sldLayoutIdLst>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Calibri" pitchFamily="34" charset="0"/>
        </a:defRPr>
      </a:lvl2pPr>
      <a:lvl3pPr algn="l" rtl="0" eaLnBrk="0" fontAlgn="base" hangingPunct="0">
        <a:spcBef>
          <a:spcPct val="0"/>
        </a:spcBef>
        <a:spcAft>
          <a:spcPct val="0"/>
        </a:spcAft>
        <a:defRPr sz="4400">
          <a:solidFill>
            <a:schemeClr val="tx2"/>
          </a:solidFill>
          <a:latin typeface="Calibri" pitchFamily="34" charset="0"/>
        </a:defRPr>
      </a:lvl3pPr>
      <a:lvl4pPr algn="l" rtl="0" eaLnBrk="0" fontAlgn="base" hangingPunct="0">
        <a:spcBef>
          <a:spcPct val="0"/>
        </a:spcBef>
        <a:spcAft>
          <a:spcPct val="0"/>
        </a:spcAft>
        <a:defRPr sz="4400">
          <a:solidFill>
            <a:schemeClr val="tx2"/>
          </a:solidFill>
          <a:latin typeface="Calibri" pitchFamily="34" charset="0"/>
        </a:defRPr>
      </a:lvl4pPr>
      <a:lvl5pPr algn="l" rtl="0" eaLnBrk="0" fontAlgn="base" hangingPunct="0">
        <a:spcBef>
          <a:spcPct val="0"/>
        </a:spcBef>
        <a:spcAft>
          <a:spcPct val="0"/>
        </a:spcAft>
        <a:defRPr sz="4400">
          <a:solidFill>
            <a:schemeClr val="tx2"/>
          </a:solidFill>
          <a:latin typeface="Calibri" pitchFamily="34" charset="0"/>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nvidia.com/gameworks/content/developertools/desktop/analysis/report/cudaexperiments/kernellevel/achievedoccupancy.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8229600" cy="4876800"/>
          </a:xfrm>
        </p:spPr>
        <p:txBody>
          <a:bodyPr>
            <a:normAutofit/>
          </a:bodyPr>
          <a:lstStyle/>
          <a:p>
            <a:pPr algn="r" rtl="1" eaLnBrk="1" fontAlgn="auto" hangingPunct="1">
              <a:spcAft>
                <a:spcPts val="0"/>
              </a:spcAft>
              <a:defRPr/>
            </a:pPr>
            <a:r>
              <a:rPr lang="fa-IR" cap="none" dirty="0" smtClean="0">
                <a:cs typeface="B Nazanin" panose="00000400000000000000" pitchFamily="2" charset="-78"/>
              </a:rPr>
              <a:t>برنامه‌نویسی چندهسته‌ای</a:t>
            </a:r>
            <a:r>
              <a:rPr lang="en-US" cap="none" dirty="0">
                <a:cs typeface="B Nazanin" panose="00000400000000000000" pitchFamily="2" charset="-78"/>
              </a:rPr>
              <a:t/>
            </a:r>
            <a:br>
              <a:rPr lang="en-US" cap="none" dirty="0">
                <a:cs typeface="B Nazanin" panose="00000400000000000000" pitchFamily="2" charset="-78"/>
              </a:rPr>
            </a:br>
            <a:r>
              <a:rPr lang="fa-IR" cap="none" dirty="0" smtClean="0">
                <a:cs typeface="B Nazanin" panose="00000400000000000000" pitchFamily="2" charset="-78"/>
              </a:rPr>
              <a:t/>
            </a:r>
            <a:br>
              <a:rPr lang="fa-IR" cap="none" dirty="0" smtClean="0">
                <a:cs typeface="B Nazanin" panose="00000400000000000000" pitchFamily="2" charset="-78"/>
              </a:rPr>
            </a:br>
            <a:r>
              <a:rPr lang="fa-IR" cap="none" dirty="0" smtClean="0">
                <a:cs typeface="B Nazanin" panose="00000400000000000000" pitchFamily="2" charset="-78"/>
              </a:rPr>
              <a:t>6- </a:t>
            </a:r>
            <a:r>
              <a:rPr lang="en-US" cap="none" dirty="0" smtClean="0">
                <a:cs typeface="B Nazanin" panose="00000400000000000000" pitchFamily="2" charset="-78"/>
              </a:rPr>
              <a:t>CUDA</a:t>
            </a:r>
            <a:r>
              <a:rPr lang="fa-IR" cap="none" dirty="0" smtClean="0">
                <a:cs typeface="B Nazanin" panose="00000400000000000000" pitchFamily="2" charset="-78"/>
              </a:rPr>
              <a:t> (بخش </a:t>
            </a:r>
            <a:r>
              <a:rPr lang="fa-IR" cap="none" dirty="0" smtClean="0">
                <a:cs typeface="B Nazanin" panose="00000400000000000000" pitchFamily="2" charset="-78"/>
              </a:rPr>
              <a:t>شش</a:t>
            </a:r>
            <a:r>
              <a:rPr lang="fa-IR" cap="none" dirty="0" smtClean="0">
                <a:cs typeface="B Nazanin" panose="00000400000000000000" pitchFamily="2" charset="-78"/>
              </a:rPr>
              <a:t>م</a:t>
            </a:r>
            <a:r>
              <a:rPr lang="fa-IR" cap="none" dirty="0" smtClean="0">
                <a:cs typeface="B Nazanin" panose="00000400000000000000" pitchFamily="2" charset="-78"/>
              </a:rPr>
              <a:t>)</a:t>
            </a:r>
            <a:r>
              <a:rPr lang="en-US" dirty="0">
                <a:cs typeface="B Nazanin" panose="00000400000000000000" pitchFamily="2" charset="-78"/>
              </a:rPr>
              <a:t/>
            </a:r>
            <a:br>
              <a:rPr lang="en-US"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r>
              <a:rPr lang="fa-IR" sz="3600" cap="none" dirty="0" smtClean="0">
                <a:cs typeface="B Nazanin" panose="00000400000000000000" pitchFamily="2" charset="-78"/>
              </a:rPr>
              <a:t>محمود ممتازپور</a:t>
            </a:r>
            <a:r>
              <a:rPr lang="en-US" sz="3600" cap="none" dirty="0">
                <a:cs typeface="B Nazanin" panose="00000400000000000000" pitchFamily="2" charset="-78"/>
              </a:rPr>
              <a:t/>
            </a:r>
            <a:br>
              <a:rPr lang="en-US" sz="3600" cap="none"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endParaRPr lang="en-US" sz="3000" cap="none" dirty="0">
              <a:cs typeface="B Nazanin" panose="00000400000000000000" pitchFamily="2" charset="-78"/>
            </a:endParaRPr>
          </a:p>
        </p:txBody>
      </p:sp>
      <p:sp>
        <p:nvSpPr>
          <p:cNvPr id="10243" name="Subtitle 2"/>
          <p:cNvSpPr>
            <a:spLocks noGrp="1"/>
          </p:cNvSpPr>
          <p:nvPr>
            <p:ph type="subTitle" idx="1"/>
          </p:nvPr>
        </p:nvSpPr>
        <p:spPr>
          <a:xfrm>
            <a:off x="2362200" y="6049963"/>
            <a:ext cx="6705600" cy="685800"/>
          </a:xfrm>
        </p:spPr>
        <p:txBody>
          <a:bodyPr/>
          <a:lstStyle/>
          <a:p>
            <a:pPr algn="ctr" rtl="1" eaLnBrk="1" hangingPunct="1"/>
            <a:r>
              <a:rPr lang="fa-IR" altLang="en-US" dirty="0" smtClean="0">
                <a:cs typeface="B Nazanin" panose="00000400000000000000" pitchFamily="2" charset="-78"/>
              </a:rPr>
              <a:t>دانشگاه صنعتی امیرکبیر</a:t>
            </a:r>
            <a:endParaRPr lang="en-US" altLang="en-US" dirty="0">
              <a:cs typeface="B Nazanin" panose="00000400000000000000" pitchFamily="2" charset="-78"/>
            </a:endParaRPr>
          </a:p>
        </p:txBody>
      </p:sp>
      <p:sp>
        <p:nvSpPr>
          <p:cNvPr id="10244" name="Date Placeholder 3"/>
          <p:cNvSpPr>
            <a:spLocks noGrp="1"/>
          </p:cNvSpPr>
          <p:nvPr>
            <p:ph type="dt" sz="quarter" idx="10"/>
          </p:nvPr>
        </p:nvSpPr>
        <p:spPr bwMode="auto">
          <a:xfrm>
            <a:off x="76200" y="6248400"/>
            <a:ext cx="2057400" cy="381000"/>
          </a:xfrm>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rtl="1" eaLnBrk="1" hangingPunct="1">
              <a:spcBef>
                <a:spcPct val="0"/>
              </a:spcBef>
              <a:buClrTx/>
              <a:buSzTx/>
              <a:buFontTx/>
              <a:buNone/>
            </a:pPr>
            <a:r>
              <a:rPr lang="fa-IR" altLang="en-US" sz="1800" smtClean="0">
                <a:solidFill>
                  <a:srgbClr val="FFFFFF"/>
                </a:solidFill>
                <a:latin typeface="Arial" pitchFamily="34" charset="0"/>
                <a:cs typeface="B Nazanin" panose="00000400000000000000" pitchFamily="2" charset="-78"/>
              </a:rPr>
              <a:t>برنامه‌نویسی چند‌هسته‌ای</a:t>
            </a:r>
            <a:endParaRPr lang="en-US" altLang="en-US" sz="1800" dirty="0">
              <a:solidFill>
                <a:srgbClr val="FFFFFF"/>
              </a:solidFill>
              <a:latin typeface="Arial" pitchFamily="34" charset="0"/>
              <a:cs typeface="B Nazanin" panose="00000400000000000000" pitchFamily="2" charset="-78"/>
            </a:endParaRPr>
          </a:p>
        </p:txBody>
      </p:sp>
      <p:sp>
        <p:nvSpPr>
          <p:cNvPr id="10245"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algn="r" rtl="1" eaLnBrk="1" hangingPunct="1">
              <a:spcBef>
                <a:spcPct val="0"/>
              </a:spcBef>
              <a:buClrTx/>
              <a:buSzTx/>
              <a:buFontTx/>
              <a:buNone/>
            </a:pPr>
            <a:r>
              <a:rPr lang="fa-IR" altLang="en-US" sz="1400" smtClean="0">
                <a:solidFill>
                  <a:schemeClr val="tx2"/>
                </a:solidFill>
                <a:latin typeface="Arial" pitchFamily="34" charset="0"/>
                <a:cs typeface="B Nazanin" panose="00000400000000000000" pitchFamily="2" charset="-78"/>
              </a:rPr>
              <a:t>6 - برنامه‌نویسی پردازنده گرافیکی با </a:t>
            </a:r>
            <a:r>
              <a:rPr lang="en-US" altLang="en-US" sz="1400" smtClean="0">
                <a:solidFill>
                  <a:schemeClr val="tx2"/>
                </a:solidFill>
                <a:latin typeface="Arial" pitchFamily="34" charset="0"/>
                <a:cs typeface="B Nazanin" panose="00000400000000000000" pitchFamily="2" charset="-78"/>
              </a:rPr>
              <a:t>CUDA</a:t>
            </a:r>
            <a:endParaRPr lang="en-US" altLang="en-US" sz="1400">
              <a:solidFill>
                <a:schemeClr val="tx2"/>
              </a:solidFill>
              <a:latin typeface="Arial" pitchFamily="34" charset="0"/>
              <a:cs typeface="B Nazanin" panose="00000400000000000000" pitchFamily="2" charset="-78"/>
            </a:endParaRPr>
          </a:p>
        </p:txBody>
      </p:sp>
      <p:sp>
        <p:nvSpPr>
          <p:cNvPr id="102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rtl="1" eaLnBrk="1" hangingPunct="1">
              <a:spcBef>
                <a:spcPct val="0"/>
              </a:spcBef>
              <a:buClrTx/>
              <a:buSzTx/>
              <a:buFontTx/>
              <a:buNone/>
            </a:pPr>
            <a:fld id="{D7895C56-766E-4F90-AE6B-6CA76F48B262}" type="slidenum">
              <a:rPr lang="en-US" altLang="en-US" sz="1400" smtClean="0">
                <a:solidFill>
                  <a:schemeClr val="tx2"/>
                </a:solidFill>
                <a:latin typeface="Arial" pitchFamily="34" charset="0"/>
                <a:cs typeface="B Nazanin" panose="00000400000000000000" pitchFamily="2" charset="-78"/>
              </a:rPr>
              <a:pPr rtl="1" eaLnBrk="1" hangingPunct="1">
                <a:spcBef>
                  <a:spcPct val="0"/>
                </a:spcBef>
                <a:buClrTx/>
                <a:buSzTx/>
                <a:buFontTx/>
                <a:buNone/>
              </a:pPr>
              <a:t>1</a:t>
            </a:fld>
            <a:endParaRPr lang="en-US" altLang="en-US" sz="1400">
              <a:solidFill>
                <a:schemeClr val="tx2"/>
              </a:solidFill>
              <a:latin typeface="Arial" pitchFamily="34" charset="0"/>
              <a:cs typeface="B Nazanin" panose="00000400000000000000" pitchFamily="2"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عوامل کاهش نسبت اشغال حاصل‌شده</a:t>
            </a:r>
            <a:endParaRPr lang="fa-IR" dirty="0"/>
          </a:p>
        </p:txBody>
      </p:sp>
      <p:sp>
        <p:nvSpPr>
          <p:cNvPr id="3" name="Content Placeholder 2"/>
          <p:cNvSpPr>
            <a:spLocks noGrp="1"/>
          </p:cNvSpPr>
          <p:nvPr>
            <p:ph sz="quarter" idx="1"/>
          </p:nvPr>
        </p:nvSpPr>
        <p:spPr/>
        <p:txBody>
          <a:bodyPr/>
          <a:lstStyle/>
          <a:p>
            <a:r>
              <a:rPr lang="fa-IR" dirty="0" smtClean="0"/>
              <a:t>عدم توازن بار محاسباتی همه ریسمان‌های یک بلوک</a:t>
            </a:r>
          </a:p>
          <a:p>
            <a:pPr lvl="1"/>
            <a:r>
              <a:rPr lang="fa-IR" dirty="0" smtClean="0"/>
              <a:t>اگر برخی ریسمان‌های فعال کارشان زودتر تمام شود، تعداد ریسمان‌های فعال در </a:t>
            </a:r>
            <a:r>
              <a:rPr lang="en-US" dirty="0" smtClean="0"/>
              <a:t>SM</a:t>
            </a:r>
            <a:r>
              <a:rPr lang="fa-IR" dirty="0" smtClean="0"/>
              <a:t> کاهش می‌یابد.</a:t>
            </a:r>
          </a:p>
          <a:p>
            <a:r>
              <a:rPr lang="fa-IR" dirty="0" smtClean="0"/>
              <a:t>عدم توازن بار محاسباتی بلوک‌های مختلف</a:t>
            </a:r>
          </a:p>
          <a:p>
            <a:pPr lvl="1"/>
            <a:r>
              <a:rPr lang="fa-IR" dirty="0" smtClean="0"/>
              <a:t>برخی بلوک‌ها ممکن است کارشان زودتر از دیگر بلوک‌ها تمام شود، بنابراین تعداد بلوک‌های فعال در </a:t>
            </a:r>
            <a:r>
              <a:rPr lang="en-US" dirty="0" smtClean="0"/>
              <a:t>SM</a:t>
            </a:r>
            <a:r>
              <a:rPr lang="fa-IR" dirty="0" smtClean="0"/>
              <a:t> به مرور زمان کاهش می‌یابد.</a:t>
            </a:r>
          </a:p>
          <a:p>
            <a:r>
              <a:rPr lang="fa-IR" dirty="0" smtClean="0"/>
              <a:t>تعداد کم بلوک‌ها</a:t>
            </a:r>
          </a:p>
          <a:p>
            <a:pPr lvl="1"/>
            <a:r>
              <a:rPr lang="fa-IR" dirty="0" smtClean="0"/>
              <a:t>اگر تعداد بلوک‌ها به اندازه کافی زیاد نباشد، برخی از </a:t>
            </a:r>
            <a:r>
              <a:rPr lang="en-US" dirty="0" smtClean="0"/>
              <a:t>SM</a:t>
            </a:r>
            <a:r>
              <a:rPr lang="fa-IR" dirty="0" smtClean="0"/>
              <a:t>ها کم‌کارتر از برخی دیگرند و دارای نسبت اشغال کمتری خواهند بود.</a:t>
            </a:r>
          </a:p>
          <a:p>
            <a:pPr marL="0" indent="0">
              <a:buNone/>
            </a:pPr>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10</a:t>
            </a:fld>
            <a:endParaRPr lang="en-US" altLang="en-US" dirty="0"/>
          </a:p>
        </p:txBody>
      </p:sp>
    </p:spTree>
    <p:extLst>
      <p:ext uri="{BB962C8B-B14F-4D97-AF65-F5344CB8AC3E}">
        <p14:creationId xmlns:p14="http://schemas.microsoft.com/office/powerpoint/2010/main" val="152958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مراجع</a:t>
            </a:r>
            <a:endParaRPr lang="en-US" dirty="0"/>
          </a:p>
        </p:txBody>
      </p:sp>
      <p:sp>
        <p:nvSpPr>
          <p:cNvPr id="3" name="Content Placeholder 2"/>
          <p:cNvSpPr>
            <a:spLocks noGrp="1"/>
          </p:cNvSpPr>
          <p:nvPr>
            <p:ph sz="quarter" idx="1"/>
          </p:nvPr>
        </p:nvSpPr>
        <p:spPr/>
        <p:txBody>
          <a:bodyPr/>
          <a:lstStyle/>
          <a:p>
            <a:pPr algn="l" rtl="0"/>
            <a:r>
              <a:rPr lang="en-US" dirty="0" smtClean="0"/>
              <a:t>Accelerated Computing Online Course</a:t>
            </a:r>
          </a:p>
          <a:p>
            <a:pPr lvl="1" algn="l" rtl="0"/>
            <a:r>
              <a:rPr lang="en-US" dirty="0" smtClean="0"/>
              <a:t>Video lectures</a:t>
            </a:r>
            <a:r>
              <a:rPr lang="en-US" dirty="0"/>
              <a:t>: http://syllabus.gputeachingkit.com/</a:t>
            </a:r>
            <a:endParaRPr lang="en-US" dirty="0" smtClean="0"/>
          </a:p>
          <a:p>
            <a:pPr lvl="1" algn="l" rtl="0"/>
            <a:r>
              <a:rPr lang="en-US" dirty="0" smtClean="0"/>
              <a:t>By: Wen-</a:t>
            </a:r>
            <a:r>
              <a:rPr lang="en-US" dirty="0" err="1" smtClean="0"/>
              <a:t>mei</a:t>
            </a:r>
            <a:r>
              <a:rPr lang="en-US" dirty="0" smtClean="0"/>
              <a:t> </a:t>
            </a:r>
            <a:r>
              <a:rPr lang="en-US" dirty="0" err="1"/>
              <a:t>Hwu</a:t>
            </a:r>
            <a:r>
              <a:rPr lang="en-US" dirty="0"/>
              <a:t>  (University of Illinois</a:t>
            </a:r>
            <a:r>
              <a:rPr lang="en-US" dirty="0" smtClean="0"/>
              <a:t>)</a:t>
            </a:r>
          </a:p>
          <a:p>
            <a:pPr lvl="1" algn="l" rtl="0"/>
            <a:r>
              <a:rPr lang="en-US" dirty="0" smtClean="0"/>
              <a:t>Slides that contain voices, available on the course website</a:t>
            </a:r>
          </a:p>
          <a:p>
            <a:pPr algn="l" rtl="0"/>
            <a:r>
              <a:rPr lang="en-US" dirty="0"/>
              <a:t>Programming Massively Parallel </a:t>
            </a:r>
            <a:r>
              <a:rPr lang="en-US" dirty="0" smtClean="0"/>
              <a:t>Processors</a:t>
            </a:r>
          </a:p>
          <a:p>
            <a:pPr lvl="1" algn="l" rtl="0"/>
            <a:r>
              <a:rPr lang="en-US" dirty="0"/>
              <a:t>David B. </a:t>
            </a:r>
            <a:r>
              <a:rPr lang="en-US" dirty="0" smtClean="0"/>
              <a:t>Kirk and Wen-</a:t>
            </a:r>
            <a:r>
              <a:rPr lang="en-US" dirty="0" err="1" smtClean="0"/>
              <a:t>mei</a:t>
            </a:r>
            <a:r>
              <a:rPr lang="en-US" dirty="0" smtClean="0"/>
              <a:t> </a:t>
            </a:r>
            <a:r>
              <a:rPr lang="en-US" dirty="0"/>
              <a:t>W. </a:t>
            </a:r>
            <a:r>
              <a:rPr lang="en-US" dirty="0" err="1" smtClean="0"/>
              <a:t>Hwu</a:t>
            </a:r>
            <a:r>
              <a:rPr lang="en-US" dirty="0" smtClean="0"/>
              <a:t>, 3</a:t>
            </a:r>
            <a:r>
              <a:rPr lang="en-US" baseline="30000" dirty="0" smtClean="0"/>
              <a:t>rd</a:t>
            </a:r>
            <a:r>
              <a:rPr lang="en-US" dirty="0" smtClean="0"/>
              <a:t> </a:t>
            </a:r>
            <a:r>
              <a:rPr lang="en-US" dirty="0" smtClean="0"/>
              <a:t>Edition</a:t>
            </a:r>
          </a:p>
          <a:p>
            <a:pPr algn="l" rtl="0"/>
            <a:r>
              <a:rPr lang="en-US" dirty="0">
                <a:hlinkClick r:id="rId2"/>
              </a:rPr>
              <a:t>https://</a:t>
            </a:r>
            <a:r>
              <a:rPr lang="en-US" dirty="0" smtClean="0">
                <a:hlinkClick r:id="rId2"/>
              </a:rPr>
              <a:t>docs.nvidia.com/gameworks/content/developertools/desktop/analysis/report/cudaexperiments/kernellevel/achievedoccupancy.htm</a:t>
            </a:r>
            <a:endParaRPr lang="en-US" dirty="0" smtClean="0"/>
          </a:p>
          <a:p>
            <a:pPr algn="l" rtl="0"/>
            <a:endParaRPr lang="en-US" dirty="0" smtClean="0"/>
          </a:p>
          <a:p>
            <a:pPr algn="l" rtl="0"/>
            <a:endParaRPr lang="en-US"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11</a:t>
            </a:fld>
            <a:endParaRPr lang="en-US" altLang="en-US" dirty="0"/>
          </a:p>
        </p:txBody>
      </p:sp>
    </p:spTree>
    <p:extLst>
      <p:ext uri="{BB962C8B-B14F-4D97-AF65-F5344CB8AC3E}">
        <p14:creationId xmlns:p14="http://schemas.microsoft.com/office/powerpoint/2010/main" val="3281873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152400"/>
            <a:ext cx="8229600" cy="822325"/>
          </a:xfrm>
          <a:noFill/>
        </p:spPr>
        <p:txBody>
          <a:bodyPr/>
          <a:lstStyle/>
          <a:p>
            <a:pPr eaLnBrk="1" hangingPunct="1"/>
            <a:r>
              <a:rPr lang="fa-IR" altLang="en-US" dirty="0" smtClean="0"/>
              <a:t>فهرست</a:t>
            </a:r>
            <a:endParaRPr lang="en-US" altLang="en-US" dirty="0"/>
          </a:p>
        </p:txBody>
      </p:sp>
      <p:sp>
        <p:nvSpPr>
          <p:cNvPr id="11267" name="Footer Placeholder 5"/>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fa-IR" altLang="en-US" sz="1400" smtClean="0">
                <a:solidFill>
                  <a:schemeClr val="tx2"/>
                </a:solidFill>
                <a:latin typeface="Arial" pitchFamily="34" charset="0"/>
              </a:rPr>
              <a:t>6 - برنامه‌نویسی پردازنده گرافیکی با </a:t>
            </a:r>
            <a:r>
              <a:rPr lang="en-US" altLang="en-US" sz="1400" smtClean="0">
                <a:solidFill>
                  <a:schemeClr val="tx2"/>
                </a:solidFill>
                <a:latin typeface="Arial" pitchFamily="34" charset="0"/>
              </a:rPr>
              <a:t>CUDA</a:t>
            </a:r>
            <a:endParaRPr lang="en-US" altLang="en-US" sz="1400">
              <a:solidFill>
                <a:schemeClr val="tx2"/>
              </a:solidFill>
              <a:latin typeface="Arial" pitchFamily="34" charset="0"/>
            </a:endParaRPr>
          </a:p>
        </p:txBody>
      </p:sp>
      <p:sp>
        <p:nvSpPr>
          <p:cNvPr id="3" name="Slide Number Placeholder 2"/>
          <p:cNvSpPr>
            <a:spLocks noGrp="1"/>
          </p:cNvSpPr>
          <p:nvPr>
            <p:ph type="sldNum" sz="quarter" idx="12"/>
          </p:nvPr>
        </p:nvSpPr>
        <p:spPr/>
        <p:txBody>
          <a:bodyPr>
            <a:normAutofit fontScale="85000" lnSpcReduction="20000"/>
          </a:bodyPr>
          <a:lstStyle/>
          <a:p>
            <a:pPr>
              <a:defRPr/>
            </a:pPr>
            <a:fld id="{A1A49216-A321-4EE8-B001-158F3BAA2239}" type="slidenum">
              <a:rPr lang="en-US" altLang="en-US"/>
              <a:pPr>
                <a:defRPr/>
              </a:pPr>
              <a:t>2</a:t>
            </a:fld>
            <a:endParaRPr lang="en-US" altLang="en-US"/>
          </a:p>
        </p:txBody>
      </p:sp>
      <p:sp>
        <p:nvSpPr>
          <p:cNvPr id="11269" name="Rectangle 3"/>
          <p:cNvSpPr>
            <a:spLocks noGrp="1" noChangeArrowheads="1"/>
          </p:cNvSpPr>
          <p:nvPr>
            <p:ph sz="quarter" idx="1"/>
          </p:nvPr>
        </p:nvSpPr>
        <p:spPr>
          <a:xfrm>
            <a:off x="612775" y="1219200"/>
            <a:ext cx="8153400" cy="4876800"/>
          </a:xfrm>
        </p:spPr>
        <p:txBody>
          <a:bodyPr/>
          <a:lstStyle/>
          <a:p>
            <a:r>
              <a:rPr lang="fa-IR" altLang="en-US" dirty="0" smtClean="0"/>
              <a:t>معیار</a:t>
            </a:r>
            <a:r>
              <a:rPr lang="fa-IR" altLang="en-US" dirty="0" smtClean="0"/>
              <a:t> نسبت اشغال </a:t>
            </a:r>
            <a:r>
              <a:rPr lang="fa-IR" altLang="en-US" dirty="0" smtClean="0"/>
              <a:t>	</a:t>
            </a:r>
            <a:r>
              <a:rPr lang="en-US" altLang="en-US" dirty="0" smtClean="0"/>
              <a:t>Occupancy</a:t>
            </a:r>
          </a:p>
          <a:p>
            <a:r>
              <a:rPr lang="fa-IR" altLang="en-US" dirty="0" smtClean="0"/>
              <a:t>عوامل محدودکننده و روش‌های افزایش نسبت اشغال</a:t>
            </a:r>
            <a:endParaRPr lang="en-US" altLang="en-US" dirty="0"/>
          </a:p>
        </p:txBody>
      </p:sp>
      <p:sp>
        <p:nvSpPr>
          <p:cNvPr id="11270" name="TextBox 6"/>
          <p:cNvSpPr txBox="1">
            <a:spLocks noChangeArrowheads="1"/>
          </p:cNvSpPr>
          <p:nvPr/>
        </p:nvSpPr>
        <p:spPr bwMode="auto">
          <a:xfrm>
            <a:off x="-1752600" y="4724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endParaRPr lang="en-US" altLang="en-US" sz="1800">
              <a:latin typeface="Arial" pitchFamily="34" charset="0"/>
            </a:endParaRPr>
          </a:p>
        </p:txBody>
      </p:sp>
      <p:sp>
        <p:nvSpPr>
          <p:cNvPr id="11271" name="Date Placeholder 7"/>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fa-IR" altLang="en-US" sz="1400" smtClean="0">
                <a:solidFill>
                  <a:schemeClr val="tx2"/>
                </a:solidFill>
                <a:latin typeface="Arial" pitchFamily="34" charset="0"/>
              </a:rPr>
              <a:t>برنامه‌نویسی چند‌هسته‌ای</a:t>
            </a:r>
            <a:endParaRPr lang="en-US" altLang="en-US" sz="1400">
              <a:solidFill>
                <a:schemeClr val="tx2"/>
              </a:solidFill>
              <a:latin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97069"/>
            <a:ext cx="8153400" cy="685800"/>
          </a:xfrm>
        </p:spPr>
        <p:txBody>
          <a:bodyPr/>
          <a:lstStyle/>
          <a:p>
            <a:r>
              <a:rPr lang="fa-IR" dirty="0" smtClean="0"/>
              <a:t>نسبت اشغال				</a:t>
            </a:r>
            <a:r>
              <a:rPr lang="en-US" dirty="0" smtClean="0"/>
              <a:t>Occupancy</a:t>
            </a:r>
            <a:endParaRPr lang="fa-IR" dirty="0"/>
          </a:p>
        </p:txBody>
      </p:sp>
      <p:sp>
        <p:nvSpPr>
          <p:cNvPr id="3" name="Content Placeholder 2"/>
          <p:cNvSpPr>
            <a:spLocks noGrp="1"/>
          </p:cNvSpPr>
          <p:nvPr>
            <p:ph sz="quarter" idx="1"/>
          </p:nvPr>
        </p:nvSpPr>
        <p:spPr/>
        <p:txBody>
          <a:bodyPr/>
          <a:lstStyle/>
          <a:p>
            <a:r>
              <a:rPr lang="fa-IR" dirty="0" smtClean="0"/>
              <a:t>نخ‌ها در گروه‌های 32تایی به نام ریسمان (</a:t>
            </a:r>
            <a:r>
              <a:rPr lang="en-US" dirty="0" smtClean="0"/>
              <a:t>warp</a:t>
            </a:r>
            <a:r>
              <a:rPr lang="fa-IR" dirty="0" smtClean="0"/>
              <a:t>) اجرا می‌شوند. </a:t>
            </a:r>
          </a:p>
          <a:p>
            <a:r>
              <a:rPr lang="fa-IR" dirty="0" smtClean="0"/>
              <a:t>ریسمان‌ها از زمان شروع اجرای نخ‌های آن تا زمان به اتمام رسیدن اجرای آنها فعال هستند.</a:t>
            </a:r>
          </a:p>
          <a:p>
            <a:r>
              <a:rPr lang="fa-IR" dirty="0" smtClean="0"/>
              <a:t>تعداد ریسمان‌های فعال در یک </a:t>
            </a:r>
            <a:r>
              <a:rPr lang="en-US" dirty="0" smtClean="0"/>
              <a:t>SM</a:t>
            </a:r>
            <a:r>
              <a:rPr lang="fa-IR" dirty="0" smtClean="0"/>
              <a:t> یک بیشینه دارد.</a:t>
            </a:r>
          </a:p>
          <a:p>
            <a:r>
              <a:rPr lang="fa-IR" dirty="0" smtClean="0"/>
              <a:t>نسبت اشغال = تعداد ریسمان‌های فعال / بیشینه ریسمان‌های فعال</a:t>
            </a:r>
          </a:p>
          <a:p>
            <a:r>
              <a:rPr lang="fa-IR" dirty="0" smtClean="0"/>
              <a:t>نسبت اشغال در زمان متغیر است. همچنین می‌تواند از یک </a:t>
            </a:r>
            <a:r>
              <a:rPr lang="en-US" dirty="0" smtClean="0"/>
              <a:t>SM</a:t>
            </a:r>
            <a:r>
              <a:rPr lang="fa-IR" dirty="0" smtClean="0"/>
              <a:t> به </a:t>
            </a:r>
            <a:r>
              <a:rPr lang="en-US" dirty="0" smtClean="0"/>
              <a:t>SM</a:t>
            </a:r>
            <a:r>
              <a:rPr lang="fa-IR" dirty="0" smtClean="0"/>
              <a:t> دیگر متفاوت باشد.</a:t>
            </a:r>
          </a:p>
          <a:p>
            <a:r>
              <a:rPr lang="fa-IR" dirty="0" smtClean="0"/>
              <a:t>نسبت اشغال کم می‎‌تواند باعث کاهش کارایی شود.</a:t>
            </a:r>
          </a:p>
          <a:p>
            <a:pPr lvl="1"/>
            <a:r>
              <a:rPr lang="fa-IR" dirty="0" smtClean="0"/>
              <a:t>نمی‌توان تأخیر ریسمان‌ها را با همپوشان‌کردن اجرای ریسمان دیگر به خوبی پنهان کرد.</a:t>
            </a:r>
          </a:p>
          <a:p>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3</a:t>
            </a:fld>
            <a:endParaRPr lang="en-US" altLang="en-US" dirty="0"/>
          </a:p>
        </p:txBody>
      </p:sp>
    </p:spTree>
    <p:extLst>
      <p:ext uri="{BB962C8B-B14F-4D97-AF65-F5344CB8AC3E}">
        <p14:creationId xmlns:p14="http://schemas.microsoft.com/office/powerpoint/2010/main" val="88001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عوامل محدود‌کننده نسبت اشغال</a:t>
            </a:r>
            <a:endParaRPr lang="fa-IR" dirty="0"/>
          </a:p>
        </p:txBody>
      </p:sp>
      <p:sp>
        <p:nvSpPr>
          <p:cNvPr id="3" name="Content Placeholder 2"/>
          <p:cNvSpPr>
            <a:spLocks noGrp="1"/>
          </p:cNvSpPr>
          <p:nvPr>
            <p:ph sz="quarter" idx="1"/>
          </p:nvPr>
        </p:nvSpPr>
        <p:spPr/>
        <p:txBody>
          <a:bodyPr/>
          <a:lstStyle/>
          <a:p>
            <a:r>
              <a:rPr lang="fa-IR" dirty="0" smtClean="0"/>
              <a:t>تعداد ریسمان در </a:t>
            </a:r>
            <a:r>
              <a:rPr lang="en-US" dirty="0" smtClean="0"/>
              <a:t>SM</a:t>
            </a:r>
          </a:p>
          <a:p>
            <a:r>
              <a:rPr lang="fa-IR" dirty="0" smtClean="0"/>
              <a:t>تعداد بلوک در </a:t>
            </a:r>
            <a:r>
              <a:rPr lang="en-US" dirty="0" smtClean="0"/>
              <a:t>SM</a:t>
            </a:r>
            <a:endParaRPr lang="en-US" dirty="0"/>
          </a:p>
          <a:p>
            <a:r>
              <a:rPr lang="fa-IR" dirty="0" smtClean="0"/>
              <a:t>تعداد رجیستر در </a:t>
            </a:r>
            <a:r>
              <a:rPr lang="en-US" dirty="0" smtClean="0"/>
              <a:t>SM</a:t>
            </a:r>
          </a:p>
          <a:p>
            <a:r>
              <a:rPr lang="fa-IR" dirty="0" smtClean="0"/>
              <a:t>ظرفیت حافظه مشترک در </a:t>
            </a:r>
            <a:r>
              <a:rPr lang="en-US" dirty="0" smtClean="0"/>
              <a:t>SM</a:t>
            </a:r>
          </a:p>
          <a:p>
            <a:pPr marL="0" indent="0">
              <a:buNone/>
            </a:pPr>
            <a:r>
              <a:rPr lang="fa-IR" dirty="0" smtClean="0"/>
              <a:t> </a:t>
            </a:r>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4</a:t>
            </a:fld>
            <a:endParaRPr lang="en-US" altLang="en-US" dirty="0"/>
          </a:p>
        </p:txBody>
      </p:sp>
    </p:spTree>
    <p:extLst>
      <p:ext uri="{BB962C8B-B14F-4D97-AF65-F5344CB8AC3E}">
        <p14:creationId xmlns:p14="http://schemas.microsoft.com/office/powerpoint/2010/main" val="4125802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97069"/>
            <a:ext cx="8153400" cy="685800"/>
          </a:xfrm>
        </p:spPr>
        <p:txBody>
          <a:bodyPr/>
          <a:lstStyle/>
          <a:p>
            <a:r>
              <a:rPr lang="fa-IR" dirty="0" smtClean="0"/>
              <a:t>محدودیت تعداد ریسمان در </a:t>
            </a:r>
            <a:r>
              <a:rPr lang="en-US" dirty="0" smtClean="0"/>
              <a:t>SM</a:t>
            </a:r>
            <a:endParaRPr lang="fa-IR" dirty="0"/>
          </a:p>
        </p:txBody>
      </p:sp>
      <p:sp>
        <p:nvSpPr>
          <p:cNvPr id="3" name="Content Placeholder 2"/>
          <p:cNvSpPr>
            <a:spLocks noGrp="1"/>
          </p:cNvSpPr>
          <p:nvPr>
            <p:ph sz="quarter" idx="1"/>
          </p:nvPr>
        </p:nvSpPr>
        <p:spPr>
          <a:xfrm>
            <a:off x="5257800" y="1219200"/>
            <a:ext cx="3508248" cy="4876800"/>
          </a:xfrm>
        </p:spPr>
        <p:txBody>
          <a:bodyPr/>
          <a:lstStyle/>
          <a:p>
            <a:r>
              <a:rPr lang="fa-IR" dirty="0" smtClean="0"/>
              <a:t>مثال: اجرای برنامه هسته با 240 بلوک 1024تایی</a:t>
            </a:r>
          </a:p>
          <a:p>
            <a:pPr lvl="1"/>
            <a:r>
              <a:rPr lang="fa-IR" dirty="0" smtClean="0"/>
              <a:t>چون اندازه بلوک بزرگ است، فقط 2 بلوک فعال داریم (از 16 تا).</a:t>
            </a:r>
          </a:p>
          <a:p>
            <a:pPr lvl="2"/>
            <a:r>
              <a:rPr lang="fa-IR" dirty="0" smtClean="0"/>
              <a:t>چون </a:t>
            </a:r>
            <a:r>
              <a:rPr lang="en-US" dirty="0" smtClean="0"/>
              <a:t>SM</a:t>
            </a:r>
            <a:r>
              <a:rPr lang="fa-IR" dirty="0" smtClean="0"/>
              <a:t> فقط اجازه 64 ریسمان فعال یعنی 2048 نخ فعال را می‌دهد. </a:t>
            </a:r>
            <a:endParaRPr lang="fa-IR" dirty="0"/>
          </a:p>
          <a:p>
            <a:pPr lvl="1"/>
            <a:r>
              <a:rPr lang="fa-IR" dirty="0" smtClean="0"/>
              <a:t>ولی با همین 2 بلوک توانسته‌ایم به بیشینه تعداد ریسمان فعال برسیم (نسبت اشغال 100%) </a:t>
            </a:r>
          </a:p>
          <a:p>
            <a:pPr lvl="1"/>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5</a:t>
            </a:fld>
            <a:endParaRPr lang="en-US" altLang="en-US" dirty="0"/>
          </a:p>
        </p:txBody>
      </p:sp>
      <p:pic>
        <p:nvPicPr>
          <p:cNvPr id="8" name="Picture 7"/>
          <p:cNvPicPr>
            <a:picLocks noChangeAspect="1"/>
          </p:cNvPicPr>
          <p:nvPr/>
        </p:nvPicPr>
        <p:blipFill>
          <a:blip r:embed="rId3"/>
          <a:stretch>
            <a:fillRect/>
          </a:stretch>
        </p:blipFill>
        <p:spPr>
          <a:xfrm>
            <a:off x="588580" y="1147763"/>
            <a:ext cx="4669220" cy="5100637"/>
          </a:xfrm>
          <a:prstGeom prst="rect">
            <a:avLst/>
          </a:prstGeom>
        </p:spPr>
      </p:pic>
      <p:sp>
        <p:nvSpPr>
          <p:cNvPr id="11" name="Rounded Rectangle 10"/>
          <p:cNvSpPr/>
          <p:nvPr/>
        </p:nvSpPr>
        <p:spPr>
          <a:xfrm>
            <a:off x="2761343" y="1219200"/>
            <a:ext cx="2344057" cy="1734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3" name="Rounded Rectangle 12"/>
          <p:cNvSpPr/>
          <p:nvPr/>
        </p:nvSpPr>
        <p:spPr>
          <a:xfrm>
            <a:off x="838200" y="3996560"/>
            <a:ext cx="4343400" cy="3468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4" name="Rounded Rectangle 13"/>
          <p:cNvSpPr/>
          <p:nvPr/>
        </p:nvSpPr>
        <p:spPr>
          <a:xfrm>
            <a:off x="838200" y="2916620"/>
            <a:ext cx="4343400" cy="3468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307284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3" grpId="0" animBg="1"/>
      <p:bldP spid="13" grpId="1"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609600" y="1138239"/>
            <a:ext cx="4648200" cy="5110162"/>
          </a:xfrm>
          <a:prstGeom prst="rect">
            <a:avLst/>
          </a:prstGeom>
        </p:spPr>
      </p:pic>
      <p:sp>
        <p:nvSpPr>
          <p:cNvPr id="2" name="Title 1"/>
          <p:cNvSpPr>
            <a:spLocks noGrp="1"/>
          </p:cNvSpPr>
          <p:nvPr>
            <p:ph type="title"/>
          </p:nvPr>
        </p:nvSpPr>
        <p:spPr>
          <a:xfrm>
            <a:off x="612648" y="197069"/>
            <a:ext cx="8153400" cy="685800"/>
          </a:xfrm>
        </p:spPr>
        <p:txBody>
          <a:bodyPr/>
          <a:lstStyle/>
          <a:p>
            <a:r>
              <a:rPr lang="fa-IR" dirty="0" smtClean="0"/>
              <a:t>محدودیت تعداد بلوک در </a:t>
            </a:r>
            <a:r>
              <a:rPr lang="en-US" dirty="0" smtClean="0"/>
              <a:t>SM</a:t>
            </a:r>
            <a:endParaRPr lang="fa-IR" dirty="0"/>
          </a:p>
        </p:txBody>
      </p:sp>
      <p:sp>
        <p:nvSpPr>
          <p:cNvPr id="3" name="Content Placeholder 2"/>
          <p:cNvSpPr>
            <a:spLocks noGrp="1"/>
          </p:cNvSpPr>
          <p:nvPr>
            <p:ph sz="quarter" idx="1"/>
          </p:nvPr>
        </p:nvSpPr>
        <p:spPr>
          <a:xfrm>
            <a:off x="5257800" y="1219200"/>
            <a:ext cx="3508248" cy="4876800"/>
          </a:xfrm>
        </p:spPr>
        <p:txBody>
          <a:bodyPr/>
          <a:lstStyle/>
          <a:p>
            <a:r>
              <a:rPr lang="fa-IR" dirty="0" smtClean="0"/>
              <a:t>مثال: اجرای برنامه هسته با 240 بلوک 1 تایی</a:t>
            </a:r>
          </a:p>
          <a:p>
            <a:pPr lvl="1"/>
            <a:r>
              <a:rPr lang="fa-IR" dirty="0" smtClean="0"/>
              <a:t>چون اندازه بلوک کوچک است، می‌توانیم 16 بلوک فعال داشته باشیم.</a:t>
            </a:r>
          </a:p>
          <a:p>
            <a:pPr lvl="1"/>
            <a:r>
              <a:rPr lang="fa-IR" dirty="0" smtClean="0"/>
              <a:t>ولی این تعداد بلوک برای رسیدن به حداکثر نسبت اشغال کافی نیست.</a:t>
            </a:r>
          </a:p>
          <a:p>
            <a:pPr lvl="2"/>
            <a:r>
              <a:rPr lang="fa-IR" dirty="0" smtClean="0"/>
              <a:t>هر بلوک 1 ریسمان دارد، پس در کل 16 ریسمان از 64 ریسمان فعال است.</a:t>
            </a:r>
          </a:p>
          <a:p>
            <a:pPr lvl="1"/>
            <a:r>
              <a:rPr lang="fa-IR" dirty="0" smtClean="0"/>
              <a:t>راه حل؟</a:t>
            </a:r>
          </a:p>
          <a:p>
            <a:pPr lvl="1"/>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6</a:t>
            </a:fld>
            <a:endParaRPr lang="en-US" altLang="en-US" dirty="0"/>
          </a:p>
        </p:txBody>
      </p:sp>
      <p:sp>
        <p:nvSpPr>
          <p:cNvPr id="13" name="Rounded Rectangle 12"/>
          <p:cNvSpPr/>
          <p:nvPr/>
        </p:nvSpPr>
        <p:spPr>
          <a:xfrm>
            <a:off x="838200" y="2046890"/>
            <a:ext cx="4343400" cy="3468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4" name="Rounded Rectangle 13"/>
          <p:cNvSpPr/>
          <p:nvPr/>
        </p:nvSpPr>
        <p:spPr>
          <a:xfrm>
            <a:off x="838200" y="2916620"/>
            <a:ext cx="4343400" cy="3468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40678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80697" y="1140867"/>
            <a:ext cx="4677103" cy="5107534"/>
          </a:xfrm>
          <a:prstGeom prst="rect">
            <a:avLst/>
          </a:prstGeom>
        </p:spPr>
      </p:pic>
      <p:sp>
        <p:nvSpPr>
          <p:cNvPr id="2" name="Title 1"/>
          <p:cNvSpPr>
            <a:spLocks noGrp="1"/>
          </p:cNvSpPr>
          <p:nvPr>
            <p:ph type="title"/>
          </p:nvPr>
        </p:nvSpPr>
        <p:spPr>
          <a:xfrm>
            <a:off x="612648" y="197069"/>
            <a:ext cx="8153400" cy="685800"/>
          </a:xfrm>
        </p:spPr>
        <p:txBody>
          <a:bodyPr/>
          <a:lstStyle/>
          <a:p>
            <a:r>
              <a:rPr lang="fa-IR" dirty="0" smtClean="0"/>
              <a:t>محدودیت تعداد رجیستر در </a:t>
            </a:r>
            <a:r>
              <a:rPr lang="en-US" dirty="0" smtClean="0"/>
              <a:t>SM</a:t>
            </a:r>
            <a:endParaRPr lang="fa-IR" dirty="0"/>
          </a:p>
        </p:txBody>
      </p:sp>
      <p:sp>
        <p:nvSpPr>
          <p:cNvPr id="3" name="Content Placeholder 2"/>
          <p:cNvSpPr>
            <a:spLocks noGrp="1"/>
          </p:cNvSpPr>
          <p:nvPr>
            <p:ph sz="quarter" idx="1"/>
          </p:nvPr>
        </p:nvSpPr>
        <p:spPr>
          <a:xfrm>
            <a:off x="5257800" y="1219200"/>
            <a:ext cx="3508248" cy="4876800"/>
          </a:xfrm>
        </p:spPr>
        <p:txBody>
          <a:bodyPr/>
          <a:lstStyle/>
          <a:p>
            <a:r>
              <a:rPr lang="fa-IR" dirty="0" smtClean="0"/>
              <a:t>مثال: اجرای برنامه هسته با 240 بلوک 512 تایی</a:t>
            </a:r>
          </a:p>
          <a:p>
            <a:pPr lvl="1"/>
            <a:r>
              <a:rPr lang="fa-IR" dirty="0" smtClean="0"/>
              <a:t>چون اندازه بلوک متوسط است، می‌توانیم تا 4 بلوک فعال داشته باشیم.</a:t>
            </a:r>
          </a:p>
          <a:p>
            <a:pPr lvl="1"/>
            <a:r>
              <a:rPr lang="fa-IR" dirty="0" smtClean="0"/>
              <a:t>ولی چون هر نخ 33 رجیستر (هر بلوک 20480 رجیستر از 65536 رجیستر موجود) را استفاده کرده، در عمل 3 بلوک فعال (48 ریسمان فعال) بیشتر نداریم.</a:t>
            </a:r>
          </a:p>
          <a:p>
            <a:pPr lvl="1"/>
            <a:r>
              <a:rPr lang="fa-IR" dirty="0" smtClean="0"/>
              <a:t>راه حل؟</a:t>
            </a:r>
          </a:p>
          <a:p>
            <a:pPr lvl="1"/>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7</a:t>
            </a:fld>
            <a:endParaRPr lang="en-US" altLang="en-US" dirty="0"/>
          </a:p>
        </p:txBody>
      </p:sp>
      <p:sp>
        <p:nvSpPr>
          <p:cNvPr id="13" name="Rounded Rectangle 12"/>
          <p:cNvSpPr/>
          <p:nvPr/>
        </p:nvSpPr>
        <p:spPr>
          <a:xfrm>
            <a:off x="838200" y="3975540"/>
            <a:ext cx="4343400" cy="3468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4" name="Rounded Rectangle 13"/>
          <p:cNvSpPr/>
          <p:nvPr/>
        </p:nvSpPr>
        <p:spPr>
          <a:xfrm>
            <a:off x="838200" y="4529960"/>
            <a:ext cx="4343400" cy="5754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1" name="Rounded Rectangle 10"/>
          <p:cNvSpPr/>
          <p:nvPr/>
        </p:nvSpPr>
        <p:spPr>
          <a:xfrm>
            <a:off x="825060" y="2078420"/>
            <a:ext cx="4343400" cy="5754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2" name="Rounded Rectangle 11"/>
          <p:cNvSpPr/>
          <p:nvPr/>
        </p:nvSpPr>
        <p:spPr>
          <a:xfrm>
            <a:off x="838200" y="2895600"/>
            <a:ext cx="43434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211717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609600" y="1138239"/>
            <a:ext cx="4648200" cy="5110162"/>
          </a:xfrm>
          <a:prstGeom prst="rect">
            <a:avLst/>
          </a:prstGeom>
        </p:spPr>
      </p:pic>
      <p:sp>
        <p:nvSpPr>
          <p:cNvPr id="2" name="Title 1"/>
          <p:cNvSpPr>
            <a:spLocks noGrp="1"/>
          </p:cNvSpPr>
          <p:nvPr>
            <p:ph type="title"/>
          </p:nvPr>
        </p:nvSpPr>
        <p:spPr>
          <a:xfrm>
            <a:off x="612648" y="197069"/>
            <a:ext cx="8153400" cy="685800"/>
          </a:xfrm>
        </p:spPr>
        <p:txBody>
          <a:bodyPr/>
          <a:lstStyle/>
          <a:p>
            <a:r>
              <a:rPr lang="fa-IR" dirty="0" smtClean="0"/>
              <a:t>محدودیت ظرفیت حافظه مشترک در </a:t>
            </a:r>
            <a:r>
              <a:rPr lang="en-US" dirty="0" smtClean="0"/>
              <a:t>SM</a:t>
            </a:r>
            <a:endParaRPr lang="fa-IR" dirty="0"/>
          </a:p>
        </p:txBody>
      </p:sp>
      <p:sp>
        <p:nvSpPr>
          <p:cNvPr id="3" name="Content Placeholder 2"/>
          <p:cNvSpPr>
            <a:spLocks noGrp="1"/>
          </p:cNvSpPr>
          <p:nvPr>
            <p:ph sz="quarter" idx="1"/>
          </p:nvPr>
        </p:nvSpPr>
        <p:spPr>
          <a:xfrm>
            <a:off x="5257800" y="1219200"/>
            <a:ext cx="3508248" cy="4876800"/>
          </a:xfrm>
        </p:spPr>
        <p:txBody>
          <a:bodyPr/>
          <a:lstStyle/>
          <a:p>
            <a:r>
              <a:rPr lang="fa-IR" dirty="0" smtClean="0"/>
              <a:t>مثال: اجرای برنامه هسته با 240 بلوک 1 تایی</a:t>
            </a:r>
          </a:p>
          <a:p>
            <a:pPr lvl="1"/>
            <a:r>
              <a:rPr lang="fa-IR" dirty="0" smtClean="0"/>
              <a:t>چون اندازه بلوک کوچک است، می‌توانیم تا 16 بلوک فعال داشته باشیم.</a:t>
            </a:r>
          </a:p>
          <a:p>
            <a:pPr lvl="1"/>
            <a:r>
              <a:rPr lang="fa-IR" dirty="0" smtClean="0"/>
              <a:t>ولی چون هر بلوک نخ کل ظرفیت حافظه مشترک را استفاده کرده، در عمل 1 بلوک فعال (1 ریسمان فعال) بیشتر نداریم.</a:t>
            </a:r>
          </a:p>
          <a:p>
            <a:pPr lvl="1"/>
            <a:r>
              <a:rPr lang="fa-IR" dirty="0" smtClean="0"/>
              <a:t>راه حل؟</a:t>
            </a:r>
          </a:p>
          <a:p>
            <a:pPr lvl="1"/>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8</a:t>
            </a:fld>
            <a:endParaRPr lang="en-US" altLang="en-US" dirty="0"/>
          </a:p>
        </p:txBody>
      </p:sp>
      <p:sp>
        <p:nvSpPr>
          <p:cNvPr id="14" name="Rounded Rectangle 13"/>
          <p:cNvSpPr/>
          <p:nvPr/>
        </p:nvSpPr>
        <p:spPr>
          <a:xfrm>
            <a:off x="838200" y="5596760"/>
            <a:ext cx="4343400" cy="5754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1" name="Rounded Rectangle 10"/>
          <p:cNvSpPr/>
          <p:nvPr/>
        </p:nvSpPr>
        <p:spPr>
          <a:xfrm>
            <a:off x="825060" y="2078420"/>
            <a:ext cx="4343400" cy="5754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2" name="Rounded Rectangle 11"/>
          <p:cNvSpPr/>
          <p:nvPr/>
        </p:nvSpPr>
        <p:spPr>
          <a:xfrm>
            <a:off x="838200" y="2895600"/>
            <a:ext cx="43434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376960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نسبت اشغال حاصل‌شده</a:t>
            </a:r>
            <a:endParaRPr lang="fa-IR" dirty="0"/>
          </a:p>
        </p:txBody>
      </p:sp>
      <p:sp>
        <p:nvSpPr>
          <p:cNvPr id="3" name="Content Placeholder 2"/>
          <p:cNvSpPr>
            <a:spLocks noGrp="1"/>
          </p:cNvSpPr>
          <p:nvPr>
            <p:ph sz="quarter" idx="1"/>
          </p:nvPr>
        </p:nvSpPr>
        <p:spPr/>
        <p:txBody>
          <a:bodyPr/>
          <a:lstStyle/>
          <a:p>
            <a:r>
              <a:rPr lang="en-US" dirty="0" smtClean="0"/>
              <a:t>Achieved Occupancy</a:t>
            </a:r>
          </a:p>
          <a:p>
            <a:pPr lvl="1"/>
            <a:r>
              <a:rPr lang="fa-IR" dirty="0" smtClean="0"/>
              <a:t>تعداد ریسمان‌های فعال در تئوری در واقع بیشینه مقداری است که بر اساس تعداد بلوک‌ها، اندازه بلوک‌ها، تعداد رجیسترهای هر بلوک، ظرفیت حافظه مشترک هر بلوک و ... به دست آمده است. </a:t>
            </a:r>
          </a:p>
          <a:p>
            <a:pPr lvl="1"/>
            <a:r>
              <a:rPr lang="fa-IR" dirty="0" smtClean="0"/>
              <a:t>ولی در عمل، مقدار نسبت اشغال در طول اجرای برنامه تغییر می‌کند و می‌تواند از یک </a:t>
            </a:r>
            <a:r>
              <a:rPr lang="en-US" dirty="0" smtClean="0"/>
              <a:t>SM</a:t>
            </a:r>
            <a:r>
              <a:rPr lang="fa-IR" dirty="0" smtClean="0"/>
              <a:t> به </a:t>
            </a:r>
            <a:r>
              <a:rPr lang="en-US" dirty="0" smtClean="0"/>
              <a:t>SM</a:t>
            </a:r>
            <a:r>
              <a:rPr lang="fa-IR" dirty="0" smtClean="0"/>
              <a:t> دیگر نیز متفاوت باشد.</a:t>
            </a:r>
          </a:p>
          <a:p>
            <a:pPr lvl="1"/>
            <a:r>
              <a:rPr lang="fa-IR" dirty="0" smtClean="0"/>
              <a:t>نسبت اشغال حاصل‌شده در طول اجرای برنامه توسط شمارشگرهایی در سخت‌افزار اندازه‌گیری شده و میانگین آن در زمان به ازای هر </a:t>
            </a:r>
            <a:r>
              <a:rPr lang="en-US" dirty="0" smtClean="0"/>
              <a:t>SM</a:t>
            </a:r>
            <a:r>
              <a:rPr lang="fa-IR" dirty="0" smtClean="0"/>
              <a:t> و همچنین میانگین آن به‌ازای همه </a:t>
            </a:r>
            <a:r>
              <a:rPr lang="en-US" dirty="0" smtClean="0"/>
              <a:t>SM</a:t>
            </a:r>
            <a:r>
              <a:rPr lang="fa-IR" dirty="0" smtClean="0"/>
              <a:t>های پردازنده گرافیکی گزارش می‌شود.</a:t>
            </a:r>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9</a:t>
            </a:fld>
            <a:endParaRPr lang="en-US" altLang="en-US" dirty="0"/>
          </a:p>
        </p:txBody>
      </p:sp>
    </p:spTree>
    <p:extLst>
      <p:ext uri="{BB962C8B-B14F-4D97-AF65-F5344CB8AC3E}">
        <p14:creationId xmlns:p14="http://schemas.microsoft.com/office/powerpoint/2010/main" val="48311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12302</TotalTime>
  <Words>1159</Words>
  <Application>Microsoft Office PowerPoint</Application>
  <PresentationFormat>On-screen Show (4:3)</PresentationFormat>
  <Paragraphs>111</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 Nazanin</vt:lpstr>
      <vt:lpstr>Calibri</vt:lpstr>
      <vt:lpstr>Wingdings</vt:lpstr>
      <vt:lpstr>Wingdings 2</vt:lpstr>
      <vt:lpstr>Median</vt:lpstr>
      <vt:lpstr>برنامه‌نویسی چندهسته‌ای  6- CUDA (بخش ششم)  محمود ممتازپور  </vt:lpstr>
      <vt:lpstr>فهرست</vt:lpstr>
      <vt:lpstr>نسبت اشغال    Occupancy</vt:lpstr>
      <vt:lpstr>عوامل محدود‌کننده نسبت اشغال</vt:lpstr>
      <vt:lpstr>محدودیت تعداد ریسمان در SM</vt:lpstr>
      <vt:lpstr>محدودیت تعداد بلوک در SM</vt:lpstr>
      <vt:lpstr>محدودیت تعداد رجیستر در SM</vt:lpstr>
      <vt:lpstr>محدودیت ظرفیت حافظه مشترک در SM</vt:lpstr>
      <vt:lpstr>نسبت اشغال حاصل‌شده</vt:lpstr>
      <vt:lpstr>عوامل کاهش نسبت اشغال حاصل‌شده</vt:lpstr>
      <vt:lpstr>مراجع</vt:lpstr>
    </vt:vector>
  </TitlesOfParts>
  <Company>Purdue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Overview</dc:title>
  <dc:creator>rf</dc:creator>
  <cp:lastModifiedBy>Windows User</cp:lastModifiedBy>
  <cp:revision>1025</cp:revision>
  <dcterms:created xsi:type="dcterms:W3CDTF">2005-06-03T08:24:32Z</dcterms:created>
  <dcterms:modified xsi:type="dcterms:W3CDTF">2018-06-02T18:27:24Z</dcterms:modified>
</cp:coreProperties>
</file>