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notesMasterIdLst>
    <p:notesMasterId r:id="rId15"/>
  </p:notesMasterIdLst>
  <p:sldIdLst>
    <p:sldId id="271" r:id="rId2"/>
    <p:sldId id="270" r:id="rId3"/>
    <p:sldId id="300" r:id="rId4"/>
    <p:sldId id="299" r:id="rId5"/>
    <p:sldId id="305" r:id="rId6"/>
    <p:sldId id="302" r:id="rId7"/>
    <p:sldId id="301" r:id="rId8"/>
    <p:sldId id="307" r:id="rId9"/>
    <p:sldId id="306" r:id="rId10"/>
    <p:sldId id="308" r:id="rId11"/>
    <p:sldId id="310" r:id="rId12"/>
    <p:sldId id="311" r:id="rId13"/>
    <p:sldId id="298" r:id="rId1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1B46FD"/>
    <a:srgbClr val="6128F0"/>
    <a:srgbClr val="008000"/>
    <a:srgbClr val="FF9900"/>
    <a:srgbClr val="66FF66"/>
    <a:srgbClr val="008080"/>
    <a:srgbClr val="CC0099"/>
    <a:srgbClr val="FF0000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822" autoAdjust="0"/>
    <p:restoredTop sz="80993" autoAdjust="0"/>
  </p:normalViewPr>
  <p:slideViewPr>
    <p:cSldViewPr>
      <p:cViewPr varScale="1">
        <p:scale>
          <a:sx n="90" d="100"/>
          <a:sy n="90" d="100"/>
        </p:scale>
        <p:origin x="930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45A470DC-7C81-4DA4-8C0B-00C3524FB74D}" type="datetimeFigureOut">
              <a:rPr lang="en-US"/>
              <a:pPr>
                <a:defRPr/>
              </a:pPr>
              <a:t>5/12/2019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7733EA2D-6917-409E-A3B4-BA2E769CB8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0811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33EA2D-6917-409E-A3B4-BA2E769CB8AC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8689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33EA2D-6917-409E-A3B4-BA2E769CB8AC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9792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fa-IR" dirty="0" smtClean="0"/>
              <a:t>وقتی یک</a:t>
            </a:r>
            <a:r>
              <a:rPr lang="fa-IR" baseline="0" dirty="0" smtClean="0"/>
              <a:t> کرنل برای اجرا داریم از موازی سازی سطح داده یا </a:t>
            </a:r>
            <a:r>
              <a:rPr lang="en-US" baseline="0" dirty="0" smtClean="0"/>
              <a:t>data level parallelism</a:t>
            </a:r>
            <a:r>
              <a:rPr lang="fa-IR" baseline="0" dirty="0" smtClean="0"/>
              <a:t> استفاده می کنیم. </a:t>
            </a:r>
            <a:r>
              <a:rPr lang="fa-IR" dirty="0" smtClean="0"/>
              <a:t>اینجا</a:t>
            </a:r>
            <a:r>
              <a:rPr lang="fa-IR" baseline="0" dirty="0" smtClean="0"/>
              <a:t> در واقع داریم از مفهوم موازی سازی در سطح وظیفه (</a:t>
            </a:r>
            <a:r>
              <a:rPr lang="en-US" baseline="0" dirty="0" smtClean="0"/>
              <a:t>Task level parallelism</a:t>
            </a:r>
            <a:r>
              <a:rPr lang="fa-IR" baseline="0" dirty="0" smtClean="0"/>
              <a:t>) هم استفاده می‌کنیم (هر کرنل یک وظیفه )</a:t>
            </a:r>
          </a:p>
          <a:p>
            <a:pPr algn="r" rtl="1"/>
            <a:endParaRPr lang="fa-IR" baseline="0" dirty="0" smtClean="0"/>
          </a:p>
          <a:p>
            <a:pPr algn="r" rtl="1"/>
            <a:r>
              <a:rPr lang="fa-IR" baseline="0" dirty="0" smtClean="0"/>
              <a:t>سوال اصلی: آیا کاربرد را می توان به صورت گرافی از وظایف ترسیم کرد که هر وظیفه یک کرنل است؟ اگر بله، سوال بعدی این است که کدام وظایف بر روی </a:t>
            </a:r>
            <a:r>
              <a:rPr lang="en-US" baseline="0" dirty="0" smtClean="0"/>
              <a:t>GPU</a:t>
            </a:r>
            <a:r>
              <a:rPr lang="fa-IR" baseline="0" dirty="0" smtClean="0"/>
              <a:t> (به صورت سری یا همزمان) و کدامها بر روی </a:t>
            </a:r>
            <a:r>
              <a:rPr lang="en-US" baseline="0" dirty="0" smtClean="0"/>
              <a:t>CPU</a:t>
            </a:r>
            <a:r>
              <a:rPr lang="fa-IR" baseline="0" smtClean="0"/>
              <a:t> انجام شوند بهتر است؟</a:t>
            </a:r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33EA2D-6917-409E-A3B4-BA2E769CB8AC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249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fa-IR" altLang="en-US" smtClean="0"/>
              <a:t>برنامه‌نویسی چند‌هسته‌ای</a:t>
            </a:r>
            <a:endParaRPr lang="en-US" altLang="en-US"/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fa-IR" altLang="en-US" smtClean="0"/>
              <a:t>7- برنامه‌نویسی پردازنده گرافیکی با </a:t>
            </a:r>
            <a:r>
              <a:rPr lang="en-US" altLang="en-US" smtClean="0"/>
              <a:t>CUDA</a:t>
            </a:r>
            <a:endParaRPr lang="en-US" altLang="en-US" dirty="0"/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C3B93544-E515-4998-91FF-24DFE15CC0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261285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a-IR" altLang="en-US" smtClean="0"/>
              <a:t>برنامه‌نویسی چند‌هسته‌ای</a:t>
            </a:r>
            <a:endParaRPr lang="en-US" alt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a-IR" altLang="en-US" smtClean="0"/>
              <a:t>7- برنامه‌نویسی پردازنده گرافیکی با </a:t>
            </a:r>
            <a:r>
              <a:rPr lang="en-US" altLang="en-US" smtClean="0"/>
              <a:t>CUDA</a:t>
            </a:r>
            <a:endParaRPr lang="en-US" alt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5D6ACE-8AD5-4601-BF6F-3BD0F2FCF74C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86725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a-IR" altLang="en-US" smtClean="0"/>
              <a:t>برنامه‌نویسی چند‌هسته‌ای</a:t>
            </a:r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a-IR" altLang="en-US" smtClean="0"/>
              <a:t>7- برنامه‌نویسی پردازنده گرافیکی با </a:t>
            </a:r>
            <a:r>
              <a:rPr lang="en-US" altLang="en-US" smtClean="0"/>
              <a:t>CUDA</a:t>
            </a:r>
            <a:endParaRPr lang="en-US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9D028E-CEE5-4E72-AB72-60DE51AE86D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1763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685800"/>
          </a:xfrm>
        </p:spPr>
        <p:txBody>
          <a:bodyPr/>
          <a:lstStyle>
            <a:lvl1pPr algn="r" rtl="1">
              <a:defRPr baseline="0">
                <a:cs typeface="B Nazanin" panose="00000400000000000000" pitchFamily="2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219200"/>
            <a:ext cx="8153400" cy="4876800"/>
          </a:xfrm>
        </p:spPr>
        <p:txBody>
          <a:bodyPr/>
          <a:lstStyle>
            <a:lvl1pPr algn="r" rtl="1">
              <a:defRPr sz="2800" baseline="0">
                <a:cs typeface="B Nazanin" panose="00000400000000000000" pitchFamily="2" charset="-78"/>
              </a:defRPr>
            </a:lvl1pPr>
            <a:lvl2pPr algn="r" rtl="1">
              <a:defRPr sz="2400" baseline="0">
                <a:cs typeface="B Nazanin" panose="00000400000000000000" pitchFamily="2" charset="-78"/>
              </a:defRPr>
            </a:lvl2pPr>
            <a:lvl3pPr algn="r" rtl="1">
              <a:defRPr sz="2000" baseline="0">
                <a:cs typeface="B Nazanin" panose="00000400000000000000" pitchFamily="2" charset="-78"/>
              </a:defRPr>
            </a:lvl3pPr>
            <a:lvl4pPr algn="r" rtl="1">
              <a:defRPr sz="1800" baseline="0">
                <a:cs typeface="B Nazanin" panose="00000400000000000000" pitchFamily="2" charset="-78"/>
              </a:defRPr>
            </a:lvl4pPr>
            <a:lvl5pPr algn="r" rtl="1">
              <a:defRPr sz="1800" baseline="0">
                <a:cs typeface="B Nazanin" panose="00000400000000000000" pitchFamily="2" charset="-78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rtl="1">
              <a:defRPr baseline="0">
                <a:cs typeface="B Nazanin" panose="00000400000000000000" pitchFamily="2" charset="-78"/>
              </a:defRPr>
            </a:lvl1pPr>
          </a:lstStyle>
          <a:p>
            <a:pPr>
              <a:defRPr/>
            </a:pPr>
            <a:r>
              <a:rPr lang="fa-IR" altLang="en-US" smtClean="0"/>
              <a:t>برنامه‌نویسی چند‌هسته‌ای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95388" y="6248400"/>
            <a:ext cx="4811712" cy="381000"/>
          </a:xfrm>
        </p:spPr>
        <p:txBody>
          <a:bodyPr/>
          <a:lstStyle>
            <a:lvl1pPr rtl="1">
              <a:defRPr baseline="0">
                <a:cs typeface="B Nazanin" panose="00000400000000000000" pitchFamily="2" charset="-78"/>
              </a:defRPr>
            </a:lvl1pPr>
          </a:lstStyle>
          <a:p>
            <a:pPr>
              <a:defRPr/>
            </a:pPr>
            <a:r>
              <a:rPr lang="fa-IR" altLang="en-US" smtClean="0"/>
              <a:t>7- برنامه‌نویسی پردازنده گرافیکی با </a:t>
            </a:r>
            <a:r>
              <a:rPr lang="en-US" altLang="en-US" smtClean="0"/>
              <a:t>CUDA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1">
              <a:defRPr baseline="0">
                <a:solidFill>
                  <a:srgbClr val="FFFFFF"/>
                </a:solidFill>
                <a:cs typeface="B Nazanin" panose="00000400000000000000" pitchFamily="2" charset="-78"/>
              </a:defRPr>
            </a:lvl1pPr>
          </a:lstStyle>
          <a:p>
            <a:pPr>
              <a:defRPr/>
            </a:pPr>
            <a:fld id="{F8A5C899-0CF2-4984-AB7A-C737EF720B98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04584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a-IR" altLang="en-US" smtClean="0"/>
              <a:t>برنامه‌نویسی چند‌هسته‌ای</a:t>
            </a:r>
            <a:endParaRPr lang="en-US" altLang="en-US"/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D1C4AC28-1BAE-4DCD-93DB-8AD7F1A4676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a-IR" altLang="en-US" smtClean="0"/>
              <a:t>7- برنامه‌نویسی پردازنده گرافیکی با </a:t>
            </a:r>
            <a:r>
              <a:rPr lang="en-US" altLang="en-US" smtClean="0"/>
              <a:t>CUDA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7823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fa-IR" altLang="en-US" smtClean="0"/>
              <a:t>برنامه‌نویسی چند‌هسته‌ای</a:t>
            </a:r>
            <a:endParaRPr lang="en-US" altLang="en-US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C8273399-FC00-468E-8297-A5C757E7772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fa-IR" altLang="en-US" smtClean="0"/>
              <a:t>7- برنامه‌نویسی پردازنده گرافیکی با </a:t>
            </a:r>
            <a:r>
              <a:rPr lang="en-US" altLang="en-US" smtClean="0"/>
              <a:t>CUDA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6597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fa-IR" altLang="en-US" smtClean="0"/>
              <a:t>برنامه‌نویسی چند‌هسته‌ای</a:t>
            </a:r>
            <a:endParaRPr lang="en-US" altLang="en-US"/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B5EE0C74-F63E-4D14-B3D9-88056494A6C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fa-IR" altLang="en-US" smtClean="0"/>
              <a:t>7- برنامه‌نویسی پردازنده گرافیکی با </a:t>
            </a:r>
            <a:r>
              <a:rPr lang="en-US" altLang="en-US" smtClean="0"/>
              <a:t>CUDA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8980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a-IR" altLang="en-US" smtClean="0"/>
              <a:t>برنامه‌نویسی چند‌هسته‌ای</a:t>
            </a:r>
            <a:endParaRPr lang="en-US" alt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a-IR" altLang="en-US" smtClean="0"/>
              <a:t>7- برنامه‌نویسی پردازنده گرافیکی با </a:t>
            </a:r>
            <a:r>
              <a:rPr lang="en-US" altLang="en-US" smtClean="0"/>
              <a:t>CUDA</a:t>
            </a:r>
            <a:endParaRPr lang="en-US" altLang="en-US" dirty="0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051E03-F727-4562-A6EF-A0FC89A14B1C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71332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a-IR" altLang="en-US" smtClean="0"/>
              <a:t>برنامه‌نویسی چند‌هسته‌ای</a:t>
            </a:r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a-IR" altLang="en-US" smtClean="0"/>
              <a:t>7- برنامه‌نویسی پردازنده گرافیکی با </a:t>
            </a:r>
            <a:r>
              <a:rPr lang="en-US" altLang="en-US" smtClean="0"/>
              <a:t>CUDA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1447DC95-5854-4724-B6D6-20751119913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48285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a-IR" altLang="en-US" smtClean="0"/>
              <a:t>برنامه‌نویسی چند‌هسته‌ای</a:t>
            </a:r>
            <a:endParaRPr lang="en-US" alt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a-IR" altLang="en-US" smtClean="0"/>
              <a:t>7- برنامه‌نویسی پردازنده گرافیکی با </a:t>
            </a:r>
            <a:r>
              <a:rPr lang="en-US" altLang="en-US" smtClean="0"/>
              <a:t>CUDA</a:t>
            </a:r>
            <a:endParaRPr lang="en-US" altLang="en-US" dirty="0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626475-5554-4527-8CFD-5B621BF7CCB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90985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fa-IR" altLang="en-US" smtClean="0"/>
              <a:t>برنامه‌نویسی چند‌هسته‌ای</a:t>
            </a:r>
            <a:endParaRPr lang="en-US" altLang="en-US"/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 rtlCol="0"/>
          <a:lstStyle>
            <a:lvl1pPr>
              <a:defRPr sz="2800"/>
            </a:lvl1pPr>
          </a:lstStyle>
          <a:p>
            <a:pPr>
              <a:defRPr/>
            </a:pPr>
            <a:fld id="{96818297-90BD-4146-99D5-0305732C08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fa-IR" altLang="en-US" smtClean="0"/>
              <a:t>7- برنامه‌نویسی پردازنده گرافیکی با </a:t>
            </a:r>
            <a:r>
              <a:rPr lang="en-US" altLang="en-US" smtClean="0"/>
              <a:t>CUDA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6701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12775" y="1235075"/>
            <a:ext cx="8153400" cy="489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81000"/>
          </a:xfrm>
          <a:prstGeom prst="rect">
            <a:avLst/>
          </a:prstGeom>
          <a:solidFill>
            <a:schemeClr val="accent1"/>
          </a:solidFill>
        </p:spPr>
        <p:txBody>
          <a:bodyPr vert="horz" anchor="ctr" anchorCtr="0"/>
          <a:lstStyle>
            <a:lvl1pPr algn="ctr" eaLnBrk="1" latinLnBrk="0" hangingPunct="1">
              <a:defRPr kumimoji="0" sz="1400">
                <a:solidFill>
                  <a:schemeClr val="tx2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fa-IR" altLang="en-US" smtClean="0"/>
              <a:t>برنامه‌نویسی چند‌هسته‌ای</a:t>
            </a:r>
            <a:endParaRPr lang="en-US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19200" y="6248400"/>
            <a:ext cx="4811713" cy="381000"/>
          </a:xfrm>
          <a:prstGeom prst="rect">
            <a:avLst/>
          </a:prstGeom>
          <a:solidFill>
            <a:schemeClr val="accent2"/>
          </a:solidFill>
        </p:spPr>
        <p:txBody>
          <a:bodyPr vert="horz" anchor="ctr"/>
          <a:lstStyle>
            <a:lvl1pPr algn="ctr" eaLnBrk="1" latinLnBrk="0" hangingPunct="1">
              <a:defRPr kumimoji="0" sz="1400">
                <a:solidFill>
                  <a:schemeClr val="tx2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fa-IR" altLang="en-US" smtClean="0"/>
              <a:t>7- برنامه‌نویسی پردازنده گرافیکی با </a:t>
            </a:r>
            <a:r>
              <a:rPr lang="en-US" altLang="en-US" smtClean="0"/>
              <a:t>CUDA</a:t>
            </a:r>
            <a:endParaRPr lang="en-US" alt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900113"/>
            <a:ext cx="9144000" cy="319087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90550" y="6248400"/>
            <a:ext cx="533400" cy="381000"/>
          </a:xfrm>
          <a:prstGeom prst="rect">
            <a:avLst/>
          </a:prstGeom>
          <a:solidFill>
            <a:schemeClr val="accent1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990600"/>
            <a:ext cx="8172450" cy="160338"/>
          </a:xfrm>
          <a:prstGeom prst="rect">
            <a:avLst/>
          </a:prstGeom>
          <a:solidFill>
            <a:schemeClr val="accent1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09600" y="6329363"/>
            <a:ext cx="533400" cy="244475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  <a:latin typeface="Arial" charset="0"/>
              </a:defRPr>
            </a:lvl1pPr>
          </a:lstStyle>
          <a:p>
            <a:pPr>
              <a:defRPr/>
            </a:pPr>
            <a:fld id="{27132BE2-3AAD-4C99-84E8-86755902817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8" r:id="rId1"/>
    <p:sldLayoutId id="2147483969" r:id="rId2"/>
    <p:sldLayoutId id="2147483970" r:id="rId3"/>
    <p:sldLayoutId id="2147483971" r:id="rId4"/>
    <p:sldLayoutId id="2147483972" r:id="rId5"/>
    <p:sldLayoutId id="2147483965" r:id="rId6"/>
    <p:sldLayoutId id="2147483973" r:id="rId7"/>
    <p:sldLayoutId id="2147483966" r:id="rId8"/>
    <p:sldLayoutId id="2147483974" r:id="rId9"/>
    <p:sldLayoutId id="2147483967" r:id="rId10"/>
    <p:sldLayoutId id="2147483975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9pPr>
    </p:titleStyle>
    <p:bodyStyle>
      <a:lvl1pPr marL="319088" indent="-319088" algn="l" rtl="0" eaLnBrk="0" fontAlgn="base" hangingPunct="0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990600"/>
            <a:ext cx="8229600" cy="4876800"/>
          </a:xfrm>
        </p:spPr>
        <p:txBody>
          <a:bodyPr>
            <a:normAutofit/>
          </a:bodyPr>
          <a:lstStyle/>
          <a:p>
            <a:pPr algn="r" rtl="1" eaLnBrk="1" fontAlgn="auto" hangingPunct="1">
              <a:spcAft>
                <a:spcPts val="0"/>
              </a:spcAft>
              <a:defRPr/>
            </a:pPr>
            <a:r>
              <a:rPr lang="fa-IR" cap="none" dirty="0" smtClean="0">
                <a:cs typeface="B Nazanin" panose="00000400000000000000" pitchFamily="2" charset="-78"/>
              </a:rPr>
              <a:t>برنامه‌نویسی چندهسته‌ای</a:t>
            </a:r>
            <a:r>
              <a:rPr lang="en-US" cap="none" dirty="0">
                <a:cs typeface="B Nazanin" panose="00000400000000000000" pitchFamily="2" charset="-78"/>
              </a:rPr>
              <a:t/>
            </a:r>
            <a:br>
              <a:rPr lang="en-US" cap="none" dirty="0">
                <a:cs typeface="B Nazanin" panose="00000400000000000000" pitchFamily="2" charset="-78"/>
              </a:rPr>
            </a:br>
            <a:r>
              <a:rPr lang="fa-IR" cap="none" dirty="0" smtClean="0">
                <a:cs typeface="B Nazanin" panose="00000400000000000000" pitchFamily="2" charset="-78"/>
              </a:rPr>
              <a:t/>
            </a:r>
            <a:br>
              <a:rPr lang="fa-IR" cap="none" dirty="0" smtClean="0">
                <a:cs typeface="B Nazanin" panose="00000400000000000000" pitchFamily="2" charset="-78"/>
              </a:rPr>
            </a:br>
            <a:r>
              <a:rPr lang="fa-IR" cap="none" dirty="0" smtClean="0">
                <a:cs typeface="B Nazanin" panose="00000400000000000000" pitchFamily="2" charset="-78"/>
              </a:rPr>
              <a:t>7- </a:t>
            </a:r>
            <a:r>
              <a:rPr lang="en-US" cap="none" dirty="0" smtClean="0">
                <a:cs typeface="B Nazanin" panose="00000400000000000000" pitchFamily="2" charset="-78"/>
              </a:rPr>
              <a:t>CUDA</a:t>
            </a:r>
            <a:r>
              <a:rPr lang="fa-IR" cap="none" dirty="0" smtClean="0">
                <a:cs typeface="B Nazanin" panose="00000400000000000000" pitchFamily="2" charset="-78"/>
              </a:rPr>
              <a:t> (بخش </a:t>
            </a:r>
            <a:r>
              <a:rPr lang="fa-IR" cap="none" dirty="0" smtClean="0">
                <a:cs typeface="B Nazanin" panose="00000400000000000000" pitchFamily="2" charset="-78"/>
              </a:rPr>
              <a:t>هفت</a:t>
            </a:r>
            <a:r>
              <a:rPr lang="fa-IR" cap="none" dirty="0" smtClean="0">
                <a:cs typeface="B Nazanin" panose="00000400000000000000" pitchFamily="2" charset="-78"/>
              </a:rPr>
              <a:t>م</a:t>
            </a:r>
            <a:r>
              <a:rPr lang="fa-IR" cap="none" dirty="0" smtClean="0">
                <a:cs typeface="B Nazanin" panose="00000400000000000000" pitchFamily="2" charset="-78"/>
              </a:rPr>
              <a:t>)</a:t>
            </a:r>
            <a:r>
              <a:rPr lang="en-US" dirty="0">
                <a:cs typeface="B Nazanin" panose="00000400000000000000" pitchFamily="2" charset="-78"/>
              </a:rPr>
              <a:t/>
            </a:r>
            <a:br>
              <a:rPr lang="en-US" dirty="0">
                <a:cs typeface="B Nazanin" panose="00000400000000000000" pitchFamily="2" charset="-78"/>
              </a:rPr>
            </a:br>
            <a:r>
              <a:rPr lang="en-US" dirty="0">
                <a:cs typeface="B Nazanin" panose="00000400000000000000" pitchFamily="2" charset="-78"/>
              </a:rPr>
              <a:t/>
            </a:r>
            <a:br>
              <a:rPr lang="en-US" dirty="0">
                <a:cs typeface="B Nazanin" panose="00000400000000000000" pitchFamily="2" charset="-78"/>
              </a:rPr>
            </a:br>
            <a:r>
              <a:rPr lang="fa-IR" sz="3600" cap="none" dirty="0" smtClean="0">
                <a:cs typeface="B Nazanin" panose="00000400000000000000" pitchFamily="2" charset="-78"/>
              </a:rPr>
              <a:t>محمود ممتازپور</a:t>
            </a:r>
            <a:r>
              <a:rPr lang="en-US" sz="3600" cap="none" dirty="0">
                <a:cs typeface="B Nazanin" panose="00000400000000000000" pitchFamily="2" charset="-78"/>
              </a:rPr>
              <a:t/>
            </a:r>
            <a:br>
              <a:rPr lang="en-US" sz="3600" cap="none" dirty="0">
                <a:cs typeface="B Nazanin" panose="00000400000000000000" pitchFamily="2" charset="-78"/>
              </a:rPr>
            </a:br>
            <a:r>
              <a:rPr lang="en-US" dirty="0">
                <a:cs typeface="B Nazanin" panose="00000400000000000000" pitchFamily="2" charset="-78"/>
              </a:rPr>
              <a:t/>
            </a:r>
            <a:br>
              <a:rPr lang="en-US" dirty="0">
                <a:cs typeface="B Nazanin" panose="00000400000000000000" pitchFamily="2" charset="-78"/>
              </a:rPr>
            </a:br>
            <a:endParaRPr lang="en-US" sz="3000" cap="none" dirty="0">
              <a:cs typeface="B Nazanin" panose="00000400000000000000" pitchFamily="2" charset="-78"/>
            </a:endParaRPr>
          </a:p>
        </p:txBody>
      </p:sp>
      <p:sp>
        <p:nvSpPr>
          <p:cNvPr id="10243" name="Subtitle 2"/>
          <p:cNvSpPr>
            <a:spLocks noGrp="1"/>
          </p:cNvSpPr>
          <p:nvPr>
            <p:ph type="subTitle" idx="1"/>
          </p:nvPr>
        </p:nvSpPr>
        <p:spPr>
          <a:xfrm>
            <a:off x="2362200" y="6049963"/>
            <a:ext cx="6705600" cy="685800"/>
          </a:xfrm>
        </p:spPr>
        <p:txBody>
          <a:bodyPr/>
          <a:lstStyle/>
          <a:p>
            <a:pPr algn="ctr" rtl="1" eaLnBrk="1" hangingPunct="1"/>
            <a:r>
              <a:rPr lang="fa-IR" altLang="en-US" dirty="0" smtClean="0">
                <a:cs typeface="B Nazanin" panose="00000400000000000000" pitchFamily="2" charset="-78"/>
              </a:rPr>
              <a:t>دانشگاه صنعتی امیرکبیر</a:t>
            </a:r>
            <a:endParaRPr lang="en-US" altLang="en-US" dirty="0">
              <a:cs typeface="B Nazanin" panose="00000400000000000000" pitchFamily="2" charset="-78"/>
            </a:endParaRPr>
          </a:p>
        </p:txBody>
      </p:sp>
      <p:sp>
        <p:nvSpPr>
          <p:cNvPr id="10244" name="Date Placeholder 3"/>
          <p:cNvSpPr>
            <a:spLocks noGrp="1"/>
          </p:cNvSpPr>
          <p:nvPr>
            <p:ph type="dt" sz="quarter" idx="10"/>
          </p:nvPr>
        </p:nvSpPr>
        <p:spPr bwMode="auto">
          <a:xfrm>
            <a:off x="76200" y="6248400"/>
            <a:ext cx="2057400" cy="38100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ts val="500"/>
              </a:spcBef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A5AB81"/>
              </a:buClr>
              <a:buSzPct val="7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ts val="400"/>
              </a:spcBef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rt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a-IR" altLang="en-US" sz="1800" smtClean="0">
                <a:solidFill>
                  <a:srgbClr val="FFFFFF"/>
                </a:solidFill>
                <a:latin typeface="Arial" pitchFamily="34" charset="0"/>
                <a:cs typeface="B Nazanin" panose="00000400000000000000" pitchFamily="2" charset="-78"/>
              </a:rPr>
              <a:t>برنامه‌نویسی چند‌هسته‌ای</a:t>
            </a:r>
            <a:endParaRPr lang="en-US" altLang="en-US" sz="1800" dirty="0">
              <a:solidFill>
                <a:srgbClr val="FFFFFF"/>
              </a:solidFill>
              <a:latin typeface="Arial" pitchFamily="34" charset="0"/>
              <a:cs typeface="B Nazanin" panose="00000400000000000000" pitchFamily="2" charset="-78"/>
            </a:endParaRPr>
          </a:p>
        </p:txBody>
      </p:sp>
      <p:sp>
        <p:nvSpPr>
          <p:cNvPr id="10245" name="Footer Placeholder 4"/>
          <p:cNvSpPr>
            <a:spLocks noGrp="1"/>
          </p:cNvSpPr>
          <p:nvPr>
            <p:ph type="ftr" sz="quarter" idx="11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ts val="500"/>
              </a:spcBef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A5AB81"/>
              </a:buClr>
              <a:buSzPct val="7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ts val="400"/>
              </a:spcBef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rt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a-IR" altLang="en-US" sz="1400" smtClean="0">
                <a:solidFill>
                  <a:schemeClr val="tx2"/>
                </a:solidFill>
                <a:latin typeface="Arial" pitchFamily="34" charset="0"/>
                <a:cs typeface="B Nazanin" panose="00000400000000000000" pitchFamily="2" charset="-78"/>
              </a:rPr>
              <a:t>7- برنامه‌نویسی پردازنده گرافیکی با </a:t>
            </a:r>
            <a:r>
              <a:rPr lang="en-US" altLang="en-US" sz="1400" smtClean="0">
                <a:solidFill>
                  <a:schemeClr val="tx2"/>
                </a:solidFill>
                <a:latin typeface="Arial" pitchFamily="34" charset="0"/>
                <a:cs typeface="B Nazanin" panose="00000400000000000000" pitchFamily="2" charset="-78"/>
              </a:rPr>
              <a:t>CUDA</a:t>
            </a:r>
            <a:endParaRPr lang="en-US" altLang="en-US" sz="1400">
              <a:solidFill>
                <a:schemeClr val="tx2"/>
              </a:solidFill>
              <a:latin typeface="Arial" pitchFamily="34" charset="0"/>
              <a:cs typeface="B Nazanin" panose="00000400000000000000" pitchFamily="2" charset="-78"/>
            </a:endParaRPr>
          </a:p>
        </p:txBody>
      </p:sp>
      <p:sp>
        <p:nvSpPr>
          <p:cNvPr id="1024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ts val="500"/>
              </a:spcBef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A5AB81"/>
              </a:buClr>
              <a:buSzPct val="7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ts val="400"/>
              </a:spcBef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rtl="1" eaLnBrk="1" hangingPunct="1">
              <a:spcBef>
                <a:spcPct val="0"/>
              </a:spcBef>
              <a:buClrTx/>
              <a:buSzTx/>
              <a:buFontTx/>
              <a:buNone/>
            </a:pPr>
            <a:fld id="{D7895C56-766E-4F90-AE6B-6CA76F48B262}" type="slidenum">
              <a:rPr lang="en-US" altLang="en-US" sz="1400" smtClean="0">
                <a:solidFill>
                  <a:schemeClr val="tx2"/>
                </a:solidFill>
                <a:latin typeface="Arial" pitchFamily="34" charset="0"/>
                <a:cs typeface="B Nazanin" panose="00000400000000000000" pitchFamily="2" charset="-78"/>
              </a:rPr>
              <a:pPr rtl="1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en-US" sz="1400">
              <a:solidFill>
                <a:schemeClr val="tx2"/>
              </a:solidFill>
              <a:latin typeface="Arial" pitchFamily="34" charset="0"/>
              <a:cs typeface="B Nazanin" panose="00000400000000000000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حافظه یکپارچه	</a:t>
            </a:r>
            <a:r>
              <a:rPr lang="fa-IR" dirty="0"/>
              <a:t> </a:t>
            </a:r>
            <a:r>
              <a:rPr lang="fa-IR" dirty="0" smtClean="0"/>
              <a:t>         </a:t>
            </a:r>
            <a:r>
              <a:rPr lang="en-US" dirty="0" smtClean="0"/>
              <a:t>Unified Memory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219200"/>
            <a:ext cx="8232648" cy="4876800"/>
          </a:xfrm>
        </p:spPr>
        <p:txBody>
          <a:bodyPr/>
          <a:lstStyle/>
          <a:p>
            <a:r>
              <a:rPr lang="fa-IR" dirty="0" smtClean="0"/>
              <a:t>در حالت عادی حافظه </a:t>
            </a:r>
            <a:r>
              <a:rPr lang="en-US" dirty="0" smtClean="0"/>
              <a:t>host</a:t>
            </a:r>
            <a:r>
              <a:rPr lang="fa-IR" dirty="0" smtClean="0"/>
              <a:t> از طریق اشاره‌گر خود و حافظه </a:t>
            </a:r>
            <a:r>
              <a:rPr lang="en-US" dirty="0" smtClean="0"/>
              <a:t>device</a:t>
            </a:r>
            <a:r>
              <a:rPr lang="fa-IR" dirty="0" smtClean="0"/>
              <a:t> نیز از طریق یک اشاره‌گر دیگر در دسترس‌اند.</a:t>
            </a:r>
          </a:p>
          <a:p>
            <a:r>
              <a:rPr lang="fa-IR" dirty="0" smtClean="0"/>
              <a:t>کپی بین دو حافظه باید توسط کاربر با فراخوانی </a:t>
            </a:r>
            <a:r>
              <a:rPr lang="en-US" dirty="0" err="1" smtClean="0"/>
              <a:t>cudamemcpy</a:t>
            </a:r>
            <a:r>
              <a:rPr lang="en-US" dirty="0" smtClean="0"/>
              <a:t>()</a:t>
            </a:r>
            <a:r>
              <a:rPr lang="fa-IR" dirty="0" smtClean="0"/>
              <a:t> انجام شود</a:t>
            </a:r>
            <a:r>
              <a:rPr lang="fa-IR" sz="2400" dirty="0" smtClean="0"/>
              <a:t>.</a:t>
            </a:r>
          </a:p>
          <a:p>
            <a:endParaRPr lang="fa-IR" sz="2400" dirty="0"/>
          </a:p>
          <a:p>
            <a:r>
              <a:rPr lang="fa-IR" dirty="0" smtClean="0"/>
              <a:t>از نسخه </a:t>
            </a:r>
            <a:r>
              <a:rPr lang="en-US" dirty="0" smtClean="0"/>
              <a:t>CUDA 6.0</a:t>
            </a:r>
            <a:r>
              <a:rPr lang="fa-IR" dirty="0" smtClean="0"/>
              <a:t>، با معرفی مفهوم حافظه یکپارچه، آدرس دهی حافظه </a:t>
            </a:r>
            <a:r>
              <a:rPr lang="en-US" dirty="0" smtClean="0"/>
              <a:t>host</a:t>
            </a:r>
            <a:r>
              <a:rPr lang="fa-IR" dirty="0" smtClean="0"/>
              <a:t> و </a:t>
            </a:r>
            <a:r>
              <a:rPr lang="en-US" dirty="0" smtClean="0"/>
              <a:t>device</a:t>
            </a:r>
            <a:r>
              <a:rPr lang="fa-IR" dirty="0" smtClean="0"/>
              <a:t> یکپارچه شده است.</a:t>
            </a:r>
          </a:p>
          <a:p>
            <a:pPr lvl="1"/>
            <a:r>
              <a:rPr lang="fa-IR" dirty="0" smtClean="0"/>
              <a:t>حافظه </a:t>
            </a:r>
            <a:r>
              <a:rPr lang="en-US" dirty="0" smtClean="0"/>
              <a:t>host</a:t>
            </a:r>
            <a:r>
              <a:rPr lang="fa-IR" dirty="0" smtClean="0"/>
              <a:t> و </a:t>
            </a:r>
            <a:r>
              <a:rPr lang="en-US" dirty="0" smtClean="0"/>
              <a:t>device</a:t>
            </a:r>
            <a:r>
              <a:rPr lang="fa-IR" dirty="0" smtClean="0"/>
              <a:t> از طریق یک اشاره‌گر در دسترس است.</a:t>
            </a:r>
          </a:p>
          <a:p>
            <a:pPr lvl="1"/>
            <a:r>
              <a:rPr lang="fa-IR" dirty="0" smtClean="0"/>
              <a:t>برای تخصیص حافظه از </a:t>
            </a:r>
            <a:r>
              <a:rPr lang="en-US" dirty="0" err="1"/>
              <a:t>cudaMallocManaged</a:t>
            </a:r>
            <a:r>
              <a:rPr lang="en-US" dirty="0" smtClean="0"/>
              <a:t>()</a:t>
            </a:r>
            <a:r>
              <a:rPr lang="fa-IR" dirty="0" smtClean="0"/>
              <a:t> استفاده می‌شود.</a:t>
            </a:r>
          </a:p>
          <a:p>
            <a:pPr lvl="1"/>
            <a:r>
              <a:rPr lang="fa-IR" dirty="0" smtClean="0"/>
              <a:t>کاربر لازم نیست </a:t>
            </a:r>
            <a:r>
              <a:rPr lang="en-US" dirty="0" err="1" smtClean="0"/>
              <a:t>memcpy</a:t>
            </a:r>
            <a:r>
              <a:rPr lang="fa-IR" dirty="0" smtClean="0"/>
              <a:t> را صدا بزند. کپی‌ از حافظه </a:t>
            </a:r>
            <a:r>
              <a:rPr lang="en-US" dirty="0" smtClean="0"/>
              <a:t>host</a:t>
            </a:r>
            <a:r>
              <a:rPr lang="fa-IR" dirty="0" smtClean="0"/>
              <a:t> به </a:t>
            </a:r>
            <a:r>
              <a:rPr lang="en-US" dirty="0" smtClean="0"/>
              <a:t>device</a:t>
            </a:r>
            <a:r>
              <a:rPr lang="fa-IR" dirty="0" smtClean="0"/>
              <a:t> هنوز انجام می‌شود ولی نه توسط شما. در نتیجه کدنویسی راحت‌تر شده است.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برنامه‌نویسی چند‌هسته‌ای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7- برنامه‌نویسی پردازنده گرافیکی با </a:t>
            </a:r>
            <a:r>
              <a:rPr lang="en-US" altLang="en-US" smtClean="0"/>
              <a:t>CUDA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F8A5C899-0CF2-4984-AB7A-C737EF720B98}" type="slidenum">
              <a:rPr lang="en-US" altLang="en-US" smtClean="0"/>
              <a:pPr>
                <a:defRPr/>
              </a:pPr>
              <a:t>10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0856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حافظه یکپارچه	</a:t>
            </a:r>
            <a:r>
              <a:rPr lang="fa-IR" dirty="0"/>
              <a:t> </a:t>
            </a:r>
            <a:r>
              <a:rPr lang="fa-IR" dirty="0" smtClean="0"/>
              <a:t>         </a:t>
            </a:r>
            <a:r>
              <a:rPr lang="en-US" dirty="0" smtClean="0"/>
              <a:t>Unified Memory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219200"/>
            <a:ext cx="8232648" cy="4876800"/>
          </a:xfrm>
        </p:spPr>
        <p:txBody>
          <a:bodyPr/>
          <a:lstStyle/>
          <a:p>
            <a:pPr marL="0" indent="0" algn="l" rtl="0">
              <a:buNone/>
            </a:pPr>
            <a:r>
              <a:rPr lang="en-US" sz="1400" dirty="0" smtClean="0">
                <a:solidFill>
                  <a:srgbClr val="FF660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__global__</a:t>
            </a:r>
            <a:r>
              <a:rPr lang="en-US" sz="1400" dirty="0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 </a:t>
            </a:r>
            <a:r>
              <a:rPr lang="en-US" sz="1400" dirty="0" smtClean="0">
                <a:solidFill>
                  <a:srgbClr val="1B46FD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void </a:t>
            </a:r>
            <a:r>
              <a:rPr lang="en-US" sz="1400" dirty="0" err="1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printme</a:t>
            </a:r>
            <a:r>
              <a:rPr lang="en-US" sz="1400" dirty="0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(</a:t>
            </a:r>
            <a:r>
              <a:rPr lang="en-US" sz="1400" dirty="0" smtClean="0">
                <a:solidFill>
                  <a:srgbClr val="1B46FD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char</a:t>
            </a:r>
            <a:r>
              <a:rPr lang="en-US" sz="1400" dirty="0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 *</a:t>
            </a:r>
            <a:r>
              <a:rPr lang="en-US" sz="1400" dirty="0" err="1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str</a:t>
            </a:r>
            <a:r>
              <a:rPr lang="en-US" sz="1400" dirty="0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) {</a:t>
            </a:r>
          </a:p>
          <a:p>
            <a:pPr marL="0" indent="0" algn="l" rtl="0">
              <a:buNone/>
            </a:pPr>
            <a:r>
              <a:rPr lang="en-US" sz="1400" dirty="0" err="1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printf</a:t>
            </a:r>
            <a:r>
              <a:rPr lang="en-US" sz="1400" dirty="0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(</a:t>
            </a:r>
            <a:r>
              <a:rPr lang="en-US" sz="1400" dirty="0" err="1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str</a:t>
            </a:r>
            <a:r>
              <a:rPr lang="en-US" sz="1400" dirty="0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);</a:t>
            </a:r>
          </a:p>
          <a:p>
            <a:pPr marL="0" indent="0" algn="l" rtl="0">
              <a:buNone/>
            </a:pPr>
            <a:r>
              <a:rPr lang="en-US" sz="1400" dirty="0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}</a:t>
            </a:r>
          </a:p>
          <a:p>
            <a:pPr marL="0" indent="0" algn="l" rtl="0">
              <a:buNone/>
            </a:pPr>
            <a:r>
              <a:rPr lang="en-US" sz="1400" dirty="0" err="1" smtClean="0">
                <a:solidFill>
                  <a:srgbClr val="1B46FD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int</a:t>
            </a:r>
            <a:r>
              <a:rPr lang="en-US" sz="1400" dirty="0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 main() {</a:t>
            </a:r>
          </a:p>
          <a:p>
            <a:pPr marL="0" indent="0" algn="l" rtl="0">
              <a:buNone/>
            </a:pPr>
            <a:r>
              <a:rPr lang="en-US" sz="1400" dirty="0" smtClean="0">
                <a:solidFill>
                  <a:srgbClr val="00B05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// Allocate 100 bytes of memory, accessible to both Host and Device code</a:t>
            </a:r>
          </a:p>
          <a:p>
            <a:pPr marL="0" indent="0" algn="l" rtl="0">
              <a:buNone/>
            </a:pPr>
            <a:r>
              <a:rPr lang="en-US" sz="1400" dirty="0" smtClean="0">
                <a:solidFill>
                  <a:srgbClr val="1B46FD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char</a:t>
            </a:r>
            <a:r>
              <a:rPr lang="en-US" sz="1400" dirty="0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 *s;</a:t>
            </a:r>
          </a:p>
          <a:p>
            <a:pPr marL="0" indent="0" algn="l" rtl="0">
              <a:buNone/>
            </a:pPr>
            <a:r>
              <a:rPr lang="en-US" sz="1400" dirty="0" err="1" smtClean="0">
                <a:solidFill>
                  <a:srgbClr val="FF660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cudaMallocManaged</a:t>
            </a:r>
            <a:r>
              <a:rPr lang="en-US" sz="1400" dirty="0" smtClean="0">
                <a:solidFill>
                  <a:srgbClr val="FF660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(&amp;s, 100);</a:t>
            </a:r>
          </a:p>
          <a:p>
            <a:pPr marL="0" indent="0" algn="l" rtl="0">
              <a:buNone/>
            </a:pPr>
            <a:r>
              <a:rPr lang="en-US" sz="1400" dirty="0" smtClean="0">
                <a:solidFill>
                  <a:srgbClr val="00B05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// Note direct Host-code use of "s"</a:t>
            </a:r>
          </a:p>
          <a:p>
            <a:pPr marL="0" indent="0" algn="l" rtl="0">
              <a:buNone/>
            </a:pPr>
            <a:r>
              <a:rPr lang="en-US" sz="1400" dirty="0" err="1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strncpy</a:t>
            </a:r>
            <a:r>
              <a:rPr lang="en-US" sz="1400" dirty="0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(s, "Hello Unified Memory\n", 99);</a:t>
            </a:r>
          </a:p>
          <a:p>
            <a:pPr marL="0" indent="0" algn="l" rtl="0">
              <a:buNone/>
            </a:pPr>
            <a:r>
              <a:rPr lang="en-US" sz="1400" dirty="0" smtClean="0">
                <a:solidFill>
                  <a:srgbClr val="00B05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// Here we pass "s" to a kernel without explicitly copying</a:t>
            </a:r>
          </a:p>
          <a:p>
            <a:pPr marL="0" indent="0" algn="l" rtl="0">
              <a:buNone/>
            </a:pPr>
            <a:r>
              <a:rPr lang="en-US" sz="1400" dirty="0" err="1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printme</a:t>
            </a:r>
            <a:r>
              <a:rPr lang="en-US" sz="1400" dirty="0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&lt;&lt;&lt; 1, 1 &gt;&gt;&gt;(s);</a:t>
            </a:r>
          </a:p>
          <a:p>
            <a:pPr marL="0" indent="0" algn="l" rtl="0">
              <a:buNone/>
            </a:pPr>
            <a:r>
              <a:rPr lang="en-US" sz="1400" dirty="0" err="1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cudaDeviceSynchronize</a:t>
            </a:r>
            <a:r>
              <a:rPr lang="en-US" sz="1400" dirty="0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();</a:t>
            </a:r>
          </a:p>
          <a:p>
            <a:pPr marL="0" indent="0" algn="l" rtl="0">
              <a:buNone/>
            </a:pPr>
            <a:r>
              <a:rPr lang="en-US" sz="1400" dirty="0" smtClean="0">
                <a:solidFill>
                  <a:srgbClr val="00B05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// Free as for normal CUDA allocations</a:t>
            </a:r>
          </a:p>
          <a:p>
            <a:pPr marL="0" indent="0" algn="l" rtl="0">
              <a:buNone/>
            </a:pPr>
            <a:r>
              <a:rPr lang="en-US" sz="1400" dirty="0" err="1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cudaFree</a:t>
            </a:r>
            <a:r>
              <a:rPr lang="en-US" sz="1400" dirty="0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(s);</a:t>
            </a:r>
          </a:p>
          <a:p>
            <a:pPr marL="0" indent="0" algn="l" rtl="0">
              <a:buNone/>
            </a:pPr>
            <a:r>
              <a:rPr lang="en-US" sz="1400" dirty="0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return 0;</a:t>
            </a:r>
          </a:p>
          <a:p>
            <a:pPr marL="0" indent="0" algn="l" rtl="0">
              <a:buNone/>
            </a:pPr>
            <a:r>
              <a:rPr lang="en-US" sz="1400" dirty="0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}</a:t>
            </a:r>
            <a:endParaRPr lang="fa-IR" sz="1400" dirty="0" smtClean="0">
              <a:latin typeface="Droid Sans" panose="020B0606030804020204" pitchFamily="34" charset="0"/>
              <a:ea typeface="Droid Sans" panose="020B0606030804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برنامه‌نویسی چند‌هسته‌ای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7- برنامه‌نویسی پردازنده گرافیکی با </a:t>
            </a:r>
            <a:r>
              <a:rPr lang="en-US" altLang="en-US" smtClean="0"/>
              <a:t>CUDA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F8A5C899-0CF2-4984-AB7A-C737EF720B98}" type="slidenum">
              <a:rPr lang="en-US" altLang="en-US" smtClean="0"/>
              <a:pPr>
                <a:defRPr/>
              </a:pPr>
              <a:t>11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16628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مفاهیم دیگر؟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Zero Copy</a:t>
            </a:r>
          </a:p>
          <a:p>
            <a:r>
              <a:rPr lang="en-US" dirty="0" smtClean="0"/>
              <a:t>Cooperative Groups</a:t>
            </a:r>
          </a:p>
          <a:p>
            <a:r>
              <a:rPr lang="en-US" dirty="0" smtClean="0"/>
              <a:t>Graphs</a:t>
            </a:r>
          </a:p>
          <a:p>
            <a:r>
              <a:rPr lang="en-US" dirty="0" smtClean="0"/>
              <a:t>PTX vs. SASS</a:t>
            </a:r>
          </a:p>
          <a:p>
            <a:r>
              <a:rPr lang="en-US" dirty="0" err="1" smtClean="0"/>
              <a:t>NVLink</a:t>
            </a:r>
            <a:endParaRPr lang="en-US" dirty="0" smtClean="0"/>
          </a:p>
          <a:p>
            <a:r>
              <a:rPr lang="en-US" dirty="0" smtClean="0"/>
              <a:t>Half Precision</a:t>
            </a:r>
          </a:p>
          <a:p>
            <a:r>
              <a:rPr lang="en-US" dirty="0" smtClean="0"/>
              <a:t>Multi-GPU Programming and </a:t>
            </a:r>
            <a:r>
              <a:rPr lang="en-US" dirty="0" err="1" smtClean="0"/>
              <a:t>GPUDirect</a:t>
            </a:r>
            <a:endParaRPr lang="en-US" dirty="0" smtClean="0"/>
          </a:p>
          <a:p>
            <a:r>
              <a:rPr lang="en-US" dirty="0" smtClean="0"/>
              <a:t>Dynamic Parallelism</a:t>
            </a:r>
          </a:p>
          <a:p>
            <a:r>
              <a:rPr lang="en-US" dirty="0" smtClean="0"/>
              <a:t>CUDA Context and MPS</a:t>
            </a:r>
            <a:endParaRPr lang="fa-I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برنامه‌نویسی چند‌هسته‌ای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7- برنامه‌نویسی پردازنده گرافیکی با </a:t>
            </a:r>
            <a:r>
              <a:rPr lang="en-US" altLang="en-US" smtClean="0"/>
              <a:t>CUDA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F8A5C899-0CF2-4984-AB7A-C737EF720B98}" type="slidenum">
              <a:rPr lang="en-US" altLang="en-US" smtClean="0"/>
              <a:pPr>
                <a:defRPr/>
              </a:pPr>
              <a:t>12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56937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مراجع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CUDA C/C++ Streams and Concurrency, Steve </a:t>
            </a:r>
            <a:r>
              <a:rPr lang="en-US" dirty="0" err="1" smtClean="0"/>
              <a:t>Rennich</a:t>
            </a:r>
            <a:r>
              <a:rPr lang="en-US" dirty="0" smtClean="0"/>
              <a:t>, NVIDIA</a:t>
            </a:r>
          </a:p>
          <a:p>
            <a:pPr algn="l" rtl="0"/>
            <a:r>
              <a:rPr lang="en-US" dirty="0" smtClean="0"/>
              <a:t>CUDA C Programming Guide, NVIDIA</a:t>
            </a:r>
          </a:p>
          <a:p>
            <a:pPr algn="l" rtl="0"/>
            <a:r>
              <a:rPr lang="en-US" dirty="0" smtClean="0"/>
              <a:t>CUDA C Best Practices Guide, NVIDIA</a:t>
            </a:r>
            <a:endParaRPr lang="en-US" dirty="0" smtClean="0"/>
          </a:p>
          <a:p>
            <a:pPr algn="l" rtl="0"/>
            <a:endParaRPr lang="en-US" dirty="0" smtClean="0"/>
          </a:p>
          <a:p>
            <a:pPr algn="l" rt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برنامه‌نویسی چند‌هسته‌ای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7- برنامه‌نویسی پردازنده گرافیکی با </a:t>
            </a:r>
            <a:r>
              <a:rPr lang="en-US" altLang="en-US" smtClean="0"/>
              <a:t>CUDA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A9DCC621-7EE1-4E7E-9D9E-207B534D683D}" type="slidenum">
              <a:rPr lang="en-US" altLang="en-US" smtClean="0"/>
              <a:pPr>
                <a:defRPr/>
              </a:pPr>
              <a:t>13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8187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29600" cy="822325"/>
          </a:xfrm>
          <a:noFill/>
        </p:spPr>
        <p:txBody>
          <a:bodyPr/>
          <a:lstStyle/>
          <a:p>
            <a:pPr eaLnBrk="1" hangingPunct="1"/>
            <a:r>
              <a:rPr lang="fa-IR" altLang="en-US" dirty="0" smtClean="0"/>
              <a:t>فهرست</a:t>
            </a:r>
            <a:endParaRPr lang="en-US" altLang="en-US" dirty="0"/>
          </a:p>
        </p:txBody>
      </p:sp>
      <p:sp>
        <p:nvSpPr>
          <p:cNvPr id="11267" name="Footer Placeholder 5"/>
          <p:cNvSpPr>
            <a:spLocks noGrp="1"/>
          </p:cNvSpPr>
          <p:nvPr>
            <p:ph type="ftr" sz="quarter" idx="11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ts val="500"/>
              </a:spcBef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A5AB81"/>
              </a:buClr>
              <a:buSzPct val="7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ts val="400"/>
              </a:spcBef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a-IR" altLang="en-US" sz="1400" dirty="0" smtClean="0">
                <a:solidFill>
                  <a:schemeClr val="tx2"/>
                </a:solidFill>
                <a:latin typeface="Arial" pitchFamily="34" charset="0"/>
              </a:rPr>
              <a:t>7- برنامه‌نویسی پردازنده گرافیکی با </a:t>
            </a:r>
            <a:r>
              <a:rPr lang="en-US" altLang="en-US" sz="1400" dirty="0" smtClean="0">
                <a:solidFill>
                  <a:schemeClr val="tx2"/>
                </a:solidFill>
                <a:latin typeface="Arial" pitchFamily="34" charset="0"/>
              </a:rPr>
              <a:t>CUDA</a:t>
            </a:r>
            <a:endParaRPr lang="en-US" altLang="en-US" sz="1400" dirty="0">
              <a:solidFill>
                <a:schemeClr val="tx2"/>
              </a:solidFill>
              <a:latin typeface="Arial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A1A49216-A321-4EE8-B001-158F3BAA2239}" type="slidenum">
              <a:rPr lang="en-US" altLang="en-US"/>
              <a:pPr>
                <a:defRPr/>
              </a:pPr>
              <a:t>2</a:t>
            </a:fld>
            <a:endParaRPr lang="en-US" altLang="en-US"/>
          </a:p>
        </p:txBody>
      </p:sp>
      <p:sp>
        <p:nvSpPr>
          <p:cNvPr id="1126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775" y="1219200"/>
            <a:ext cx="8153400" cy="4876800"/>
          </a:xfrm>
        </p:spPr>
        <p:txBody>
          <a:bodyPr/>
          <a:lstStyle/>
          <a:p>
            <a:r>
              <a:rPr lang="fa-IR" altLang="en-US" dirty="0" smtClean="0"/>
              <a:t>مباحث پیشرفته در </a:t>
            </a:r>
            <a:r>
              <a:rPr lang="en-US" altLang="en-US" dirty="0" smtClean="0"/>
              <a:t>CUDA</a:t>
            </a:r>
          </a:p>
          <a:p>
            <a:pPr lvl="1"/>
            <a:r>
              <a:rPr lang="en-US" altLang="en-US" dirty="0" smtClean="0"/>
              <a:t>Streams</a:t>
            </a:r>
            <a:endParaRPr lang="fa-IR" altLang="en-US" dirty="0" smtClean="0"/>
          </a:p>
          <a:p>
            <a:pPr lvl="1"/>
            <a:r>
              <a:rPr lang="en-US" altLang="en-US" dirty="0"/>
              <a:t>Pinned </a:t>
            </a:r>
            <a:r>
              <a:rPr lang="en-US" altLang="en-US" dirty="0" smtClean="0"/>
              <a:t>Memory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Unified Memory</a:t>
            </a:r>
          </a:p>
          <a:p>
            <a:pPr lvl="1"/>
            <a:endParaRPr lang="en-US" altLang="en-US" dirty="0"/>
          </a:p>
        </p:txBody>
      </p:sp>
      <p:sp>
        <p:nvSpPr>
          <p:cNvPr id="11270" name="TextBox 6"/>
          <p:cNvSpPr txBox="1">
            <a:spLocks noChangeArrowheads="1"/>
          </p:cNvSpPr>
          <p:nvPr/>
        </p:nvSpPr>
        <p:spPr bwMode="auto">
          <a:xfrm>
            <a:off x="-1752600" y="4724400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ts val="500"/>
              </a:spcBef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A5AB81"/>
              </a:buClr>
              <a:buSzPct val="7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ts val="400"/>
              </a:spcBef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itchFamily="34" charset="0"/>
            </a:endParaRPr>
          </a:p>
        </p:txBody>
      </p:sp>
      <p:sp>
        <p:nvSpPr>
          <p:cNvPr id="11271" name="Date Placeholder 7"/>
          <p:cNvSpPr>
            <a:spLocks noGrp="1"/>
          </p:cNvSpPr>
          <p:nvPr>
            <p:ph type="dt" sz="quarter" idx="10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ts val="500"/>
              </a:spcBef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A5AB81"/>
              </a:buClr>
              <a:buSzPct val="7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ts val="400"/>
              </a:spcBef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a-IR" altLang="en-US" sz="1400" smtClean="0">
                <a:solidFill>
                  <a:schemeClr val="tx2"/>
                </a:solidFill>
                <a:latin typeface="Arial" pitchFamily="34" charset="0"/>
              </a:rPr>
              <a:t>برنامه‌نویسی چند‌هسته‌ای</a:t>
            </a:r>
            <a:endParaRPr lang="en-US" altLang="en-US" sz="1400">
              <a:solidFill>
                <a:schemeClr val="tx2"/>
              </a:solidFill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اجرای کرنل همزمان با کپی داده‌ها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a-IR" dirty="0" smtClean="0"/>
              <a:t>در حالت عادی، در زمانی که کپی‌ها انجام می‌شوند </a:t>
            </a:r>
            <a:r>
              <a:rPr lang="en-US" dirty="0" smtClean="0"/>
              <a:t>GPU</a:t>
            </a:r>
            <a:r>
              <a:rPr lang="fa-IR" dirty="0" smtClean="0"/>
              <a:t> بیکار است و وقتی کرنل اجرا می‌شود، باس </a:t>
            </a:r>
            <a:r>
              <a:rPr lang="en-US" dirty="0" err="1" smtClean="0"/>
              <a:t>PCIe</a:t>
            </a:r>
            <a:r>
              <a:rPr lang="fa-IR" dirty="0" smtClean="0"/>
              <a:t> بیکار است.</a:t>
            </a:r>
          </a:p>
          <a:p>
            <a:endParaRPr lang="fa-IR" dirty="0"/>
          </a:p>
          <a:p>
            <a:r>
              <a:rPr lang="fa-IR" dirty="0" smtClean="0"/>
              <a:t>آیا می‌توان از هر دو همزمان استفاده کرد؟</a:t>
            </a:r>
            <a:endParaRPr lang="fa-I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برنامه‌نویسی چند‌هسته‌ای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7- برنامه‌نویسی پردازنده گرافیکی با </a:t>
            </a:r>
            <a:r>
              <a:rPr lang="en-US" altLang="en-US" smtClean="0"/>
              <a:t>CUDA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F8A5C899-0CF2-4984-AB7A-C737EF720B98}" type="slidenum">
              <a:rPr lang="en-US" altLang="en-US" smtClean="0"/>
              <a:pPr>
                <a:defRPr/>
              </a:pPr>
              <a:t>3</a:t>
            </a:fld>
            <a:endParaRPr lang="en-US" alt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08" y="3347566"/>
            <a:ext cx="7148479" cy="2748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434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786" y="3212087"/>
            <a:ext cx="6964115" cy="288391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اجرای کرنل همزمان با کپی داده‌ها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a-IR" dirty="0" smtClean="0"/>
              <a:t>بله، مثلا در کاربردی که چندین کرنل برای اجرا داریم، کپی داده کرنل دوم را با اجرای کرنل اول همزمان کنیم.</a:t>
            </a:r>
          </a:p>
          <a:p>
            <a:pPr lvl="1"/>
            <a:r>
              <a:rPr lang="fa-IR" dirty="0" smtClean="0"/>
              <a:t>نیاز است حافظه </a:t>
            </a:r>
            <a:r>
              <a:rPr lang="en-US" dirty="0" smtClean="0"/>
              <a:t>GPU</a:t>
            </a:r>
            <a:r>
              <a:rPr lang="fa-IR" dirty="0" smtClean="0"/>
              <a:t> برای ذخیره همزمان داده کرنل اول و دوم فضای کافی داشته باشد.</a:t>
            </a:r>
            <a:endParaRPr lang="fa-I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برنامه‌نویسی چند‌هسته‌ای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7- برنامه‌نویسی پردازنده گرافیکی با </a:t>
            </a:r>
            <a:r>
              <a:rPr lang="en-US" altLang="en-US" smtClean="0"/>
              <a:t>CUDA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F8A5C899-0CF2-4984-AB7A-C737EF720B98}" type="slidenum">
              <a:rPr lang="en-US" altLang="en-US" smtClean="0"/>
              <a:pPr>
                <a:defRPr/>
              </a:pPr>
              <a:t>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77129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اجرای کرنل همزمان با کپی داده‌ها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a-IR" dirty="0" smtClean="0"/>
              <a:t>اگر فقط یک کرنل داشتیم چه؟</a:t>
            </a:r>
          </a:p>
          <a:p>
            <a:r>
              <a:rPr lang="fa-IR" dirty="0" smtClean="0"/>
              <a:t>آیا می‌شود همان کرنل را به چند کرنل کوچکتر تجزیه کرد؟</a:t>
            </a:r>
            <a:endParaRPr lang="fa-IR" dirty="0"/>
          </a:p>
          <a:p>
            <a:pPr lvl="1"/>
            <a:r>
              <a:rPr lang="fa-IR" dirty="0" smtClean="0"/>
              <a:t>به این تکنیک </a:t>
            </a:r>
            <a:r>
              <a:rPr lang="en-US" dirty="0" smtClean="0"/>
              <a:t>Kernel Slicing</a:t>
            </a:r>
            <a:r>
              <a:rPr lang="fa-IR" dirty="0" smtClean="0"/>
              <a:t> می‌گویند.</a:t>
            </a:r>
            <a:endParaRPr lang="fa-I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برنامه‌نویسی چند‌هسته‌ای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7- برنامه‌نویسی پردازنده گرافیکی با </a:t>
            </a:r>
            <a:r>
              <a:rPr lang="en-US" altLang="en-US" smtClean="0"/>
              <a:t>CUDA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F8A5C899-0CF2-4984-AB7A-C737EF720B98}" type="slidenum">
              <a:rPr lang="en-US" altLang="en-US" smtClean="0"/>
              <a:pPr>
                <a:defRPr/>
              </a:pPr>
              <a:t>5</a:t>
            </a:fld>
            <a:endParaRPr lang="en-US" alt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667000"/>
            <a:ext cx="7127748" cy="3549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469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اجرای همزمان چند کرنل؟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a-IR" dirty="0" smtClean="0"/>
              <a:t>آیا می‌توان اجرای چند کرنل را هم موازی کرد؟</a:t>
            </a:r>
          </a:p>
          <a:p>
            <a:pPr lvl="1"/>
            <a:r>
              <a:rPr lang="fa-IR" dirty="0" smtClean="0"/>
              <a:t>بله، به شرطی که کرنل‌ها </a:t>
            </a:r>
            <a:r>
              <a:rPr lang="en-US" dirty="0" smtClean="0"/>
              <a:t>Occupancy</a:t>
            </a:r>
            <a:r>
              <a:rPr lang="fa-IR" dirty="0" smtClean="0"/>
              <a:t> کمی داشته باشند.</a:t>
            </a:r>
          </a:p>
          <a:p>
            <a:endParaRPr lang="fa-I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برنامه‌نویسی چند‌هسته‌ای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7- برنامه‌نویسی پردازنده گرافیکی با </a:t>
            </a:r>
            <a:r>
              <a:rPr lang="en-US" altLang="en-US" smtClean="0"/>
              <a:t>CUDA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F8A5C899-0CF2-4984-AB7A-C737EF720B98}" type="slidenum">
              <a:rPr lang="en-US" altLang="en-US" smtClean="0"/>
              <a:pPr>
                <a:defRPr/>
              </a:pPr>
              <a:t>6</a:t>
            </a:fld>
            <a:endParaRPr lang="en-US" alt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2514600"/>
            <a:ext cx="6343650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015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استریم					     </a:t>
            </a:r>
            <a:r>
              <a:rPr lang="en-US" dirty="0" smtClean="0"/>
              <a:t>Stream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a-IR" dirty="0" smtClean="0"/>
              <a:t>استریم دنباله‌ای از عملیات (مثلا </a:t>
            </a:r>
            <a:r>
              <a:rPr lang="en-US" dirty="0" err="1" smtClean="0"/>
              <a:t>cudamemcpy</a:t>
            </a:r>
            <a:r>
              <a:rPr lang="fa-IR" dirty="0" smtClean="0"/>
              <a:t>، </a:t>
            </a:r>
            <a:r>
              <a:rPr lang="en-US" dirty="0" smtClean="0"/>
              <a:t>kernel launch</a:t>
            </a:r>
            <a:r>
              <a:rPr lang="fa-IR" dirty="0" smtClean="0"/>
              <a:t> و ...) است که داخل یک صف قرار می‌گیرند و به ترتیب</a:t>
            </a:r>
            <a:r>
              <a:rPr lang="fa-IR" dirty="0"/>
              <a:t> </a:t>
            </a:r>
            <a:r>
              <a:rPr lang="fa-IR" dirty="0" smtClean="0"/>
              <a:t>اجرا می‌شوند.</a:t>
            </a:r>
          </a:p>
          <a:p>
            <a:r>
              <a:rPr lang="fa-IR" dirty="0" smtClean="0"/>
              <a:t>عملیات دو استریم می‌توانند موازی با هم اجرا شوند.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برنامه‌نویسی چند‌هسته‌ای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7- برنامه‌نویسی پردازنده گرافیکی با </a:t>
            </a:r>
            <a:r>
              <a:rPr lang="en-US" altLang="en-US" smtClean="0"/>
              <a:t>CUDA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F8A5C899-0CF2-4984-AB7A-C737EF720B98}" type="slidenum">
              <a:rPr lang="en-US" altLang="en-US" smtClean="0"/>
              <a:pPr>
                <a:defRPr/>
              </a:pPr>
              <a:t>7</a:t>
            </a:fld>
            <a:endParaRPr lang="en-US" alt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086" y="3090824"/>
            <a:ext cx="2818514" cy="29099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6690" y="2895600"/>
            <a:ext cx="3507362" cy="3090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685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استریم					     </a:t>
            </a:r>
            <a:r>
              <a:rPr lang="en-US" dirty="0" smtClean="0"/>
              <a:t>Stream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a-IR" dirty="0" smtClean="0"/>
              <a:t>تعریف استریم				 </a:t>
            </a:r>
            <a:r>
              <a:rPr lang="en-US" dirty="0" err="1" smtClean="0"/>
              <a:t>cudaStream_t</a:t>
            </a:r>
            <a:r>
              <a:rPr lang="en-US" dirty="0" smtClean="0"/>
              <a:t> stream;</a:t>
            </a:r>
          </a:p>
          <a:p>
            <a:r>
              <a:rPr lang="fa-IR" dirty="0" smtClean="0"/>
              <a:t>ایجاد استریم			</a:t>
            </a:r>
            <a:r>
              <a:rPr lang="en-US" dirty="0" err="1" smtClean="0"/>
              <a:t>cudaStreamCreate</a:t>
            </a:r>
            <a:r>
              <a:rPr lang="en-US" dirty="0"/>
              <a:t>(&amp;stream</a:t>
            </a:r>
            <a:r>
              <a:rPr lang="en-US" dirty="0" smtClean="0"/>
              <a:t>);</a:t>
            </a:r>
            <a:endParaRPr lang="fa-IR" dirty="0" smtClean="0"/>
          </a:p>
          <a:p>
            <a:r>
              <a:rPr lang="fa-IR" dirty="0" smtClean="0"/>
              <a:t>حذف استریم                       </a:t>
            </a:r>
            <a:r>
              <a:rPr lang="en-US" dirty="0" err="1" smtClean="0"/>
              <a:t>cudaStreamDestroy</a:t>
            </a:r>
            <a:r>
              <a:rPr lang="en-US" dirty="0" smtClean="0"/>
              <a:t>(stream);</a:t>
            </a:r>
            <a:endParaRPr lang="en-US" dirty="0"/>
          </a:p>
          <a:p>
            <a:pPr lvl="1"/>
            <a:r>
              <a:rPr lang="fa-IR" dirty="0" smtClean="0"/>
              <a:t>انتظار برای تمام شدن اجرای کارهای درون آن و بعد حذف</a:t>
            </a:r>
          </a:p>
          <a:p>
            <a:pPr lvl="1"/>
            <a:endParaRPr lang="fa-IR" dirty="0"/>
          </a:p>
          <a:p>
            <a:r>
              <a:rPr lang="fa-IR" dirty="0" smtClean="0"/>
              <a:t>فراخوانی کرنل درون یک استریم</a:t>
            </a:r>
            <a:endParaRPr lang="fa-IR" dirty="0"/>
          </a:p>
          <a:p>
            <a:pPr marL="0" indent="0" algn="l" rtl="0">
              <a:buNone/>
            </a:pPr>
            <a:r>
              <a:rPr lang="en-US" dirty="0"/>
              <a:t>kernel&lt;&lt;&lt; blocks , threads, </a:t>
            </a:r>
            <a:r>
              <a:rPr lang="en-US" dirty="0" err="1"/>
              <a:t>smem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stream</a:t>
            </a:r>
            <a:r>
              <a:rPr lang="en-US" dirty="0" smtClean="0"/>
              <a:t>&gt;&gt;&gt;();</a:t>
            </a:r>
          </a:p>
          <a:p>
            <a:r>
              <a:rPr lang="fa-IR" dirty="0" smtClean="0"/>
              <a:t>فراخوانی تابع کپی به صورت آسنکرون درون یک استریم</a:t>
            </a:r>
          </a:p>
          <a:p>
            <a:pPr marL="0" indent="0" algn="l" rtl="0">
              <a:buNone/>
            </a:pPr>
            <a:r>
              <a:rPr lang="en-US" dirty="0" err="1"/>
              <a:t>cudaMemcpy</a:t>
            </a:r>
            <a:r>
              <a:rPr lang="en-US" dirty="0" err="1">
                <a:solidFill>
                  <a:srgbClr val="FF0000"/>
                </a:solidFill>
              </a:rPr>
              <a:t>Async</a:t>
            </a:r>
            <a:r>
              <a:rPr lang="en-US" dirty="0"/>
              <a:t>( </a:t>
            </a:r>
            <a:r>
              <a:rPr lang="en-US" dirty="0" err="1"/>
              <a:t>dst</a:t>
            </a:r>
            <a:r>
              <a:rPr lang="en-US" dirty="0"/>
              <a:t>, </a:t>
            </a:r>
            <a:r>
              <a:rPr lang="en-US" dirty="0" err="1"/>
              <a:t>src</a:t>
            </a:r>
            <a:r>
              <a:rPr lang="en-US" dirty="0"/>
              <a:t>, size, </a:t>
            </a:r>
            <a:r>
              <a:rPr lang="en-US" dirty="0" err="1"/>
              <a:t>dir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stream</a:t>
            </a:r>
            <a:r>
              <a:rPr lang="en-US" dirty="0"/>
              <a:t>);</a:t>
            </a:r>
            <a:endParaRPr lang="fa-IR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برنامه‌نویسی چند‌هسته‌ای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7- برنامه‌نویسی پردازنده گرافیکی با </a:t>
            </a:r>
            <a:r>
              <a:rPr lang="en-US" altLang="en-US" smtClean="0"/>
              <a:t>CUDA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F8A5C899-0CF2-4984-AB7A-C737EF720B98}" type="slidenum">
              <a:rPr lang="en-US" altLang="en-US" smtClean="0"/>
              <a:pPr>
                <a:defRPr/>
              </a:pPr>
              <a:t>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02619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حافظه پین شده		</a:t>
            </a:r>
            <a:r>
              <a:rPr lang="fa-IR" dirty="0"/>
              <a:t> </a:t>
            </a:r>
            <a:r>
              <a:rPr lang="fa-IR" dirty="0" smtClean="0"/>
              <a:t>   </a:t>
            </a:r>
            <a:r>
              <a:rPr lang="en-US" dirty="0" smtClean="0"/>
              <a:t>Pinned Memory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219200"/>
            <a:ext cx="8232648" cy="4876800"/>
          </a:xfrm>
        </p:spPr>
        <p:txBody>
          <a:bodyPr/>
          <a:lstStyle/>
          <a:p>
            <a:r>
              <a:rPr lang="fa-IR" sz="2400" dirty="0" smtClean="0"/>
              <a:t>حافظه‌ای که به طور عادی با </a:t>
            </a:r>
            <a:r>
              <a:rPr lang="en-US" sz="2400" dirty="0" err="1" smtClean="0"/>
              <a:t>cudaMalloc</a:t>
            </a:r>
            <a:r>
              <a:rPr lang="en-US" sz="2400" dirty="0" smtClean="0"/>
              <a:t>()</a:t>
            </a:r>
            <a:r>
              <a:rPr lang="fa-IR" sz="2400" dirty="0" smtClean="0"/>
              <a:t> رزرو می‌کنیم </a:t>
            </a:r>
            <a:r>
              <a:rPr lang="en-US" sz="2400" dirty="0" err="1" smtClean="0"/>
              <a:t>pagable</a:t>
            </a:r>
            <a:r>
              <a:rPr lang="fa-IR" sz="2400" dirty="0" smtClean="0"/>
              <a:t> است یعنی:</a:t>
            </a:r>
          </a:p>
          <a:p>
            <a:pPr lvl="1"/>
            <a:r>
              <a:rPr lang="fa-IR" sz="2000" dirty="0" smtClean="0"/>
              <a:t>دسترسی به آن از طریق آدرس‌های مجازی و ترجمه آن به آدرس فیزیکی است.</a:t>
            </a:r>
          </a:p>
          <a:p>
            <a:pPr lvl="1"/>
            <a:r>
              <a:rPr lang="fa-IR" sz="2000" dirty="0" smtClean="0"/>
              <a:t>ممکن است سیستم‌عامل </a:t>
            </a:r>
            <a:r>
              <a:rPr lang="en-US" sz="2000" dirty="0" smtClean="0"/>
              <a:t>page</a:t>
            </a:r>
            <a:r>
              <a:rPr lang="fa-IR" sz="2000" dirty="0" smtClean="0"/>
              <a:t>های آن را به دیسک منتقل کند و </a:t>
            </a:r>
            <a:r>
              <a:rPr lang="en-US" sz="2000" dirty="0" smtClean="0"/>
              <a:t>page</a:t>
            </a:r>
            <a:r>
              <a:rPr lang="fa-IR" sz="2000" dirty="0" smtClean="0"/>
              <a:t>های کاربرد دیگری را در حافظه بارگذاری کند (دسترسی به حافظه ممکن است در هر لحظه با </a:t>
            </a:r>
            <a:r>
              <a:rPr lang="en-US" sz="2000" dirty="0" smtClean="0"/>
              <a:t>page miss</a:t>
            </a:r>
            <a:r>
              <a:rPr lang="fa-IR" sz="2000" dirty="0" smtClean="0"/>
              <a:t> همراه باشد و کند شود).	</a:t>
            </a:r>
          </a:p>
          <a:p>
            <a:r>
              <a:rPr lang="fa-IR" sz="2400" dirty="0" smtClean="0"/>
              <a:t>برای تسریع دسترسی به حافظه </a:t>
            </a:r>
            <a:r>
              <a:rPr lang="en-US" sz="2400" dirty="0" smtClean="0"/>
              <a:t>host</a:t>
            </a:r>
            <a:r>
              <a:rPr lang="fa-IR" sz="2400" dirty="0" smtClean="0"/>
              <a:t> در هنگام کپی می‌توان حافظه را اصطلاحا </a:t>
            </a:r>
            <a:r>
              <a:rPr lang="en-US" sz="2400" dirty="0" smtClean="0"/>
              <a:t>page-locked</a:t>
            </a:r>
            <a:r>
              <a:rPr lang="fa-IR" sz="2400" dirty="0" smtClean="0"/>
              <a:t> یا </a:t>
            </a:r>
            <a:r>
              <a:rPr lang="en-US" sz="2400" dirty="0" smtClean="0"/>
              <a:t>pinned</a:t>
            </a:r>
            <a:r>
              <a:rPr lang="fa-IR" sz="2400" dirty="0" smtClean="0"/>
              <a:t> کرد. </a:t>
            </a:r>
          </a:p>
          <a:p>
            <a:pPr lvl="1"/>
            <a:r>
              <a:rPr lang="fa-IR" sz="2000" dirty="0" smtClean="0"/>
              <a:t>به جای </a:t>
            </a:r>
            <a:r>
              <a:rPr lang="en-US" sz="2000" dirty="0" err="1" smtClean="0"/>
              <a:t>cudaMalloc</a:t>
            </a:r>
            <a:r>
              <a:rPr lang="en-US" sz="2000" dirty="0" smtClean="0"/>
              <a:t>()</a:t>
            </a:r>
            <a:r>
              <a:rPr lang="fa-IR" sz="2000" dirty="0" smtClean="0"/>
              <a:t> از </a:t>
            </a:r>
            <a:r>
              <a:rPr lang="en-US" sz="2000" dirty="0" err="1" smtClean="0"/>
              <a:t>cudaHostAlloc</a:t>
            </a:r>
            <a:r>
              <a:rPr lang="en-US" sz="2000" dirty="0" smtClean="0"/>
              <a:t>()</a:t>
            </a:r>
            <a:r>
              <a:rPr lang="fa-IR" sz="2000" dirty="0" smtClean="0"/>
              <a:t> استفاده می‌کنیم.</a:t>
            </a:r>
          </a:p>
          <a:p>
            <a:pPr lvl="1"/>
            <a:r>
              <a:rPr lang="fa-IR" sz="2000" dirty="0" smtClean="0"/>
              <a:t>این قسمت از حافظه دیگر با سیستم </a:t>
            </a:r>
            <a:r>
              <a:rPr lang="en-US" sz="2000" dirty="0" smtClean="0"/>
              <a:t>paging</a:t>
            </a:r>
            <a:r>
              <a:rPr lang="fa-IR" sz="2000" dirty="0" smtClean="0"/>
              <a:t> کار نمی‌کند و دسترسی به آن سریعتر است.</a:t>
            </a:r>
          </a:p>
          <a:p>
            <a:pPr lvl="1"/>
            <a:r>
              <a:rPr lang="fa-IR" sz="2000" dirty="0" smtClean="0"/>
              <a:t>این کار حافظه در اختیار سیستم </a:t>
            </a:r>
            <a:r>
              <a:rPr lang="en-US" sz="2000" dirty="0" smtClean="0"/>
              <a:t>paging</a:t>
            </a:r>
            <a:r>
              <a:rPr lang="fa-IR" sz="2000" dirty="0" smtClean="0"/>
              <a:t> را کاهش می‌دهد و ممکن است کاربردهای دیگر </a:t>
            </a:r>
            <a:r>
              <a:rPr lang="en-US" sz="2000" dirty="0" smtClean="0"/>
              <a:t>out-of-memory</a:t>
            </a:r>
            <a:r>
              <a:rPr lang="fa-IR" sz="2000" dirty="0" smtClean="0"/>
              <a:t> شوند.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برنامه‌نویسی چند‌هسته‌ای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7- برنامه‌نویسی پردازنده گرافیکی با </a:t>
            </a:r>
            <a:r>
              <a:rPr lang="en-US" altLang="en-US" smtClean="0"/>
              <a:t>CUDA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F8A5C899-0CF2-4984-AB7A-C737EF720B98}" type="slidenum">
              <a:rPr lang="en-US" altLang="en-US" smtClean="0"/>
              <a:pPr>
                <a:defRPr/>
              </a:pPr>
              <a:t>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12401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12415</TotalTime>
  <Words>739</Words>
  <Application>Microsoft Office PowerPoint</Application>
  <PresentationFormat>On-screen Show (4:3)</PresentationFormat>
  <Paragraphs>126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B Nazanin</vt:lpstr>
      <vt:lpstr>Calibri</vt:lpstr>
      <vt:lpstr>Droid Sans</vt:lpstr>
      <vt:lpstr>Wingdings</vt:lpstr>
      <vt:lpstr>Wingdings 2</vt:lpstr>
      <vt:lpstr>Median</vt:lpstr>
      <vt:lpstr>برنامه‌نویسی چندهسته‌ای  7- CUDA (بخش هفتم)  محمود ممتازپور  </vt:lpstr>
      <vt:lpstr>فهرست</vt:lpstr>
      <vt:lpstr>اجرای کرنل همزمان با کپی داده‌ها</vt:lpstr>
      <vt:lpstr>اجرای کرنل همزمان با کپی داده‌ها</vt:lpstr>
      <vt:lpstr>اجرای کرنل همزمان با کپی داده‌ها</vt:lpstr>
      <vt:lpstr>اجرای همزمان چند کرنل؟</vt:lpstr>
      <vt:lpstr>استریم          Stream</vt:lpstr>
      <vt:lpstr>استریم          Stream</vt:lpstr>
      <vt:lpstr>حافظه پین شده      Pinned Memory</vt:lpstr>
      <vt:lpstr>حافظه یکپارچه           Unified Memory</vt:lpstr>
      <vt:lpstr>حافظه یکپارچه           Unified Memory</vt:lpstr>
      <vt:lpstr>مفاهیم دیگر؟</vt:lpstr>
      <vt:lpstr>مراجع</vt:lpstr>
    </vt:vector>
  </TitlesOfParts>
  <Company>Purdue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Overview</dc:title>
  <dc:creator>rf</dc:creator>
  <cp:lastModifiedBy>Windows User</cp:lastModifiedBy>
  <cp:revision>1049</cp:revision>
  <dcterms:created xsi:type="dcterms:W3CDTF">2005-06-03T08:24:32Z</dcterms:created>
  <dcterms:modified xsi:type="dcterms:W3CDTF">2019-05-12T17:41:56Z</dcterms:modified>
</cp:coreProperties>
</file>