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11" r:id="rId3"/>
    <p:sldId id="312" r:id="rId4"/>
    <p:sldId id="313" r:id="rId5"/>
    <p:sldId id="314" r:id="rId6"/>
    <p:sldId id="333" r:id="rId7"/>
    <p:sldId id="315" r:id="rId8"/>
    <p:sldId id="316" r:id="rId9"/>
    <p:sldId id="317" r:id="rId10"/>
    <p:sldId id="318" r:id="rId11"/>
    <p:sldId id="319" r:id="rId12"/>
    <p:sldId id="342" r:id="rId13"/>
    <p:sldId id="320" r:id="rId14"/>
    <p:sldId id="321" r:id="rId15"/>
    <p:sldId id="329" r:id="rId16"/>
    <p:sldId id="322" r:id="rId17"/>
    <p:sldId id="323" r:id="rId18"/>
    <p:sldId id="343" r:id="rId19"/>
    <p:sldId id="324" r:id="rId20"/>
    <p:sldId id="325" r:id="rId21"/>
    <p:sldId id="326" r:id="rId22"/>
    <p:sldId id="330" r:id="rId23"/>
    <p:sldId id="327" r:id="rId24"/>
    <p:sldId id="341" r:id="rId25"/>
    <p:sldId id="328" r:id="rId26"/>
    <p:sldId id="334" r:id="rId27"/>
    <p:sldId id="335" r:id="rId28"/>
    <p:sldId id="336" r:id="rId29"/>
    <p:sldId id="339" r:id="rId30"/>
    <p:sldId id="340" r:id="rId31"/>
    <p:sldId id="337" r:id="rId32"/>
    <p:sldId id="338" r:id="rId33"/>
    <p:sldId id="331" r:id="rId34"/>
    <p:sldId id="332" r:id="rId35"/>
    <p:sldId id="31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6354"/>
    </p:cViewPr>
  </p:sorterViewPr>
  <p:notesViewPr>
    <p:cSldViewPr snapToGrid="0">
      <p:cViewPr varScale="1">
        <p:scale>
          <a:sx n="61" d="100"/>
          <a:sy n="61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35DE5-58D3-48B1-B317-82A0B525C215}" type="datetimeFigureOut">
              <a:rPr lang="en-US" smtClean="0"/>
              <a:t>2018/10/07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43661-7627-44BA-A6CC-537E81137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00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3B13C-888D-43A3-A09A-F537282FE818}" type="datetimeFigureOut">
              <a:rPr lang="en-US" smtClean="0"/>
              <a:t>2018/10/07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3545-B492-47AD-BA9C-F77EA58E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316" y="2442412"/>
            <a:ext cx="9404684" cy="1215188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4322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3888202" y="656975"/>
            <a:ext cx="4485778" cy="970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Amirkabir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University of Technology</a:t>
            </a:r>
          </a:p>
          <a:p>
            <a:pPr algn="just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(Tehran Polytechnic)</a:t>
            </a:r>
          </a:p>
          <a:p>
            <a:pPr algn="just"/>
            <a:r>
              <a:rPr lang="en-US" sz="1200" b="1" dirty="0" smtClean="0">
                <a:solidFill>
                  <a:schemeClr val="accent5">
                    <a:lumMod val="75000"/>
                  </a:schemeClr>
                </a:solidFill>
              </a:rPr>
              <a:t>Department of Computer Engineering and Information</a:t>
            </a:r>
            <a:r>
              <a:rPr lang="en-US" sz="1200" b="1" baseline="0" dirty="0" smtClean="0">
                <a:solidFill>
                  <a:schemeClr val="accent5">
                    <a:lumMod val="75000"/>
                  </a:schemeClr>
                </a:solidFill>
              </a:rPr>
              <a:t> Technology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84" y="527289"/>
            <a:ext cx="1047985" cy="110923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flipV="1">
            <a:off x="2865513" y="1675920"/>
            <a:ext cx="56047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7" name="Rectangle 6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401060" y="6576393"/>
            <a:ext cx="1042198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2018/10/07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576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3C51-C9F6-4E71-AFD7-52FD8BC039F1}" type="datetime1">
              <a:rPr lang="en-US" smtClean="0"/>
              <a:t>2018/10/07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28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9748-7BD8-4B46-8C7A-E892DE87FAB4}" type="datetime1">
              <a:rPr lang="en-US" smtClean="0"/>
              <a:t>2018/10/07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7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584-E329-4F4A-AC02-6CE69C68B1A9}" type="datetime1">
              <a:rPr lang="en-US" smtClean="0"/>
              <a:t>2018/10/07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1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  <a:solidFill>
            <a:schemeClr val="bg2"/>
          </a:solidFill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/>
          <a:lstStyle>
            <a:lvl1pPr marL="228600" indent="-228600">
              <a:buClr>
                <a:srgbClr val="FF0000"/>
              </a:buClr>
              <a:buFont typeface="Wingdings" panose="05000000000000000000" pitchFamily="2" charset="2"/>
              <a:buChar char="Ø"/>
              <a:defRPr>
                <a:latin typeface="Segoe UI Semibold" panose="020B0702040204020203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>
                <a:latin typeface="Segoe UI Semibold" panose="020B0702040204020203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§"/>
              <a:defRPr>
                <a:latin typeface="Segoe UI Semibold" panose="020B0702040204020203" pitchFamily="34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Segoe UI Semibold" panose="020B0702040204020203" pitchFamily="34" charset="0"/>
              </a:defRPr>
            </a:lvl4pPr>
            <a:lvl5pPr>
              <a:defRPr>
                <a:latin typeface="Segoe UI Semibold" panose="020B07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2015/09/12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657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" y="2383255"/>
            <a:ext cx="12191999" cy="1394660"/>
          </a:xfrm>
          <a:noFill/>
        </p:spPr>
        <p:txBody>
          <a:bodyPr>
            <a:noAutofit/>
          </a:bodyPr>
          <a:lstStyle>
            <a:lvl1pPr algn="ctr">
              <a:defRPr sz="4800">
                <a:latin typeface="Segoe UI Semibold" panose="020B07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2032" y="-24066"/>
            <a:ext cx="12204031" cy="288761"/>
            <a:chOff x="-12032" y="-24066"/>
            <a:chExt cx="12204031" cy="288761"/>
          </a:xfrm>
        </p:grpSpPr>
        <p:sp>
          <p:nvSpPr>
            <p:cNvPr id="8" name="Rectangle 7"/>
            <p:cNvSpPr/>
            <p:nvPr userDrawn="1"/>
          </p:nvSpPr>
          <p:spPr>
            <a:xfrm>
              <a:off x="-12032" y="-24064"/>
              <a:ext cx="8253664" cy="2887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8241632" y="-24064"/>
              <a:ext cx="3950367" cy="2887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/>
            <p:cNvSpPr/>
            <p:nvPr userDrawn="1"/>
          </p:nvSpPr>
          <p:spPr>
            <a:xfrm rot="16200000">
              <a:off x="7923437" y="-53502"/>
              <a:ext cx="288760" cy="347632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4" name="Rectangle 13"/>
          <p:cNvSpPr/>
          <p:nvPr userDrawn="1"/>
        </p:nvSpPr>
        <p:spPr>
          <a:xfrm>
            <a:off x="0" y="6576679"/>
            <a:ext cx="12192000" cy="3048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3"/>
          <p:cNvSpPr txBox="1">
            <a:spLocks/>
          </p:cNvSpPr>
          <p:nvPr userDrawn="1"/>
        </p:nvSpPr>
        <p:spPr>
          <a:xfrm>
            <a:off x="425113" y="6539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-6018" y="6524586"/>
            <a:ext cx="12198018" cy="603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3"/>
          <p:cNvSpPr txBox="1">
            <a:spLocks/>
          </p:cNvSpPr>
          <p:nvPr userDrawn="1"/>
        </p:nvSpPr>
        <p:spPr>
          <a:xfrm>
            <a:off x="9537027" y="-62249"/>
            <a:ext cx="2001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/>
              </a:rPr>
              <a:t>Operating Systems</a:t>
            </a:r>
            <a:endParaRPr lang="en-US" b="0" cap="none" spc="0" dirty="0">
              <a:ln w="0"/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876169" y="6581001"/>
            <a:ext cx="3226717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Amirkabir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Univ. of Tech. (Tehran Polytechnic)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401060" y="6576393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2015/09/12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863523" y="6553160"/>
            <a:ext cx="876522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/>
            <a:fld id="{260ED966-A93E-4BDC-8C8E-640F54600953}" type="slidenum">
              <a:rPr lang="en-US" sz="120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‹#›</a:t>
            </a:fld>
            <a:r>
              <a:rPr lang="en-US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en-US" sz="1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5" name="Date Placeholder 3"/>
          <p:cNvSpPr txBox="1">
            <a:spLocks/>
          </p:cNvSpPr>
          <p:nvPr userDrawn="1"/>
        </p:nvSpPr>
        <p:spPr>
          <a:xfrm>
            <a:off x="854242" y="-81926"/>
            <a:ext cx="510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cap="none" spc="0" dirty="0">
              <a:ln w="0"/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806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C35F-1660-4D08-AD38-B9FE2ED9D2FF}" type="datetime1">
              <a:rPr lang="en-US" smtClean="0"/>
              <a:t>2018/10/07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20309-AA3E-4B70-9930-22580A7FDD9F}" type="datetime1">
              <a:rPr lang="en-US" smtClean="0"/>
              <a:t>2018/10/07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CDD9-AE6F-44B2-A640-38DBFED1269E}" type="datetime1">
              <a:rPr lang="en-US" smtClean="0"/>
              <a:t>2018/10/07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44A-6F1D-4395-8373-4E99E4C6DBD5}" type="datetime1">
              <a:rPr lang="en-US" smtClean="0"/>
              <a:t>2018/10/07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5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6051-12E7-4E65-A2F9-A113526CF979}" type="datetime1">
              <a:rPr lang="en-US" smtClean="0"/>
              <a:t>2018/10/07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82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A6C5-1F81-4B95-B248-D916C2D96408}" type="datetime1">
              <a:rPr lang="en-US" smtClean="0"/>
              <a:t>2018/10/07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4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357A-10B4-4A5D-90A6-7230FA8A19AE}" type="datetime1">
              <a:rPr lang="en-US" smtClean="0"/>
              <a:t>2018/10/07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C751A-587B-491D-8D9A-5982A877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2412"/>
            <a:ext cx="9144000" cy="125328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Operating System Structure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Hamid R. </a:t>
            </a:r>
            <a:r>
              <a:rPr lang="en-US" dirty="0" err="1" smtClean="0"/>
              <a:t>Zarandi</a:t>
            </a:r>
            <a:endParaRPr lang="en-US" dirty="0" smtClean="0"/>
          </a:p>
          <a:p>
            <a:r>
              <a:rPr lang="en-US" dirty="0" smtClean="0"/>
              <a:t>h_zarandi@aut.ac.ir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standard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186858" y="974435"/>
            <a:ext cx="5814273" cy="5491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3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call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5342689" cy="4913647"/>
          </a:xfrm>
        </p:spPr>
        <p:txBody>
          <a:bodyPr/>
          <a:lstStyle/>
          <a:p>
            <a:r>
              <a:rPr lang="en-US" dirty="0" smtClean="0"/>
              <a:t>Parameter passing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Register pointer to </a:t>
            </a:r>
            <a:r>
              <a:rPr lang="en-US" dirty="0" err="1" smtClean="0"/>
              <a:t>mem</a:t>
            </a:r>
            <a:r>
              <a:rPr lang="en-US" dirty="0" smtClean="0"/>
              <a:t>. block</a:t>
            </a:r>
          </a:p>
          <a:p>
            <a:pPr lvl="1"/>
            <a:r>
              <a:rPr lang="en-US" dirty="0" smtClean="0"/>
              <a:t>Stack (PUSH, POP)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0" y="1263316"/>
            <a:ext cx="6291179" cy="4230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1" y="3077154"/>
            <a:ext cx="6148147" cy="334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0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Communications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Message passing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Suitable for low communication rate</a:t>
            </a:r>
          </a:p>
          <a:p>
            <a:pPr lvl="1"/>
            <a:r>
              <a:rPr lang="en-US" dirty="0" smtClean="0"/>
              <a:t>No interference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Shared memory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Fast</a:t>
            </a:r>
          </a:p>
          <a:p>
            <a:pPr lvl="1"/>
            <a:r>
              <a:rPr lang="en-US" dirty="0" smtClean="0"/>
              <a:t>Points of: protection, race condition</a:t>
            </a:r>
            <a:endParaRPr lang="en-US" dirty="0"/>
          </a:p>
        </p:txBody>
      </p:sp>
      <p:pic>
        <p:nvPicPr>
          <p:cNvPr id="1026" name="Picture 2" descr="http://www.qnx.com/developers/docs/qnx_4.25_docs/qnx4/sysarch/images/messpas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049" y="1152023"/>
            <a:ext cx="261937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zone.ni.com/images/reference/en-XX/help/371361J-01/loc_bd_sv_nips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4180139"/>
            <a:ext cx="3692525" cy="175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control</a:t>
            </a:r>
          </a:p>
          <a:p>
            <a:r>
              <a:rPr lang="en-US" dirty="0" smtClean="0"/>
              <a:t>File manipulation</a:t>
            </a:r>
          </a:p>
          <a:p>
            <a:r>
              <a:rPr lang="en-US" dirty="0" smtClean="0"/>
              <a:t>Device manipulation</a:t>
            </a:r>
          </a:p>
          <a:p>
            <a:r>
              <a:rPr lang="en-US" dirty="0" smtClean="0"/>
              <a:t>Information maintenance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Protections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904749" y="890336"/>
            <a:ext cx="6020551" cy="5641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68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standard C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20000"/>
          </a:blip>
          <a:stretch>
            <a:fillRect/>
          </a:stretch>
        </p:blipFill>
        <p:spPr>
          <a:xfrm>
            <a:off x="2767849" y="981445"/>
            <a:ext cx="5728451" cy="5474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6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MS-DOS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>
                <a:solidFill>
                  <a:srgbClr val="0070C0"/>
                </a:solidFill>
              </a:rPr>
              <a:t>Single-tasking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Shell invoked when system booted</a:t>
            </a:r>
          </a:p>
          <a:p>
            <a:r>
              <a:rPr lang="en-US" sz="1800" dirty="0"/>
              <a:t>Simple method to run program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No process</a:t>
            </a:r>
            <a:r>
              <a:rPr lang="en-US" sz="1600" dirty="0"/>
              <a:t> created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</a:t>
            </a:r>
            <a:r>
              <a:rPr lang="en-US" sz="1800" dirty="0"/>
              <a:t> memory space</a:t>
            </a:r>
          </a:p>
          <a:p>
            <a:r>
              <a:rPr lang="en-US" sz="1800" dirty="0"/>
              <a:t>Loads program into memory, overwriting all but the kernel</a:t>
            </a:r>
          </a:p>
          <a:p>
            <a:r>
              <a:rPr lang="en-US" sz="1800" dirty="0"/>
              <a:t>Program exit -&gt; </a:t>
            </a:r>
            <a:r>
              <a:rPr lang="en-US" sz="1800" dirty="0">
                <a:solidFill>
                  <a:srgbClr val="FF0000"/>
                </a:solidFill>
              </a:rPr>
              <a:t>shell reloaded</a:t>
            </a:r>
          </a:p>
          <a:p>
            <a:endParaRPr lang="en-US" sz="1800" dirty="0"/>
          </a:p>
        </p:txBody>
      </p:sp>
      <p:pic>
        <p:nvPicPr>
          <p:cNvPr id="8" name="Content Placeholder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112" y="5444676"/>
            <a:ext cx="5727801" cy="207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554" y="1898226"/>
            <a:ext cx="4064891" cy="34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FreeBSD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30888" y="1428416"/>
            <a:ext cx="3188012" cy="4132922"/>
            <a:chOff x="7505388" y="1758542"/>
            <a:chExt cx="2845424" cy="370119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5405" y="1758542"/>
              <a:ext cx="1778390" cy="33155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5388" y="5269191"/>
              <a:ext cx="2845424" cy="190547"/>
            </a:xfrm>
            <a:prstGeom prst="rect">
              <a:avLst/>
            </a:prstGeom>
          </p:spPr>
        </p:pic>
      </p:grp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85011" y="1263316"/>
            <a:ext cx="8466694" cy="4913647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Unix </a:t>
            </a:r>
            <a:r>
              <a:rPr lang="en-US" sz="2000" dirty="0"/>
              <a:t>variant</a:t>
            </a:r>
          </a:p>
          <a:p>
            <a:r>
              <a:rPr lang="en-US" sz="2000" dirty="0"/>
              <a:t>Multitasking</a:t>
            </a:r>
          </a:p>
          <a:p>
            <a:r>
              <a:rPr lang="en-US" sz="2000" dirty="0"/>
              <a:t>User login -&gt; invoke user’s choice of shell</a:t>
            </a:r>
          </a:p>
          <a:p>
            <a:r>
              <a:rPr lang="en-US" sz="2000" dirty="0"/>
              <a:t>Shell executes </a:t>
            </a:r>
            <a:r>
              <a:rPr lang="en-US" sz="2000" dirty="0">
                <a:solidFill>
                  <a:srgbClr val="FF0000"/>
                </a:solidFill>
              </a:rPr>
              <a:t>fork()</a:t>
            </a:r>
            <a:r>
              <a:rPr lang="en-US" sz="2000" dirty="0"/>
              <a:t> system call to create process</a:t>
            </a:r>
          </a:p>
          <a:p>
            <a:pPr lvl="1"/>
            <a:r>
              <a:rPr lang="en-US" sz="1800" dirty="0"/>
              <a:t>Executes </a:t>
            </a:r>
            <a:r>
              <a:rPr lang="en-US" sz="1800" dirty="0">
                <a:solidFill>
                  <a:srgbClr val="FF0000"/>
                </a:solidFill>
              </a:rPr>
              <a:t>exec()</a:t>
            </a:r>
            <a:r>
              <a:rPr lang="en-US" sz="1800" dirty="0"/>
              <a:t> to load program into process</a:t>
            </a:r>
          </a:p>
          <a:p>
            <a:pPr lvl="1"/>
            <a:r>
              <a:rPr lang="en-US" sz="1800" dirty="0"/>
              <a:t>Shell </a:t>
            </a:r>
            <a:r>
              <a:rPr lang="en-US" sz="1800" dirty="0">
                <a:solidFill>
                  <a:srgbClr val="FF0000"/>
                </a:solidFill>
              </a:rPr>
              <a:t>waits</a:t>
            </a:r>
            <a:r>
              <a:rPr lang="en-US" sz="1800" dirty="0"/>
              <a:t> for process to terminate or continues with user commands</a:t>
            </a:r>
          </a:p>
          <a:p>
            <a:r>
              <a:rPr lang="en-US" sz="2000" dirty="0"/>
              <a:t>Process exits with code of 0 – no error or &gt; 0 – error code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885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OS design &amp;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User vs. System</a:t>
            </a:r>
          </a:p>
          <a:p>
            <a:r>
              <a:rPr lang="en-US" dirty="0" smtClean="0"/>
              <a:t>Mechanisms &amp; policy</a:t>
            </a:r>
          </a:p>
          <a:p>
            <a:pPr lvl="1"/>
            <a:r>
              <a:rPr lang="en-US" dirty="0" smtClean="0"/>
              <a:t>how vs. what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Assembly, C or C++</a:t>
            </a:r>
          </a:p>
          <a:p>
            <a:pPr lvl="2"/>
            <a:r>
              <a:rPr lang="en-US" dirty="0" smtClean="0"/>
              <a:t>MCP: </a:t>
            </a:r>
            <a:r>
              <a:rPr lang="en-US" dirty="0" smtClean="0">
                <a:solidFill>
                  <a:srgbClr val="FF0000"/>
                </a:solidFill>
              </a:rPr>
              <a:t>ALGOL</a:t>
            </a:r>
          </a:p>
          <a:p>
            <a:pPr lvl="2"/>
            <a:r>
              <a:rPr lang="en-US" dirty="0" smtClean="0"/>
              <a:t>MULTICS: </a:t>
            </a:r>
            <a:r>
              <a:rPr lang="en-US" dirty="0" smtClean="0">
                <a:solidFill>
                  <a:srgbClr val="FF0000"/>
                </a:solidFill>
              </a:rPr>
              <a:t>PL/1</a:t>
            </a:r>
          </a:p>
          <a:p>
            <a:pPr lvl="2"/>
            <a:r>
              <a:rPr lang="en-US" dirty="0" smtClean="0"/>
              <a:t>Linux, Win: </a:t>
            </a:r>
            <a:r>
              <a:rPr lang="en-US" dirty="0" smtClean="0">
                <a:solidFill>
                  <a:srgbClr val="FF0000"/>
                </a:solidFill>
              </a:rPr>
              <a:t>C, Assembly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is supported on diff. ISAs, CPUs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OS structure: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Simple structure (Monolithic)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3948731" cy="4913647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0070C0"/>
                </a:solidFill>
              </a:rPr>
              <a:t>most common</a:t>
            </a:r>
            <a:r>
              <a:rPr lang="en-US" sz="2000" dirty="0" smtClean="0"/>
              <a:t> organization</a:t>
            </a:r>
          </a:p>
          <a:p>
            <a:r>
              <a:rPr lang="en-US" sz="2000" dirty="0" smtClean="0"/>
              <a:t>OS is a </a:t>
            </a:r>
            <a:r>
              <a:rPr lang="en-US" sz="2000" dirty="0" smtClean="0">
                <a:solidFill>
                  <a:srgbClr val="0070C0"/>
                </a:solidFill>
              </a:rPr>
              <a:t>single large program </a:t>
            </a:r>
            <a:r>
              <a:rPr lang="en-US" sz="2000" dirty="0" smtClean="0"/>
              <a:t>in </a:t>
            </a:r>
            <a:r>
              <a:rPr lang="en-US" sz="2000" dirty="0" smtClean="0">
                <a:solidFill>
                  <a:srgbClr val="0070C0"/>
                </a:solidFill>
              </a:rPr>
              <a:t>kernel </a:t>
            </a:r>
            <a:r>
              <a:rPr lang="en-US" sz="2000" dirty="0" smtClean="0"/>
              <a:t>mode</a:t>
            </a:r>
          </a:p>
          <a:p>
            <a:endParaRPr lang="en-US" sz="2000" dirty="0" smtClean="0"/>
          </a:p>
          <a:p>
            <a:r>
              <a:rPr lang="en-US" sz="2000" dirty="0" smtClean="0"/>
              <a:t>Problems	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Crash </a:t>
            </a:r>
            <a:r>
              <a:rPr lang="en-US" sz="1600" dirty="0" smtClean="0"/>
              <a:t>in called procedures?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Unwieldy</a:t>
            </a:r>
            <a:r>
              <a:rPr lang="en-US" sz="1600" dirty="0" smtClean="0"/>
              <a:t> &amp; </a:t>
            </a:r>
            <a:r>
              <a:rPr lang="en-US" sz="1600" dirty="0" smtClean="0">
                <a:solidFill>
                  <a:srgbClr val="FF0000"/>
                </a:solidFill>
              </a:rPr>
              <a:t>difficult</a:t>
            </a:r>
            <a:r>
              <a:rPr lang="en-US" sz="1600" dirty="0" smtClean="0"/>
              <a:t> to understand</a:t>
            </a:r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42" y="1752162"/>
            <a:ext cx="7469237" cy="35568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75526" y="5373668"/>
            <a:ext cx="528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simple structuring model for a monolithic system</a:t>
            </a:r>
          </a:p>
        </p:txBody>
      </p:sp>
    </p:spTree>
    <p:extLst>
      <p:ext uri="{BB962C8B-B14F-4D97-AF65-F5344CB8AC3E}">
        <p14:creationId xmlns:p14="http://schemas.microsoft.com/office/powerpoint/2010/main" val="6556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4656889" cy="4913647"/>
          </a:xfrm>
        </p:spPr>
        <p:txBody>
          <a:bodyPr/>
          <a:lstStyle/>
          <a:p>
            <a:r>
              <a:rPr lang="en-US" dirty="0" smtClean="0"/>
              <a:t>Simple structure</a:t>
            </a:r>
          </a:p>
          <a:p>
            <a:pPr lvl="1"/>
            <a:r>
              <a:rPr lang="en-US" dirty="0" smtClean="0"/>
              <a:t>MS-DOS, UNIX </a:t>
            </a:r>
            <a:r>
              <a:rPr lang="en-US" sz="2000" dirty="0" smtClean="0"/>
              <a:t>(Traditional)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88" y="5873143"/>
            <a:ext cx="1930823" cy="203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715" y="5771518"/>
            <a:ext cx="2591368" cy="203250"/>
          </a:xfrm>
          <a:prstGeom prst="rect">
            <a:avLst/>
          </a:prstGeom>
        </p:spPr>
      </p:pic>
      <p:pic>
        <p:nvPicPr>
          <p:cNvPr id="15" name="Picture 6" descr="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0699" y="2438026"/>
            <a:ext cx="3465512" cy="3333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41899" y="2199388"/>
            <a:ext cx="5878512" cy="3572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435951" y="5974768"/>
            <a:ext cx="3688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Beyond simple but not fully layered</a:t>
            </a:r>
          </a:p>
        </p:txBody>
      </p:sp>
    </p:spTree>
    <p:extLst>
      <p:ext uri="{BB962C8B-B14F-4D97-AF65-F5344CB8AC3E}">
        <p14:creationId xmlns:p14="http://schemas.microsoft.com/office/powerpoint/2010/main" val="25965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views from OS</a:t>
            </a:r>
          </a:p>
          <a:p>
            <a:pPr lvl="1"/>
            <a:r>
              <a:rPr lang="en-US" dirty="0" smtClean="0"/>
              <a:t>Services (</a:t>
            </a:r>
            <a:r>
              <a:rPr lang="en-US" dirty="0" smtClean="0">
                <a:solidFill>
                  <a:srgbClr val="0070C0"/>
                </a:solidFill>
              </a:rPr>
              <a:t>predefined comfort routines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Interface to users and programs (</a:t>
            </a:r>
            <a:r>
              <a:rPr lang="en-US" dirty="0" smtClean="0">
                <a:solidFill>
                  <a:srgbClr val="0070C0"/>
                </a:solidFill>
              </a:rPr>
              <a:t>interactions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Components &amp; their interconnects (</a:t>
            </a:r>
            <a:r>
              <a:rPr lang="en-US" dirty="0" smtClean="0">
                <a:solidFill>
                  <a:srgbClr val="0070C0"/>
                </a:solidFill>
              </a:rPr>
              <a:t>SW architecture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607332" y="2924195"/>
            <a:ext cx="6973325" cy="34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65697"/>
            <a:ext cx="12191999" cy="6246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OS structure: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Layered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Layered approach</a:t>
            </a:r>
          </a:p>
          <a:p>
            <a:pPr lvl="1"/>
            <a:r>
              <a:rPr lang="en-US" dirty="0" smtClean="0"/>
              <a:t>abstractions</a:t>
            </a:r>
          </a:p>
          <a:p>
            <a:pPr lvl="1"/>
            <a:r>
              <a:rPr lang="en-US" dirty="0" smtClean="0"/>
              <a:t>adv.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Simplicity</a:t>
            </a:r>
          </a:p>
          <a:p>
            <a:pPr lvl="3"/>
            <a:r>
              <a:rPr lang="en-US" dirty="0"/>
              <a:t>C</a:t>
            </a:r>
            <a:r>
              <a:rPr lang="en-US" dirty="0" smtClean="0"/>
              <a:t>onstruction</a:t>
            </a:r>
          </a:p>
          <a:p>
            <a:pPr lvl="3"/>
            <a:r>
              <a:rPr lang="en-US" dirty="0" smtClean="0"/>
              <a:t>Debugging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Functions and operations of low layers</a:t>
            </a:r>
          </a:p>
          <a:p>
            <a:pPr lvl="1"/>
            <a:r>
              <a:rPr lang="en-US" dirty="0" smtClean="0"/>
              <a:t>dis. adv.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Layer definition problem</a:t>
            </a:r>
          </a:p>
          <a:p>
            <a:pPr lvl="3"/>
            <a:r>
              <a:rPr lang="en-US" dirty="0" smtClean="0"/>
              <a:t>MMU, backing store, scheduler (?)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Less efficient</a:t>
            </a:r>
          </a:p>
          <a:p>
            <a:pPr lvl="2"/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25" y="1469826"/>
            <a:ext cx="4524375" cy="45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9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 structure: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Microkernel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50616"/>
            <a:ext cx="5812589" cy="491364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Microkernel</a:t>
            </a:r>
          </a:p>
          <a:p>
            <a:pPr lvl="1"/>
            <a:r>
              <a:rPr lang="en-US" sz="2000" dirty="0"/>
              <a:t>Moves as much from the kernel into “</a:t>
            </a:r>
            <a:r>
              <a:rPr lang="en-US" sz="2000" i="1" dirty="0"/>
              <a:t>user</a:t>
            </a:r>
            <a:r>
              <a:rPr lang="en-US" sz="2000" dirty="0"/>
              <a:t>” </a:t>
            </a:r>
            <a:r>
              <a:rPr lang="en-US" sz="2000" dirty="0" smtClean="0"/>
              <a:t>space</a:t>
            </a:r>
          </a:p>
          <a:p>
            <a:pPr lvl="1"/>
            <a:r>
              <a:rPr lang="en-US" sz="2000" dirty="0"/>
              <a:t>Communication takes place between </a:t>
            </a:r>
            <a:r>
              <a:rPr lang="en-US" sz="2000" dirty="0">
                <a:solidFill>
                  <a:schemeClr val="accent5"/>
                </a:solidFill>
              </a:rPr>
              <a:t>user modules</a:t>
            </a:r>
            <a:r>
              <a:rPr lang="en-US" sz="2000" dirty="0"/>
              <a:t> using </a:t>
            </a:r>
            <a:r>
              <a:rPr lang="en-US" sz="2000" dirty="0">
                <a:solidFill>
                  <a:schemeClr val="accent5"/>
                </a:solidFill>
              </a:rPr>
              <a:t>message </a:t>
            </a:r>
            <a:r>
              <a:rPr lang="en-US" sz="2000" dirty="0" smtClean="0">
                <a:solidFill>
                  <a:schemeClr val="accent5"/>
                </a:solidFill>
              </a:rPr>
              <a:t>passing</a:t>
            </a:r>
          </a:p>
          <a:p>
            <a:r>
              <a:rPr lang="en-US" sz="2200" dirty="0" smtClean="0"/>
              <a:t>Examples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Mach </a:t>
            </a:r>
            <a:r>
              <a:rPr lang="en-US" dirty="0" smtClean="0"/>
              <a:t>(CMU)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Mac OS X</a:t>
            </a:r>
            <a:r>
              <a:rPr lang="en-US" dirty="0" smtClean="0"/>
              <a:t> kernel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Darwin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sz="2200" dirty="0"/>
              <a:t>Benefits:</a:t>
            </a:r>
          </a:p>
          <a:p>
            <a:pPr lvl="1"/>
            <a:r>
              <a:rPr lang="en-US" sz="1900" dirty="0">
                <a:solidFill>
                  <a:srgbClr val="00B050"/>
                </a:solidFill>
              </a:rPr>
              <a:t>Easier to extend a microkernel</a:t>
            </a:r>
          </a:p>
          <a:p>
            <a:pPr lvl="1"/>
            <a:r>
              <a:rPr lang="en-US" sz="1900" dirty="0">
                <a:solidFill>
                  <a:srgbClr val="00B050"/>
                </a:solidFill>
              </a:rPr>
              <a:t>Easier to port the operating system to new architectures</a:t>
            </a:r>
          </a:p>
          <a:p>
            <a:pPr lvl="1"/>
            <a:r>
              <a:rPr lang="en-US" sz="1900" dirty="0">
                <a:solidFill>
                  <a:srgbClr val="00B050"/>
                </a:solidFill>
              </a:rPr>
              <a:t>More reliable (less code is running in kernel mode)</a:t>
            </a:r>
          </a:p>
          <a:p>
            <a:pPr lvl="1"/>
            <a:r>
              <a:rPr lang="en-US" sz="1900" dirty="0">
                <a:solidFill>
                  <a:srgbClr val="00B050"/>
                </a:solidFill>
              </a:rPr>
              <a:t>More secure</a:t>
            </a:r>
          </a:p>
          <a:p>
            <a:pPr lvl="1"/>
            <a:endParaRPr lang="en-US" sz="500" dirty="0"/>
          </a:p>
          <a:p>
            <a:r>
              <a:rPr lang="en-US" sz="2200" dirty="0"/>
              <a:t>Detriments:</a:t>
            </a:r>
          </a:p>
          <a:p>
            <a:pPr lvl="1"/>
            <a:r>
              <a:rPr lang="en-US" sz="1900" dirty="0">
                <a:solidFill>
                  <a:srgbClr val="FF0000"/>
                </a:solidFill>
              </a:rPr>
              <a:t>Performance overhead of user space to kernel space </a:t>
            </a:r>
            <a:r>
              <a:rPr lang="en-US" sz="1900" dirty="0" smtClean="0">
                <a:solidFill>
                  <a:srgbClr val="FF0000"/>
                </a:solidFill>
              </a:rPr>
              <a:t>communication</a:t>
            </a:r>
          </a:p>
          <a:p>
            <a:pPr lvl="1"/>
            <a:r>
              <a:rPr lang="en-US" sz="1900" dirty="0" smtClean="0">
                <a:solidFill>
                  <a:srgbClr val="FF0000"/>
                </a:solidFill>
              </a:rPr>
              <a:t>Windows  NT 4 (microkernel) slow!</a:t>
            </a:r>
          </a:p>
          <a:p>
            <a:pPr lvl="2"/>
            <a:r>
              <a:rPr lang="en-US" sz="1500" dirty="0" smtClean="0">
                <a:solidFill>
                  <a:srgbClr val="FF0000"/>
                </a:solidFill>
              </a:rPr>
              <a:t>vs. Windows XP (monolithic) fast!</a:t>
            </a:r>
            <a:endParaRPr lang="en-US" sz="1500" dirty="0">
              <a:solidFill>
                <a:srgbClr val="FF0000"/>
              </a:solidFill>
            </a:endParaRPr>
          </a:p>
          <a:p>
            <a:pPr lvl="1"/>
            <a:endParaRPr lang="en-US" sz="2000" dirty="0"/>
          </a:p>
        </p:txBody>
      </p:sp>
      <p:pic>
        <p:nvPicPr>
          <p:cNvPr id="5" name="Picture 2" descr="2_14.pdf"/>
          <p:cNvPicPr>
            <a:picLocks noChangeAspect="1"/>
          </p:cNvPicPr>
          <p:nvPr/>
        </p:nvPicPr>
        <p:blipFill>
          <a:blip r:embed="rId2" cstate="print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2221539"/>
            <a:ext cx="5876801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60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 OS X s</a:t>
            </a:r>
            <a:r>
              <a:rPr lang="en-US" dirty="0" smtClean="0"/>
              <a:t>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200" y="1655763"/>
            <a:ext cx="5708650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34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 structure: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1" y="1263316"/>
            <a:ext cx="6007100" cy="49136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Modules</a:t>
            </a:r>
          </a:p>
          <a:p>
            <a:pPr lvl="1"/>
            <a:r>
              <a:rPr lang="en-US" sz="2000" dirty="0"/>
              <a:t>Most modern operating systems implement kernel modules</a:t>
            </a:r>
          </a:p>
          <a:p>
            <a:pPr lvl="2"/>
            <a:r>
              <a:rPr lang="en-US" sz="1800" dirty="0"/>
              <a:t>Uses </a:t>
            </a:r>
            <a:r>
              <a:rPr lang="en-US" sz="1800" dirty="0">
                <a:solidFill>
                  <a:srgbClr val="FF0000"/>
                </a:solidFill>
              </a:rPr>
              <a:t>object-oriented</a:t>
            </a:r>
            <a:r>
              <a:rPr lang="en-US" sz="1800" dirty="0"/>
              <a:t> approach</a:t>
            </a:r>
          </a:p>
          <a:p>
            <a:pPr lvl="2"/>
            <a:r>
              <a:rPr lang="en-US" sz="1800" dirty="0"/>
              <a:t>Each core component is </a:t>
            </a:r>
            <a:r>
              <a:rPr lang="en-US" sz="1800" dirty="0">
                <a:solidFill>
                  <a:srgbClr val="FF0000"/>
                </a:solidFill>
              </a:rPr>
              <a:t>separate</a:t>
            </a:r>
          </a:p>
          <a:p>
            <a:pPr lvl="2"/>
            <a:r>
              <a:rPr lang="en-US" sz="1800" dirty="0"/>
              <a:t>Each talks to the others over </a:t>
            </a:r>
            <a:r>
              <a:rPr lang="en-US" sz="1800" dirty="0">
                <a:solidFill>
                  <a:srgbClr val="FF0000"/>
                </a:solidFill>
              </a:rPr>
              <a:t>known interfaces</a:t>
            </a:r>
          </a:p>
          <a:p>
            <a:pPr lvl="2"/>
            <a:r>
              <a:rPr lang="en-US" sz="1800" dirty="0"/>
              <a:t>Each is </a:t>
            </a:r>
            <a:r>
              <a:rPr lang="en-US" sz="1800" dirty="0">
                <a:solidFill>
                  <a:srgbClr val="FF0000"/>
                </a:solidFill>
              </a:rPr>
              <a:t>loadable</a:t>
            </a:r>
            <a:r>
              <a:rPr lang="en-US" sz="1800" dirty="0"/>
              <a:t> as </a:t>
            </a:r>
            <a:r>
              <a:rPr lang="en-US" sz="1800" dirty="0">
                <a:solidFill>
                  <a:srgbClr val="FF0000"/>
                </a:solidFill>
              </a:rPr>
              <a:t>needed</a:t>
            </a:r>
            <a:r>
              <a:rPr lang="en-US" sz="1800" dirty="0"/>
              <a:t> within the kernel</a:t>
            </a:r>
          </a:p>
          <a:p>
            <a:pPr lvl="2"/>
            <a:r>
              <a:rPr lang="en-US" sz="1800" dirty="0" smtClean="0"/>
              <a:t>Faster than </a:t>
            </a:r>
            <a:r>
              <a:rPr lang="en-US" sz="1800" dirty="0" smtClean="0">
                <a:solidFill>
                  <a:srgbClr val="0070C0"/>
                </a:solidFill>
              </a:rPr>
              <a:t>microkernel</a:t>
            </a:r>
          </a:p>
          <a:p>
            <a:pPr lvl="3"/>
            <a:r>
              <a:rPr lang="en-US" sz="1600" dirty="0" smtClean="0"/>
              <a:t>No need of message passing</a:t>
            </a:r>
          </a:p>
          <a:p>
            <a:pPr lvl="2"/>
            <a:r>
              <a:rPr lang="en-US" sz="1800" dirty="0" smtClean="0"/>
              <a:t>Better than </a:t>
            </a:r>
            <a:r>
              <a:rPr lang="en-US" sz="1800" dirty="0" smtClean="0">
                <a:solidFill>
                  <a:srgbClr val="0070C0"/>
                </a:solidFill>
              </a:rPr>
              <a:t>layered</a:t>
            </a:r>
          </a:p>
          <a:p>
            <a:pPr lvl="3"/>
            <a:r>
              <a:rPr lang="en-US" sz="1600" dirty="0" smtClean="0"/>
              <a:t>Direct module communications</a:t>
            </a:r>
            <a:endParaRPr lang="en-US" sz="1600" dirty="0"/>
          </a:p>
          <a:p>
            <a:pPr lvl="1"/>
            <a:r>
              <a:rPr lang="en-US" sz="2000" dirty="0"/>
              <a:t>Overall, similar to </a:t>
            </a:r>
            <a:r>
              <a:rPr lang="en-US" sz="2000" dirty="0">
                <a:solidFill>
                  <a:srgbClr val="0070C0"/>
                </a:solidFill>
              </a:rPr>
              <a:t>layers </a:t>
            </a:r>
            <a:r>
              <a:rPr lang="en-US" sz="2000" dirty="0"/>
              <a:t>but with more </a:t>
            </a:r>
            <a:r>
              <a:rPr lang="en-US" sz="2000" dirty="0" smtClean="0"/>
              <a:t>flexible</a:t>
            </a:r>
          </a:p>
          <a:p>
            <a:pPr lvl="2"/>
            <a:r>
              <a:rPr lang="en-US" altLang="en-US" sz="1600" dirty="0">
                <a:solidFill>
                  <a:srgbClr val="FF0000"/>
                </a:solidFill>
              </a:rPr>
              <a:t>Linux</a:t>
            </a:r>
            <a:r>
              <a:rPr lang="en-US" altLang="en-US" sz="1600" dirty="0"/>
              <a:t>, </a:t>
            </a:r>
            <a:r>
              <a:rPr lang="en-US" altLang="en-US" sz="1600" dirty="0">
                <a:solidFill>
                  <a:srgbClr val="FF0000"/>
                </a:solidFill>
              </a:rPr>
              <a:t>Solaris</a:t>
            </a:r>
            <a:r>
              <a:rPr lang="en-US" altLang="en-US" sz="1600" dirty="0"/>
              <a:t>, </a:t>
            </a:r>
            <a:r>
              <a:rPr lang="en-US" altLang="en-US" sz="1600" dirty="0" err="1" smtClean="0"/>
              <a:t>etc</a:t>
            </a:r>
            <a:endParaRPr lang="en-US" sz="1600" dirty="0"/>
          </a:p>
          <a:p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6383657" y="1876451"/>
            <a:ext cx="5610225" cy="3399799"/>
            <a:chOff x="6383657" y="1876451"/>
            <a:chExt cx="5610225" cy="33997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6354" y="5085703"/>
              <a:ext cx="1804832" cy="190547"/>
            </a:xfrm>
            <a:prstGeom prst="rect">
              <a:avLst/>
            </a:prstGeom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3657" y="1876451"/>
              <a:ext cx="5610225" cy="3022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33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Modern Unix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869359" y="1263316"/>
            <a:ext cx="5893641" cy="50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 structure: 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Hybrid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37916"/>
            <a:ext cx="11417968" cy="49136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Hybrid systems</a:t>
            </a:r>
          </a:p>
          <a:p>
            <a:pPr lvl="1"/>
            <a:r>
              <a:rPr lang="en-US" altLang="en-US" dirty="0"/>
              <a:t>Most modern operating systems</a:t>
            </a:r>
            <a:endParaRPr lang="en-US" dirty="0" smtClean="0"/>
          </a:p>
          <a:p>
            <a:pPr lvl="2"/>
            <a:r>
              <a:rPr lang="en-US" dirty="0" smtClean="0"/>
              <a:t>Mac OS</a:t>
            </a:r>
          </a:p>
          <a:p>
            <a:pPr lvl="2"/>
            <a:r>
              <a:rPr lang="en-US" dirty="0" err="1" smtClean="0"/>
              <a:t>iOS</a:t>
            </a:r>
            <a:endParaRPr lang="en-US" dirty="0" smtClean="0"/>
          </a:p>
          <a:p>
            <a:pPr lvl="2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Better to address</a:t>
            </a:r>
          </a:p>
          <a:p>
            <a:pPr lvl="2"/>
            <a:r>
              <a:rPr lang="en-US" dirty="0" smtClean="0"/>
              <a:t>Reliability</a:t>
            </a:r>
          </a:p>
          <a:p>
            <a:pPr lvl="2"/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Linux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00B0F0"/>
                </a:solidFill>
              </a:rPr>
              <a:t>Solaris </a:t>
            </a:r>
          </a:p>
          <a:p>
            <a:pPr lvl="3"/>
            <a:r>
              <a:rPr lang="en-US" dirty="0" smtClean="0"/>
              <a:t>kernel: </a:t>
            </a:r>
            <a:r>
              <a:rPr lang="en-US" dirty="0" smtClean="0">
                <a:solidFill>
                  <a:srgbClr val="FF0000"/>
                </a:solidFill>
              </a:rPr>
              <a:t>monolithic</a:t>
            </a:r>
          </a:p>
          <a:p>
            <a:pPr lvl="3"/>
            <a:r>
              <a:rPr lang="en-US" dirty="0" smtClean="0"/>
              <a:t>+feature: </a:t>
            </a:r>
            <a:r>
              <a:rPr lang="en-US" dirty="0" smtClean="0">
                <a:solidFill>
                  <a:srgbClr val="FF0000"/>
                </a:solidFill>
              </a:rPr>
              <a:t>loadable</a:t>
            </a:r>
          </a:p>
          <a:p>
            <a:pPr lvl="2"/>
            <a:r>
              <a:rPr lang="en-US" dirty="0" smtClean="0">
                <a:solidFill>
                  <a:srgbClr val="00B0F0"/>
                </a:solidFill>
              </a:rPr>
              <a:t>Windows</a:t>
            </a: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m</a:t>
            </a:r>
            <a:r>
              <a:rPr lang="en-US" dirty="0" err="1" smtClean="0">
                <a:solidFill>
                  <a:srgbClr val="FF0000"/>
                </a:solidFill>
              </a:rPr>
              <a:t>onolithic</a:t>
            </a:r>
            <a:r>
              <a:rPr lang="en-US" dirty="0" err="1" smtClean="0"/>
              <a:t>+</a:t>
            </a:r>
            <a:r>
              <a:rPr lang="en-US" dirty="0" err="1" smtClean="0">
                <a:solidFill>
                  <a:srgbClr val="FF0000"/>
                </a:solidFill>
              </a:rPr>
              <a:t>microkernel</a:t>
            </a:r>
            <a:endParaRPr lang="en-US" dirty="0" smtClean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67200" y="2171422"/>
            <a:ext cx="2571394" cy="2842330"/>
            <a:chOff x="799865" y="3314446"/>
            <a:chExt cx="2134068" cy="22357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1488" y="3314446"/>
              <a:ext cx="1930823" cy="20579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865" y="5372353"/>
              <a:ext cx="2134068" cy="177844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275222" y="1880250"/>
            <a:ext cx="4650205" cy="3580786"/>
            <a:chOff x="6093995" y="1179338"/>
            <a:chExt cx="5589225" cy="46620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3995" y="1179338"/>
              <a:ext cx="5589225" cy="445879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18121" y="5638136"/>
              <a:ext cx="2540557" cy="203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69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Mac OS X </a:t>
            </a:r>
            <a:r>
              <a:rPr lang="en-US" alt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5410200"/>
            <a:ext cx="11417968" cy="766763"/>
          </a:xfrm>
        </p:spPr>
        <p:txBody>
          <a:bodyPr>
            <a:normAutofit fontScale="70000" lnSpcReduction="20000"/>
          </a:bodyPr>
          <a:lstStyle/>
          <a:p>
            <a:pPr marL="228600" lvl="1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Top is layered</a:t>
            </a:r>
          </a:p>
          <a:p>
            <a:pPr marL="228600" lvl="1"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en-US" dirty="0" smtClean="0"/>
              <a:t>Below </a:t>
            </a:r>
            <a:r>
              <a:rPr lang="en-US" altLang="en-US" dirty="0"/>
              <a:t>is kernel consisting of </a:t>
            </a:r>
            <a:r>
              <a:rPr lang="en-US" altLang="en-US" dirty="0">
                <a:solidFill>
                  <a:srgbClr val="FF0000"/>
                </a:solidFill>
              </a:rPr>
              <a:t>Mach microkernel</a:t>
            </a:r>
            <a:r>
              <a:rPr lang="en-US" altLang="en-US" dirty="0"/>
              <a:t> and BSD Unix parts, plus I/O kit and </a:t>
            </a:r>
            <a:r>
              <a:rPr lang="en-US" altLang="en-US" dirty="0">
                <a:solidFill>
                  <a:srgbClr val="FF0000"/>
                </a:solidFill>
              </a:rPr>
              <a:t>dynamically loadable</a:t>
            </a:r>
            <a:r>
              <a:rPr lang="en-US" altLang="en-US" dirty="0"/>
              <a:t> modules (called </a:t>
            </a:r>
            <a:r>
              <a:rPr lang="en-US" altLang="en-US" b="1" dirty="0">
                <a:solidFill>
                  <a:srgbClr val="3366FF"/>
                </a:solidFill>
              </a:rPr>
              <a:t>kernel extensions</a:t>
            </a:r>
            <a:r>
              <a:rPr lang="en-US" altLang="en-US" dirty="0"/>
              <a:t>)</a:t>
            </a:r>
          </a:p>
          <a:p>
            <a:endParaRPr lang="en-US" dirty="0"/>
          </a:p>
        </p:txBody>
      </p:sp>
      <p:pic>
        <p:nvPicPr>
          <p:cNvPr id="4" name="Content Placeholder 3" descr="2_16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" r="554"/>
          <a:stretch>
            <a:fillRect/>
          </a:stretch>
        </p:blipFill>
        <p:spPr>
          <a:xfrm>
            <a:off x="1906588" y="1159501"/>
            <a:ext cx="7410450" cy="407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 err="1"/>
              <a:t>iOS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06450" y="1233488"/>
            <a:ext cx="5484813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Apple mobile OS for </a:t>
            </a:r>
            <a:r>
              <a:rPr lang="en-US" altLang="en-US" sz="2000" b="1" i="1" dirty="0" smtClean="0"/>
              <a:t>iPhone</a:t>
            </a:r>
            <a:r>
              <a:rPr lang="en-US" altLang="en-US" sz="2000" dirty="0" smtClean="0"/>
              <a:t>, </a:t>
            </a:r>
            <a:r>
              <a:rPr lang="en-US" altLang="en-US" sz="2000" b="1" i="1" dirty="0" smtClean="0"/>
              <a:t>iPad</a:t>
            </a:r>
            <a:endParaRPr lang="en-US" altLang="en-US" sz="2000" dirty="0" smtClean="0"/>
          </a:p>
          <a:p>
            <a:pPr lvl="1"/>
            <a:r>
              <a:rPr lang="en-US" altLang="en-US" sz="1800" dirty="0" smtClean="0"/>
              <a:t>Structured on Mac OS X, added functionality</a:t>
            </a:r>
          </a:p>
          <a:p>
            <a:pPr lvl="1"/>
            <a:r>
              <a:rPr lang="en-US" altLang="en-US" sz="1800" dirty="0" smtClean="0"/>
              <a:t>Does not run OS X applications natively</a:t>
            </a:r>
          </a:p>
          <a:p>
            <a:pPr lvl="2"/>
            <a:r>
              <a:rPr lang="en-US" altLang="en-US" sz="1600" dirty="0" smtClean="0"/>
              <a:t>Also runs on different CPU architecture (ARM vs. Intel)</a:t>
            </a:r>
          </a:p>
          <a:p>
            <a:pPr lvl="1"/>
            <a:r>
              <a:rPr lang="en-US" altLang="en-US" sz="1800" b="1" dirty="0" smtClean="0">
                <a:solidFill>
                  <a:srgbClr val="3366FF"/>
                </a:solidFill>
              </a:rPr>
              <a:t>Cocoa Touch </a:t>
            </a:r>
            <a:r>
              <a:rPr lang="en-US" altLang="en-US" sz="1800" dirty="0" smtClean="0"/>
              <a:t>Objective-C API for developing apps</a:t>
            </a:r>
          </a:p>
          <a:p>
            <a:pPr lvl="1"/>
            <a:r>
              <a:rPr lang="en-US" altLang="en-US" sz="1800" b="1" dirty="0" smtClean="0">
                <a:solidFill>
                  <a:srgbClr val="3366FF"/>
                </a:solidFill>
              </a:rPr>
              <a:t>Media services </a:t>
            </a:r>
            <a:r>
              <a:rPr lang="en-US" altLang="en-US" sz="1800" dirty="0" smtClean="0"/>
              <a:t>layer for graphics, audio, video</a:t>
            </a:r>
          </a:p>
          <a:p>
            <a:pPr lvl="1"/>
            <a:r>
              <a:rPr lang="en-US" altLang="en-US" sz="1800" b="1" dirty="0" smtClean="0">
                <a:solidFill>
                  <a:srgbClr val="3366FF"/>
                </a:solidFill>
              </a:rPr>
              <a:t>Core services </a:t>
            </a:r>
            <a:r>
              <a:rPr lang="en-US" altLang="en-US" sz="1800" dirty="0" smtClean="0"/>
              <a:t>provides cloud computing, databases</a:t>
            </a:r>
          </a:p>
          <a:p>
            <a:pPr lvl="1"/>
            <a:r>
              <a:rPr lang="en-US" altLang="en-US" sz="1800" dirty="0" smtClean="0"/>
              <a:t>Core operating system, based on Mac OS X kernel</a:t>
            </a:r>
          </a:p>
        </p:txBody>
      </p:sp>
      <p:pic>
        <p:nvPicPr>
          <p:cNvPr id="7" name="Picture 1" descr="2_17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2477294"/>
            <a:ext cx="1952625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9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70711" y="1263316"/>
            <a:ext cx="6320589" cy="4913647"/>
          </a:xfrm>
        </p:spPr>
        <p:txBody>
          <a:bodyPr>
            <a:noAutofit/>
          </a:bodyPr>
          <a:lstStyle/>
          <a:p>
            <a:r>
              <a:rPr lang="en-US" altLang="en-US" sz="1800" dirty="0" smtClean="0"/>
              <a:t>Developed by Open Handset Alliance (mostly Google)</a:t>
            </a:r>
          </a:p>
          <a:p>
            <a:pPr lvl="1"/>
            <a:r>
              <a:rPr lang="en-US" altLang="en-US" sz="1600" dirty="0" smtClean="0"/>
              <a:t>Open Source</a:t>
            </a:r>
          </a:p>
          <a:p>
            <a:r>
              <a:rPr lang="en-US" altLang="en-US" sz="1800" dirty="0" smtClean="0"/>
              <a:t>Similar stack to IOS</a:t>
            </a:r>
          </a:p>
          <a:p>
            <a:r>
              <a:rPr lang="en-US" altLang="en-US" sz="1800" dirty="0" smtClean="0"/>
              <a:t>Based on Linux kernel but modified</a:t>
            </a:r>
          </a:p>
          <a:p>
            <a:pPr lvl="1"/>
            <a:r>
              <a:rPr lang="en-US" altLang="en-US" sz="1600" dirty="0" smtClean="0"/>
              <a:t>Provides process, memory, device-driver management</a:t>
            </a:r>
          </a:p>
          <a:p>
            <a:pPr lvl="1"/>
            <a:r>
              <a:rPr lang="en-US" altLang="en-US" sz="1600" dirty="0" smtClean="0"/>
              <a:t>Adds power management </a:t>
            </a:r>
          </a:p>
          <a:p>
            <a:r>
              <a:rPr lang="en-US" altLang="en-US" sz="1800" dirty="0" smtClean="0"/>
              <a:t>Runtime environment includes core set of libraries and </a:t>
            </a:r>
            <a:r>
              <a:rPr lang="en-US" altLang="en-US" sz="1800" dirty="0" err="1" smtClean="0"/>
              <a:t>Dalvik</a:t>
            </a:r>
            <a:r>
              <a:rPr lang="en-US" altLang="en-US" sz="1800" dirty="0" smtClean="0"/>
              <a:t> virtual machine</a:t>
            </a:r>
          </a:p>
          <a:p>
            <a:pPr lvl="1"/>
            <a:r>
              <a:rPr lang="en-US" altLang="en-US" sz="1600" dirty="0" smtClean="0"/>
              <a:t>Apps developed in Java plus Android API</a:t>
            </a:r>
          </a:p>
          <a:p>
            <a:pPr lvl="2"/>
            <a:r>
              <a:rPr lang="en-US" altLang="en-US" sz="1400" dirty="0" smtClean="0"/>
              <a:t>Java class files compiled to Java </a:t>
            </a:r>
            <a:r>
              <a:rPr lang="en-US" altLang="en-US" sz="1400" dirty="0" err="1" smtClean="0"/>
              <a:t>bytecode</a:t>
            </a:r>
            <a:r>
              <a:rPr lang="en-US" altLang="en-US" sz="1400" dirty="0" smtClean="0"/>
              <a:t> then translated to executable than runs in </a:t>
            </a:r>
            <a:r>
              <a:rPr lang="en-US" altLang="en-US" sz="1400" dirty="0" err="1" smtClean="0"/>
              <a:t>Dalvik</a:t>
            </a:r>
            <a:r>
              <a:rPr lang="en-US" altLang="en-US" sz="1400" dirty="0" smtClean="0"/>
              <a:t> VM</a:t>
            </a:r>
          </a:p>
          <a:p>
            <a:r>
              <a:rPr lang="en-US" altLang="en-US" sz="1800" dirty="0" smtClean="0"/>
              <a:t>Libraries include frameworks for web browser (</a:t>
            </a:r>
            <a:r>
              <a:rPr lang="en-US" altLang="en-US" sz="1800" dirty="0" err="1" smtClean="0"/>
              <a:t>webkit</a:t>
            </a:r>
            <a:r>
              <a:rPr lang="en-US" altLang="en-US" sz="1800" dirty="0" smtClean="0"/>
              <a:t>), database (SQLite), multimedia, smaller </a:t>
            </a:r>
            <a:r>
              <a:rPr lang="en-US" altLang="en-US" sz="1800" dirty="0" err="1" smtClean="0"/>
              <a:t>libc</a:t>
            </a:r>
            <a:endParaRPr lang="en-US" altLang="en-US" sz="1800" dirty="0" smtClean="0"/>
          </a:p>
        </p:txBody>
      </p:sp>
      <p:pic>
        <p:nvPicPr>
          <p:cNvPr id="5" name="Content Placeholder 2" descr="2_18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3" b="15273"/>
          <a:stretch>
            <a:fillRect/>
          </a:stretch>
        </p:blipFill>
        <p:spPr>
          <a:xfrm>
            <a:off x="6591300" y="2012616"/>
            <a:ext cx="5414963" cy="29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4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Android SW architecture (detail)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85011" y="1145159"/>
            <a:ext cx="7392258" cy="5256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884706" y="4673969"/>
            <a:ext cx="3810835" cy="128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 </a:t>
            </a:r>
            <a:r>
              <a:rPr lang="en-US" dirty="0" smtClean="0">
                <a:solidFill>
                  <a:srgbClr val="FF0000"/>
                </a:solidFill>
              </a:rPr>
              <a:t>services</a:t>
            </a:r>
            <a:r>
              <a:rPr lang="en-US" dirty="0" smtClean="0"/>
              <a:t> (helpful to users)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CLI (</a:t>
            </a:r>
            <a:r>
              <a:rPr lang="en-US" dirty="0" smtClean="0">
                <a:solidFill>
                  <a:srgbClr val="FF0000"/>
                </a:solidFill>
              </a:rPr>
              <a:t>Command-line</a:t>
            </a:r>
            <a:r>
              <a:rPr lang="en-US" dirty="0" smtClean="0"/>
              <a:t> interface)</a:t>
            </a:r>
          </a:p>
          <a:p>
            <a:pPr lvl="1"/>
            <a:r>
              <a:rPr lang="en-US" dirty="0" smtClean="0"/>
              <a:t>GUI (</a:t>
            </a:r>
            <a:r>
              <a:rPr lang="en-US" dirty="0" smtClean="0">
                <a:solidFill>
                  <a:srgbClr val="FF0000"/>
                </a:solidFill>
              </a:rPr>
              <a:t>Graphical</a:t>
            </a:r>
            <a:r>
              <a:rPr lang="en-US" dirty="0" smtClean="0"/>
              <a:t> user interface)</a:t>
            </a:r>
          </a:p>
          <a:p>
            <a:pPr lvl="1"/>
            <a:r>
              <a:rPr lang="en-US" dirty="0" smtClean="0"/>
              <a:t>Batch (</a:t>
            </a:r>
            <a:r>
              <a:rPr lang="en-US" dirty="0" smtClean="0">
                <a:solidFill>
                  <a:srgbClr val="0070C0"/>
                </a:solidFill>
              </a:rPr>
              <a:t>shell 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Program execution</a:t>
            </a:r>
          </a:p>
          <a:p>
            <a:r>
              <a:rPr lang="en-US" dirty="0" smtClean="0"/>
              <a:t>I/O operations</a:t>
            </a:r>
          </a:p>
          <a:p>
            <a:r>
              <a:rPr lang="en-US" dirty="0" smtClean="0"/>
              <a:t>File-system manipulation</a:t>
            </a:r>
          </a:p>
          <a:p>
            <a:r>
              <a:rPr lang="en-US" dirty="0" smtClean="0"/>
              <a:t>Communications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Shared memory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Message passing</a:t>
            </a:r>
          </a:p>
          <a:p>
            <a:r>
              <a:rPr lang="en-US" dirty="0" smtClean="0"/>
              <a:t>Error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Android sys.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945649" y="957476"/>
            <a:ext cx="5385551" cy="552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internal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148843" y="988644"/>
            <a:ext cx="5410957" cy="551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Linux kernel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54" y="1108415"/>
            <a:ext cx="7672481" cy="50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263316"/>
            <a:ext cx="11417968" cy="491364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3366FF"/>
                </a:solidFill>
              </a:rPr>
              <a:t>Debugging</a:t>
            </a:r>
            <a:r>
              <a:rPr lang="en-US" sz="2000" dirty="0">
                <a:solidFill>
                  <a:srgbClr val="3366FF"/>
                </a:solidFill>
              </a:rPr>
              <a:t> </a:t>
            </a:r>
            <a:r>
              <a:rPr lang="en-US" sz="2000" dirty="0"/>
              <a:t>is finding and fixing errors, or </a:t>
            </a:r>
            <a:r>
              <a:rPr lang="en-US" sz="2000" b="1" dirty="0">
                <a:solidFill>
                  <a:srgbClr val="3366FF"/>
                </a:solidFill>
              </a:rPr>
              <a:t>bugs</a:t>
            </a:r>
          </a:p>
          <a:p>
            <a:r>
              <a:rPr lang="en-US" sz="2000" dirty="0" err="1"/>
              <a:t>OSes</a:t>
            </a:r>
            <a:r>
              <a:rPr lang="en-US" sz="2000" dirty="0"/>
              <a:t> generate </a:t>
            </a:r>
            <a:r>
              <a:rPr lang="en-US" sz="2000" b="1" dirty="0">
                <a:solidFill>
                  <a:srgbClr val="3366FF"/>
                </a:solidFill>
              </a:rPr>
              <a:t>log files</a:t>
            </a:r>
            <a:r>
              <a:rPr lang="en-US" sz="2000" dirty="0">
                <a:solidFill>
                  <a:srgbClr val="3366FF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containing error information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Failure of an application can generate </a:t>
            </a:r>
            <a:r>
              <a:rPr lang="en-US" sz="2000" b="1" dirty="0">
                <a:solidFill>
                  <a:srgbClr val="3366FF"/>
                </a:solidFill>
              </a:rPr>
              <a:t>core dump</a:t>
            </a:r>
            <a:r>
              <a:rPr lang="en-US" sz="2000" dirty="0">
                <a:solidFill>
                  <a:srgbClr val="3366FF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file capturing memory of the process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Operating system failure can generate </a:t>
            </a:r>
            <a:r>
              <a:rPr lang="en-US" sz="2000" b="1" dirty="0">
                <a:solidFill>
                  <a:srgbClr val="3366FF"/>
                </a:solidFill>
              </a:rPr>
              <a:t>crash dump</a:t>
            </a:r>
            <a:r>
              <a:rPr lang="en-US" sz="2000" dirty="0">
                <a:solidFill>
                  <a:srgbClr val="3366FF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file containing kernel memory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Beyond crashes, performance tuning can optimize system performance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Kernighan’s Law: </a:t>
            </a:r>
            <a:r>
              <a:rPr lang="en-US" sz="2000" dirty="0"/>
              <a:t>“</a:t>
            </a:r>
            <a:r>
              <a:rPr lang="en-US" sz="2000" dirty="0">
                <a:solidFill>
                  <a:schemeClr val="accent1"/>
                </a:solidFill>
              </a:rPr>
              <a:t>Debugging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FF0000"/>
                </a:solidFill>
              </a:rPr>
              <a:t>twice</a:t>
            </a:r>
            <a:r>
              <a:rPr lang="en-US" sz="2000" dirty="0"/>
              <a:t> as hard as </a:t>
            </a:r>
            <a:r>
              <a:rPr lang="en-US" sz="2000" dirty="0">
                <a:solidFill>
                  <a:schemeClr val="accent1"/>
                </a:solidFill>
              </a:rPr>
              <a:t>writing</a:t>
            </a:r>
            <a:r>
              <a:rPr lang="en-US" sz="2000" dirty="0"/>
              <a:t> the code in the first place. Therefore, if you </a:t>
            </a:r>
            <a:r>
              <a:rPr lang="en-US" sz="2000" dirty="0">
                <a:solidFill>
                  <a:srgbClr val="FF0000"/>
                </a:solidFill>
              </a:rPr>
              <a:t>write</a:t>
            </a:r>
            <a:r>
              <a:rPr lang="en-US" sz="2000" dirty="0"/>
              <a:t> the code as </a:t>
            </a:r>
            <a:r>
              <a:rPr lang="en-US" sz="2000" dirty="0">
                <a:solidFill>
                  <a:srgbClr val="FF0000"/>
                </a:solidFill>
              </a:rPr>
              <a:t>cleverly</a:t>
            </a:r>
            <a:r>
              <a:rPr lang="en-US" sz="2000" dirty="0"/>
              <a:t> as possible, you are, by definition, </a:t>
            </a:r>
            <a:r>
              <a:rPr lang="en-US" sz="2000" dirty="0">
                <a:solidFill>
                  <a:srgbClr val="FF0000"/>
                </a:solidFill>
              </a:rPr>
              <a:t>not smart </a:t>
            </a:r>
            <a:r>
              <a:rPr lang="en-US" sz="2000" dirty="0"/>
              <a:t>enough to </a:t>
            </a:r>
            <a:r>
              <a:rPr lang="en-US" sz="2000" dirty="0">
                <a:solidFill>
                  <a:srgbClr val="FF0000"/>
                </a:solidFill>
              </a:rPr>
              <a:t>debug</a:t>
            </a:r>
            <a:r>
              <a:rPr lang="en-US" sz="2000" dirty="0"/>
              <a:t> it.”</a:t>
            </a:r>
          </a:p>
          <a:p>
            <a:r>
              <a:rPr lang="en-US" sz="2000" dirty="0" err="1">
                <a:solidFill>
                  <a:srgbClr val="000000"/>
                </a:solidFill>
              </a:rPr>
              <a:t>DTrace</a:t>
            </a:r>
            <a:r>
              <a:rPr lang="en-US" sz="2000" dirty="0">
                <a:solidFill>
                  <a:srgbClr val="000000"/>
                </a:solidFill>
              </a:rPr>
              <a:t> tool in Solaris, FreeBSD, Mac OS X allows live instrumentation on production systems</a:t>
            </a:r>
          </a:p>
          <a:p>
            <a:pPr lvl="1"/>
            <a:r>
              <a:rPr lang="en-US" sz="1800" b="1" dirty="0">
                <a:solidFill>
                  <a:srgbClr val="3366FF"/>
                </a:solidFill>
              </a:rPr>
              <a:t>Probes </a:t>
            </a:r>
            <a:r>
              <a:rPr lang="en-US" sz="1800" dirty="0">
                <a:solidFill>
                  <a:srgbClr val="000000"/>
                </a:solidFill>
              </a:rPr>
              <a:t>fire when code is executed, capturing state data and sending it to consumers of those probes </a:t>
            </a:r>
          </a:p>
        </p:txBody>
      </p:sp>
    </p:spTree>
    <p:extLst>
      <p:ext uri="{BB962C8B-B14F-4D97-AF65-F5344CB8AC3E}">
        <p14:creationId xmlns:p14="http://schemas.microsoft.com/office/powerpoint/2010/main" val="4473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Solaris 10 </a:t>
            </a:r>
            <a:r>
              <a:rPr lang="en-US" i="1" dirty="0" err="1"/>
              <a:t>dtrace</a:t>
            </a:r>
            <a:r>
              <a:rPr lang="en-US" dirty="0"/>
              <a:t> Following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221" t="1375" r="19221" b="2376"/>
          <a:stretch>
            <a:fillRect/>
          </a:stretch>
        </p:blipFill>
        <p:spPr bwMode="auto">
          <a:xfrm>
            <a:off x="3684588" y="979236"/>
            <a:ext cx="4605164" cy="5434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10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cdn.free-power-point-templates.com/articles/wp-content/uploads/2014/02/free-question-mark-powerpoin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658292"/>
            <a:ext cx="6692900" cy="395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 services (for efficient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2489200"/>
            <a:ext cx="11417968" cy="3687763"/>
          </a:xfrm>
        </p:spPr>
        <p:txBody>
          <a:bodyPr/>
          <a:lstStyle/>
          <a:p>
            <a:r>
              <a:rPr lang="en-US" dirty="0" smtClean="0"/>
              <a:t>Resource allocation</a:t>
            </a:r>
          </a:p>
          <a:p>
            <a:r>
              <a:rPr lang="en-US" dirty="0" smtClean="0"/>
              <a:t>Accounting</a:t>
            </a:r>
          </a:p>
          <a:p>
            <a:r>
              <a:rPr lang="en-US" dirty="0" smtClean="0"/>
              <a:t>Protection &amp;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 interface (command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interpreters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Kernel-based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rgbClr val="FF0000"/>
                </a:solidFill>
              </a:rPr>
              <a:t>system program </a:t>
            </a:r>
            <a:r>
              <a:rPr lang="en-US" dirty="0" smtClean="0"/>
              <a:t>(Win, UNIX)</a:t>
            </a:r>
          </a:p>
          <a:p>
            <a:r>
              <a:rPr lang="en-US" dirty="0" smtClean="0"/>
              <a:t>Multiple interpreters, </a:t>
            </a:r>
            <a:r>
              <a:rPr lang="en-US" i="1" dirty="0" smtClean="0"/>
              <a:t>shell</a:t>
            </a:r>
          </a:p>
          <a:p>
            <a:pPr lvl="1"/>
            <a:r>
              <a:rPr lang="en-US" dirty="0" smtClean="0"/>
              <a:t>UNIX, Linux shells: </a:t>
            </a:r>
            <a:r>
              <a:rPr lang="en-US" i="1" dirty="0" smtClean="0">
                <a:solidFill>
                  <a:schemeClr val="accent1"/>
                </a:solidFill>
              </a:rPr>
              <a:t>Bourne shell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chemeClr val="accent1"/>
                </a:solidFill>
              </a:rPr>
              <a:t>C shell</a:t>
            </a:r>
            <a:r>
              <a:rPr lang="en-US" i="1" dirty="0" smtClean="0"/>
              <a:t>, </a:t>
            </a:r>
            <a:r>
              <a:rPr lang="en-US" i="1" dirty="0" smtClean="0">
                <a:solidFill>
                  <a:schemeClr val="accent1"/>
                </a:solidFill>
              </a:rPr>
              <a:t>Bourne-Again shell</a:t>
            </a:r>
            <a:r>
              <a:rPr lang="en-US" i="1" dirty="0" smtClean="0"/>
              <a:t>, </a:t>
            </a:r>
            <a:r>
              <a:rPr lang="en-US" i="1" dirty="0" err="1" smtClean="0">
                <a:solidFill>
                  <a:schemeClr val="accent1"/>
                </a:solidFill>
              </a:rPr>
              <a:t>Korn</a:t>
            </a:r>
            <a:r>
              <a:rPr lang="en-US" i="1" dirty="0" smtClean="0">
                <a:solidFill>
                  <a:schemeClr val="accent1"/>
                </a:solidFill>
              </a:rPr>
              <a:t> shell</a:t>
            </a:r>
          </a:p>
          <a:p>
            <a:pPr lvl="1"/>
            <a:r>
              <a:rPr lang="en-US" dirty="0" smtClean="0"/>
              <a:t>Third party shell!</a:t>
            </a:r>
          </a:p>
          <a:p>
            <a:pPr lvl="1"/>
            <a:r>
              <a:rPr lang="en-US" dirty="0" smtClean="0"/>
              <a:t>Similar </a:t>
            </a:r>
            <a:r>
              <a:rPr lang="en-US" dirty="0" smtClean="0">
                <a:solidFill>
                  <a:srgbClr val="00B050"/>
                </a:solidFill>
              </a:rPr>
              <a:t>functionality</a:t>
            </a:r>
            <a:r>
              <a:rPr lang="en-US" dirty="0" smtClean="0"/>
              <a:t>, user </a:t>
            </a:r>
            <a:r>
              <a:rPr lang="en-US" dirty="0" smtClean="0">
                <a:solidFill>
                  <a:srgbClr val="00B050"/>
                </a:solidFill>
              </a:rPr>
              <a:t>preference</a:t>
            </a:r>
          </a:p>
          <a:p>
            <a:r>
              <a:rPr lang="en-US" dirty="0" smtClean="0"/>
              <a:t>Shell implementations</a:t>
            </a:r>
          </a:p>
          <a:p>
            <a:pPr lvl="1"/>
            <a:r>
              <a:rPr lang="en-US" dirty="0" smtClean="0"/>
              <a:t>Internal codes (make jump)</a:t>
            </a:r>
          </a:p>
          <a:p>
            <a:pPr lvl="1"/>
            <a:r>
              <a:rPr lang="en-US" dirty="0" smtClean="0"/>
              <a:t>System programs (UNIX)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rm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file.txt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59400" y="1041401"/>
            <a:ext cx="6329280" cy="5471293"/>
            <a:chOff x="5359400" y="1041401"/>
            <a:chExt cx="6329280" cy="547129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lum bright="-20000" contrast="40000"/>
            </a:blip>
            <a:stretch>
              <a:fillRect/>
            </a:stretch>
          </p:blipFill>
          <p:spPr>
            <a:xfrm>
              <a:off x="5359400" y="1041401"/>
              <a:ext cx="6329280" cy="513556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198388" y="6143362"/>
              <a:ext cx="26513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Bourne shell in Solaris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1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Bourne Shell</a:t>
            </a:r>
            <a:r>
              <a:rPr lang="en-US" altLang="en-US" dirty="0"/>
              <a:t> c</a:t>
            </a:r>
            <a:r>
              <a:rPr lang="en-US" altLang="en-US" dirty="0" smtClean="0"/>
              <a:t>ommand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 descr="fig2.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043614"/>
            <a:ext cx="6372225" cy="535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OS interface (GUI)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Xerox PARC (1970)</a:t>
            </a:r>
          </a:p>
          <a:p>
            <a:r>
              <a:rPr lang="en-US" dirty="0" smtClean="0"/>
              <a:t>Xerox Alto (1973)</a:t>
            </a:r>
          </a:p>
          <a:p>
            <a:r>
              <a:rPr lang="en-US" dirty="0" smtClean="0"/>
              <a:t>Apple Macintosh (1980)</a:t>
            </a:r>
          </a:p>
          <a:p>
            <a:r>
              <a:rPr lang="en-US" dirty="0" smtClean="0"/>
              <a:t>Aqua in Mac OS X</a:t>
            </a:r>
          </a:p>
          <a:p>
            <a:r>
              <a:rPr lang="en-US" dirty="0" smtClean="0"/>
              <a:t>Microsoft Windows </a:t>
            </a:r>
          </a:p>
          <a:p>
            <a:r>
              <a:rPr lang="en-US" dirty="0" smtClean="0"/>
              <a:t>UNIX</a:t>
            </a:r>
          </a:p>
          <a:p>
            <a:pPr lvl="1"/>
            <a:r>
              <a:rPr lang="en-US" dirty="0" smtClean="0"/>
              <a:t>CDE (Common desktop environment)</a:t>
            </a:r>
          </a:p>
          <a:p>
            <a:pPr lvl="1"/>
            <a:r>
              <a:rPr lang="en-US" dirty="0" smtClean="0"/>
              <a:t>X-Windows</a:t>
            </a:r>
          </a:p>
          <a:p>
            <a:pPr lvl="1"/>
            <a:r>
              <a:rPr lang="en-US" dirty="0" smtClean="0"/>
              <a:t>KDE (K Desktop environment)</a:t>
            </a:r>
          </a:p>
          <a:p>
            <a:pPr lvl="1"/>
            <a:r>
              <a:rPr lang="en-US" dirty="0" smtClean="0"/>
              <a:t>GNOME (GNU project)</a:t>
            </a:r>
            <a:endParaRPr lang="en-US" dirty="0"/>
          </a:p>
        </p:txBody>
      </p:sp>
      <p:pic>
        <p:nvPicPr>
          <p:cNvPr id="5" name="Picture 3" descr="ipad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2" y="1038225"/>
            <a:ext cx="4027487" cy="537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5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Choice of interface (</a:t>
            </a:r>
            <a:r>
              <a:rPr lang="en-US" altLang="en-US" dirty="0"/>
              <a:t>The Mac OS X GUI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925903"/>
            <a:ext cx="7237412" cy="558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C, C++, Assembly</a:t>
            </a:r>
          </a:p>
          <a:p>
            <a:r>
              <a:rPr lang="en-US" dirty="0" smtClean="0"/>
              <a:t>API (Application program interface)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Win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POSIX</a:t>
            </a:r>
            <a:r>
              <a:rPr lang="en-US" dirty="0" smtClean="0"/>
              <a:t> API (UNIX, Linux, Mac OS X): </a:t>
            </a:r>
            <a:r>
              <a:rPr lang="en-US" i="1" dirty="0" err="1" smtClean="0">
                <a:solidFill>
                  <a:srgbClr val="FF0000"/>
                </a:solidFill>
              </a:rPr>
              <a:t>libc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JAVA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Example: Copy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750" y="1263316"/>
            <a:ext cx="7318629" cy="4913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022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 anchor="ctr">
        <a:noAutofit/>
      </a:bodyPr>
      <a:lstStyle>
        <a:defPPr>
          <a:defRPr sz="1200" b="0" dirty="0" smtClean="0">
            <a:solidFill>
              <a:schemeClr val="bg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1072</Words>
  <Application>Microsoft Office PowerPoint</Application>
  <PresentationFormat>Widescreen</PresentationFormat>
  <Paragraphs>223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Constantia</vt:lpstr>
      <vt:lpstr>Courier New</vt:lpstr>
      <vt:lpstr>Segoe UI Semibold</vt:lpstr>
      <vt:lpstr>Wingdings</vt:lpstr>
      <vt:lpstr>Office Theme</vt:lpstr>
      <vt:lpstr>Operating System Structure</vt:lpstr>
      <vt:lpstr>Advantages of OS</vt:lpstr>
      <vt:lpstr>OS services (helpful to users)</vt:lpstr>
      <vt:lpstr>OS services (for efficient operation)</vt:lpstr>
      <vt:lpstr>OS interface (command line)</vt:lpstr>
      <vt:lpstr>Bourne Shell command interpreter</vt:lpstr>
      <vt:lpstr>OS interface (GUI)</vt:lpstr>
      <vt:lpstr>Choice of interface (The Mac OS X GUI)</vt:lpstr>
      <vt:lpstr>System calls</vt:lpstr>
      <vt:lpstr>Example of standard API</vt:lpstr>
      <vt:lpstr>System call interface</vt:lpstr>
      <vt:lpstr>Communications mechanisms</vt:lpstr>
      <vt:lpstr>Types of system calls</vt:lpstr>
      <vt:lpstr>Example of standard C library</vt:lpstr>
      <vt:lpstr>Example: MS-DOS</vt:lpstr>
      <vt:lpstr>Example: FreeBSD</vt:lpstr>
      <vt:lpstr>OS design &amp; implementation</vt:lpstr>
      <vt:lpstr>OS structure: 1. Simple structure (Monolithic)</vt:lpstr>
      <vt:lpstr>Samples</vt:lpstr>
      <vt:lpstr>OS structure: 2. Layered approach</vt:lpstr>
      <vt:lpstr>OS structure: 3. Microkernel</vt:lpstr>
      <vt:lpstr>Mac OS X structure</vt:lpstr>
      <vt:lpstr>OS structure: 4. Modules</vt:lpstr>
      <vt:lpstr>Modern Unix kernel</vt:lpstr>
      <vt:lpstr>OS structure:  5. Hybrid</vt:lpstr>
      <vt:lpstr>Mac OS X structure</vt:lpstr>
      <vt:lpstr>iOS</vt:lpstr>
      <vt:lpstr>Android</vt:lpstr>
      <vt:lpstr>Android SW architecture (detail)</vt:lpstr>
      <vt:lpstr>Android sys. architecture</vt:lpstr>
      <vt:lpstr>Windows internal architecture</vt:lpstr>
      <vt:lpstr>Linux kernel components</vt:lpstr>
      <vt:lpstr>OS debugging</vt:lpstr>
      <vt:lpstr>Solaris 10 dtrace Following System Call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Hamid</cp:lastModifiedBy>
  <cp:revision>416</cp:revision>
  <dcterms:created xsi:type="dcterms:W3CDTF">2015-07-09T15:22:03Z</dcterms:created>
  <dcterms:modified xsi:type="dcterms:W3CDTF">2018-10-07T04:08:58Z</dcterms:modified>
</cp:coreProperties>
</file>