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1" r:id="rId3"/>
    <p:sldId id="344" r:id="rId4"/>
    <p:sldId id="312" r:id="rId5"/>
    <p:sldId id="313" r:id="rId6"/>
    <p:sldId id="314" r:id="rId7"/>
    <p:sldId id="315" r:id="rId8"/>
    <p:sldId id="316" r:id="rId9"/>
    <p:sldId id="345" r:id="rId10"/>
    <p:sldId id="317" r:id="rId11"/>
    <p:sldId id="318" r:id="rId12"/>
    <p:sldId id="319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5" r:id="rId29"/>
    <p:sldId id="361" r:id="rId30"/>
    <p:sldId id="362" r:id="rId31"/>
    <p:sldId id="363" r:id="rId32"/>
    <p:sldId id="366" r:id="rId33"/>
    <p:sldId id="367" r:id="rId34"/>
    <p:sldId id="368" r:id="rId35"/>
    <p:sldId id="364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354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59" y="6576393"/>
            <a:ext cx="100063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2018/10/04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Processes</a:t>
            </a:r>
            <a:r>
              <a:rPr lang="fa-IR" sz="4400" smtClean="0"/>
              <a:t> (فرآیند)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3366FF"/>
                </a:solidFill>
              </a:rPr>
              <a:t>Short-term scheduler 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3366FF"/>
                </a:solidFill>
              </a:rPr>
              <a:t>CPU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scheduler</a:t>
            </a:r>
            <a:r>
              <a:rPr lang="en-US" altLang="en-US" sz="2000" dirty="0" smtClean="0"/>
              <a:t>)</a:t>
            </a:r>
          </a:p>
          <a:p>
            <a:pPr lvl="1"/>
            <a:r>
              <a:rPr lang="en-US" altLang="en-US" sz="1600" dirty="0" smtClean="0"/>
              <a:t>selects </a:t>
            </a:r>
            <a:r>
              <a:rPr lang="en-US" altLang="en-US" sz="1600" dirty="0"/>
              <a:t>which process should be executed next and allocates CPU</a:t>
            </a:r>
          </a:p>
          <a:p>
            <a:pPr lvl="2"/>
            <a:r>
              <a:rPr lang="en-US" altLang="en-US" sz="1600" dirty="0"/>
              <a:t>Sometimes the only scheduler in a system</a:t>
            </a:r>
          </a:p>
          <a:p>
            <a:pPr lvl="2"/>
            <a:r>
              <a:rPr lang="en-US" altLang="en-US" sz="1600" dirty="0"/>
              <a:t>Short-term scheduler is invoked frequently (milliseconds) </a:t>
            </a:r>
            <a:r>
              <a:rPr lang="en-US" altLang="en-US" sz="1600" dirty="0">
                <a:sym typeface="Symbol" panose="05050102010706020507" pitchFamily="18" charset="2"/>
              </a:rPr>
              <a:t> (must be fast)</a:t>
            </a:r>
            <a:endParaRPr lang="en-US" altLang="en-US" sz="600" dirty="0">
              <a:sym typeface="Symbol" panose="05050102010706020507" pitchFamily="18" charset="2"/>
            </a:endParaRPr>
          </a:p>
          <a:p>
            <a:r>
              <a:rPr lang="en-US" altLang="en-US" sz="2000" b="1" dirty="0">
                <a:solidFill>
                  <a:srgbClr val="3366FF"/>
                </a:solidFill>
              </a:rPr>
              <a:t>Long-term scheduler 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3366FF"/>
                </a:solidFill>
              </a:rPr>
              <a:t>job scheduler</a:t>
            </a:r>
            <a:r>
              <a:rPr lang="en-US" altLang="en-US" sz="2000" dirty="0"/>
              <a:t>) </a:t>
            </a:r>
          </a:p>
          <a:p>
            <a:pPr lvl="1"/>
            <a:r>
              <a:rPr lang="en-US" altLang="en-US" sz="1600" dirty="0" smtClean="0"/>
              <a:t>selects </a:t>
            </a:r>
            <a:r>
              <a:rPr lang="en-US" altLang="en-US" sz="1600" dirty="0"/>
              <a:t>which processes should be brought into the ready queue</a:t>
            </a:r>
          </a:p>
          <a:p>
            <a:pPr lvl="2"/>
            <a:r>
              <a:rPr lang="en-US" altLang="en-US" sz="1600" dirty="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600" dirty="0">
              <a:sym typeface="Symbol" panose="05050102010706020507" pitchFamily="18" charset="2"/>
            </a:endParaRPr>
          </a:p>
          <a:p>
            <a:pPr lvl="2"/>
            <a:r>
              <a:rPr lang="en-US" altLang="en-US" sz="1600" dirty="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 dirty="0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600" i="1" dirty="0">
              <a:sym typeface="Symbol" panose="05050102010706020507" pitchFamily="18" charset="2"/>
            </a:endParaRPr>
          </a:p>
          <a:p>
            <a:r>
              <a:rPr lang="en-US" altLang="en-US" sz="2000" dirty="0" smtClean="0">
                <a:sym typeface="Symbol" panose="05050102010706020507" pitchFamily="18" charset="2"/>
              </a:rPr>
              <a:t>Processes: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I/O-bound</a:t>
            </a:r>
            <a:endParaRPr lang="en-US" altLang="en-US" sz="2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2"/>
            <a:r>
              <a:rPr lang="en-US" altLang="en-US" sz="1600" dirty="0" smtClean="0">
                <a:sym typeface="Symbol" panose="05050102010706020507" pitchFamily="18" charset="2"/>
              </a:rPr>
              <a:t>spends </a:t>
            </a:r>
            <a:r>
              <a:rPr lang="en-US" altLang="en-US" sz="1600" dirty="0">
                <a:sym typeface="Symbol" panose="05050102010706020507" pitchFamily="18" charset="2"/>
              </a:rPr>
              <a:t>more time doing I/O than computations, many short CPU bursts</a:t>
            </a:r>
          </a:p>
          <a:p>
            <a:pPr lvl="1"/>
            <a:r>
              <a:rPr lang="en-US" altLang="en-US" sz="2000" b="1" dirty="0" smtClean="0">
                <a:solidFill>
                  <a:srgbClr val="3366FF"/>
                </a:solidFill>
                <a:sym typeface="Symbol" panose="05050102010706020507" pitchFamily="18" charset="2"/>
              </a:rPr>
              <a:t>CPU-bound</a:t>
            </a:r>
          </a:p>
          <a:p>
            <a:pPr lvl="2"/>
            <a:r>
              <a:rPr lang="en-US" altLang="en-US" sz="1600" dirty="0" smtClean="0">
                <a:sym typeface="Symbol" panose="05050102010706020507" pitchFamily="18" charset="2"/>
              </a:rPr>
              <a:t>spends </a:t>
            </a:r>
            <a:r>
              <a:rPr lang="en-US" altLang="en-US" sz="1600" dirty="0">
                <a:sym typeface="Symbol" panose="05050102010706020507" pitchFamily="18" charset="2"/>
              </a:rPr>
              <a:t>more time doing computations; few very long CPU bursts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2000" b="1" i="1" dirty="0">
                <a:sym typeface="Symbol" panose="05050102010706020507" pitchFamily="18" charset="2"/>
              </a:rPr>
              <a:t>process mix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02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standard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7"/>
            <a:ext cx="11581564" cy="1619584"/>
          </a:xfrm>
        </p:spPr>
        <p:txBody>
          <a:bodyPr>
            <a:norm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400" b="1" dirty="0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endParaRPr kumimoji="1" lang="en-US" altLang="en-US" sz="2400" b="1" dirty="0" smtClean="0">
              <a:solidFill>
                <a:srgbClr val="3366FF"/>
              </a:solidFill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993300"/>
              </a:buClr>
              <a:buSzPct val="90000"/>
            </a:pPr>
            <a:r>
              <a:rPr kumimoji="1" lang="en-US" altLang="en-US" sz="2000" dirty="0" smtClean="0">
                <a:latin typeface="Helvetica" panose="020B0604020202020204" pitchFamily="34" charset="0"/>
              </a:rPr>
              <a:t>Can </a:t>
            </a:r>
            <a:r>
              <a:rPr kumimoji="1" lang="en-US" altLang="en-US" sz="2000" dirty="0">
                <a:latin typeface="Helvetica" panose="020B0604020202020204" pitchFamily="34" charset="0"/>
              </a:rPr>
              <a:t>be added if degree of </a:t>
            </a:r>
            <a:r>
              <a:rPr kumimoji="1" lang="en-US" altLang="en-US" sz="2000" dirty="0" smtClean="0">
                <a:latin typeface="Helvetica" panose="020B0604020202020204" pitchFamily="34" charset="0"/>
              </a:rPr>
              <a:t>multiple </a:t>
            </a:r>
            <a:r>
              <a:rPr kumimoji="1" lang="en-US" altLang="en-US" sz="2000" dirty="0">
                <a:latin typeface="Helvetica" panose="020B0604020202020204" pitchFamily="34" charset="0"/>
              </a:rPr>
              <a:t>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</a:pPr>
            <a:r>
              <a:rPr kumimoji="1" lang="en-US" altLang="en-US" sz="2000" dirty="0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endParaRPr lang="en-US" sz="24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123239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3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Context </a:t>
            </a:r>
            <a:r>
              <a:rPr lang="en-US" altLang="en-US" dirty="0" smtClean="0"/>
              <a:t>switch (</a:t>
            </a:r>
            <a:r>
              <a:rPr lang="fa-IR" altLang="en-US" dirty="0" smtClean="0"/>
              <a:t>تعویض متن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375189" cy="4913647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When CPU switches to another process, the system must </a:t>
            </a:r>
            <a:r>
              <a:rPr lang="en-US" altLang="en-US" sz="2400" b="1" dirty="0">
                <a:solidFill>
                  <a:srgbClr val="3366FF"/>
                </a:solidFill>
              </a:rPr>
              <a:t>save the state </a:t>
            </a:r>
            <a:r>
              <a:rPr lang="en-US" altLang="en-US" sz="2400" dirty="0"/>
              <a:t>of the old process and load the </a:t>
            </a:r>
            <a:r>
              <a:rPr lang="en-US" altLang="en-US" sz="2400" b="1" dirty="0">
                <a:solidFill>
                  <a:srgbClr val="3366FF"/>
                </a:solidFill>
              </a:rPr>
              <a:t>saved state </a:t>
            </a:r>
            <a:r>
              <a:rPr lang="en-US" altLang="en-US" sz="2400" dirty="0"/>
              <a:t>for the new process via a </a:t>
            </a:r>
            <a:r>
              <a:rPr lang="en-US" altLang="en-US" sz="2400" b="1" dirty="0">
                <a:solidFill>
                  <a:srgbClr val="3366FF"/>
                </a:solidFill>
              </a:rPr>
              <a:t>context switch</a:t>
            </a:r>
            <a:endParaRPr lang="en-US" altLang="en-US" sz="2400" dirty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Context </a:t>
            </a:r>
            <a:r>
              <a:rPr lang="en-US" altLang="en-US" sz="2400" dirty="0"/>
              <a:t>of a process represented in the PCB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Context-switch </a:t>
            </a:r>
            <a:r>
              <a:rPr lang="en-US" altLang="en-US" sz="2400" dirty="0"/>
              <a:t>time is </a:t>
            </a:r>
            <a:r>
              <a:rPr lang="en-US" altLang="en-US" sz="2400" dirty="0">
                <a:solidFill>
                  <a:srgbClr val="FF0000"/>
                </a:solidFill>
              </a:rPr>
              <a:t>overhead</a:t>
            </a:r>
            <a:r>
              <a:rPr lang="en-US" altLang="en-US" sz="2400" dirty="0"/>
              <a:t>; the system does no useful work while switching</a:t>
            </a:r>
          </a:p>
          <a:p>
            <a:pPr lvl="1"/>
            <a:r>
              <a:rPr lang="en-US" altLang="en-US" sz="2000" dirty="0"/>
              <a:t>The more complex the OS and the PCB </a:t>
            </a:r>
            <a:r>
              <a:rPr lang="en-US" altLang="en-US" sz="2000" dirty="0">
                <a:sym typeface="Wingdings" panose="05000000000000000000" pitchFamily="2" charset="2"/>
              </a:rPr>
              <a:t> the </a:t>
            </a:r>
            <a:r>
              <a:rPr lang="en-US" altLang="en-US" sz="2000" dirty="0"/>
              <a:t>longer the context switch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Time </a:t>
            </a:r>
            <a:r>
              <a:rPr lang="en-US" altLang="en-US" sz="2400" dirty="0"/>
              <a:t>dependent on hardware support</a:t>
            </a:r>
          </a:p>
          <a:p>
            <a:pPr lvl="1"/>
            <a:r>
              <a:rPr lang="en-US" altLang="en-US" sz="2000" dirty="0"/>
              <a:t>Some hardware provides multiple sets of registers per CPU </a:t>
            </a:r>
            <a:r>
              <a:rPr lang="en-US" altLang="en-US" sz="2000" dirty="0">
                <a:sym typeface="Wingdings" panose="05000000000000000000" pitchFamily="2" charset="2"/>
              </a:rPr>
              <a:t></a:t>
            </a:r>
            <a:r>
              <a:rPr lang="en-US" altLang="en-US" sz="2000" dirty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41615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0070C0"/>
                </a:solidFill>
              </a:rPr>
              <a:t>Child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Generally</a:t>
            </a:r>
            <a:r>
              <a:rPr lang="en-US" altLang="en-US" dirty="0"/>
              <a:t>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process identifier 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3366FF"/>
                </a:solidFill>
              </a:rPr>
              <a:t>pid</a:t>
            </a:r>
            <a:r>
              <a:rPr lang="en-US" altLang="en-US" dirty="0"/>
              <a:t>)</a:t>
            </a:r>
            <a:endParaRPr lang="en-US" altLang="en-US" sz="1050" dirty="0"/>
          </a:p>
          <a:p>
            <a:endParaRPr lang="en-US" altLang="en-US" dirty="0" smtClean="0"/>
          </a:p>
          <a:p>
            <a:r>
              <a:rPr lang="en-US" altLang="en-US" dirty="0" smtClean="0"/>
              <a:t>Resource </a:t>
            </a:r>
            <a:r>
              <a:rPr lang="en-US" altLang="en-US" dirty="0"/>
              <a:t>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endParaRPr lang="en-US" altLang="en-US" dirty="0" smtClean="0"/>
          </a:p>
          <a:p>
            <a:r>
              <a:rPr lang="en-US" altLang="en-US" dirty="0" smtClean="0"/>
              <a:t>Execution </a:t>
            </a:r>
            <a:r>
              <a:rPr lang="en-US" altLang="en-US" dirty="0"/>
              <a:t>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8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</a:t>
            </a:r>
            <a:r>
              <a:rPr lang="en-US" altLang="en-US" dirty="0" smtClean="0"/>
              <a:t>tree </a:t>
            </a:r>
            <a:r>
              <a:rPr lang="en-US" altLang="en-US" dirty="0"/>
              <a:t>of </a:t>
            </a:r>
            <a:r>
              <a:rPr lang="en-US" altLang="en-US" dirty="0" smtClean="0"/>
              <a:t>processes </a:t>
            </a:r>
            <a:r>
              <a:rPr lang="en-US" altLang="en-US" dirty="0"/>
              <a:t>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 descr="3_0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84927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6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7"/>
            <a:ext cx="11417968" cy="271178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UNIX </a:t>
            </a:r>
            <a:r>
              <a:rPr lang="en-US" altLang="en-US" dirty="0"/>
              <a:t>examples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dirty="0"/>
              <a:t> system call used after a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dirty="0"/>
              <a:t> 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  <a:endParaRPr lang="en-US" dirty="0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4370388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8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creation with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5145" y="890336"/>
            <a:ext cx="6038850" cy="5603875"/>
            <a:chOff x="55145" y="890336"/>
            <a:chExt cx="6038850" cy="5603875"/>
          </a:xfrm>
        </p:grpSpPr>
        <p:pic>
          <p:nvPicPr>
            <p:cNvPr id="4" name="Picture 5" descr="Screen Shot 2012-12-04 at 11.21.10 AM.png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45" y="890336"/>
              <a:ext cx="6038850" cy="56038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704530" y="1078650"/>
              <a:ext cx="8531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POSIX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485900" y="4254500"/>
            <a:ext cx="3218630" cy="241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85900" y="4879138"/>
            <a:ext cx="4445000" cy="6707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49141" y="890336"/>
            <a:ext cx="5983704" cy="5603875"/>
            <a:chOff x="6149141" y="890336"/>
            <a:chExt cx="5983704" cy="5603875"/>
          </a:xfrm>
        </p:grpSpPr>
        <p:grpSp>
          <p:nvGrpSpPr>
            <p:cNvPr id="8" name="Group 7"/>
            <p:cNvGrpSpPr/>
            <p:nvPr/>
          </p:nvGrpSpPr>
          <p:grpSpPr>
            <a:xfrm>
              <a:off x="6149141" y="890336"/>
              <a:ext cx="5983704" cy="5603875"/>
              <a:chOff x="6149141" y="890336"/>
              <a:chExt cx="5983704" cy="5603875"/>
            </a:xfrm>
          </p:grpSpPr>
          <p:pic>
            <p:nvPicPr>
              <p:cNvPr id="5" name="Picture 1" descr="Screen Shot 2012-12-04 at 11.23.48 AM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141" y="890336"/>
                <a:ext cx="5983704" cy="560387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10664597" y="1107450"/>
                <a:ext cx="11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Windows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7004610" y="3048000"/>
              <a:ext cx="4704789" cy="1549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91909" y="5183939"/>
              <a:ext cx="4717489" cy="52242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8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Child </a:t>
            </a:r>
            <a:r>
              <a:rPr lang="en-US" altLang="en-US" dirty="0" smtClean="0">
                <a:sym typeface="Wingdings" panose="05000000000000000000" pitchFamily="2" charset="2"/>
              </a:rPr>
              <a:t> Parent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</a:t>
            </a:r>
            <a:r>
              <a:rPr lang="en-US" altLang="ja-JP" dirty="0" err="1"/>
              <a:t>deallocated</a:t>
            </a:r>
            <a:r>
              <a:rPr lang="en-US" altLang="ja-JP" dirty="0"/>
              <a:t> </a:t>
            </a:r>
            <a:r>
              <a:rPr lang="en-US" altLang="ja-JP" dirty="0" smtClean="0"/>
              <a:t>when: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exit(n)</a:t>
            </a:r>
          </a:p>
          <a:p>
            <a:pPr lvl="2"/>
            <a:r>
              <a:rPr lang="en-US" i="1" dirty="0" smtClean="0">
                <a:solidFill>
                  <a:srgbClr val="FF0000"/>
                </a:solidFill>
              </a:rPr>
              <a:t>return()</a:t>
            </a:r>
            <a:r>
              <a:rPr lang="en-US" dirty="0" smtClean="0"/>
              <a:t> in </a:t>
            </a:r>
            <a:r>
              <a:rPr lang="en-US" i="1" dirty="0" smtClean="0">
                <a:solidFill>
                  <a:srgbClr val="0070C0"/>
                </a:solidFill>
              </a:rPr>
              <a:t>main()</a:t>
            </a:r>
          </a:p>
          <a:p>
            <a:pPr lvl="1"/>
            <a:r>
              <a:rPr lang="en-US" dirty="0" smtClean="0"/>
              <a:t>Catch exit status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wait()</a:t>
            </a:r>
          </a:p>
          <a:p>
            <a:pPr lvl="2"/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wait(&amp;status); </a:t>
            </a:r>
            <a:endParaRPr lang="en-US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Parent  Child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abort()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Why?</a:t>
            </a:r>
          </a:p>
          <a:p>
            <a:pPr lvl="2"/>
            <a:r>
              <a:rPr lang="en-US" altLang="en-US" dirty="0"/>
              <a:t>Child has exceeded allocated resources</a:t>
            </a:r>
          </a:p>
          <a:p>
            <a:pPr lvl="2"/>
            <a:r>
              <a:rPr lang="en-US" altLang="en-US" dirty="0"/>
              <a:t>Task assigned to child is no longer required</a:t>
            </a:r>
          </a:p>
          <a:p>
            <a:pPr lvl="2"/>
            <a:r>
              <a:rPr lang="en-US" altLang="en-US" dirty="0"/>
              <a:t>The parent is exiting and the operating systems does not allow  a child to continue if its parent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of 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7"/>
            <a:ext cx="11417968" cy="283719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zombie process</a:t>
            </a:r>
          </a:p>
          <a:p>
            <a:pPr lvl="1"/>
            <a:r>
              <a:rPr lang="en-US" altLang="en-US" b="1" dirty="0" smtClean="0"/>
              <a:t>No parent waiting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orphan process</a:t>
            </a:r>
          </a:p>
          <a:p>
            <a:pPr lvl="1"/>
            <a:r>
              <a:rPr lang="en-US" b="1" dirty="0" smtClean="0"/>
              <a:t>Parent termination without wait</a:t>
            </a:r>
          </a:p>
          <a:p>
            <a:pPr lvl="1"/>
            <a:endParaRPr lang="en-US" b="1" dirty="0" smtClean="0"/>
          </a:p>
          <a:p>
            <a:r>
              <a:rPr lang="en-US" altLang="en-US" dirty="0" smtClean="0"/>
              <a:t>Multi process example:</a:t>
            </a:r>
            <a:r>
              <a:rPr lang="en-US" altLang="en-US" dirty="0" smtClean="0">
                <a:solidFill>
                  <a:srgbClr val="FF0000"/>
                </a:solidFill>
              </a:rPr>
              <a:t> Chrome</a:t>
            </a:r>
            <a:r>
              <a:rPr lang="en-US" altLang="en-US" dirty="0" smtClean="0"/>
              <a:t> Browser </a:t>
            </a:r>
          </a:p>
          <a:p>
            <a:pPr lvl="1"/>
            <a:r>
              <a:rPr lang="en-US" dirty="0" smtClean="0"/>
              <a:t>Browser, Renderer, Plugins,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1" descr="in-3_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240212"/>
            <a:ext cx="10581442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23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Interprocess</a:t>
            </a:r>
            <a:r>
              <a:rPr lang="en-US" altLang="en-US" dirty="0"/>
              <a:t> </a:t>
            </a:r>
            <a:r>
              <a:rPr lang="en-US" altLang="en-US" dirty="0" smtClean="0"/>
              <a:t>communication (</a:t>
            </a:r>
            <a:r>
              <a:rPr lang="en-US" altLang="en-US" b="1" i="1" dirty="0" smtClean="0">
                <a:solidFill>
                  <a:srgbClr val="FF0000"/>
                </a:solidFill>
              </a:rPr>
              <a:t>IPC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455402" cy="4913647"/>
          </a:xfrm>
        </p:spPr>
        <p:txBody>
          <a:bodyPr/>
          <a:lstStyle/>
          <a:p>
            <a:r>
              <a:rPr lang="en-US" dirty="0" smtClean="0"/>
              <a:t>Process: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independent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cooperating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Cooperating </a:t>
            </a:r>
            <a:r>
              <a:rPr lang="en-US" dirty="0" smtClean="0"/>
              <a:t>process:</a:t>
            </a:r>
          </a:p>
          <a:p>
            <a:pPr lvl="1"/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Message passing</a:t>
            </a:r>
          </a:p>
        </p:txBody>
      </p:sp>
      <p:pic>
        <p:nvPicPr>
          <p:cNvPr id="4" name="Picture 1" descr="3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18145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dirty="0" smtClean="0"/>
              <a:t>A program in execution</a:t>
            </a:r>
            <a:r>
              <a:rPr lang="en-US" altLang="en-US" dirty="0"/>
              <a:t>; process execution must progress in sequential fashion</a:t>
            </a:r>
          </a:p>
          <a:p>
            <a:pPr lvl="2"/>
            <a:r>
              <a:rPr lang="en-US" dirty="0" smtClean="0"/>
              <a:t>In time-sharing sys: unit of work</a:t>
            </a:r>
          </a:p>
          <a:p>
            <a:pPr lvl="1"/>
            <a:r>
              <a:rPr lang="en-US" dirty="0" smtClean="0"/>
              <a:t>All processes are executed </a:t>
            </a:r>
            <a:r>
              <a:rPr lang="en-US" dirty="0" smtClean="0">
                <a:solidFill>
                  <a:schemeClr val="accent1"/>
                </a:solidFill>
              </a:rPr>
              <a:t>concurrently</a:t>
            </a:r>
          </a:p>
          <a:p>
            <a:r>
              <a:rPr lang="en-US" dirty="0" smtClean="0"/>
              <a:t>Process vs. Job?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Passive</a:t>
            </a:r>
            <a:r>
              <a:rPr lang="en-US" dirty="0" smtClean="0"/>
              <a:t>: program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Active</a:t>
            </a:r>
            <a:r>
              <a:rPr lang="en-US" dirty="0" smtClean="0"/>
              <a:t>: process</a:t>
            </a:r>
            <a:endParaRPr lang="en-US" dirty="0"/>
          </a:p>
          <a:p>
            <a:pPr lvl="2"/>
            <a:r>
              <a:rPr lang="en-US" altLang="en-US" dirty="0" smtClean="0"/>
              <a:t>Program </a:t>
            </a:r>
            <a:r>
              <a:rPr lang="en-US" altLang="en-US" dirty="0"/>
              <a:t>becomes </a:t>
            </a:r>
            <a:r>
              <a:rPr lang="en-US" altLang="en-US" dirty="0">
                <a:solidFill>
                  <a:schemeClr val="accent1"/>
                </a:solidFill>
              </a:rPr>
              <a:t>process</a:t>
            </a:r>
            <a:r>
              <a:rPr lang="en-US" altLang="en-US" dirty="0"/>
              <a:t> when executable file loaded into </a:t>
            </a:r>
            <a:r>
              <a:rPr lang="en-US" altLang="en-US" dirty="0" smtClean="0">
                <a:solidFill>
                  <a:schemeClr val="accent1"/>
                </a:solidFill>
              </a:rPr>
              <a:t>memory</a:t>
            </a:r>
            <a:endParaRPr lang="en-US" altLang="en-US" dirty="0"/>
          </a:p>
          <a:p>
            <a:pPr lvl="2"/>
            <a:r>
              <a:rPr lang="en-US" altLang="en-US" dirty="0"/>
              <a:t>One program can be several </a:t>
            </a:r>
            <a:r>
              <a:rPr lang="en-US" altLang="en-US" dirty="0" smtClean="0"/>
              <a:t>processes</a:t>
            </a:r>
            <a:endParaRPr lang="en-US" altLang="en-US" dirty="0" smtClean="0">
              <a:solidFill>
                <a:schemeClr val="accent1"/>
              </a:solidFill>
            </a:endParaRPr>
          </a:p>
          <a:p>
            <a:pPr lvl="1"/>
            <a:endParaRPr lang="en-US" alt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altLang="en-US" dirty="0" smtClean="0"/>
              <a:t>Question</a:t>
            </a:r>
            <a:r>
              <a:rPr lang="en-US" altLang="en-US" dirty="0"/>
              <a:t>?</a:t>
            </a:r>
            <a:r>
              <a:rPr lang="en-US" altLang="en-US" dirty="0" smtClean="0"/>
              <a:t> </a:t>
            </a:r>
          </a:p>
          <a:p>
            <a:pPr lvl="2"/>
            <a:r>
              <a:rPr lang="en-US" altLang="en-US" dirty="0" smtClean="0">
                <a:solidFill>
                  <a:schemeClr val="accent1"/>
                </a:solidFill>
              </a:rPr>
              <a:t>java program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Circular buffer &amp; producer-consumer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711" y="934786"/>
            <a:ext cx="4847389" cy="22926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= 0;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out = 0;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3675" y="3441700"/>
            <a:ext cx="5699125" cy="3022600"/>
          </a:xfrm>
          <a:prstGeom prst="rect">
            <a:avLst/>
          </a:prstGeom>
          <a:solidFill>
            <a:srgbClr val="66FF99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item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buffer[in] = </a:t>
            </a:r>
            <a:r>
              <a:rPr lang="en-US" sz="1600" dirty="0" err="1" smtClean="0"/>
              <a:t>next_produced</a:t>
            </a:r>
            <a:r>
              <a:rPr lang="en-US" sz="1600" dirty="0" smtClean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 smtClean="0"/>
              <a:t>}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92800" y="3441700"/>
            <a:ext cx="6007100" cy="30226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; /* do nothing */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9079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Direct</a:t>
            </a:r>
            <a:r>
              <a:rPr lang="en-US" altLang="en-US" dirty="0"/>
              <a:t> </a:t>
            </a:r>
            <a:r>
              <a:rPr lang="en-US" altLang="en-US" dirty="0" smtClean="0"/>
              <a:t>communication (</a:t>
            </a:r>
            <a:r>
              <a:rPr lang="en-US" altLang="en-US" dirty="0" smtClean="0">
                <a:solidFill>
                  <a:srgbClr val="0070C0"/>
                </a:solidFill>
              </a:rPr>
              <a:t>unidirectional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/>
              <a:t> (</a:t>
            </a:r>
            <a:r>
              <a:rPr lang="en-US" altLang="en-US" i="1" dirty="0"/>
              <a:t>P, message</a:t>
            </a:r>
            <a:r>
              <a:rPr lang="en-US" altLang="en-US" dirty="0"/>
              <a:t>) – send a message to process P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Q, message</a:t>
            </a:r>
            <a:r>
              <a:rPr lang="en-US" altLang="en-US" dirty="0"/>
              <a:t>) – receive a message from process </a:t>
            </a:r>
            <a:r>
              <a:rPr lang="en-US" altLang="en-US" dirty="0" smtClean="0"/>
              <a:t>Q</a:t>
            </a:r>
          </a:p>
          <a:p>
            <a:pPr lvl="1"/>
            <a:endParaRPr lang="en-US" alt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Indirect</a:t>
            </a:r>
            <a:r>
              <a:rPr lang="en-US" dirty="0" smtClean="0"/>
              <a:t> communication (</a:t>
            </a:r>
            <a:r>
              <a:rPr lang="en-US" dirty="0" err="1" smtClean="0">
                <a:solidFill>
                  <a:srgbClr val="0070C0"/>
                </a:solidFill>
              </a:rPr>
              <a:t>uni</a:t>
            </a:r>
            <a:r>
              <a:rPr lang="en-US" dirty="0" smtClean="0">
                <a:solidFill>
                  <a:srgbClr val="0070C0"/>
                </a:solidFill>
              </a:rPr>
              <a:t> &amp; bidirectional</a:t>
            </a:r>
            <a:r>
              <a:rPr lang="en-US" dirty="0" smtClean="0"/>
              <a:t>)</a:t>
            </a:r>
          </a:p>
          <a:p>
            <a:pPr lvl="1"/>
            <a:r>
              <a:rPr lang="en-US" altLang="en-US" dirty="0"/>
              <a:t>Messages are directed and received from mailboxes </a:t>
            </a:r>
            <a:r>
              <a:rPr lang="en-US" altLang="en-US" dirty="0" smtClean="0"/>
              <a:t>(or ports)</a:t>
            </a:r>
          </a:p>
          <a:p>
            <a:pPr lvl="1"/>
            <a:r>
              <a:rPr lang="en-US" altLang="en-US" dirty="0" smtClean="0"/>
              <a:t>Can be used by multiple processes</a:t>
            </a:r>
          </a:p>
          <a:p>
            <a:pPr lvl="1"/>
            <a:r>
              <a:rPr lang="en-US" altLang="en-US" dirty="0" smtClean="0"/>
              <a:t>Primitives </a:t>
            </a:r>
            <a:r>
              <a:rPr lang="en-US" altLang="en-US" dirty="0"/>
              <a:t>are defined </a:t>
            </a:r>
            <a:r>
              <a:rPr lang="en-US" altLang="en-US" dirty="0" smtClean="0"/>
              <a:t>as:</a:t>
            </a:r>
          </a:p>
          <a:p>
            <a:pPr lvl="2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olidFill>
                  <a:srgbClr val="0070C0"/>
                </a:solidFill>
              </a:rPr>
              <a:t>A</a:t>
            </a:r>
            <a:r>
              <a:rPr lang="en-US" altLang="en-US" i="1" dirty="0"/>
              <a:t>, message</a:t>
            </a:r>
            <a:r>
              <a:rPr lang="en-US" altLang="en-US" dirty="0"/>
              <a:t>) – send a message to </a:t>
            </a:r>
            <a:r>
              <a:rPr lang="en-US" altLang="en-US" dirty="0">
                <a:solidFill>
                  <a:srgbClr val="0070C0"/>
                </a:solidFill>
              </a:rPr>
              <a:t>mailbox </a:t>
            </a:r>
            <a:r>
              <a:rPr lang="en-US" altLang="en-US" dirty="0" smtClean="0">
                <a:solidFill>
                  <a:srgbClr val="0070C0"/>
                </a:solidFill>
              </a:rPr>
              <a:t>A</a:t>
            </a:r>
          </a:p>
          <a:p>
            <a:pPr lvl="2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olidFill>
                  <a:srgbClr val="0070C0"/>
                </a:solidFill>
              </a:rPr>
              <a:t>A</a:t>
            </a:r>
            <a:r>
              <a:rPr lang="en-US" altLang="en-US" i="1" dirty="0"/>
              <a:t>, message</a:t>
            </a:r>
            <a:r>
              <a:rPr lang="en-US" altLang="en-US" dirty="0"/>
              <a:t>) – receive a message from </a:t>
            </a:r>
            <a:r>
              <a:rPr lang="en-US" altLang="en-US" dirty="0">
                <a:solidFill>
                  <a:srgbClr val="0070C0"/>
                </a:solidFill>
              </a:rPr>
              <a:t>mailbox 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3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9413" indent="-379413">
              <a:defRPr/>
            </a:pPr>
            <a:r>
              <a:rPr lang="en-US" dirty="0" smtClean="0">
                <a:solidFill>
                  <a:srgbClr val="FF0000"/>
                </a:solidFill>
              </a:rPr>
              <a:t>Blocking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non-blocking</a:t>
            </a:r>
          </a:p>
          <a:p>
            <a:pPr marL="379413" indent="-379413">
              <a:defRPr/>
            </a:pPr>
            <a:endParaRPr lang="en-US" dirty="0"/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</a:t>
            </a:r>
            <a:r>
              <a:rPr lang="en-US" dirty="0"/>
              <a:t>is considered </a:t>
            </a:r>
            <a:r>
              <a:rPr lang="en-US" b="1" dirty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</a:t>
            </a:r>
            <a:r>
              <a:rPr lang="en-US" b="1" dirty="0" smtClean="0"/>
              <a:t>send</a:t>
            </a:r>
            <a:endParaRPr lang="en-US" dirty="0" smtClean="0"/>
          </a:p>
          <a:p>
            <a:pPr marL="798513" lvl="1" indent="-341313">
              <a:defRPr/>
            </a:pPr>
            <a:r>
              <a:rPr lang="en-US" b="1" dirty="0" smtClean="0"/>
              <a:t>Blocking receive</a:t>
            </a:r>
            <a:endParaRPr lang="en-US" dirty="0" smtClean="0"/>
          </a:p>
          <a:p>
            <a:pPr marL="798513" lvl="1" indent="-341313">
              <a:defRPr/>
            </a:pPr>
            <a:endParaRPr lang="en-US" dirty="0"/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</a:t>
            </a:r>
            <a:r>
              <a:rPr lang="en-US" dirty="0"/>
              <a:t>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endParaRPr lang="en-US" dirty="0"/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</a:t>
            </a:r>
            <a:endParaRPr lang="en-US" dirty="0" smtClean="0"/>
          </a:p>
          <a:p>
            <a:pPr marL="1255713" lvl="2" indent="-341313">
              <a:defRPr/>
            </a:pPr>
            <a:r>
              <a:rPr lang="en-US" dirty="0" smtClean="0"/>
              <a:t>The </a:t>
            </a:r>
            <a:r>
              <a:rPr lang="en-US" dirty="0"/>
              <a:t>receiver </a:t>
            </a:r>
            <a:r>
              <a:rPr lang="en-US" dirty="0" smtClean="0"/>
              <a:t>receives</a:t>
            </a:r>
            <a:endParaRPr lang="en-US" dirty="0"/>
          </a:p>
          <a:p>
            <a:pPr marL="1598613" lvl="3" indent="-341313">
              <a:buFont typeface="Monotype Sorts" pitchFamily="-84" charset="2"/>
              <a:buChar char="l"/>
              <a:defRPr/>
            </a:pPr>
            <a:r>
              <a:rPr lang="en-US" dirty="0"/>
              <a:t> A valid </a:t>
            </a:r>
            <a:r>
              <a:rPr lang="en-US" dirty="0" smtClean="0"/>
              <a:t>message</a:t>
            </a:r>
            <a:endParaRPr lang="en-US" dirty="0"/>
          </a:p>
          <a:p>
            <a:pPr marL="1598613" lvl="3" indent="-341313">
              <a:buFont typeface="Monotype Sorts" pitchFamily="-84" charset="2"/>
              <a:buChar char="l"/>
              <a:defRPr/>
            </a:pPr>
            <a:r>
              <a:rPr lang="en-US" dirty="0"/>
              <a:t> Null </a:t>
            </a:r>
            <a:r>
              <a:rPr lang="en-US" dirty="0" smtClean="0"/>
              <a:t>message</a:t>
            </a:r>
          </a:p>
          <a:p>
            <a:pPr marL="1598613" lvl="3" indent="-341313">
              <a:buFont typeface="Monotype Sorts" pitchFamily="-84" charset="2"/>
              <a:buChar char="l"/>
              <a:defRPr/>
            </a:pPr>
            <a:endParaRPr lang="en-US" dirty="0" smtClean="0"/>
          </a:p>
          <a:p>
            <a:pPr marL="342900" indent="-457200"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lvl="1" indent="-342900">
              <a:defRPr/>
            </a:pPr>
            <a:r>
              <a:rPr lang="en-US" dirty="0" smtClean="0">
                <a:ea typeface="ＭＳ Ｐゴシック" charset="0"/>
              </a:rPr>
              <a:t>If </a:t>
            </a:r>
            <a:r>
              <a:rPr lang="en-US" dirty="0">
                <a:ea typeface="ＭＳ Ｐゴシック" charset="0"/>
              </a:rPr>
              <a:t>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POSIX examples </a:t>
            </a:r>
            <a:r>
              <a:rPr lang="en-US" altLang="en-US" dirty="0"/>
              <a:t>of </a:t>
            </a:r>
            <a:r>
              <a:rPr lang="en-US" altLang="en-US" b="1" dirty="0" smtClean="0">
                <a:solidFill>
                  <a:srgbClr val="FF0000"/>
                </a:solidFill>
              </a:rPr>
              <a:t>shared memory</a:t>
            </a:r>
            <a:r>
              <a:rPr lang="en-US" altLang="en-US" dirty="0" smtClean="0"/>
              <a:t>: (sender-&gt;receiver)</a:t>
            </a:r>
            <a:endParaRPr lang="en-US" dirty="0"/>
          </a:p>
        </p:txBody>
      </p:sp>
      <p:pic>
        <p:nvPicPr>
          <p:cNvPr id="4" name="Picture 1" descr="Screen Shot 2013-03-14 at 6.46.57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890336"/>
            <a:ext cx="4376737" cy="55993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70512" y="890336"/>
            <a:ext cx="6234113" cy="5599364"/>
            <a:chOff x="5370512" y="890336"/>
            <a:chExt cx="6234113" cy="5599364"/>
          </a:xfrm>
        </p:grpSpPr>
        <p:pic>
          <p:nvPicPr>
            <p:cNvPr id="5" name="Picture 1" descr="Screen Shot 2013-03-12 at 1.38.41 PM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3425" y="890336"/>
              <a:ext cx="4521200" cy="559936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ight Arrow 5"/>
            <p:cNvSpPr/>
            <p:nvPr/>
          </p:nvSpPr>
          <p:spPr>
            <a:xfrm>
              <a:off x="5370512" y="3270918"/>
              <a:ext cx="876300" cy="279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44500" y="4140200"/>
            <a:ext cx="3510346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Local </a:t>
            </a:r>
            <a:r>
              <a:rPr lang="en-US" altLang="en-US" dirty="0" smtClean="0"/>
              <a:t>procedure calls </a:t>
            </a:r>
            <a:r>
              <a:rPr lang="en-US" altLang="en-US" dirty="0"/>
              <a:t>in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251" y="18176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0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Communications in </a:t>
            </a:r>
            <a:r>
              <a:rPr lang="en-US" altLang="en-US" smtClean="0"/>
              <a:t>client-server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120900"/>
            <a:ext cx="11417968" cy="4056063"/>
          </a:xfrm>
        </p:spPr>
        <p:txBody>
          <a:bodyPr/>
          <a:lstStyle/>
          <a:p>
            <a:r>
              <a:rPr lang="en-US" altLang="en-US" dirty="0"/>
              <a:t>Sockets</a:t>
            </a:r>
          </a:p>
          <a:p>
            <a:r>
              <a:rPr lang="en-US" altLang="en-US" dirty="0"/>
              <a:t>Remote Procedure </a:t>
            </a:r>
            <a:r>
              <a:rPr lang="en-US" altLang="en-US" dirty="0" smtClean="0"/>
              <a:t>Calls (windows)</a:t>
            </a:r>
            <a:endParaRPr lang="en-US" altLang="en-US" dirty="0"/>
          </a:p>
          <a:p>
            <a:r>
              <a:rPr lang="en-US" altLang="en-US" dirty="0"/>
              <a:t>Pipes</a:t>
            </a:r>
          </a:p>
          <a:p>
            <a:r>
              <a:rPr lang="en-US" altLang="en-US" dirty="0"/>
              <a:t>Remote Method Invocation (Java)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FF"/>
                </a:solidFill>
              </a:rPr>
              <a:t>socket </a:t>
            </a:r>
            <a:r>
              <a:rPr lang="en-US" altLang="en-US" sz="2000" dirty="0"/>
              <a:t>is defined as an endpoint for communication</a:t>
            </a:r>
          </a:p>
          <a:p>
            <a:endParaRPr lang="en-US" altLang="en-US" sz="900" dirty="0"/>
          </a:p>
          <a:p>
            <a:r>
              <a:rPr lang="en-US" altLang="en-US" sz="2000" dirty="0"/>
              <a:t>Concatenation of IP address and </a:t>
            </a:r>
            <a:r>
              <a:rPr lang="en-US" altLang="en-US" sz="2000" b="1" dirty="0">
                <a:solidFill>
                  <a:srgbClr val="0000FF"/>
                </a:solidFill>
              </a:rPr>
              <a:t>port</a:t>
            </a:r>
            <a:r>
              <a:rPr lang="en-US" altLang="en-US" sz="2000" dirty="0"/>
              <a:t> – a number included at start of message packet to differentiate network services on a host</a:t>
            </a:r>
          </a:p>
          <a:p>
            <a:endParaRPr lang="en-US" altLang="en-US" sz="900" dirty="0"/>
          </a:p>
          <a:p>
            <a:r>
              <a:rPr lang="en-US" altLang="en-US" sz="2000" dirty="0"/>
              <a:t>The socket </a:t>
            </a:r>
            <a:r>
              <a:rPr lang="en-US" altLang="en-US" sz="2000" b="1" dirty="0">
                <a:solidFill>
                  <a:srgbClr val="FF0000"/>
                </a:solidFill>
              </a:rPr>
              <a:t>161.25.19.8:1625</a:t>
            </a:r>
            <a:r>
              <a:rPr lang="en-US" altLang="en-US" sz="2000" dirty="0"/>
              <a:t> refers to port </a:t>
            </a:r>
            <a:r>
              <a:rPr lang="en-US" altLang="en-US" sz="2000" b="1" dirty="0">
                <a:solidFill>
                  <a:srgbClr val="FF0000"/>
                </a:solidFill>
              </a:rPr>
              <a:t>1625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on host </a:t>
            </a:r>
            <a:r>
              <a:rPr lang="en-US" altLang="en-US" sz="2000" b="1" dirty="0">
                <a:solidFill>
                  <a:srgbClr val="FF0000"/>
                </a:solidFill>
              </a:rPr>
              <a:t>161.25.19.8</a:t>
            </a:r>
          </a:p>
          <a:p>
            <a:endParaRPr lang="en-US" altLang="en-US" sz="900" b="1" dirty="0"/>
          </a:p>
          <a:p>
            <a:r>
              <a:rPr lang="en-US" altLang="en-US" sz="2000" dirty="0"/>
              <a:t>Communication consists between a pair of sockets</a:t>
            </a:r>
          </a:p>
          <a:p>
            <a:endParaRPr lang="en-US" altLang="en-US" sz="900" dirty="0"/>
          </a:p>
          <a:p>
            <a:r>
              <a:rPr lang="en-US" altLang="en-US" sz="2000" dirty="0"/>
              <a:t>All ports below 1024 are </a:t>
            </a:r>
            <a:r>
              <a:rPr lang="en-US" altLang="en-US" sz="2000" b="1" i="1" dirty="0">
                <a:solidFill>
                  <a:srgbClr val="0070C0"/>
                </a:solidFill>
              </a:rPr>
              <a:t>well known</a:t>
            </a:r>
            <a:r>
              <a:rPr lang="en-US" altLang="en-US" sz="2000" dirty="0"/>
              <a:t>, used for standard services</a:t>
            </a:r>
          </a:p>
          <a:p>
            <a:endParaRPr lang="en-US" altLang="en-US" sz="900" dirty="0"/>
          </a:p>
          <a:p>
            <a:r>
              <a:rPr lang="en-US" altLang="en-US" sz="2000" dirty="0"/>
              <a:t>Special IP address 127.0.0.1 (</a:t>
            </a:r>
            <a:r>
              <a:rPr lang="en-US" altLang="en-US" sz="2000" b="1" dirty="0">
                <a:solidFill>
                  <a:srgbClr val="0000FF"/>
                </a:solidFill>
              </a:rPr>
              <a:t>loopback</a:t>
            </a:r>
            <a:r>
              <a:rPr lang="en-US" altLang="en-US" sz="2000" dirty="0"/>
              <a:t>) to refer to system on which process is running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53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Socket </a:t>
            </a:r>
            <a:r>
              <a:rPr lang="en-US" alt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07" y="14335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0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Sockets in Java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6050" y="1233488"/>
            <a:ext cx="511175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Three types of sockets</a:t>
            </a:r>
          </a:p>
          <a:p>
            <a:pPr lvl="1"/>
            <a:r>
              <a:rPr lang="en-US" altLang="en-US" b="1" dirty="0" smtClean="0">
                <a:solidFill>
                  <a:srgbClr val="0000FF"/>
                </a:solidFill>
              </a:rPr>
              <a:t>Connection-oriented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0000FF"/>
                </a:solidFill>
              </a:rPr>
              <a:t>TCP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b="1" dirty="0" smtClean="0">
                <a:solidFill>
                  <a:srgbClr val="0000FF"/>
                </a:solidFill>
              </a:rPr>
              <a:t>Connectionless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0000FF"/>
                </a:solidFill>
              </a:rPr>
              <a:t>UDP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 dirty="0" smtClean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Consider this “Date” server: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5" name="Picture 1" descr="Screen Shot 2012-12-04 at 1.1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98" y="1119188"/>
            <a:ext cx="4967287" cy="5097462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972300" y="2374900"/>
            <a:ext cx="3510346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Execution of </a:t>
            </a:r>
            <a:r>
              <a:rPr lang="en-US" altLang="en-US" dirty="0" smtClean="0"/>
              <a:t>RPC (Remote Procedure Call)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3" y="1123616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/>
              <a:t>in </a:t>
            </a:r>
            <a:r>
              <a:rPr lang="en-US" altLang="en-US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142064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8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Pipes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Acts as a conduit allowing two processes to communicate</a:t>
            </a:r>
          </a:p>
          <a:p>
            <a:r>
              <a:rPr lang="en-US" altLang="en-US" sz="2000" dirty="0"/>
              <a:t>Issues:</a:t>
            </a:r>
          </a:p>
          <a:p>
            <a:pPr lvl="1"/>
            <a:r>
              <a:rPr lang="en-US" altLang="en-US" sz="1800" dirty="0"/>
              <a:t>Is communication unidirectional or bidirectional?</a:t>
            </a:r>
          </a:p>
          <a:p>
            <a:pPr lvl="1"/>
            <a:r>
              <a:rPr lang="en-US" altLang="en-US" sz="1800" dirty="0"/>
              <a:t>In the case of two-way communication, is it half or full-duplex?</a:t>
            </a:r>
          </a:p>
          <a:p>
            <a:pPr lvl="1"/>
            <a:r>
              <a:rPr lang="en-US" altLang="en-US" sz="1800" dirty="0"/>
              <a:t>Must there exist a relationship (i.e., </a:t>
            </a:r>
            <a:r>
              <a:rPr lang="en-US" altLang="en-US" sz="1800" b="1" i="1" dirty="0"/>
              <a:t>parent-child</a:t>
            </a:r>
            <a:r>
              <a:rPr lang="en-US" altLang="en-US" sz="1800" dirty="0"/>
              <a:t>) between the communicating processes?</a:t>
            </a:r>
          </a:p>
          <a:p>
            <a:pPr lvl="1"/>
            <a:r>
              <a:rPr lang="en-US" altLang="en-US" sz="1800" dirty="0"/>
              <a:t>Can the pipes be used over a network?</a:t>
            </a:r>
          </a:p>
          <a:p>
            <a:endParaRPr lang="en-US" altLang="en-US" sz="200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Ordinary </a:t>
            </a:r>
            <a:r>
              <a:rPr lang="en-US" altLang="en-US" sz="2000" dirty="0">
                <a:solidFill>
                  <a:srgbClr val="FF0000"/>
                </a:solidFill>
              </a:rPr>
              <a:t>pipes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600" dirty="0" smtClean="0"/>
              <a:t>cannot </a:t>
            </a:r>
            <a:r>
              <a:rPr lang="en-US" altLang="en-US" sz="1600" dirty="0"/>
              <a:t>be accessed  from outside the process that created it. Typically, a parent process creates a pipe and uses it to communicate with a child process that it created. </a:t>
            </a:r>
          </a:p>
          <a:p>
            <a:endParaRPr lang="en-US" altLang="en-US" sz="200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Named </a:t>
            </a:r>
            <a:r>
              <a:rPr lang="en-US" altLang="en-US" sz="2000" dirty="0">
                <a:solidFill>
                  <a:srgbClr val="FF0000"/>
                </a:solidFill>
              </a:rPr>
              <a:t>pipes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lvl="1"/>
            <a:r>
              <a:rPr lang="en-US" altLang="en-US" sz="1600" dirty="0" smtClean="0"/>
              <a:t>can </a:t>
            </a:r>
            <a:r>
              <a:rPr lang="en-US" altLang="en-US" sz="1600" dirty="0"/>
              <a:t>be accessed without a parent-child relationship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4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Ordinary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Ordinary Pipes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sz="2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unidirectional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endParaRPr lang="en-US" sz="20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347821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8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Ordinary pipe </a:t>
            </a:r>
            <a:r>
              <a:rPr lang="en-US" dirty="0" smtClean="0"/>
              <a:t>(POSIX), parent-child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2" y="844198"/>
            <a:ext cx="11647047" cy="5591278"/>
            <a:chOff x="-2" y="844198"/>
            <a:chExt cx="11647047" cy="55912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-2" y="844198"/>
              <a:ext cx="5245621" cy="304200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710632" y="3702402"/>
              <a:ext cx="5994968" cy="27330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5789748" y="1555232"/>
              <a:ext cx="5857297" cy="470586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495017" y="2525500"/>
            <a:ext cx="10036583" cy="2198900"/>
            <a:chOff x="1495017" y="2525500"/>
            <a:chExt cx="10036583" cy="2198900"/>
          </a:xfrm>
        </p:grpSpPr>
        <p:sp>
          <p:nvSpPr>
            <p:cNvPr id="9" name="Rectangle 8"/>
            <p:cNvSpPr/>
            <p:nvPr/>
          </p:nvSpPr>
          <p:spPr>
            <a:xfrm>
              <a:off x="1495017" y="3908166"/>
              <a:ext cx="1629183" cy="206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75017" y="2525500"/>
              <a:ext cx="4956583" cy="281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6552" y="4506700"/>
              <a:ext cx="4956583" cy="2177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19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Ordinary pipe (windows), </a:t>
            </a:r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5011" y="1022067"/>
            <a:ext cx="11486916" cy="5445906"/>
            <a:chOff x="385011" y="1022067"/>
            <a:chExt cx="11486916" cy="54459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385011" y="1022067"/>
              <a:ext cx="3505968" cy="22992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453959" y="3317598"/>
              <a:ext cx="5640036" cy="31503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lum bright="-20000" contrast="40000"/>
            </a:blip>
            <a:stretch>
              <a:fillRect/>
            </a:stretch>
          </p:blipFill>
          <p:spPr>
            <a:xfrm>
              <a:off x="6333513" y="2066920"/>
              <a:ext cx="5538414" cy="4255548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606977" y="3476730"/>
            <a:ext cx="11504468" cy="2289643"/>
            <a:chOff x="606977" y="3476730"/>
            <a:chExt cx="11504468" cy="2289643"/>
          </a:xfrm>
        </p:grpSpPr>
        <p:sp>
          <p:nvSpPr>
            <p:cNvPr id="9" name="Rectangle 8"/>
            <p:cNvSpPr/>
            <p:nvPr/>
          </p:nvSpPr>
          <p:spPr>
            <a:xfrm>
              <a:off x="647700" y="3476730"/>
              <a:ext cx="5334000" cy="219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0565" y="4343400"/>
              <a:ext cx="4047835" cy="2183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6977" y="5562600"/>
              <a:ext cx="4180923" cy="2037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7445" y="4165527"/>
              <a:ext cx="5334000" cy="219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55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Ordinary pipe (windows),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01416" y="1599715"/>
            <a:ext cx="5871674" cy="4293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9614" y="3898900"/>
            <a:ext cx="4247519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Named </a:t>
            </a:r>
            <a:r>
              <a:rPr lang="en-US" altLang="en-US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Named Pipes</a:t>
            </a:r>
            <a:r>
              <a:rPr lang="en-US" altLang="en-US" sz="2400" dirty="0"/>
              <a:t> are more </a:t>
            </a:r>
            <a:r>
              <a:rPr lang="en-US" altLang="en-US" sz="2400" dirty="0">
                <a:solidFill>
                  <a:srgbClr val="0070C0"/>
                </a:solidFill>
              </a:rPr>
              <a:t>powerful</a:t>
            </a:r>
            <a:r>
              <a:rPr lang="en-US" altLang="en-US" sz="2400" dirty="0"/>
              <a:t> than ordinary </a:t>
            </a:r>
            <a:r>
              <a:rPr lang="en-US" altLang="en-US" sz="2400" dirty="0" smtClean="0"/>
              <a:t>pipes (?)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Communication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chemeClr val="accent5"/>
                </a:solidFill>
              </a:rPr>
              <a:t>bidirectional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chemeClr val="accent5"/>
                </a:solidFill>
              </a:rPr>
              <a:t>No </a:t>
            </a:r>
            <a:r>
              <a:rPr lang="en-US" altLang="en-US" sz="2400" dirty="0"/>
              <a:t>parent-child relationship is necessary between the communicating processes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chemeClr val="accent5"/>
                </a:solidFill>
              </a:rPr>
              <a:t>Several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processes can use the named pipe for communication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Provided </a:t>
            </a:r>
            <a:r>
              <a:rPr lang="en-US" altLang="en-US" sz="2400" dirty="0"/>
              <a:t>on both UNIX and Windows systems</a:t>
            </a:r>
          </a:p>
          <a:p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2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terminated</a:t>
            </a:r>
            <a:r>
              <a:rPr lang="en-US" altLang="en-US" dirty="0"/>
              <a:t>:  The process has finished execution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809039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Control Block (PCB)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1295400"/>
            <a:ext cx="8509000" cy="4881563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rgbClr val="0070C0"/>
                </a:solidFill>
              </a:rPr>
              <a:t>How to manage processes?</a:t>
            </a:r>
          </a:p>
          <a:p>
            <a:r>
              <a:rPr lang="en-US" altLang="en-US" sz="2400" dirty="0" smtClean="0"/>
              <a:t>Information </a:t>
            </a:r>
            <a:r>
              <a:rPr lang="en-US" altLang="en-US" sz="2400" dirty="0"/>
              <a:t>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(also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task </a:t>
            </a:r>
            <a:r>
              <a:rPr lang="en-US" altLang="en-US" sz="2400" b="1" dirty="0">
                <a:solidFill>
                  <a:srgbClr val="3366FF"/>
                </a:solidFill>
              </a:rPr>
              <a:t>control block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Process </a:t>
            </a:r>
            <a:r>
              <a:rPr lang="en-US" altLang="en-US" sz="2000" dirty="0" smtClean="0">
                <a:solidFill>
                  <a:srgbClr val="FF0000"/>
                </a:solidFill>
              </a:rPr>
              <a:t>state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Program </a:t>
            </a:r>
            <a:r>
              <a:rPr lang="en-US" altLang="en-US" sz="2000" dirty="0" smtClean="0">
                <a:solidFill>
                  <a:srgbClr val="FF0000"/>
                </a:solidFill>
              </a:rPr>
              <a:t>counter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CPU registers </a:t>
            </a:r>
            <a:r>
              <a:rPr lang="en-US" altLang="en-US" sz="2000" dirty="0"/>
              <a:t>– contents of all process-centric registers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CPU scheduling </a:t>
            </a:r>
            <a:r>
              <a:rPr lang="en-US" altLang="en-US" sz="2000" dirty="0" smtClean="0">
                <a:solidFill>
                  <a:srgbClr val="FF0000"/>
                </a:solidFill>
              </a:rPr>
              <a:t>info. </a:t>
            </a:r>
            <a:r>
              <a:rPr lang="en-US" altLang="en-US" sz="2000" dirty="0"/>
              <a:t>– </a:t>
            </a:r>
            <a:r>
              <a:rPr lang="en-US" altLang="en-US" sz="2000" dirty="0" smtClean="0"/>
              <a:t>priorities</a:t>
            </a:r>
            <a:r>
              <a:rPr lang="en-US" altLang="en-US" sz="2000" dirty="0"/>
              <a:t>, scheduling queue pointers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Memory-management </a:t>
            </a:r>
            <a:r>
              <a:rPr lang="en-US" altLang="en-US" sz="2000" dirty="0" smtClean="0">
                <a:solidFill>
                  <a:srgbClr val="FF0000"/>
                </a:solidFill>
              </a:rPr>
              <a:t>info. </a:t>
            </a:r>
            <a:r>
              <a:rPr lang="en-US" altLang="en-US" sz="2000" dirty="0"/>
              <a:t>– memory allocated to the process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Accounting </a:t>
            </a:r>
            <a:r>
              <a:rPr lang="en-US" altLang="en-US" sz="2000" dirty="0" smtClean="0">
                <a:solidFill>
                  <a:srgbClr val="FF0000"/>
                </a:solidFill>
              </a:rPr>
              <a:t>info. </a:t>
            </a:r>
            <a:r>
              <a:rPr lang="en-US" altLang="en-US" sz="2000" dirty="0"/>
              <a:t>– CPU used, clock time elapsed since start, time limits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I/O status </a:t>
            </a:r>
            <a:r>
              <a:rPr lang="en-US" altLang="en-US" sz="2000" dirty="0" smtClean="0">
                <a:solidFill>
                  <a:srgbClr val="FF0000"/>
                </a:solidFill>
              </a:rPr>
              <a:t>info. </a:t>
            </a:r>
            <a:r>
              <a:rPr lang="en-US" altLang="en-US" sz="2000" dirty="0"/>
              <a:t>– I/O devices allocated to process, list of open files</a:t>
            </a:r>
          </a:p>
          <a:p>
            <a:endParaRPr lang="en-US" altLang="en-US" sz="24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CPU </a:t>
            </a:r>
            <a:r>
              <a:rPr lang="en-US" altLang="en-US" dirty="0" smtClean="0"/>
              <a:t>switch from process </a:t>
            </a:r>
            <a:r>
              <a:rPr lang="en-US" altLang="en-US" dirty="0"/>
              <a:t>to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80164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1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representation </a:t>
            </a:r>
            <a:r>
              <a:rPr lang="en-US" altLang="en-US" dirty="0"/>
              <a:t>in Linux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4350" y="1233488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altLang="en-US" dirty="0" smtClean="0"/>
              <a:t>Represented by the C structure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111625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Process </a:t>
            </a:r>
            <a:r>
              <a:rPr lang="en-US" alt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2" y="2006600"/>
            <a:ext cx="5836318" cy="4170363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Process scheduler </a:t>
            </a:r>
            <a:r>
              <a:rPr lang="en-US" altLang="en-US" sz="2400" dirty="0"/>
              <a:t>selects among available processes for next execution on </a:t>
            </a:r>
            <a:r>
              <a:rPr lang="en-US" altLang="en-US" sz="2400" dirty="0" smtClean="0"/>
              <a:t>CPU</a:t>
            </a:r>
          </a:p>
          <a:p>
            <a:endParaRPr lang="en-US" altLang="en-US" sz="24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29" y="10239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Diagram representation </a:t>
            </a:r>
            <a:r>
              <a:rPr lang="en-US" altLang="en-US" dirty="0"/>
              <a:t>of </a:t>
            </a:r>
            <a:r>
              <a:rPr lang="en-US" altLang="en-US" dirty="0" smtClean="0"/>
              <a:t>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705100"/>
            <a:ext cx="4999789" cy="3471863"/>
          </a:xfrm>
        </p:spPr>
        <p:txBody>
          <a:bodyPr/>
          <a:lstStyle/>
          <a:p>
            <a:r>
              <a:rPr kumimoji="1" lang="en-US" altLang="en-US" b="1" dirty="0" err="1">
                <a:solidFill>
                  <a:srgbClr val="3366FF"/>
                </a:solidFill>
                <a:latin typeface="Helvetica" panose="020B0604020202020204" pitchFamily="34" charset="0"/>
              </a:rPr>
              <a:t>Queueing</a:t>
            </a: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 diagram </a:t>
            </a:r>
            <a:r>
              <a:rPr kumimoji="1" lang="en-US" altLang="en-US" dirty="0">
                <a:latin typeface="Helvetica" panose="020B0604020202020204" pitchFamily="34" charset="0"/>
              </a:rPr>
              <a:t>represents queues, resources, flows</a:t>
            </a:r>
            <a:endParaRPr lang="en-US" dirty="0"/>
          </a:p>
        </p:txBody>
      </p:sp>
      <p:pic>
        <p:nvPicPr>
          <p:cNvPr id="9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8" y="17256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0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1239</Words>
  <Application>Microsoft Office PowerPoint</Application>
  <PresentationFormat>Widescreen</PresentationFormat>
  <Paragraphs>244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Constantia</vt:lpstr>
      <vt:lpstr>Courier New</vt:lpstr>
      <vt:lpstr>Helvetica</vt:lpstr>
      <vt:lpstr>HG明朝E</vt:lpstr>
      <vt:lpstr>Monotype Sorts</vt:lpstr>
      <vt:lpstr>Segoe UI Semibold</vt:lpstr>
      <vt:lpstr>Symbol</vt:lpstr>
      <vt:lpstr>Times New Roman</vt:lpstr>
      <vt:lpstr>Wingdings</vt:lpstr>
      <vt:lpstr>Office Theme</vt:lpstr>
      <vt:lpstr>Processes (فرآیند) </vt:lpstr>
      <vt:lpstr>Definition</vt:lpstr>
      <vt:lpstr>Process in memory</vt:lpstr>
      <vt:lpstr>Process state</vt:lpstr>
      <vt:lpstr>Process Control Block (PCB)</vt:lpstr>
      <vt:lpstr>CPU switch from process to process</vt:lpstr>
      <vt:lpstr>Process representation in Linux</vt:lpstr>
      <vt:lpstr>Process scheduling</vt:lpstr>
      <vt:lpstr>Diagram representation of process scheduling</vt:lpstr>
      <vt:lpstr>Schedulers</vt:lpstr>
      <vt:lpstr>Example of standard API</vt:lpstr>
      <vt:lpstr>Context switch (تعویض متن)</vt:lpstr>
      <vt:lpstr>Process creation</vt:lpstr>
      <vt:lpstr>A tree of processes in Linux</vt:lpstr>
      <vt:lpstr>Process creation</vt:lpstr>
      <vt:lpstr>Process creation with C</vt:lpstr>
      <vt:lpstr>Process termination</vt:lpstr>
      <vt:lpstr>Problems of process termination</vt:lpstr>
      <vt:lpstr>Interprocess communication (IPC)</vt:lpstr>
      <vt:lpstr>Circular buffer &amp; producer-consumer problem</vt:lpstr>
      <vt:lpstr>Message passing</vt:lpstr>
      <vt:lpstr>Synchronization</vt:lpstr>
      <vt:lpstr>POSIX examples of shared memory: (sender-&gt;receiver)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Execution of RPC (Remote Procedure Call)</vt:lpstr>
      <vt:lpstr>Pipes</vt:lpstr>
      <vt:lpstr>Ordinary Pipes</vt:lpstr>
      <vt:lpstr>Ordinary pipe (POSIX), parent-child</vt:lpstr>
      <vt:lpstr>Ordinary pipe (windows), parent</vt:lpstr>
      <vt:lpstr>Ordinary pipe (windows), child</vt:lpstr>
      <vt:lpstr>Named pipes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536</cp:revision>
  <dcterms:created xsi:type="dcterms:W3CDTF">2015-07-09T15:22:03Z</dcterms:created>
  <dcterms:modified xsi:type="dcterms:W3CDTF">2018-10-16T03:59:44Z</dcterms:modified>
</cp:coreProperties>
</file>