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9" r:id="rId3"/>
    <p:sldId id="370" r:id="rId4"/>
    <p:sldId id="371" r:id="rId5"/>
    <p:sldId id="375" r:id="rId6"/>
    <p:sldId id="372" r:id="rId7"/>
    <p:sldId id="373" r:id="rId8"/>
    <p:sldId id="392" r:id="rId9"/>
    <p:sldId id="374" r:id="rId10"/>
    <p:sldId id="389" r:id="rId11"/>
    <p:sldId id="376" r:id="rId12"/>
    <p:sldId id="377" r:id="rId13"/>
    <p:sldId id="378" r:id="rId14"/>
    <p:sldId id="379" r:id="rId15"/>
    <p:sldId id="391" r:id="rId16"/>
    <p:sldId id="380" r:id="rId17"/>
    <p:sldId id="387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2018/10/16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2015/10/03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2015/09/12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Threads </a:t>
            </a:r>
            <a:r>
              <a:rPr lang="fa-IR" sz="4400" smtClean="0"/>
              <a:t>(ریسمان، نخ)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level vs. kernel 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3500" y="2139741"/>
            <a:ext cx="6713739" cy="31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Multithreading </a:t>
            </a:r>
            <a:r>
              <a:rPr lang="en-US" altLang="en-US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88716"/>
            <a:ext cx="6701589" cy="491364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/>
              <a:t>Many user-level threads mapped to single kernel </a:t>
            </a:r>
            <a:r>
              <a:rPr lang="en-US" altLang="en-US" sz="2400" dirty="0" smtClean="0"/>
              <a:t>thread</a:t>
            </a:r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One thread blocking causes all to block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Multiple </a:t>
            </a:r>
            <a:r>
              <a:rPr lang="en-US" altLang="en-US" sz="2400" dirty="0">
                <a:solidFill>
                  <a:srgbClr val="FF0000"/>
                </a:solidFill>
              </a:rPr>
              <a:t>threads may not run in parallel on </a:t>
            </a:r>
            <a:r>
              <a:rPr lang="en-US" altLang="en-US" sz="2400" dirty="0" smtClean="0">
                <a:solidFill>
                  <a:srgbClr val="FF0000"/>
                </a:solidFill>
              </a:rPr>
              <a:t>multicore </a:t>
            </a:r>
            <a:r>
              <a:rPr lang="en-US" altLang="en-US" sz="2400" dirty="0">
                <a:solidFill>
                  <a:srgbClr val="FF0000"/>
                </a:solidFill>
              </a:rPr>
              <a:t>system because only one may be in kernel at a time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Few </a:t>
            </a:r>
            <a:r>
              <a:rPr lang="en-US" altLang="en-US" sz="2400" dirty="0"/>
              <a:t>systems currently use this </a:t>
            </a:r>
            <a:r>
              <a:rPr lang="en-US" altLang="en-US" sz="2400" dirty="0" smtClean="0"/>
              <a:t>model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Examples: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GNU Portable Threads</a:t>
            </a:r>
          </a:p>
          <a:p>
            <a:endParaRPr lang="en-US" sz="2400" dirty="0" smtClean="0"/>
          </a:p>
          <a:p>
            <a:r>
              <a:rPr lang="en-US" sz="2400" dirty="0" smtClean="0"/>
              <a:t>Used in very few systems.</a:t>
            </a:r>
            <a:endParaRPr lang="en-US" sz="2400" dirty="0"/>
          </a:p>
        </p:txBody>
      </p:sp>
      <p:pic>
        <p:nvPicPr>
          <p:cNvPr id="4" name="Picture 1" descr="4_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9081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460289" cy="491364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Each user-level thread maps to kernel </a:t>
            </a:r>
            <a:r>
              <a:rPr lang="en-US" altLang="en-US" sz="2400" dirty="0" smtClean="0"/>
              <a:t>thread</a:t>
            </a:r>
          </a:p>
          <a:p>
            <a:endParaRPr lang="en-US" altLang="en-US" sz="2400" dirty="0"/>
          </a:p>
          <a:p>
            <a:r>
              <a:rPr lang="en-US" altLang="en-US" sz="2400" dirty="0"/>
              <a:t>Creating a user-level thread creates a kernel </a:t>
            </a:r>
            <a:r>
              <a:rPr lang="en-US" altLang="en-US" sz="2400" dirty="0" smtClean="0"/>
              <a:t>thread</a:t>
            </a:r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0070C0"/>
                </a:solidFill>
              </a:rPr>
              <a:t>More concurrency than </a:t>
            </a:r>
            <a:r>
              <a:rPr lang="en-US" altLang="en-US" sz="2400" dirty="0" smtClean="0">
                <a:solidFill>
                  <a:srgbClr val="0070C0"/>
                </a:solidFill>
              </a:rPr>
              <a:t>many-to-one</a:t>
            </a:r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Number of threads per process sometimes restricted due to </a:t>
            </a:r>
            <a:r>
              <a:rPr lang="en-US" altLang="en-US" sz="2400" dirty="0" smtClean="0">
                <a:solidFill>
                  <a:srgbClr val="FF0000"/>
                </a:solidFill>
              </a:rPr>
              <a:t>overhead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000" dirty="0"/>
              <a:t>Windows</a:t>
            </a:r>
          </a:p>
          <a:p>
            <a:pPr lvl="1"/>
            <a:r>
              <a:rPr lang="en-US" altLang="en-US" sz="2000" dirty="0"/>
              <a:t>Linux</a:t>
            </a:r>
          </a:p>
          <a:p>
            <a:pPr lvl="1"/>
            <a:r>
              <a:rPr lang="en-US" altLang="en-US" sz="2000" dirty="0"/>
              <a:t>Solaris 9 and later</a:t>
            </a:r>
          </a:p>
          <a:p>
            <a:endParaRPr lang="en-US" sz="2400" dirty="0"/>
          </a:p>
        </p:txBody>
      </p:sp>
      <p:pic>
        <p:nvPicPr>
          <p:cNvPr id="4" name="Picture 1" descr="4_0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764464"/>
            <a:ext cx="4475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Many-to-many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612689" cy="491364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Allows </a:t>
            </a:r>
            <a:r>
              <a:rPr lang="en-US" altLang="en-US" sz="2400" dirty="0">
                <a:solidFill>
                  <a:srgbClr val="0070C0"/>
                </a:solidFill>
              </a:rPr>
              <a:t>many user level threads</a:t>
            </a:r>
            <a:r>
              <a:rPr lang="en-US" altLang="en-US" sz="2400" dirty="0"/>
              <a:t> to be mapped to </a:t>
            </a:r>
            <a:r>
              <a:rPr lang="en-US" altLang="en-US" sz="2400" dirty="0">
                <a:solidFill>
                  <a:srgbClr val="0070C0"/>
                </a:solidFill>
              </a:rPr>
              <a:t>many kernel </a:t>
            </a:r>
            <a:r>
              <a:rPr lang="en-US" altLang="en-US" sz="2400" dirty="0" smtClean="0">
                <a:solidFill>
                  <a:srgbClr val="0070C0"/>
                </a:solidFill>
              </a:rPr>
              <a:t>threads</a:t>
            </a:r>
          </a:p>
          <a:p>
            <a:endParaRPr lang="en-US" altLang="en-US" sz="2400" dirty="0"/>
          </a:p>
          <a:p>
            <a:r>
              <a:rPr lang="en-US" altLang="en-US" sz="2400" dirty="0"/>
              <a:t>Allows the  operating system to create a </a:t>
            </a:r>
            <a:r>
              <a:rPr lang="en-US" altLang="en-US" sz="2400" dirty="0">
                <a:solidFill>
                  <a:srgbClr val="0070C0"/>
                </a:solidFill>
              </a:rPr>
              <a:t>sufficient</a:t>
            </a:r>
            <a:r>
              <a:rPr lang="en-US" altLang="en-US" sz="2400" dirty="0"/>
              <a:t> number of kernel </a:t>
            </a:r>
            <a:r>
              <a:rPr lang="en-US" altLang="en-US" sz="2400" dirty="0" smtClean="0"/>
              <a:t>threads</a:t>
            </a:r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Two-level </a:t>
            </a:r>
            <a:r>
              <a:rPr lang="en-US" altLang="en-US" sz="2400" dirty="0" smtClean="0">
                <a:solidFill>
                  <a:srgbClr val="FF0000"/>
                </a:solidFill>
              </a:rPr>
              <a:t>Model:</a:t>
            </a:r>
          </a:p>
          <a:p>
            <a:pPr lvl="1"/>
            <a:r>
              <a:rPr lang="en-US" altLang="en-US" sz="2000" dirty="0"/>
              <a:t>Similar to M:M, except that it allows a user thread to be </a:t>
            </a:r>
            <a:r>
              <a:rPr lang="en-US" altLang="en-US" sz="2000" b="1" dirty="0"/>
              <a:t>bound</a:t>
            </a:r>
            <a:r>
              <a:rPr lang="en-US" altLang="en-US" sz="2000" dirty="0"/>
              <a:t> to kernel thread</a:t>
            </a:r>
          </a:p>
          <a:p>
            <a:pPr lvl="1"/>
            <a:endParaRPr lang="en-US" altLang="en-US" sz="2000" dirty="0"/>
          </a:p>
        </p:txBody>
      </p:sp>
      <p:pic>
        <p:nvPicPr>
          <p:cNvPr id="4" name="Picture 1" descr="4_0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986464"/>
            <a:ext cx="3159125" cy="247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4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3937000"/>
            <a:ext cx="377825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7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operations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Spawn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new process is spawned, a thread for that process</a:t>
            </a:r>
            <a:br>
              <a:rPr lang="en-US" dirty="0"/>
            </a:br>
            <a:r>
              <a:rPr lang="en-US" dirty="0"/>
              <a:t>is also spawned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Block</a:t>
            </a:r>
          </a:p>
          <a:p>
            <a:pPr lvl="1"/>
            <a:r>
              <a:rPr lang="en-US" dirty="0"/>
              <a:t>When a thread needs to wait for an event, it will block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Unblock</a:t>
            </a:r>
          </a:p>
          <a:p>
            <a:pPr lvl="1"/>
            <a:r>
              <a:rPr lang="en-US" dirty="0"/>
              <a:t>When the event for which a thread is blocked occurs, the thread is</a:t>
            </a:r>
            <a:br>
              <a:rPr lang="en-US" dirty="0"/>
            </a:br>
            <a:r>
              <a:rPr lang="en-US" dirty="0"/>
              <a:t>moved to the Ready queue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Finish</a:t>
            </a:r>
          </a:p>
          <a:p>
            <a:pPr lvl="1"/>
            <a:r>
              <a:rPr lang="en-US" dirty="0"/>
              <a:t>When a thread completes, its register context and stacks are </a:t>
            </a:r>
            <a:r>
              <a:rPr lang="en-US" dirty="0" err="1" smtClean="0"/>
              <a:t>deallocate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0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Pthread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OSIX </a:t>
            </a:r>
            <a:r>
              <a:rPr lang="en-US" dirty="0" smtClean="0">
                <a:solidFill>
                  <a:srgbClr val="FF0000"/>
                </a:solidFill>
              </a:rPr>
              <a:t>thread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9375" y="992665"/>
            <a:ext cx="11490325" cy="5234846"/>
            <a:chOff x="79375" y="992665"/>
            <a:chExt cx="11490325" cy="5234846"/>
          </a:xfrm>
        </p:grpSpPr>
        <p:pic>
          <p:nvPicPr>
            <p:cNvPr id="4" name="Picture 1" descr="Screen Shot 2012-12-04 at 8.50.38 PM.png"/>
            <p:cNvPicPr>
              <a:picLocks noChangeAspect="1"/>
            </p:cNvPicPr>
            <p:nvPr/>
          </p:nvPicPr>
          <p:blipFill>
            <a:blip r:embed="rId2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" y="1039813"/>
              <a:ext cx="5683334" cy="486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"/>
            <p:cNvPicPr>
              <a:picLocks noChangeAspect="1"/>
            </p:cNvPicPr>
            <p:nvPr/>
          </p:nvPicPr>
          <p:blipFill>
            <a:blip r:embed="rId3" cstate="print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4863" y="992665"/>
              <a:ext cx="5684837" cy="523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6191003" y="1676400"/>
            <a:ext cx="4547095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91003" y="2167332"/>
            <a:ext cx="2584698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6825" y="1113839"/>
            <a:ext cx="1047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Pthreads</a:t>
            </a:r>
            <a:r>
              <a:rPr lang="en-US" altLang="en-US" dirty="0"/>
              <a:t> </a:t>
            </a:r>
            <a:r>
              <a:rPr lang="en-US" altLang="en-US" dirty="0" smtClean="0"/>
              <a:t>code </a:t>
            </a:r>
            <a:r>
              <a:rPr lang="en-US" altLang="en-US" dirty="0"/>
              <a:t>for </a:t>
            </a:r>
            <a:r>
              <a:rPr lang="en-US" altLang="en-US" dirty="0" smtClean="0"/>
              <a:t>joining </a:t>
            </a:r>
            <a:r>
              <a:rPr lang="en-US" altLang="en-US" dirty="0"/>
              <a:t>10 </a:t>
            </a:r>
            <a:r>
              <a:rPr lang="en-US" alt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273300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Windows</a:t>
            </a:r>
            <a:r>
              <a:rPr lang="en-US" dirty="0" smtClean="0"/>
              <a:t> multithread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5011" y="890336"/>
            <a:ext cx="10856158" cy="5624764"/>
            <a:chOff x="385011" y="890336"/>
            <a:chExt cx="10856158" cy="5624764"/>
          </a:xfrm>
        </p:grpSpPr>
        <p:pic>
          <p:nvPicPr>
            <p:cNvPr id="4" name="Picture 1" descr="Screen Shot 2012-12-04 at 9.06.58 PM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1" y="890336"/>
              <a:ext cx="5307012" cy="562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" descr="Screen Shot 2012-12-04 at 9.08.08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023" y="2086600"/>
              <a:ext cx="5549146" cy="425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281546" y="2352887"/>
            <a:ext cx="4959623" cy="1544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4547" y="952459"/>
            <a:ext cx="2313700" cy="208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</a:t>
            </a:r>
            <a:r>
              <a:rPr lang="en-US" dirty="0" smtClean="0"/>
              <a:t> thread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5011" y="970171"/>
            <a:ext cx="11468726" cy="5499936"/>
            <a:chOff x="385011" y="970171"/>
            <a:chExt cx="11468726" cy="5499936"/>
          </a:xfrm>
        </p:grpSpPr>
        <p:pic>
          <p:nvPicPr>
            <p:cNvPr id="4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1" y="970171"/>
              <a:ext cx="4202113" cy="5499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2287" y="1689527"/>
              <a:ext cx="6521450" cy="4687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6033565" y="3695277"/>
            <a:ext cx="5455585" cy="483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4300" y="3289906"/>
            <a:ext cx="762000" cy="266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963" y="4345562"/>
            <a:ext cx="1250874" cy="25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4354" y="5079319"/>
            <a:ext cx="530493" cy="229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basic unit of CPU utilization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Private: Thread ID, program counter, register set, stack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Shared: code section, data section, OS resources (IO &amp; file)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Web browsers</a:t>
            </a:r>
          </a:p>
          <a:p>
            <a:pPr lvl="1"/>
            <a:r>
              <a:rPr lang="en-US" dirty="0" smtClean="0"/>
              <a:t>Word processors</a:t>
            </a:r>
          </a:p>
          <a:p>
            <a:pPr lvl="1"/>
            <a:r>
              <a:rPr lang="en-US" dirty="0" smtClean="0"/>
              <a:t>Database engines</a:t>
            </a:r>
          </a:p>
          <a:p>
            <a:pPr lvl="1"/>
            <a:r>
              <a:rPr lang="en-US" dirty="0" smtClean="0"/>
              <a:t>RPC!</a:t>
            </a:r>
          </a:p>
          <a:p>
            <a:endParaRPr lang="en-US" dirty="0"/>
          </a:p>
          <a:p>
            <a:r>
              <a:rPr lang="en-US" dirty="0" smtClean="0"/>
              <a:t>Versus Process: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 consuming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Resource intensive</a:t>
            </a:r>
          </a:p>
        </p:txBody>
      </p:sp>
      <p:pic>
        <p:nvPicPr>
          <p:cNvPr id="4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5" y="2688242"/>
            <a:ext cx="5746750" cy="373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4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50616"/>
            <a:ext cx="11417968" cy="4913647"/>
          </a:xfrm>
        </p:spPr>
        <p:txBody>
          <a:bodyPr/>
          <a:lstStyle/>
          <a:p>
            <a:r>
              <a:rPr lang="en-US" altLang="en-US" dirty="0"/>
              <a:t>Three methods explored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Thread </a:t>
            </a:r>
            <a:r>
              <a:rPr lang="en-US" altLang="en-US" dirty="0" smtClean="0">
                <a:solidFill>
                  <a:srgbClr val="0070C0"/>
                </a:solidFill>
              </a:rPr>
              <a:t>Pools (Win)</a:t>
            </a:r>
            <a:endParaRPr lang="en-US" altLang="en-US" dirty="0">
              <a:solidFill>
                <a:srgbClr val="0070C0"/>
              </a:solidFill>
            </a:endParaRPr>
          </a:p>
          <a:p>
            <a:pPr lvl="1"/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</a:rPr>
              <a:t>OpenMP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(C lib)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Grand Central </a:t>
            </a:r>
            <a:r>
              <a:rPr lang="en-US" altLang="en-US" dirty="0" smtClean="0">
                <a:solidFill>
                  <a:srgbClr val="FF0000"/>
                </a:solidFill>
              </a:rPr>
              <a:t>Dispatch (Mac OS, </a:t>
            </a:r>
            <a:r>
              <a:rPr lang="en-US" altLang="en-US" dirty="0" err="1" smtClean="0">
                <a:solidFill>
                  <a:srgbClr val="FF0000"/>
                </a:solidFill>
              </a:rPr>
              <a:t>iOS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319879" y="1208177"/>
            <a:ext cx="4483100" cy="5246443"/>
            <a:chOff x="7319879" y="1208177"/>
            <a:chExt cx="4483100" cy="5246443"/>
          </a:xfrm>
        </p:grpSpPr>
        <p:pic>
          <p:nvPicPr>
            <p:cNvPr id="4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879" y="1208177"/>
              <a:ext cx="4483100" cy="3990975"/>
            </a:xfrm>
            <a:prstGeom prst="rect">
              <a:avLst/>
            </a:prstGeom>
            <a:ln w="38100" cap="sq">
              <a:solidFill>
                <a:srgbClr val="00B05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319879" y="5254291"/>
              <a:ext cx="4483100" cy="1200329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>
                <a:buFont typeface="Monotype Sorts" pitchFamily="-84" charset="2"/>
                <a:buNone/>
              </a:pPr>
              <a:r>
                <a:rPr lang="da-DK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#pragma omp parallel for for(i=0;i&lt;N;i++) { </a:t>
              </a:r>
            </a:p>
            <a:p>
              <a:pPr>
                <a:buFont typeface="Monotype Sorts" pitchFamily="-84" charset="2"/>
                <a:buNone/>
              </a:pPr>
              <a:r>
                <a:rPr lang="da-DK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c[i] = a[i] + b[i]; </a:t>
              </a:r>
            </a:p>
            <a:p>
              <a:pPr>
                <a:buFont typeface="Monotype Sorts" pitchFamily="-84" charset="2"/>
                <a:buNone/>
              </a:pPr>
              <a:r>
                <a:rPr lang="da-DK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37411" y="5254291"/>
            <a:ext cx="6089616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en-US" dirty="0"/>
              <a:t>Block is in “^{ }” -   </a:t>
            </a:r>
            <a:r>
              <a:rPr lang="ro-RO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ˆ{ printf("I am a block"); } </a:t>
            </a:r>
            <a:endParaRPr lang="en-US" altLang="en-US" dirty="0"/>
          </a:p>
        </p:txBody>
      </p:sp>
      <p:pic>
        <p:nvPicPr>
          <p:cNvPr id="9" name="Picture 1" descr="Screen Shot 2012-12-04 at 9.17.42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9" y="3276963"/>
            <a:ext cx="6438900" cy="1423988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Thread-local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Thread-local storage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TLS</a:t>
            </a:r>
            <a:r>
              <a:rPr lang="en-US" altLang="en-US" sz="2400" dirty="0"/>
              <a:t>) allows each thread to have its own copy of </a:t>
            </a:r>
            <a:r>
              <a:rPr lang="en-US" altLang="en-US" sz="2400" dirty="0" smtClean="0"/>
              <a:t>data</a:t>
            </a:r>
          </a:p>
          <a:p>
            <a:endParaRPr lang="en-US" altLang="en-US" sz="2400" dirty="0"/>
          </a:p>
          <a:p>
            <a:r>
              <a:rPr lang="en-US" altLang="en-US" sz="2400" dirty="0"/>
              <a:t>Useful when you do not have control over the thread creation process (i.e., when using a thread pool</a:t>
            </a:r>
            <a:r>
              <a:rPr lang="en-US" altLang="en-US" sz="2400" dirty="0" smtClean="0"/>
              <a:t>)</a:t>
            </a:r>
          </a:p>
          <a:p>
            <a:endParaRPr lang="en-US" altLang="en-US" sz="2400" dirty="0"/>
          </a:p>
          <a:p>
            <a:r>
              <a:rPr lang="en-US" altLang="en-US" sz="2400" dirty="0"/>
              <a:t>Different from local variables</a:t>
            </a:r>
          </a:p>
          <a:p>
            <a:pPr lvl="1"/>
            <a:r>
              <a:rPr lang="en-US" altLang="en-US" sz="2000" dirty="0"/>
              <a:t>Local variables visible only during </a:t>
            </a:r>
            <a:r>
              <a:rPr lang="en-US" altLang="en-US" sz="2000" dirty="0">
                <a:solidFill>
                  <a:srgbClr val="FF0000"/>
                </a:solidFill>
              </a:rPr>
              <a:t>single</a:t>
            </a:r>
            <a:r>
              <a:rPr lang="en-US" altLang="en-US" sz="2000" dirty="0"/>
              <a:t> function invocation</a:t>
            </a:r>
          </a:p>
          <a:p>
            <a:pPr lvl="1"/>
            <a:r>
              <a:rPr lang="en-US" altLang="en-US" sz="2000" dirty="0"/>
              <a:t>TLS visible </a:t>
            </a:r>
            <a:r>
              <a:rPr lang="en-US" altLang="en-US" sz="2000" dirty="0">
                <a:solidFill>
                  <a:srgbClr val="FF0000"/>
                </a:solidFill>
              </a:rPr>
              <a:t>across</a:t>
            </a:r>
            <a:r>
              <a:rPr lang="en-US" altLang="en-US" sz="2000" dirty="0"/>
              <a:t> function </a:t>
            </a:r>
            <a:r>
              <a:rPr lang="en-US" altLang="en-US" sz="2000" dirty="0" smtClean="0"/>
              <a:t>invocations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Similar to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400" dirty="0"/>
              <a:t> data</a:t>
            </a:r>
          </a:p>
          <a:p>
            <a:pPr lvl="1"/>
            <a:r>
              <a:rPr lang="en-US" altLang="en-US" sz="2000" dirty="0"/>
              <a:t>TLS is unique to each thread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cancelation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Asynchronous cancellation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Deferred cancellation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Who is “</a:t>
            </a:r>
            <a:r>
              <a:rPr lang="en-US" dirty="0" smtClean="0">
                <a:solidFill>
                  <a:srgbClr val="FF0000"/>
                </a:solidFill>
              </a:rPr>
              <a:t>target thread</a:t>
            </a:r>
            <a:r>
              <a:rPr lang="en-US" dirty="0" smtClean="0"/>
              <a:t>”?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6531" y="1354763"/>
            <a:ext cx="4495800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7907" y="4240212"/>
            <a:ext cx="5972175" cy="162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34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Windows </a:t>
            </a:r>
            <a:r>
              <a:rPr lang="en-US" altLang="en-US" dirty="0" smtClean="0"/>
              <a:t>threads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7082589" cy="516288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Implements the </a:t>
            </a:r>
            <a:r>
              <a:rPr lang="en-US" altLang="en-US" sz="2400" dirty="0">
                <a:solidFill>
                  <a:srgbClr val="FF0000"/>
                </a:solidFill>
              </a:rPr>
              <a:t>one-to-one</a:t>
            </a:r>
            <a:r>
              <a:rPr lang="en-US" altLang="en-US" sz="2400" dirty="0"/>
              <a:t> mapping, </a:t>
            </a:r>
            <a:r>
              <a:rPr lang="en-US" altLang="en-US" sz="2400" dirty="0" smtClean="0">
                <a:solidFill>
                  <a:srgbClr val="FF0000"/>
                </a:solidFill>
              </a:rPr>
              <a:t>kernel-level</a:t>
            </a:r>
          </a:p>
          <a:p>
            <a:endParaRPr lang="en-US" altLang="en-US" sz="2400" dirty="0"/>
          </a:p>
          <a:p>
            <a:r>
              <a:rPr lang="en-US" altLang="en-US" sz="2400" dirty="0"/>
              <a:t>Each thread contains</a:t>
            </a:r>
          </a:p>
          <a:p>
            <a:pPr lvl="1"/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0070C0"/>
                </a:solidFill>
              </a:rPr>
              <a:t>thread id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Register set </a:t>
            </a:r>
            <a:r>
              <a:rPr lang="en-US" altLang="en-US" sz="2000" dirty="0"/>
              <a:t>representing state of processor</a:t>
            </a:r>
          </a:p>
          <a:p>
            <a:pPr lvl="1"/>
            <a:r>
              <a:rPr lang="en-US" altLang="en-US" sz="2000" dirty="0"/>
              <a:t>Separate user and kernel </a:t>
            </a:r>
            <a:r>
              <a:rPr lang="en-US" altLang="en-US" sz="2000" dirty="0">
                <a:solidFill>
                  <a:srgbClr val="0070C0"/>
                </a:solidFill>
              </a:rPr>
              <a:t>stacks</a:t>
            </a:r>
            <a:r>
              <a:rPr lang="en-US" altLang="en-US" sz="2000" dirty="0"/>
              <a:t> for when thread runs in user mode or kernel mode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Private data</a:t>
            </a:r>
            <a:r>
              <a:rPr lang="en-US" altLang="en-US" sz="2000" dirty="0"/>
              <a:t> storage area used by run-time libraries and dynamic link libraries (DLLs</a:t>
            </a:r>
            <a:r>
              <a:rPr lang="en-US" altLang="en-US" sz="2000" dirty="0" smtClean="0"/>
              <a:t>)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The register set, stacks, and private storage area are known as the </a:t>
            </a:r>
            <a:r>
              <a:rPr lang="en-US" altLang="en-US" sz="2400" b="1" dirty="0">
                <a:solidFill>
                  <a:srgbClr val="3366FF"/>
                </a:solidFill>
              </a:rPr>
              <a:t>context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of the </a:t>
            </a:r>
            <a:r>
              <a:rPr lang="en-US" altLang="en-US" sz="2400" dirty="0" smtClean="0"/>
              <a:t>thread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Data structures:</a:t>
            </a:r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</a:rPr>
              <a:t>Execution thread block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solidFill>
                  <a:srgbClr val="0070C0"/>
                </a:solidFill>
              </a:rPr>
              <a:t>kernel thread block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solidFill>
                  <a:srgbClr val="0070C0"/>
                </a:solidFill>
              </a:rPr>
              <a:t>thread environment block</a:t>
            </a:r>
            <a:endParaRPr lang="en-US" altLang="en-US" sz="20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1" descr="4_14.pdf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1385888"/>
            <a:ext cx="4065588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8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Linux </a:t>
            </a:r>
            <a:r>
              <a:rPr lang="en-US" alt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/>
              <a:t>Linux refers to them as </a:t>
            </a:r>
            <a:r>
              <a:rPr lang="en-US" altLang="en-US" sz="2000" b="1" i="1" dirty="0">
                <a:solidFill>
                  <a:srgbClr val="FF0000"/>
                </a:solidFill>
              </a:rPr>
              <a:t>tasks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rather than </a:t>
            </a:r>
            <a:r>
              <a:rPr lang="en-US" altLang="en-US" sz="2000" b="1" i="1" dirty="0">
                <a:solidFill>
                  <a:srgbClr val="0070C0"/>
                </a:solidFill>
              </a:rPr>
              <a:t>threads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en-US" sz="2000" dirty="0" smtClean="0"/>
          </a:p>
          <a:p>
            <a:pPr>
              <a:defRPr/>
            </a:pPr>
            <a:r>
              <a:rPr lang="en-US" altLang="en-US" sz="2000" dirty="0" smtClean="0"/>
              <a:t>Thread </a:t>
            </a:r>
            <a:r>
              <a:rPr lang="en-US" altLang="en-US" sz="2000" dirty="0"/>
              <a:t>creation is done through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/>
              <a:t>system call</a:t>
            </a:r>
          </a:p>
          <a:p>
            <a:pPr>
              <a:defRPr/>
            </a:pPr>
            <a:endParaRPr lang="en-US" alt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sz="2000" dirty="0" smtClean="0"/>
              <a:t>allows </a:t>
            </a:r>
            <a:r>
              <a:rPr lang="en-US" altLang="en-US" sz="2000" dirty="0"/>
              <a:t>a child task to share the address space of the parent task (process)</a:t>
            </a:r>
          </a:p>
          <a:p>
            <a:pPr lvl="1">
              <a:defRPr/>
            </a:pPr>
            <a:r>
              <a:rPr lang="en-US" altLang="en-US" sz="1800" dirty="0"/>
              <a:t>Flags control behavior</a:t>
            </a:r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sz="1800" dirty="0"/>
          </a:p>
          <a:p>
            <a:pPr>
              <a:buFont typeface="Monotype Sorts" pitchFamily="-84" charset="2"/>
              <a:buNone/>
              <a:defRPr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cs typeface="Courier New" pitchFamily="49" charset="0"/>
              </a:rPr>
              <a:t>points to process data structures (shared or unique)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en-US" sz="2000" dirty="0"/>
          </a:p>
          <a:p>
            <a:endParaRPr lang="en-US" sz="2000" dirty="0"/>
          </a:p>
        </p:txBody>
      </p:sp>
      <p:pic>
        <p:nvPicPr>
          <p:cNvPr id="4" name="Picture 3" descr="4_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3720139"/>
            <a:ext cx="37877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3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 descr="4_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2547938"/>
            <a:ext cx="63976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4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Responsiveness</a:t>
            </a:r>
          </a:p>
          <a:p>
            <a:pPr lvl="1"/>
            <a:r>
              <a:rPr lang="en-US" dirty="0" smtClean="0"/>
              <a:t>Allowing a program to continue running even  part of it is blocked or lengthy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Resource sharing</a:t>
            </a:r>
          </a:p>
          <a:p>
            <a:pPr lvl="1"/>
            <a:r>
              <a:rPr lang="en-US" dirty="0" smtClean="0"/>
              <a:t>Memory, resources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Economy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Scalability</a:t>
            </a:r>
          </a:p>
          <a:p>
            <a:pPr lvl="1"/>
            <a:r>
              <a:rPr lang="en-US" dirty="0" smtClean="0"/>
              <a:t>Threads may be running in parallel on processing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Multicore programming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5600" y="1220788"/>
            <a:ext cx="11569700" cy="5014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>
                <a:solidFill>
                  <a:srgbClr val="3366FF"/>
                </a:solidFill>
              </a:rPr>
              <a:t>Multicore</a:t>
            </a:r>
            <a:r>
              <a:rPr lang="en-US" altLang="en-US" dirty="0" smtClean="0"/>
              <a:t> or </a:t>
            </a:r>
            <a:r>
              <a:rPr lang="en-US" altLang="en-US" b="1" dirty="0" smtClean="0">
                <a:solidFill>
                  <a:srgbClr val="3366FF"/>
                </a:solidFill>
              </a:rPr>
              <a:t>multiprocessor</a:t>
            </a:r>
            <a:r>
              <a:rPr lang="en-US" altLang="en-US" dirty="0" smtClean="0"/>
              <a:t> systems putting pressure on programmers, challenges include: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Dividing activities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Balance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Data splitting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Data dependency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Testing and debugging</a:t>
            </a:r>
          </a:p>
          <a:p>
            <a:pPr lvl="1"/>
            <a:endParaRPr lang="en-US" altLang="en-US" b="1" dirty="0" smtClean="0"/>
          </a:p>
          <a:p>
            <a:pPr lvl="1"/>
            <a:endParaRPr lang="en-US" altLang="en-US" b="1" dirty="0" smtClean="0"/>
          </a:p>
          <a:p>
            <a:r>
              <a:rPr lang="en-US" altLang="en-US" b="1" i="1" dirty="0" smtClean="0">
                <a:solidFill>
                  <a:srgbClr val="0070C0"/>
                </a:solidFill>
              </a:rPr>
              <a:t>Parallelism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smtClean="0"/>
              <a:t>implies a system can perform more than one task simultaneously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b="1" i="1" dirty="0" smtClean="0">
                <a:solidFill>
                  <a:srgbClr val="0070C0"/>
                </a:solidFill>
              </a:rPr>
              <a:t>Concurrency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smtClean="0"/>
              <a:t>supports more than one task making progress</a:t>
            </a:r>
          </a:p>
          <a:p>
            <a:pPr lvl="1"/>
            <a:r>
              <a:rPr lang="en-US" altLang="en-US" dirty="0" smtClean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 smtClean="0"/>
          </a:p>
          <a:p>
            <a:pPr lvl="1"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7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Multicore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400" b="1" dirty="0" smtClean="0">
                <a:latin typeface="Helvetica" panose="020B0604020202020204" pitchFamily="34" charset="0"/>
              </a:rPr>
              <a:t>Concurrent execution </a:t>
            </a:r>
            <a:r>
              <a:rPr kumimoji="1" lang="en-US" altLang="en-US" sz="2400" b="1" dirty="0">
                <a:latin typeface="Helvetica" panose="020B0604020202020204" pitchFamily="34" charset="0"/>
              </a:rPr>
              <a:t>on single-core system</a:t>
            </a:r>
            <a:r>
              <a:rPr kumimoji="1" lang="en-US" altLang="en-US" sz="2400" b="1" dirty="0" smtClean="0">
                <a:latin typeface="Helvetica" panose="020B0604020202020204" pitchFamily="34" charset="0"/>
              </a:rPr>
              <a:t>:</a:t>
            </a:r>
          </a:p>
          <a:p>
            <a:endParaRPr kumimoji="1" lang="en-US" altLang="en-US" sz="2400" b="1" dirty="0" smtClean="0">
              <a:latin typeface="Helvetica" panose="020B0604020202020204" pitchFamily="34" charset="0"/>
            </a:endParaRPr>
          </a:p>
          <a:p>
            <a:endParaRPr kumimoji="1" lang="en-US" altLang="en-US" sz="2400" b="1" dirty="0">
              <a:latin typeface="Helvetica" panose="020B0604020202020204" pitchFamily="34" charset="0"/>
            </a:endParaRPr>
          </a:p>
          <a:p>
            <a:endParaRPr kumimoji="1" lang="en-US" altLang="en-US" sz="2400" b="1" dirty="0" smtClean="0">
              <a:latin typeface="Helvetica" panose="020B0604020202020204" pitchFamily="34" charset="0"/>
            </a:endParaRPr>
          </a:p>
          <a:p>
            <a:endParaRPr kumimoji="1" lang="en-US" altLang="en-US" sz="2400" b="1" dirty="0" smtClean="0">
              <a:latin typeface="Helvetica" panose="020B0604020202020204" pitchFamily="34" charset="0"/>
            </a:endParaRPr>
          </a:p>
          <a:p>
            <a:r>
              <a:rPr kumimoji="1" lang="en-US" altLang="en-US" sz="2400" b="1" dirty="0" smtClean="0">
                <a:latin typeface="Helvetica" panose="020B0604020202020204" pitchFamily="34" charset="0"/>
              </a:rPr>
              <a:t>Parallelism </a:t>
            </a:r>
            <a:r>
              <a:rPr kumimoji="1" lang="en-US" altLang="en-US" sz="2400" b="1" dirty="0">
                <a:latin typeface="Helvetica" panose="020B0604020202020204" pitchFamily="34" charset="0"/>
              </a:rPr>
              <a:t>on a multi-core system:</a:t>
            </a:r>
            <a:endParaRPr lang="en-US" sz="2400" dirty="0"/>
          </a:p>
        </p:txBody>
      </p:sp>
      <p:pic>
        <p:nvPicPr>
          <p:cNvPr id="4" name="Picture 1" descr="4_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69114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4_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293" y="47117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024937" y="4456026"/>
            <a:ext cx="2715264" cy="1309773"/>
            <a:chOff x="9024937" y="4456026"/>
            <a:chExt cx="2715264" cy="13097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4937" y="4829006"/>
              <a:ext cx="2715264" cy="9367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4937" y="4456026"/>
              <a:ext cx="2715264" cy="365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98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88716"/>
            <a:ext cx="11417968" cy="491364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Types of parallelism 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Data parallelism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</a:rPr>
              <a:t>Task parallelism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As # of threads grows, so does architectural support for threading</a:t>
            </a:r>
          </a:p>
          <a:p>
            <a:pPr lvl="1"/>
            <a:r>
              <a:rPr lang="en-US" altLang="en-US" sz="2000" dirty="0"/>
              <a:t>CPUs have cores as well as </a:t>
            </a:r>
            <a:r>
              <a:rPr lang="en-US" altLang="en-US" sz="2000" b="1" i="1" dirty="0">
                <a:solidFill>
                  <a:srgbClr val="FF0000"/>
                </a:solidFill>
              </a:rPr>
              <a:t>hardware threads</a:t>
            </a:r>
          </a:p>
          <a:p>
            <a:pPr lvl="1"/>
            <a:r>
              <a:rPr lang="en-US" altLang="en-US" sz="2000" dirty="0"/>
              <a:t>Consider </a:t>
            </a:r>
            <a:r>
              <a:rPr lang="en-US" altLang="en-US" sz="2000" dirty="0">
                <a:solidFill>
                  <a:srgbClr val="0070C0"/>
                </a:solidFill>
              </a:rPr>
              <a:t>Oracle SPARC T4</a:t>
            </a:r>
            <a:r>
              <a:rPr lang="en-US" altLang="en-US" sz="2000" dirty="0"/>
              <a:t> with 8 cores, and 8 hardware threads per core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3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RPC using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9433" y="1579562"/>
            <a:ext cx="4682067" cy="4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User </a:t>
            </a:r>
            <a:r>
              <a:rPr lang="en-US" altLang="en-US" dirty="0" smtClean="0"/>
              <a:t>threads </a:t>
            </a:r>
            <a:r>
              <a:rPr lang="en-US" altLang="en-US" dirty="0"/>
              <a:t>and </a:t>
            </a:r>
            <a:r>
              <a:rPr lang="en-US" altLang="en-US" dirty="0" smtClean="0"/>
              <a:t>kernel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User threads</a:t>
            </a:r>
            <a:r>
              <a:rPr lang="en-US" altLang="en-US" sz="2400" dirty="0"/>
              <a:t> - management done by user-level threads library</a:t>
            </a:r>
          </a:p>
          <a:p>
            <a:r>
              <a:rPr lang="en-US" altLang="en-US" sz="2400" dirty="0"/>
              <a:t>Three primary thread libraries:</a:t>
            </a:r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POSIX</a:t>
            </a:r>
            <a:r>
              <a:rPr lang="en-US" altLang="en-US" sz="2000" dirty="0"/>
              <a:t> </a:t>
            </a:r>
            <a:r>
              <a:rPr lang="en-US" altLang="en-US" sz="2000" b="1" i="1" dirty="0" err="1" smtClean="0">
                <a:solidFill>
                  <a:srgbClr val="3366FF"/>
                </a:solidFill>
              </a:rPr>
              <a:t>Pthreads</a:t>
            </a:r>
            <a:r>
              <a:rPr lang="en-US" altLang="en-US" sz="2000" b="1" dirty="0" smtClean="0"/>
              <a:t> (kernel-level lib, user-level lib)</a:t>
            </a:r>
            <a:endParaRPr lang="en-US" altLang="en-US" sz="2000" b="1" i="1" dirty="0"/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Windows </a:t>
            </a:r>
            <a:r>
              <a:rPr lang="en-US" altLang="en-US" sz="2000" dirty="0" smtClean="0">
                <a:solidFill>
                  <a:srgbClr val="0070C0"/>
                </a:solidFill>
              </a:rPr>
              <a:t>threads</a:t>
            </a:r>
            <a:r>
              <a:rPr lang="en-US" altLang="en-US" sz="2000" b="1" dirty="0"/>
              <a:t> (kernel-level </a:t>
            </a:r>
            <a:r>
              <a:rPr lang="en-US" altLang="en-US" sz="2000" b="1" dirty="0" smtClean="0"/>
              <a:t>lib)</a:t>
            </a:r>
            <a:endParaRPr lang="en-US" altLang="en-US" sz="2000" dirty="0"/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Java </a:t>
            </a:r>
            <a:r>
              <a:rPr lang="en-US" altLang="en-US" sz="2000" dirty="0" smtClean="0">
                <a:solidFill>
                  <a:srgbClr val="0070C0"/>
                </a:solidFill>
              </a:rPr>
              <a:t>threads</a:t>
            </a:r>
            <a:r>
              <a:rPr lang="en-US" altLang="en-US" sz="2000" dirty="0" smtClean="0"/>
              <a:t> </a:t>
            </a:r>
            <a:r>
              <a:rPr lang="en-US" altLang="en-US" sz="2000" b="1" dirty="0"/>
              <a:t>(kernel-level lib)</a:t>
            </a:r>
            <a:endParaRPr lang="en-US" altLang="en-US" sz="2000" dirty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/>
          </a:p>
          <a:p>
            <a:r>
              <a:rPr lang="en-US" altLang="en-US" sz="2400" b="1" dirty="0">
                <a:solidFill>
                  <a:srgbClr val="3366FF"/>
                </a:solidFill>
              </a:rPr>
              <a:t>Kernel threads </a:t>
            </a:r>
            <a:r>
              <a:rPr lang="en-US" altLang="en-US" sz="2400" dirty="0"/>
              <a:t>- Supported by the </a:t>
            </a:r>
            <a:r>
              <a:rPr lang="en-US" altLang="en-US" sz="2400" dirty="0" smtClean="0"/>
              <a:t>Kernel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Asynchronous</a:t>
            </a:r>
            <a:r>
              <a:rPr lang="en-US" altLang="en-US" sz="2400" dirty="0" smtClean="0"/>
              <a:t> vs. </a:t>
            </a:r>
            <a:r>
              <a:rPr lang="en-US" altLang="en-US" sz="2400" dirty="0" smtClean="0">
                <a:solidFill>
                  <a:srgbClr val="FF0000"/>
                </a:solidFill>
              </a:rPr>
              <a:t>synchronous</a:t>
            </a:r>
            <a:r>
              <a:rPr lang="en-US" altLang="en-US" sz="2400" dirty="0" smtClean="0"/>
              <a:t> threading</a:t>
            </a:r>
          </a:p>
          <a:p>
            <a:pPr lvl="1"/>
            <a:r>
              <a:rPr lang="en-US" altLang="en-US" sz="2000" dirty="0" smtClean="0"/>
              <a:t>Parent &amp; child threads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9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732</Words>
  <Application>Microsoft Office PowerPoint</Application>
  <PresentationFormat>Widescreen</PresentationFormat>
  <Paragraphs>181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Constantia</vt:lpstr>
      <vt:lpstr>Courier New</vt:lpstr>
      <vt:lpstr>Helvetica</vt:lpstr>
      <vt:lpstr>Monotype Sorts</vt:lpstr>
      <vt:lpstr>Segoe UI Semibold</vt:lpstr>
      <vt:lpstr>Times New Roman</vt:lpstr>
      <vt:lpstr>Wingdings</vt:lpstr>
      <vt:lpstr>Office Theme</vt:lpstr>
      <vt:lpstr>Threads (ریسمان، نخ)</vt:lpstr>
      <vt:lpstr>Definition</vt:lpstr>
      <vt:lpstr>Web server application</vt:lpstr>
      <vt:lpstr>Advantages of using threads</vt:lpstr>
      <vt:lpstr>Multicore programming</vt:lpstr>
      <vt:lpstr>Multicore programming</vt:lpstr>
      <vt:lpstr>Types of parallelism</vt:lpstr>
      <vt:lpstr>RPC using threads</vt:lpstr>
      <vt:lpstr>User threads and kernel threads</vt:lpstr>
      <vt:lpstr>User level vs. kernel level threads</vt:lpstr>
      <vt:lpstr>Multithreading models</vt:lpstr>
      <vt:lpstr>Many-to-one</vt:lpstr>
      <vt:lpstr>One-to-one</vt:lpstr>
      <vt:lpstr>Many-to-many model</vt:lpstr>
      <vt:lpstr>Thread operations and states</vt:lpstr>
      <vt:lpstr>Pthread: POSIX thread</vt:lpstr>
      <vt:lpstr>Pthreads code for joining 10 threads</vt:lpstr>
      <vt:lpstr>Windows multithread C program</vt:lpstr>
      <vt:lpstr>Java thread programming</vt:lpstr>
      <vt:lpstr>Implicit threading</vt:lpstr>
      <vt:lpstr>Thread-local storage</vt:lpstr>
      <vt:lpstr>Thread termination</vt:lpstr>
      <vt:lpstr>Windows threads data structures</vt:lpstr>
      <vt:lpstr>Linux threads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630</cp:revision>
  <dcterms:created xsi:type="dcterms:W3CDTF">2015-07-09T15:22:03Z</dcterms:created>
  <dcterms:modified xsi:type="dcterms:W3CDTF">2018-10-16T03:59:26Z</dcterms:modified>
</cp:coreProperties>
</file>