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69" r:id="rId3"/>
    <p:sldId id="370" r:id="rId4"/>
    <p:sldId id="372" r:id="rId5"/>
    <p:sldId id="371" r:id="rId6"/>
    <p:sldId id="390" r:id="rId7"/>
    <p:sldId id="389" r:id="rId8"/>
    <p:sldId id="373" r:id="rId9"/>
    <p:sldId id="391" r:id="rId10"/>
    <p:sldId id="374" r:id="rId11"/>
    <p:sldId id="375" r:id="rId12"/>
    <p:sldId id="376" r:id="rId13"/>
    <p:sldId id="412" r:id="rId14"/>
    <p:sldId id="377" r:id="rId15"/>
    <p:sldId id="378" r:id="rId16"/>
    <p:sldId id="379" r:id="rId17"/>
    <p:sldId id="381" r:id="rId18"/>
    <p:sldId id="382" r:id="rId19"/>
    <p:sldId id="383" r:id="rId20"/>
    <p:sldId id="384" r:id="rId21"/>
    <p:sldId id="380" r:id="rId22"/>
    <p:sldId id="385" r:id="rId23"/>
    <p:sldId id="386" r:id="rId24"/>
    <p:sldId id="387" r:id="rId25"/>
    <p:sldId id="388" r:id="rId26"/>
    <p:sldId id="392" r:id="rId27"/>
    <p:sldId id="393" r:id="rId28"/>
    <p:sldId id="395" r:id="rId29"/>
    <p:sldId id="408" r:id="rId30"/>
    <p:sldId id="394" r:id="rId31"/>
    <p:sldId id="396" r:id="rId32"/>
    <p:sldId id="410" r:id="rId33"/>
    <p:sldId id="397" r:id="rId34"/>
    <p:sldId id="398" r:id="rId35"/>
    <p:sldId id="399" r:id="rId36"/>
    <p:sldId id="401" r:id="rId37"/>
    <p:sldId id="402" r:id="rId38"/>
    <p:sldId id="403" r:id="rId39"/>
    <p:sldId id="400" r:id="rId40"/>
    <p:sldId id="404" r:id="rId41"/>
    <p:sldId id="409" r:id="rId42"/>
    <p:sldId id="405" r:id="rId43"/>
    <p:sldId id="406" r:id="rId44"/>
    <p:sldId id="411" r:id="rId45"/>
    <p:sldId id="407" r:id="rId46"/>
    <p:sldId id="31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5DE5-58D3-48B1-B317-82A0B525C215}" type="datetimeFigureOut">
              <a:rPr lang="en-US" smtClean="0"/>
              <a:t>2018/10/28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43661-7627-44BA-A6CC-537E81137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0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B13C-888D-43A3-A09A-F537282FE818}" type="datetimeFigureOut">
              <a:rPr lang="en-US" smtClean="0"/>
              <a:t>2018/10/28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D3545-B492-47AD-BA9C-F77EA58E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9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3545-B492-47AD-BA9C-F77EA58E35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4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316" y="2442412"/>
            <a:ext cx="9404684" cy="1215188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322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888202" y="656975"/>
            <a:ext cx="4485778" cy="970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Amirkabir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University of Technology</a:t>
            </a:r>
          </a:p>
          <a:p>
            <a:pPr algn="just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(Tehran Polytechnic)</a:t>
            </a:r>
          </a:p>
          <a:p>
            <a:pPr algn="just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Department of Computer Engineering and Information</a:t>
            </a:r>
            <a:r>
              <a:rPr lang="en-US" sz="1200" b="1" baseline="0" dirty="0" smtClean="0">
                <a:solidFill>
                  <a:schemeClr val="accent5">
                    <a:lumMod val="75000"/>
                  </a:schemeClr>
                </a:solidFill>
              </a:rPr>
              <a:t> Technology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84" y="527289"/>
            <a:ext cx="1047985" cy="110923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flipV="1">
            <a:off x="2865513" y="1675920"/>
            <a:ext cx="560471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7" name="Rectangle 6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401059" y="6576393"/>
            <a:ext cx="1141951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2018/10/28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576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3C51-C9F6-4E71-AFD7-52FD8BC039F1}" type="datetime1">
              <a:rPr lang="en-US" smtClean="0"/>
              <a:t>2018/10/28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9748-7BD8-4B46-8C7A-E892DE87FAB4}" type="datetime1">
              <a:rPr lang="en-US" smtClean="0"/>
              <a:t>2018/10/28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7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584-E329-4F4A-AC02-6CE69C68B1A9}" type="datetime1">
              <a:rPr lang="en-US" smtClean="0"/>
              <a:t>2018/10/28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Ø"/>
              <a:defRPr>
                <a:latin typeface="Segoe UI Semibold" panose="020B0702040204020203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>
                <a:latin typeface="Segoe UI Semibold" panose="020B0702040204020203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latin typeface="Segoe UI Semibold" panose="020B07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59" y="6576393"/>
            <a:ext cx="100894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2018/10/28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657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2" y="2383255"/>
            <a:ext cx="12191999" cy="1394660"/>
          </a:xfrm>
          <a:noFill/>
        </p:spPr>
        <p:txBody>
          <a:bodyPr>
            <a:noAutofit/>
          </a:bodyPr>
          <a:lstStyle>
            <a:lvl1pPr algn="ctr">
              <a:defRPr sz="4800"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2015/10/10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806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C35F-1660-4D08-AD38-B9FE2ED9D2FF}" type="datetime1">
              <a:rPr lang="en-US" smtClean="0"/>
              <a:t>2018/10/28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09-AA3E-4B70-9930-22580A7FDD9F}" type="datetime1">
              <a:rPr lang="en-US" smtClean="0"/>
              <a:t>2018/10/28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1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CDD9-AE6F-44B2-A640-38DBFED1269E}" type="datetime1">
              <a:rPr lang="en-US" smtClean="0"/>
              <a:t>2018/10/28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B44A-6F1D-4395-8373-4E99E4C6DBD5}" type="datetime1">
              <a:rPr lang="en-US" smtClean="0"/>
              <a:t>2018/10/28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6051-12E7-4E65-A2F9-A113526CF979}" type="datetime1">
              <a:rPr lang="en-US" smtClean="0"/>
              <a:t>2018/10/28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A6C5-1F81-4B95-B248-D916C2D96408}" type="datetime1">
              <a:rPr lang="en-US" smtClean="0"/>
              <a:t>2018/10/28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0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357A-10B4-4A5D-90A6-7230FA8A19AE}" type="datetime1">
              <a:rPr lang="en-US" smtClean="0"/>
              <a:t>2018/10/28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" TargetMode="External"/><Relationship Id="rId2" Type="http://schemas.openxmlformats.org/officeDocument/2006/relationships/hyperlink" Target="https://en.wikipedia.org/wiki/Task_(computers)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2412"/>
            <a:ext cx="9144000" cy="125328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Process Synchronization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Critical </a:t>
            </a:r>
            <a:r>
              <a:rPr lang="en-US" altLang="en-US" dirty="0" smtClean="0"/>
              <a:t>section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Consider system of </a:t>
            </a:r>
            <a:r>
              <a:rPr lang="en-US" altLang="en-US" sz="2400" b="1" i="1" dirty="0"/>
              <a:t>n</a:t>
            </a:r>
            <a:r>
              <a:rPr lang="en-US" altLang="en-US" sz="2400" b="1" dirty="0"/>
              <a:t> </a:t>
            </a:r>
            <a:r>
              <a:rPr lang="en-US" altLang="en-US" sz="2400" dirty="0"/>
              <a:t>processes {</a:t>
            </a:r>
            <a:r>
              <a:rPr lang="en-US" altLang="en-US" sz="2400" b="1" i="1" dirty="0"/>
              <a:t>p</a:t>
            </a:r>
            <a:r>
              <a:rPr lang="en-US" altLang="en-US" sz="2400" b="1" i="1" baseline="-25000" dirty="0"/>
              <a:t>0</a:t>
            </a:r>
            <a:r>
              <a:rPr lang="en-US" altLang="en-US" sz="2400" b="1" i="1" dirty="0"/>
              <a:t>, p</a:t>
            </a:r>
            <a:r>
              <a:rPr lang="en-US" altLang="en-US" sz="2400" b="1" i="1" baseline="-25000" dirty="0"/>
              <a:t>1</a:t>
            </a:r>
            <a:r>
              <a:rPr lang="en-US" altLang="en-US" sz="2400" b="1" i="1" dirty="0"/>
              <a:t>, … p</a:t>
            </a:r>
            <a:r>
              <a:rPr lang="en-US" altLang="en-US" sz="2400" b="1" i="1" baseline="-25000" dirty="0"/>
              <a:t>n-1</a:t>
            </a:r>
            <a:r>
              <a:rPr lang="en-US" altLang="en-US" sz="2400" dirty="0" smtClean="0"/>
              <a:t>}</a:t>
            </a:r>
          </a:p>
          <a:p>
            <a:endParaRPr lang="en-US" altLang="en-US" sz="2400" dirty="0"/>
          </a:p>
          <a:p>
            <a:r>
              <a:rPr lang="en-US" altLang="en-US" sz="2400" dirty="0"/>
              <a:t>Each process has </a:t>
            </a:r>
            <a:r>
              <a:rPr lang="en-US" altLang="en-US" sz="2400" b="1" dirty="0">
                <a:solidFill>
                  <a:srgbClr val="3366FF"/>
                </a:solidFill>
              </a:rPr>
              <a:t>critical section </a:t>
            </a:r>
            <a:r>
              <a:rPr lang="en-US" altLang="en-US" sz="2400" dirty="0"/>
              <a:t>segment of code</a:t>
            </a:r>
          </a:p>
          <a:p>
            <a:pPr lvl="1"/>
            <a:r>
              <a:rPr lang="en-US" altLang="en-US" sz="2000" dirty="0"/>
              <a:t>Process may be changing common variables, updating table, writing file, </a:t>
            </a:r>
            <a:r>
              <a:rPr lang="en-US" altLang="en-US" sz="2000" dirty="0" err="1"/>
              <a:t>etc</a:t>
            </a:r>
            <a:endParaRPr lang="en-US" altLang="en-US" sz="2000" dirty="0"/>
          </a:p>
          <a:p>
            <a:pPr lvl="1"/>
            <a:r>
              <a:rPr lang="en-US" altLang="en-US" sz="2000" dirty="0"/>
              <a:t>When one process in critical section, no other may be in its critical </a:t>
            </a:r>
            <a:r>
              <a:rPr lang="en-US" altLang="en-US" sz="2000" dirty="0" smtClean="0"/>
              <a:t>section</a:t>
            </a:r>
          </a:p>
          <a:p>
            <a:pPr lvl="1"/>
            <a:endParaRPr lang="en-US" altLang="en-US" sz="2000" dirty="0"/>
          </a:p>
          <a:p>
            <a:r>
              <a:rPr lang="en-US" altLang="en-US" sz="2400" b="1" i="1" dirty="0">
                <a:solidFill>
                  <a:srgbClr val="FF0000"/>
                </a:solidFill>
              </a:rPr>
              <a:t>Critical section problem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is to design protocol to solve </a:t>
            </a:r>
            <a:r>
              <a:rPr lang="en-US" altLang="en-US" sz="2400" dirty="0" smtClean="0"/>
              <a:t>this</a:t>
            </a:r>
          </a:p>
          <a:p>
            <a:endParaRPr lang="en-US" altLang="en-US" sz="2400" dirty="0"/>
          </a:p>
          <a:p>
            <a:r>
              <a:rPr lang="en-US" altLang="en-US" sz="2400" dirty="0"/>
              <a:t>Each process </a:t>
            </a:r>
            <a:r>
              <a:rPr lang="en-US" altLang="en-US" sz="2400" dirty="0">
                <a:solidFill>
                  <a:srgbClr val="0070C0"/>
                </a:solidFill>
              </a:rPr>
              <a:t>must ask permission</a:t>
            </a:r>
            <a:r>
              <a:rPr lang="en-US" altLang="en-US" sz="2400" dirty="0"/>
              <a:t> to enter critical section in </a:t>
            </a:r>
            <a:r>
              <a:rPr lang="en-US" altLang="en-US" sz="2400" b="1" dirty="0">
                <a:solidFill>
                  <a:srgbClr val="3366FF"/>
                </a:solidFill>
              </a:rPr>
              <a:t>entry section</a:t>
            </a:r>
            <a:r>
              <a:rPr lang="en-US" altLang="en-US" sz="2400" dirty="0"/>
              <a:t>, may follow critical section with </a:t>
            </a:r>
            <a:r>
              <a:rPr lang="en-US" altLang="en-US" sz="2400" b="1" dirty="0">
                <a:solidFill>
                  <a:srgbClr val="3366FF"/>
                </a:solidFill>
              </a:rPr>
              <a:t>exit section</a:t>
            </a:r>
            <a:r>
              <a:rPr lang="en-US" altLang="en-US" sz="2400" dirty="0"/>
              <a:t>, then </a:t>
            </a:r>
            <a:r>
              <a:rPr lang="en-US" altLang="en-US" sz="2400" b="1" dirty="0"/>
              <a:t>remainder </a:t>
            </a:r>
            <a:r>
              <a:rPr lang="en-US" altLang="en-US" sz="2400" b="1" dirty="0" smtClean="0"/>
              <a:t>section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035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structure of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  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63" y="1979612"/>
            <a:ext cx="5277188" cy="3646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1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to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 smtClean="0">
                <a:solidFill>
                  <a:srgbClr val="3366FF"/>
                </a:solidFill>
              </a:rPr>
              <a:t>Mutual exclusion</a:t>
            </a:r>
          </a:p>
          <a:p>
            <a:pPr lvl="1"/>
            <a:r>
              <a:rPr lang="en-US" altLang="en-US" sz="2200" dirty="0" smtClean="0"/>
              <a:t>If </a:t>
            </a:r>
            <a:r>
              <a:rPr lang="en-US" altLang="en-US" sz="2200" dirty="0"/>
              <a:t>process </a:t>
            </a:r>
            <a:r>
              <a:rPr lang="en-US" altLang="en-US" sz="2200" b="1" i="1" dirty="0"/>
              <a:t>P</a:t>
            </a:r>
            <a:r>
              <a:rPr lang="en-US" altLang="en-US" sz="2200" b="1" i="1" baseline="-25000" dirty="0"/>
              <a:t>i</a:t>
            </a:r>
            <a:r>
              <a:rPr lang="en-US" altLang="en-US" sz="2200" b="1" dirty="0"/>
              <a:t> </a:t>
            </a:r>
            <a:r>
              <a:rPr lang="en-US" altLang="en-US" sz="2200" dirty="0"/>
              <a:t>is executing in its critical section, then </a:t>
            </a:r>
            <a:r>
              <a:rPr lang="en-US" altLang="en-US" sz="2200" dirty="0">
                <a:solidFill>
                  <a:srgbClr val="FF0000"/>
                </a:solidFill>
              </a:rPr>
              <a:t>no other processes</a:t>
            </a:r>
            <a:r>
              <a:rPr lang="en-US" altLang="en-US" sz="2200" dirty="0"/>
              <a:t> can be executing in their critical </a:t>
            </a:r>
            <a:r>
              <a:rPr lang="en-US" altLang="en-US" sz="2200" dirty="0" smtClean="0"/>
              <a:t>sections</a:t>
            </a:r>
          </a:p>
          <a:p>
            <a:pPr lvl="1"/>
            <a:endParaRPr lang="en-US" altLang="en-US" dirty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Progress</a:t>
            </a:r>
            <a:endParaRPr lang="en-US" altLang="en-US" b="1" dirty="0"/>
          </a:p>
          <a:p>
            <a:pPr lvl="1"/>
            <a:r>
              <a:rPr lang="en-US" altLang="en-US" sz="2200" dirty="0" smtClean="0"/>
              <a:t>If </a:t>
            </a:r>
            <a:r>
              <a:rPr lang="en-US" altLang="en-US" sz="2200" dirty="0"/>
              <a:t>no process is executing in its critical section and there exist some processes that wish to enter their critical section, then the</a:t>
            </a:r>
            <a:r>
              <a:rPr lang="en-US" altLang="en-US" sz="2100" b="1" dirty="0">
                <a:solidFill>
                  <a:srgbClr val="3366FF"/>
                </a:solidFill>
              </a:rPr>
              <a:t> selection of the processes </a:t>
            </a:r>
            <a:r>
              <a:rPr lang="en-US" altLang="en-US" sz="2200" dirty="0"/>
              <a:t>that will enter the critical section next </a:t>
            </a:r>
            <a:r>
              <a:rPr lang="en-US" altLang="en-US" sz="2200" dirty="0">
                <a:solidFill>
                  <a:srgbClr val="FF0000"/>
                </a:solidFill>
              </a:rPr>
              <a:t>cannot be postponed </a:t>
            </a:r>
            <a:r>
              <a:rPr lang="en-US" altLang="en-US" sz="2200" dirty="0" smtClean="0">
                <a:solidFill>
                  <a:srgbClr val="FF0000"/>
                </a:solidFill>
              </a:rPr>
              <a:t>indefinitely</a:t>
            </a:r>
          </a:p>
          <a:p>
            <a:pPr lvl="1"/>
            <a:endParaRPr lang="en-US" altLang="en-US" dirty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Bounded waiting</a:t>
            </a:r>
          </a:p>
          <a:p>
            <a:pPr lvl="1"/>
            <a:r>
              <a:rPr lang="en-US" altLang="en-US" sz="2200" dirty="0" smtClean="0"/>
              <a:t>A </a:t>
            </a:r>
            <a:r>
              <a:rPr lang="en-US" altLang="en-US" sz="2200" dirty="0">
                <a:solidFill>
                  <a:srgbClr val="FF0000"/>
                </a:solidFill>
              </a:rPr>
              <a:t>bound</a:t>
            </a:r>
            <a:r>
              <a:rPr lang="en-US" altLang="en-US" sz="2200" dirty="0"/>
              <a:t> must exist on the </a:t>
            </a:r>
            <a:r>
              <a:rPr lang="en-US" altLang="en-US" sz="2200" dirty="0">
                <a:solidFill>
                  <a:srgbClr val="FF0000"/>
                </a:solidFill>
              </a:rPr>
              <a:t>number of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times that other processes are allowed</a:t>
            </a:r>
            <a:r>
              <a:rPr lang="en-US" altLang="en-US" sz="2200" dirty="0"/>
              <a:t> to enter their critical sections after a process has made a request to enter its critical section and before that request is </a:t>
            </a:r>
            <a:r>
              <a:rPr lang="en-US" altLang="en-US" sz="2200" dirty="0" smtClean="0"/>
              <a:t>granted</a:t>
            </a:r>
          </a:p>
          <a:p>
            <a:pPr lvl="2"/>
            <a:r>
              <a:rPr lang="en-US" altLang="en-US" dirty="0" smtClean="0"/>
              <a:t>Assume </a:t>
            </a:r>
            <a:r>
              <a:rPr lang="en-US" altLang="en-US" dirty="0"/>
              <a:t>that each process executes at a nonzero speed 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No </a:t>
            </a:r>
            <a:r>
              <a:rPr lang="en-US" altLang="en-US" dirty="0"/>
              <a:t>assumption concerning </a:t>
            </a:r>
            <a:r>
              <a:rPr lang="en-US" altLang="en-US" b="1" dirty="0">
                <a:solidFill>
                  <a:srgbClr val="3366FF"/>
                </a:solidFill>
              </a:rPr>
              <a:t>relative speed </a:t>
            </a:r>
            <a:r>
              <a:rPr lang="en-US" altLang="en-US" dirty="0"/>
              <a:t>of the</a:t>
            </a:r>
            <a:r>
              <a:rPr lang="en-US" altLang="en-US" b="1" dirty="0"/>
              <a:t> </a:t>
            </a:r>
            <a:r>
              <a:rPr lang="en-US" altLang="en-US" b="1" i="1" dirty="0">
                <a:solidFill>
                  <a:srgbClr val="000000"/>
                </a:solidFill>
              </a:rPr>
              <a:t>n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Preemption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</a:rPr>
              <a:t>Preemption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act of temporarily interrupting a </a:t>
            </a:r>
            <a:r>
              <a:rPr lang="en-US" dirty="0">
                <a:hlinkClick r:id="rId2"/>
              </a:rPr>
              <a:t>task</a:t>
            </a:r>
            <a:r>
              <a:rPr lang="en-US" dirty="0"/>
              <a:t> being carried out by a </a:t>
            </a:r>
            <a:r>
              <a:rPr lang="en-US" dirty="0">
                <a:hlinkClick r:id="rId3"/>
              </a:rPr>
              <a:t>computer system</a:t>
            </a:r>
            <a:r>
              <a:rPr lang="en-US" dirty="0"/>
              <a:t>, without requiring its cooperation, and with the intention of resuming the task at a later time [</a:t>
            </a:r>
            <a:r>
              <a:rPr lang="en-US" dirty="0">
                <a:solidFill>
                  <a:srgbClr val="FF0000"/>
                </a:solidFill>
              </a:rPr>
              <a:t>wiki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307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critical-section by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approaches, depend on type of OS kernels</a:t>
            </a:r>
          </a:p>
          <a:p>
            <a:pPr marL="795338" lvl="1" indent="-338138">
              <a:buSzPct val="125000"/>
            </a:pPr>
            <a:r>
              <a:rPr lang="en-US" altLang="en-US" b="1" dirty="0">
                <a:solidFill>
                  <a:srgbClr val="3366FF"/>
                </a:solidFill>
              </a:rPr>
              <a:t>Preemptive</a:t>
            </a:r>
            <a:r>
              <a:rPr lang="en-US" altLang="en-US" sz="1400" dirty="0"/>
              <a:t> </a:t>
            </a:r>
            <a:endParaRPr lang="en-US" altLang="en-US" dirty="0"/>
          </a:p>
          <a:p>
            <a:pPr marL="1252538" lvl="2" indent="-338138">
              <a:buSzPct val="125000"/>
            </a:pPr>
            <a:r>
              <a:rPr lang="en-US" altLang="en-US" dirty="0"/>
              <a:t>A</a:t>
            </a:r>
            <a:r>
              <a:rPr lang="en-US" altLang="en-US" dirty="0" smtClean="0"/>
              <a:t>llows </a:t>
            </a:r>
            <a:r>
              <a:rPr lang="en-US" altLang="en-US" dirty="0"/>
              <a:t>preemption of process when running in kernel </a:t>
            </a:r>
            <a:r>
              <a:rPr lang="en-US" altLang="en-US" dirty="0" smtClean="0"/>
              <a:t>mode</a:t>
            </a:r>
          </a:p>
          <a:p>
            <a:pPr marL="1252538" lvl="2" indent="-338138">
              <a:buSzPct val="125000"/>
            </a:pPr>
            <a:r>
              <a:rPr lang="en-US" altLang="en-US" dirty="0" smtClean="0"/>
              <a:t>Difficult to design in SMP architectures </a:t>
            </a:r>
            <a:r>
              <a:rPr lang="en-US" altLang="en-US" dirty="0" smtClean="0">
                <a:solidFill>
                  <a:srgbClr val="FF0000"/>
                </a:solidFill>
              </a:rPr>
              <a:t>(why?)</a:t>
            </a:r>
          </a:p>
          <a:p>
            <a:pPr marL="1252538" lvl="2" indent="-338138">
              <a:buSzPct val="125000"/>
            </a:pPr>
            <a:endParaRPr lang="en-US" altLang="en-US" dirty="0"/>
          </a:p>
          <a:p>
            <a:pPr marL="795338" lvl="1" indent="-338138">
              <a:buSzPct val="125000"/>
            </a:pPr>
            <a:r>
              <a:rPr lang="en-US" altLang="en-US" b="1" dirty="0" smtClean="0">
                <a:solidFill>
                  <a:srgbClr val="3366FF"/>
                </a:solidFill>
              </a:rPr>
              <a:t>Non-preemptive</a:t>
            </a:r>
          </a:p>
          <a:p>
            <a:pPr marL="1252538" lvl="2" indent="-338138">
              <a:buSzPct val="125000"/>
            </a:pPr>
            <a:r>
              <a:rPr lang="en-US" altLang="en-US" dirty="0"/>
              <a:t>R</a:t>
            </a:r>
            <a:r>
              <a:rPr lang="en-US" altLang="en-US" dirty="0" smtClean="0"/>
              <a:t>uns </a:t>
            </a:r>
            <a:r>
              <a:rPr lang="en-US" altLang="en-US" dirty="0"/>
              <a:t>until exits kernel mode, blocks, or voluntarily yields CPU</a:t>
            </a:r>
          </a:p>
          <a:p>
            <a:pPr marL="1454150" lvl="3" indent="-198438">
              <a:buSzPct val="125000"/>
            </a:pPr>
            <a:r>
              <a:rPr lang="en-US" altLang="en-US" dirty="0"/>
              <a:t>Essentially free of race conditions in kernel </a:t>
            </a:r>
            <a:r>
              <a:rPr lang="en-US" altLang="en-US" dirty="0" smtClean="0"/>
              <a:t>mode </a:t>
            </a:r>
            <a:r>
              <a:rPr lang="en-US" altLang="en-US" dirty="0">
                <a:solidFill>
                  <a:srgbClr val="FF0000"/>
                </a:solidFill>
              </a:rPr>
              <a:t>(why</a:t>
            </a:r>
            <a:r>
              <a:rPr lang="en-US" altLang="en-US" dirty="0" smtClean="0">
                <a:solidFill>
                  <a:srgbClr val="FF0000"/>
                </a:solidFill>
              </a:rPr>
              <a:t>?)</a:t>
            </a:r>
          </a:p>
          <a:p>
            <a:pPr marL="1454150" lvl="3" indent="-198438">
              <a:buSzPct val="125000"/>
            </a:pPr>
            <a:endParaRPr lang="en-US" dirty="0">
              <a:solidFill>
                <a:srgbClr val="FF0000"/>
              </a:solidFill>
            </a:endParaRPr>
          </a:p>
          <a:p>
            <a:pPr marL="82550" indent="-198438">
              <a:buSzPct val="125000"/>
            </a:pPr>
            <a:r>
              <a:rPr lang="en-US" dirty="0" smtClean="0"/>
              <a:t>Which one </a:t>
            </a:r>
          </a:p>
          <a:p>
            <a:pPr marL="539750" lvl="1" indent="-198438">
              <a:buSzPct val="125000"/>
            </a:pPr>
            <a:r>
              <a:rPr lang="en-US" dirty="0" smtClean="0"/>
              <a:t>is </a:t>
            </a:r>
            <a:r>
              <a:rPr lang="en-US" dirty="0" smtClean="0">
                <a:solidFill>
                  <a:srgbClr val="0070C0"/>
                </a:solidFill>
              </a:rPr>
              <a:t>responsive</a:t>
            </a:r>
            <a:r>
              <a:rPr lang="en-US" dirty="0" smtClean="0"/>
              <a:t>?</a:t>
            </a:r>
          </a:p>
          <a:p>
            <a:pPr marL="539750" lvl="1" indent="-198438">
              <a:buSzPct val="125000"/>
            </a:pPr>
            <a:r>
              <a:rPr lang="en-US" dirty="0"/>
              <a:t>i</a:t>
            </a:r>
            <a:r>
              <a:rPr lang="en-US" dirty="0" smtClean="0"/>
              <a:t>s suitable for </a:t>
            </a:r>
            <a:r>
              <a:rPr lang="en-US" dirty="0" smtClean="0">
                <a:solidFill>
                  <a:srgbClr val="0070C0"/>
                </a:solidFill>
              </a:rPr>
              <a:t>real-time</a:t>
            </a:r>
            <a:r>
              <a:rPr lang="en-US" dirty="0" smtClean="0"/>
              <a:t> programming?</a:t>
            </a:r>
          </a:p>
        </p:txBody>
      </p:sp>
    </p:spTree>
    <p:extLst>
      <p:ext uri="{BB962C8B-B14F-4D97-AF65-F5344CB8AC3E}">
        <p14:creationId xmlns:p14="http://schemas.microsoft.com/office/powerpoint/2010/main" val="25106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Peterson’s solution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classis </a:t>
            </a:r>
            <a:r>
              <a:rPr lang="en-US" dirty="0" smtClean="0">
                <a:solidFill>
                  <a:schemeClr val="accent1"/>
                </a:solidFill>
              </a:rPr>
              <a:t>SW</a:t>
            </a:r>
            <a:r>
              <a:rPr lang="en-US" dirty="0" smtClean="0"/>
              <a:t> solution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No guarantees </a:t>
            </a:r>
            <a:r>
              <a:rPr lang="en-US" dirty="0" smtClean="0"/>
              <a:t>in correct working of the method</a:t>
            </a:r>
          </a:p>
          <a:p>
            <a:pPr lvl="1"/>
            <a:r>
              <a:rPr lang="en-US" dirty="0" smtClean="0"/>
              <a:t>Correctness </a:t>
            </a:r>
            <a:r>
              <a:rPr lang="en-US" dirty="0"/>
              <a:t>d</a:t>
            </a:r>
            <a:r>
              <a:rPr lang="en-US" dirty="0" smtClean="0"/>
              <a:t>epends on computer architecture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Atomic</a:t>
            </a:r>
            <a:r>
              <a:rPr lang="en-US" dirty="0" smtClean="0"/>
              <a:t> instructions are needed (</a:t>
            </a:r>
            <a:r>
              <a:rPr lang="en-US" dirty="0" smtClean="0">
                <a:solidFill>
                  <a:srgbClr val="0070C0"/>
                </a:solidFill>
              </a:rPr>
              <a:t>which &amp; where?</a:t>
            </a:r>
            <a:r>
              <a:rPr lang="en-US" dirty="0" smtClean="0"/>
              <a:t>)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Good algorithm!</a:t>
            </a:r>
          </a:p>
          <a:p>
            <a:endParaRPr lang="en-US" dirty="0" smtClean="0"/>
          </a:p>
          <a:p>
            <a:r>
              <a:rPr lang="en-US" dirty="0" smtClean="0"/>
              <a:t>Shared variables</a:t>
            </a:r>
          </a:p>
          <a:p>
            <a:pPr lvl="1"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turn; </a:t>
            </a:r>
            <a:r>
              <a:rPr lang="en-US" alt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/* whose turn is */</a:t>
            </a:r>
            <a:endParaRPr lang="en-US" altLang="en-US" sz="16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 dirty="0">
                <a:latin typeface="Courier New" panose="02070309020205020404" pitchFamily="49" charset="0"/>
              </a:rPr>
              <a:t>Boolean flag[2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] </a:t>
            </a:r>
            <a:r>
              <a:rPr lang="en-US" alt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/* who enters the critical-section */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Peterson algorithm for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endParaRPr lang="en-US" i="1" baseline="-25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0738" y="1311275"/>
            <a:ext cx="7742237" cy="477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flag[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true;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turn = j;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 (flag[j] &amp;&amp; turn = = j);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critical section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flag[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false;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remainder section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} while (true); </a:t>
            </a:r>
          </a:p>
          <a:p>
            <a:pPr>
              <a:buFont typeface="Monotype Sorts" pitchFamily="-84" charset="2"/>
              <a:buNone/>
            </a:pPr>
            <a:endParaRPr lang="en-US" altLang="en-US" sz="1600" dirty="0" smtClean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08150" y="2886075"/>
            <a:ext cx="3889375" cy="96202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725613" y="4149725"/>
            <a:ext cx="2162175" cy="3873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6095998" y="2065337"/>
            <a:ext cx="5795963" cy="2603500"/>
          </a:xfrm>
          <a:prstGeom prst="cloudCallout">
            <a:avLst>
              <a:gd name="adj1" fmla="val -51290"/>
              <a:gd name="adj2" fmla="val 590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How requirements are </a:t>
            </a:r>
            <a:r>
              <a:rPr lang="en-US" sz="2000" dirty="0" smtClean="0">
                <a:solidFill>
                  <a:schemeClr val="tx1"/>
                </a:solidFill>
              </a:rPr>
              <a:t>satisfied?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Mutual exclusion (?)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Progress (?)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Bounded waiting </a:t>
            </a:r>
            <a:r>
              <a:rPr lang="en-US" sz="2000" dirty="0" smtClean="0">
                <a:solidFill>
                  <a:srgbClr val="0070C0"/>
                </a:solidFill>
              </a:rPr>
              <a:t>(?)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34258" y="1946841"/>
            <a:ext cx="5176758" cy="3653293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64002" tIns="32001" rIns="64002" bIns="3200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23185" y="941943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Pj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)=(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P0, P1)</a:t>
            </a:r>
          </a:p>
        </p:txBody>
      </p:sp>
    </p:spTree>
    <p:extLst>
      <p:ext uri="{BB962C8B-B14F-4D97-AF65-F5344CB8AC3E}">
        <p14:creationId xmlns:p14="http://schemas.microsoft.com/office/powerpoint/2010/main" val="286036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Hardware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Some </a:t>
            </a:r>
            <a:r>
              <a:rPr lang="en-US" altLang="en-US" dirty="0" err="1" smtClean="0"/>
              <a:t>hardwares</a:t>
            </a:r>
            <a:r>
              <a:rPr lang="en-US" altLang="en-US" dirty="0" smtClean="0"/>
              <a:t> </a:t>
            </a:r>
            <a:r>
              <a:rPr lang="en-US" altLang="en-US" dirty="0"/>
              <a:t>support </a:t>
            </a:r>
            <a:r>
              <a:rPr lang="en-US" altLang="en-US" dirty="0" smtClean="0"/>
              <a:t>implementing </a:t>
            </a:r>
            <a:r>
              <a:rPr lang="en-US" altLang="en-US" dirty="0"/>
              <a:t>the critical section </a:t>
            </a:r>
            <a:r>
              <a:rPr lang="en-US" altLang="en-US" dirty="0" smtClean="0"/>
              <a:t>code!</a:t>
            </a:r>
          </a:p>
          <a:p>
            <a:endParaRPr lang="en-US" dirty="0"/>
          </a:p>
          <a:p>
            <a:pPr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All solutions </a:t>
            </a:r>
            <a:r>
              <a:rPr lang="en-US" altLang="en-US" dirty="0" smtClean="0"/>
              <a:t>are based </a:t>
            </a:r>
            <a:r>
              <a:rPr lang="en-US" altLang="en-US" dirty="0"/>
              <a:t>on idea of </a:t>
            </a:r>
            <a:r>
              <a:rPr lang="en-US" altLang="en-US" b="1" dirty="0">
                <a:solidFill>
                  <a:srgbClr val="3366FF"/>
                </a:solidFill>
              </a:rPr>
              <a:t>locking</a:t>
            </a:r>
          </a:p>
          <a:p>
            <a:pPr lvl="1"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Protecting critical regions via </a:t>
            </a:r>
            <a:r>
              <a:rPr lang="en-US" altLang="en-US" dirty="0" smtClean="0"/>
              <a:t>locks</a:t>
            </a:r>
          </a:p>
          <a:p>
            <a:pPr lvl="1">
              <a:tabLst>
                <a:tab pos="739775" algn="l"/>
                <a:tab pos="1020763" algn="l"/>
                <a:tab pos="1257300" algn="l"/>
              </a:tabLst>
            </a:pPr>
            <a:endParaRPr lang="en-US" dirty="0"/>
          </a:p>
          <a:p>
            <a:pPr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Uniprocessors</a:t>
            </a:r>
            <a:r>
              <a:rPr lang="en-US" altLang="en-US" dirty="0"/>
              <a:t> – </a:t>
            </a:r>
            <a:r>
              <a:rPr lang="en-US" altLang="en-US" dirty="0">
                <a:solidFill>
                  <a:srgbClr val="FF0000"/>
                </a:solidFill>
              </a:rPr>
              <a:t>could disable interrupts</a:t>
            </a:r>
          </a:p>
          <a:p>
            <a:pPr lvl="1"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Currently running code would execute without preemption</a:t>
            </a:r>
          </a:p>
          <a:p>
            <a:pPr lvl="1"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Generally too inefficient on multiprocessor systems</a:t>
            </a:r>
          </a:p>
          <a:p>
            <a:pPr lvl="2"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Operating systems using this not broadly </a:t>
            </a:r>
            <a:r>
              <a:rPr lang="en-US" altLang="en-US" dirty="0" smtClean="0"/>
              <a:t>scalable</a:t>
            </a:r>
          </a:p>
          <a:p>
            <a:pPr lvl="2">
              <a:tabLst>
                <a:tab pos="739775" algn="l"/>
                <a:tab pos="1020763" algn="l"/>
                <a:tab pos="1257300" algn="l"/>
              </a:tabLst>
            </a:pPr>
            <a:endParaRPr lang="en-US" altLang="en-US" dirty="0"/>
          </a:p>
          <a:p>
            <a:pPr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 smtClean="0">
                <a:solidFill>
                  <a:srgbClr val="0070C0"/>
                </a:solidFill>
              </a:rPr>
              <a:t>Multiprocessors</a:t>
            </a:r>
            <a:r>
              <a:rPr lang="en-US" altLang="en-US" dirty="0" smtClean="0"/>
              <a:t> </a:t>
            </a:r>
            <a:r>
              <a:rPr lang="en-US" altLang="en-US" dirty="0"/>
              <a:t>–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provide </a:t>
            </a:r>
            <a:r>
              <a:rPr lang="en-US" altLang="en-US" dirty="0">
                <a:solidFill>
                  <a:srgbClr val="FF0000"/>
                </a:solidFill>
              </a:rPr>
              <a:t>special atomic hardware instructions</a:t>
            </a:r>
          </a:p>
          <a:p>
            <a:pPr lvl="2"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Atomic</a:t>
            </a:r>
            <a:r>
              <a:rPr lang="en-US" altLang="en-US" dirty="0"/>
              <a:t> = non-interruptible</a:t>
            </a:r>
          </a:p>
          <a:p>
            <a:pPr lvl="1"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Either </a:t>
            </a:r>
            <a:endParaRPr lang="en-US" altLang="en-US" dirty="0" smtClean="0"/>
          </a:p>
          <a:p>
            <a:pPr lvl="2"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 smtClean="0"/>
              <a:t>test </a:t>
            </a:r>
            <a:r>
              <a:rPr lang="en-US" altLang="en-US" dirty="0"/>
              <a:t>memory word and set value</a:t>
            </a:r>
          </a:p>
          <a:p>
            <a:pPr lvl="2"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 smtClean="0"/>
              <a:t>swap </a:t>
            </a:r>
            <a:r>
              <a:rPr lang="en-US" altLang="en-US" dirty="0"/>
              <a:t>contents of two memory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7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solution</a:t>
            </a:r>
            <a:r>
              <a:rPr lang="en-US" dirty="0" smtClean="0"/>
              <a:t> for critical section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1650" y="2322513"/>
            <a:ext cx="5073650" cy="2566987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acquire lock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critical section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release lock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remainder section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while (TRUE);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03350" y="2663825"/>
            <a:ext cx="1682750" cy="1016000"/>
            <a:chOff x="1327150" y="1851025"/>
            <a:chExt cx="1682750" cy="1016000"/>
          </a:xfrm>
        </p:grpSpPr>
        <p:sp>
          <p:nvSpPr>
            <p:cNvPr id="7" name="Rectangle 6"/>
            <p:cNvSpPr/>
            <p:nvPr/>
          </p:nvSpPr>
          <p:spPr bwMode="auto">
            <a:xfrm>
              <a:off x="1327150" y="2490788"/>
              <a:ext cx="1674813" cy="3762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64002" tIns="32001" rIns="64002" bIns="32001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Verdana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335088" y="1851025"/>
              <a:ext cx="1674812" cy="3460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64002" tIns="32001" rIns="64002" bIns="32001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Verdana" charset="0"/>
              </a:endParaRPr>
            </a:p>
          </p:txBody>
        </p:sp>
      </p:grpSp>
      <p:sp>
        <p:nvSpPr>
          <p:cNvPr id="9" name="Cloud Callout 8"/>
          <p:cNvSpPr/>
          <p:nvPr/>
        </p:nvSpPr>
        <p:spPr>
          <a:xfrm>
            <a:off x="6095998" y="2065337"/>
            <a:ext cx="5795963" cy="2603500"/>
          </a:xfrm>
          <a:prstGeom prst="cloudCallout">
            <a:avLst>
              <a:gd name="adj1" fmla="val -56549"/>
              <a:gd name="adj2" fmla="val 415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How requirements are </a:t>
            </a:r>
            <a:r>
              <a:rPr lang="en-US" sz="2000" dirty="0" smtClean="0">
                <a:solidFill>
                  <a:schemeClr val="tx1"/>
                </a:solidFill>
              </a:rPr>
              <a:t>satisfied?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Mutual exclusion (?)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Progress (?)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Bounded waiting </a:t>
            </a:r>
            <a:r>
              <a:rPr lang="en-US" sz="2000" dirty="0" smtClean="0">
                <a:solidFill>
                  <a:srgbClr val="0070C0"/>
                </a:solidFill>
              </a:rPr>
              <a:t>(?)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 err="1"/>
              <a:t>test_and_set</a:t>
            </a:r>
            <a:r>
              <a:rPr lang="en-US" altLang="en-US" dirty="0"/>
              <a:t>  </a:t>
            </a:r>
            <a:r>
              <a:rPr lang="en-US" altLang="en-US" dirty="0" smtClean="0"/>
              <a:t>instruction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6450" y="827088"/>
            <a:ext cx="7408863" cy="5230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 smtClean="0"/>
              <a:t>   Definition:</a:t>
            </a:r>
            <a:endParaRPr lang="en-US" alt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51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altLang="en-US" sz="2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*target)</a:t>
            </a:r>
          </a:p>
          <a:p>
            <a:pPr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</a:p>
          <a:p>
            <a:pPr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en-US" sz="2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US" altLang="en-US" sz="2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*target;</a:t>
            </a:r>
          </a:p>
          <a:p>
            <a:pPr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*target = TRUE;</a:t>
            </a:r>
          </a:p>
          <a:p>
            <a:pPr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return </a:t>
            </a:r>
            <a:r>
              <a:rPr lang="en-US" altLang="en-US" sz="2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US" altLang="en-US" sz="2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/* old value */</a:t>
            </a:r>
          </a:p>
          <a:p>
            <a:pPr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  <a:endParaRPr lang="en-US" altLang="en-US" sz="2600" dirty="0" smtClean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 smtClean="0"/>
              <a:t>Executed </a:t>
            </a:r>
            <a:r>
              <a:rPr lang="en-US" altLang="en-US" dirty="0" smtClean="0">
                <a:solidFill>
                  <a:srgbClr val="FF0000"/>
                </a:solidFill>
              </a:rPr>
              <a:t>atomically</a:t>
            </a:r>
          </a:p>
          <a:p>
            <a:pPr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 smtClean="0"/>
              <a:t>Returns the original value of passed parameter</a:t>
            </a:r>
          </a:p>
          <a:p>
            <a:pPr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 smtClean="0"/>
              <a:t>Set the new value of passed parameter to “TRUE”.</a:t>
            </a:r>
          </a:p>
          <a:p>
            <a:pPr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endParaRPr lang="en-US" alt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Cooperating </a:t>
            </a:r>
            <a:r>
              <a:rPr lang="en-US" dirty="0" smtClean="0"/>
              <a:t>process/thread: </a:t>
            </a:r>
          </a:p>
          <a:p>
            <a:pPr lvl="1"/>
            <a:r>
              <a:rPr lang="en-US" dirty="0" smtClean="0"/>
              <a:t>the one that can affect or be affected by other processes executing in system.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Processes, threads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Processes </a:t>
            </a:r>
            <a:r>
              <a:rPr lang="en-US" altLang="en-US" dirty="0"/>
              <a:t>can execute </a:t>
            </a:r>
            <a:r>
              <a:rPr lang="en-US" altLang="en-US" dirty="0">
                <a:solidFill>
                  <a:srgbClr val="0070C0"/>
                </a:solidFill>
              </a:rPr>
              <a:t>concurrently</a:t>
            </a:r>
          </a:p>
          <a:p>
            <a:pPr lvl="1"/>
            <a:r>
              <a:rPr lang="en-US" altLang="en-US" dirty="0"/>
              <a:t>May be interrupted at any time, </a:t>
            </a:r>
            <a:r>
              <a:rPr lang="en-US" altLang="en-US" dirty="0">
                <a:solidFill>
                  <a:srgbClr val="0070C0"/>
                </a:solidFill>
              </a:rPr>
              <a:t>partially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completing</a:t>
            </a:r>
            <a:r>
              <a:rPr lang="en-US" altLang="en-US" dirty="0"/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execution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Problem: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Data inconsistency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It may occur in the case of concurrent access to shared data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How to solve?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Orderly execution of cooperating processes that share a logical address space</a:t>
            </a:r>
          </a:p>
          <a:p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4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en-US" altLang="en-US" dirty="0" smtClean="0"/>
              <a:t> </a:t>
            </a:r>
            <a:r>
              <a:rPr lang="en-US" altLang="en-US" dirty="0"/>
              <a:t>using </a:t>
            </a:r>
            <a:r>
              <a:rPr lang="en-US" altLang="en-US" sz="3600" i="1" dirty="0" err="1"/>
              <a:t>test_and_set</a:t>
            </a:r>
            <a:r>
              <a:rPr lang="en-US" altLang="en-US" sz="3600" i="1" dirty="0"/>
              <a:t>()</a:t>
            </a:r>
            <a:endParaRPr lang="en-US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69950" y="1193800"/>
            <a:ext cx="1033145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42278" algn="l"/>
                <a:tab pos="1023411" algn="l"/>
                <a:tab pos="1258984" algn="l"/>
              </a:tabLst>
              <a:defRPr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Shared Boolean variable lock, initialized to FALSE</a:t>
            </a:r>
          </a:p>
          <a:p>
            <a:pPr marL="0" indent="0">
              <a:buNone/>
              <a:tabLst>
                <a:tab pos="742278" algn="l"/>
                <a:tab pos="1023411" algn="l"/>
                <a:tab pos="1258984" algn="l"/>
              </a:tabLst>
              <a:defRPr/>
            </a:pPr>
            <a:endParaRPr lang="en-US" altLang="en-US" sz="18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742278" algn="l"/>
                <a:tab pos="1023411" algn="l"/>
                <a:tab pos="1258984" algn="l"/>
              </a:tabLst>
              <a:defRPr/>
            </a:pPr>
            <a:endParaRPr lang="en-US" altLang="en-US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742278" algn="l"/>
                <a:tab pos="1023411" algn="l"/>
                <a:tab pos="1258984" algn="l"/>
              </a:tabLst>
              <a:defRPr/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 {</a:t>
            </a:r>
            <a:b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while (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test_and_set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(&amp;lock)) </a:t>
            </a:r>
          </a:p>
          <a:p>
            <a:pPr marL="0" indent="0">
              <a:buNone/>
              <a:defRPr/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; /* do nothing */ </a:t>
            </a:r>
          </a:p>
          <a:p>
            <a:pPr marL="0" indent="0">
              <a:buNone/>
              <a:defRPr/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/* critical section */ </a:t>
            </a:r>
          </a:p>
          <a:p>
            <a:pPr marL="0" indent="0">
              <a:buNone/>
              <a:defRPr/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lock = false; </a:t>
            </a:r>
          </a:p>
          <a:p>
            <a:pPr marL="0" indent="0">
              <a:buNone/>
              <a:defRPr/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/* remainder section */ </a:t>
            </a:r>
          </a:p>
          <a:p>
            <a:pPr marL="0" indent="0">
              <a:buNone/>
              <a:defRPr/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} while (true);</a:t>
            </a:r>
            <a:r>
              <a:rPr lang="en-US" altLang="en-US" sz="3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tabLst>
                <a:tab pos="742278" algn="l"/>
                <a:tab pos="1023411" algn="l"/>
                <a:tab pos="1258984" algn="l"/>
              </a:tabLst>
              <a:defRPr/>
            </a:pPr>
            <a:endParaRPr lang="en-US" sz="3200" dirty="0" smtClean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tabLst>
                <a:tab pos="742278" algn="l"/>
                <a:tab pos="1023411" algn="l"/>
                <a:tab pos="1258984" algn="l"/>
              </a:tabLst>
              <a:defRPr/>
            </a:pPr>
            <a:r>
              <a:rPr lang="en-US" sz="3200" dirty="0" smtClean="0">
                <a:ea typeface="ＭＳ Ｐゴシック" charset="0"/>
                <a:cs typeface="ＭＳ Ｐゴシック" charset="0"/>
              </a:rPr>
              <a:t>               </a:t>
            </a: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5900" y="2311400"/>
            <a:ext cx="7239000" cy="3302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1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err="1"/>
              <a:t>compare_and_swap</a:t>
            </a:r>
            <a:r>
              <a:rPr lang="en-US" altLang="en-US" dirty="0"/>
              <a:t> </a:t>
            </a:r>
            <a:r>
              <a:rPr lang="en-US" altLang="en-US" dirty="0" smtClean="0"/>
              <a:t>instruction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5011" y="1263316"/>
            <a:ext cx="11417968" cy="512478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b="1" dirty="0" smtClean="0"/>
              <a:t>Definition: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compare _</a:t>
            </a:r>
            <a:r>
              <a:rPr lang="en-US" alt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and_swap</a:t>
            </a:r>
            <a:r>
              <a:rPr lang="en-US" alt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*value, </a:t>
            </a:r>
            <a:r>
              <a:rPr lang="en-US" alt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expected, </a:t>
            </a:r>
            <a:r>
              <a:rPr lang="en-US" alt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alt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temp = *value;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sz="2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if (*value == expected)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*value = </a:t>
            </a:r>
            <a:r>
              <a:rPr lang="en-US" alt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alt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temp;     /* old value */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b="1" dirty="0" smtClean="0"/>
              <a:t>Executed </a:t>
            </a:r>
            <a:r>
              <a:rPr lang="en-US" altLang="en-US" b="1" dirty="0" smtClean="0">
                <a:solidFill>
                  <a:srgbClr val="FF0000"/>
                </a:solidFill>
              </a:rPr>
              <a:t>atomically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endParaRPr lang="en-US" altLang="en-US" b="1" dirty="0" smtClean="0"/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b="1" dirty="0" smtClean="0"/>
              <a:t>Returns the original value of passed parameter “value”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endParaRPr lang="en-US" altLang="en-US" b="1" dirty="0" smtClean="0"/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b="1" dirty="0" smtClean="0"/>
              <a:t>Set  the variable “value”  the value of the passed parameter “</a:t>
            </a:r>
            <a:r>
              <a:rPr lang="en-US" altLang="en-US" b="1" dirty="0" err="1" smtClean="0"/>
              <a:t>new_value</a:t>
            </a:r>
            <a:r>
              <a:rPr lang="en-US" altLang="en-US" b="1" dirty="0" smtClean="0"/>
              <a:t>” but only if “value” ==“expected”. That is, the swap takes place only under this condition.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endParaRPr lang="en-US" altLang="en-US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solution</a:t>
            </a:r>
            <a:r>
              <a:rPr lang="en-US" altLang="en-US" dirty="0" smtClean="0"/>
              <a:t> </a:t>
            </a:r>
            <a:r>
              <a:rPr lang="en-US" altLang="en-US" dirty="0"/>
              <a:t>using </a:t>
            </a:r>
            <a:r>
              <a:rPr lang="en-US" altLang="en-US" sz="3600" i="1" dirty="0" err="1" smtClean="0"/>
              <a:t>compare_and_swap</a:t>
            </a:r>
            <a:r>
              <a:rPr lang="en-US" altLang="en-US" sz="3600" i="1" dirty="0" smtClean="0"/>
              <a:t>()</a:t>
            </a:r>
            <a:endParaRPr lang="en-US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7088" y="1211263"/>
            <a:ext cx="8621712" cy="433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2400" dirty="0" smtClean="0"/>
              <a:t>Shared integer 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lock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 initialized to 0; </a:t>
            </a:r>
            <a:endParaRPr lang="en-US" altLang="en-US" sz="2400" dirty="0" smtClean="0"/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2000" dirty="0" smtClean="0"/>
              <a:t>    </a:t>
            </a:r>
            <a:r>
              <a:rPr lang="en-US" altLang="en-US" sz="1600" dirty="0" smtClean="0"/>
              <a:t>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" y="1865565"/>
            <a:ext cx="7543800" cy="40005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compare_and_swap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(&amp;lock, 0, 1) != 0)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;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do nothing */ </a:t>
            </a:r>
            <a:endParaRPr lang="en-US" alt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critical section */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remainder section */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while (true);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6205537" y="2806700"/>
            <a:ext cx="5795963" cy="2603500"/>
          </a:xfrm>
          <a:prstGeom prst="cloudCallout">
            <a:avLst>
              <a:gd name="adj1" fmla="val -53920"/>
              <a:gd name="adj2" fmla="val 405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How requirements are </a:t>
            </a:r>
            <a:r>
              <a:rPr lang="en-US" sz="2000" dirty="0" smtClean="0">
                <a:solidFill>
                  <a:schemeClr val="tx1"/>
                </a:solidFill>
              </a:rPr>
              <a:t>satisfied?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Mutual exclusion (?)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Progress (?)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Bounded waiting </a:t>
            </a:r>
            <a:r>
              <a:rPr lang="en-US" sz="2000" dirty="0" smtClean="0">
                <a:solidFill>
                  <a:srgbClr val="FF0000"/>
                </a:solidFill>
              </a:rPr>
              <a:t>(?)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Bounded-waiting </a:t>
            </a:r>
            <a:r>
              <a:rPr lang="en-US" altLang="en-US" dirty="0" smtClean="0"/>
              <a:t>mutual exclusion </a:t>
            </a:r>
            <a:r>
              <a:rPr lang="en-US" altLang="en-US" dirty="0"/>
              <a:t>with </a:t>
            </a:r>
            <a:r>
              <a:rPr lang="en-US" altLang="en-US" dirty="0" err="1"/>
              <a:t>test_and_set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24089" y="890336"/>
            <a:ext cx="4443412" cy="5612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  <a:b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waiting[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  <a:b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key = true;</a:t>
            </a:r>
            <a:b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(waiting[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&amp;&amp; key) </a:t>
            </a:r>
          </a:p>
          <a:p>
            <a:pPr marL="0" indent="0">
              <a:lnSpc>
                <a:spcPct val="100000"/>
              </a:lnSpc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key = 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(&amp;lock); </a:t>
            </a:r>
          </a:p>
          <a:p>
            <a:pPr marL="0" indent="0">
              <a:lnSpc>
                <a:spcPct val="100000"/>
              </a:lnSpc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waiting[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false; </a:t>
            </a:r>
          </a:p>
          <a:p>
            <a:pPr marL="0" indent="0">
              <a:lnSpc>
                <a:spcPct val="100000"/>
              </a:lnSpc>
              <a:buFont typeface="Monotype Sorts" pitchFamily="-84" charset="2"/>
              <a:buNone/>
            </a:pPr>
            <a:endParaRPr lang="en-US" alt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critical section */ </a:t>
            </a:r>
          </a:p>
          <a:p>
            <a:pPr marL="0" indent="0">
              <a:lnSpc>
                <a:spcPct val="100000"/>
              </a:lnSpc>
              <a:buFont typeface="Monotype Sorts" pitchFamily="-84" charset="2"/>
              <a:buNone/>
            </a:pPr>
            <a:endParaRPr lang="en-US" alt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j = (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+ 1) % n; </a:t>
            </a:r>
          </a:p>
          <a:p>
            <a:pPr marL="0" indent="0">
              <a:lnSpc>
                <a:spcPct val="100000"/>
              </a:lnSpc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((j != 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&amp;&amp; !waiting[j]) </a:t>
            </a:r>
          </a:p>
          <a:p>
            <a:pPr marL="0" indent="0">
              <a:lnSpc>
                <a:spcPct val="100000"/>
              </a:lnSpc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j = (j + 1) % n; </a:t>
            </a:r>
          </a:p>
          <a:p>
            <a:pPr marL="0" indent="0">
              <a:lnSpc>
                <a:spcPct val="100000"/>
              </a:lnSpc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(j == 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lock = false; </a:t>
            </a:r>
          </a:p>
          <a:p>
            <a:pPr marL="0" indent="0">
              <a:lnSpc>
                <a:spcPct val="100000"/>
              </a:lnSpc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</a:p>
          <a:p>
            <a:pPr marL="0" indent="0">
              <a:lnSpc>
                <a:spcPct val="100000"/>
              </a:lnSpc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waiting[j] = false; </a:t>
            </a:r>
          </a:p>
          <a:p>
            <a:pPr marL="0" indent="0">
              <a:lnSpc>
                <a:spcPct val="100000"/>
              </a:lnSpc>
              <a:buFont typeface="Monotype Sorts" pitchFamily="-84" charset="2"/>
              <a:buNone/>
            </a:pPr>
            <a:endParaRPr lang="en-US" alt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remainder section */ </a:t>
            </a:r>
          </a:p>
          <a:p>
            <a:pPr marL="0" indent="0">
              <a:lnSpc>
                <a:spcPct val="100000"/>
              </a:lnSpc>
              <a:buFont typeface="Monotype Sorts" pitchFamily="-84" charset="2"/>
              <a:buNone/>
            </a:pPr>
            <a:endParaRPr lang="en-US" alt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while (true); </a:t>
            </a:r>
          </a:p>
        </p:txBody>
      </p:sp>
    </p:spTree>
    <p:extLst>
      <p:ext uri="{BB962C8B-B14F-4D97-AF65-F5344CB8AC3E}">
        <p14:creationId xmlns:p14="http://schemas.microsoft.com/office/powerpoint/2010/main" val="8147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OS solution!: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locks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97711" y="1288716"/>
            <a:ext cx="11417968" cy="49136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Previous solutions are </a:t>
            </a:r>
            <a:r>
              <a:rPr lang="en-US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complicated</a:t>
            </a:r>
            <a:r>
              <a:rPr lang="en-US" dirty="0">
                <a:ea typeface="ＭＳ Ｐゴシック" charset="0"/>
                <a:cs typeface="ＭＳ Ｐゴシック" charset="0"/>
              </a:rPr>
              <a:t> and generally </a:t>
            </a:r>
            <a:r>
              <a:rPr lang="en-US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inaccessible</a:t>
            </a:r>
            <a:r>
              <a:rPr lang="en-US" dirty="0">
                <a:ea typeface="ＭＳ Ｐゴシック" charset="0"/>
                <a:cs typeface="ＭＳ Ｐゴシック" charset="0"/>
              </a:rPr>
              <a:t> to application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programmers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OS designers build software tools to solve critical section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problem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Simplest is </a:t>
            </a:r>
            <a:r>
              <a:rPr lang="en-US" sz="2600" i="1" dirty="0" err="1" smtClean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mutex</a:t>
            </a:r>
            <a:r>
              <a:rPr lang="en-US" sz="2600" dirty="0" smtClean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lock 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(</a:t>
            </a:r>
            <a:r>
              <a:rPr lang="en-US" i="1" dirty="0" smtClean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mut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ual </a:t>
            </a:r>
            <a:r>
              <a:rPr lang="en-US" i="1" dirty="0" smtClean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ex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clusions)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Protect a critical section  </a:t>
            </a:r>
            <a:r>
              <a:rPr lang="en-US" dirty="0">
                <a:ea typeface="ＭＳ Ｐゴシック" charset="0"/>
                <a:cs typeface="ＭＳ Ｐゴシック" charset="0"/>
              </a:rPr>
              <a:t>by first </a:t>
            </a:r>
            <a:r>
              <a:rPr lang="en-US" sz="2600" b="1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acquire()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 lock then </a:t>
            </a:r>
            <a:r>
              <a:rPr lang="en-US" sz="2600" b="1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release()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the lock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Boolean </a:t>
            </a:r>
            <a:r>
              <a:rPr lang="en-US" dirty="0">
                <a:ea typeface="ＭＳ Ｐゴシック" charset="0"/>
                <a:cs typeface="ＭＳ Ｐゴシック" charset="0"/>
              </a:rPr>
              <a:t>variable indicating if lock is available or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not</a:t>
            </a:r>
          </a:p>
          <a:p>
            <a:pPr lvl="1"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Calls to </a:t>
            </a:r>
            <a:r>
              <a:rPr lang="en-US" sz="2600" b="1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acquire()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600" b="1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release()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must be </a:t>
            </a:r>
            <a:r>
              <a:rPr lang="en-US" dirty="0" smtClean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atomic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Usually </a:t>
            </a:r>
            <a:r>
              <a:rPr lang="en-US" dirty="0">
                <a:ea typeface="ＭＳ Ｐゴシック" charset="0"/>
                <a:cs typeface="ＭＳ Ｐゴシック" charset="0"/>
              </a:rPr>
              <a:t>implemented via </a:t>
            </a:r>
            <a:r>
              <a:rPr lang="en-US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hardware atomic </a:t>
            </a:r>
            <a:r>
              <a:rPr lang="en-US" dirty="0" smtClean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instructions</a:t>
            </a:r>
          </a:p>
          <a:p>
            <a:pPr lvl="1"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But this solution requires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-128"/>
              </a:rPr>
              <a:t>busy </a:t>
            </a:r>
            <a:r>
              <a:rPr lang="en-US" b="1" dirty="0" smtClean="0">
                <a:solidFill>
                  <a:srgbClr val="3366FF"/>
                </a:solidFill>
                <a:ea typeface="ＭＳ Ｐゴシック" charset="0"/>
                <a:cs typeface="ＭＳ Ｐゴシック" charset="-128"/>
              </a:rPr>
              <a:t>waiting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This </a:t>
            </a:r>
            <a:r>
              <a:rPr lang="en-US" dirty="0">
                <a:ea typeface="ＭＳ Ｐゴシック" charset="0"/>
                <a:cs typeface="ＭＳ Ｐゴシック" charset="0"/>
              </a:rPr>
              <a:t>lock therefore called 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-128"/>
              </a:rPr>
              <a:t>spinlock</a:t>
            </a:r>
          </a:p>
          <a:p>
            <a:pPr>
              <a:lnSpc>
                <a:spcPct val="90000"/>
              </a:lnSpc>
              <a:defRPr/>
            </a:pPr>
            <a:endParaRPr lang="en-US" sz="16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acquire() and release()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82650" y="1169988"/>
            <a:ext cx="3905250" cy="4530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acquire() {</a:t>
            </a:r>
            <a:b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while (!available)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; /* busy wait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available = false;;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endParaRPr lang="en-US" alt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release()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available = true;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endPara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endParaRPr lang="en-US" alt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438898" y="1127026"/>
            <a:ext cx="4749800" cy="230832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acquire lock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critical section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release lock 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remainder section 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} while (true); 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5545137" y="3672040"/>
            <a:ext cx="5795963" cy="2603500"/>
          </a:xfrm>
          <a:prstGeom prst="cloudCallout">
            <a:avLst>
              <a:gd name="adj1" fmla="val -10534"/>
              <a:gd name="adj2" fmla="val -633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How requirements are </a:t>
            </a:r>
            <a:r>
              <a:rPr lang="en-US" sz="2000" dirty="0" smtClean="0">
                <a:solidFill>
                  <a:schemeClr val="tx1"/>
                </a:solidFill>
              </a:rPr>
              <a:t>satisfied?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Mutual exclusion (?)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Progress (?)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Bounded waiting </a:t>
            </a:r>
            <a:r>
              <a:rPr lang="en-US" sz="2000" dirty="0" smtClean="0">
                <a:solidFill>
                  <a:srgbClr val="FF0000"/>
                </a:solidFill>
              </a:rPr>
              <a:t>(?)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0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What is the main problem of all mentioned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methods?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9553" y="3777915"/>
            <a:ext cx="40508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Busy waiting!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18978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Semaphore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 smtClean="0">
                <a:solidFill>
                  <a:srgbClr val="0070C0"/>
                </a:solidFill>
              </a:rPr>
              <a:t>Synchronization tool</a:t>
            </a:r>
            <a:r>
              <a:rPr lang="en-US" altLang="en-US" sz="2400" dirty="0" smtClean="0"/>
              <a:t> that provides more </a:t>
            </a:r>
            <a:r>
              <a:rPr lang="en-US" altLang="en-US" sz="2400" dirty="0" smtClean="0">
                <a:solidFill>
                  <a:srgbClr val="0070C0"/>
                </a:solidFill>
              </a:rPr>
              <a:t>sophisticated ways</a:t>
            </a:r>
            <a:r>
              <a:rPr lang="en-US" altLang="en-US" sz="2400" dirty="0" smtClean="0"/>
              <a:t> (than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Mutex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locks)  for process to synchronize their activities</a:t>
            </a:r>
          </a:p>
          <a:p>
            <a:pPr>
              <a:lnSpc>
                <a:spcPct val="120000"/>
              </a:lnSpc>
            </a:pPr>
            <a:r>
              <a:rPr lang="en-US" altLang="en-US" sz="1800" dirty="0" smtClean="0"/>
              <a:t>Semaphore </a:t>
            </a:r>
            <a:r>
              <a:rPr lang="en-US" altLang="en-US" sz="1800" b="1" i="1" dirty="0" smtClean="0">
                <a:solidFill>
                  <a:srgbClr val="0070C0"/>
                </a:solidFill>
              </a:rPr>
              <a:t>S</a:t>
            </a:r>
            <a:r>
              <a:rPr lang="en-US" altLang="en-US" sz="1800" dirty="0" smtClean="0"/>
              <a:t> – </a:t>
            </a:r>
            <a:r>
              <a:rPr lang="en-US" altLang="en-US" sz="1800" dirty="0" smtClean="0">
                <a:solidFill>
                  <a:srgbClr val="0070C0"/>
                </a:solidFill>
              </a:rPr>
              <a:t>integer variable</a:t>
            </a:r>
          </a:p>
          <a:p>
            <a:pPr>
              <a:lnSpc>
                <a:spcPct val="120000"/>
              </a:lnSpc>
            </a:pPr>
            <a:r>
              <a:rPr lang="en-US" altLang="en-US" sz="1800" dirty="0" smtClean="0"/>
              <a:t>Can only be accessed via two indivisible (</a:t>
            </a:r>
            <a:r>
              <a:rPr lang="en-US" altLang="en-US" sz="1800" dirty="0" smtClean="0">
                <a:solidFill>
                  <a:srgbClr val="0070C0"/>
                </a:solidFill>
              </a:rPr>
              <a:t>atomic</a:t>
            </a:r>
            <a:r>
              <a:rPr lang="en-US" altLang="en-US" sz="1800" dirty="0" smtClean="0"/>
              <a:t>) operations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wait()</a:t>
            </a:r>
            <a:r>
              <a:rPr lang="en-US" altLang="en-US" sz="1800" dirty="0" smtClean="0">
                <a:solidFill>
                  <a:srgbClr val="000000"/>
                </a:solidFill>
              </a:rPr>
              <a:t>and </a:t>
            </a:r>
            <a:r>
              <a:rPr lang="en-US" alt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signal()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2295" y="4044738"/>
            <a:ext cx="3619500" cy="190205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wait(S)</a:t>
            </a: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altLang="en-US" sz="16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{ </a:t>
            </a:r>
            <a:endParaRPr lang="en-US" altLang="en-US" sz="16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(S &lt;= 0)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; // busy wait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   S--;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388100" y="4044738"/>
            <a:ext cx="3619500" cy="190205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signal(S)</a:t>
            </a: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altLang="en-US" sz="16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{ </a:t>
            </a:r>
            <a:endParaRPr lang="en-US" altLang="en-US" sz="16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   S++;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  <a:p>
            <a:pPr lvl="1">
              <a:lnSpc>
                <a:spcPct val="120000"/>
              </a:lnSpc>
              <a:buNone/>
            </a:pPr>
            <a:endParaRPr lang="en-US" sz="16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None/>
            </a:pPr>
            <a:endParaRPr lang="en-US" sz="16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677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2997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busy waiting</a:t>
            </a:r>
            <a:r>
              <a:rPr lang="en-US" dirty="0" smtClean="0"/>
              <a:t> in 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FIFO queue for waiting process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5011" y="2000160"/>
            <a:ext cx="11501551" cy="3756073"/>
            <a:chOff x="385011" y="2000160"/>
            <a:chExt cx="11501551" cy="3756073"/>
          </a:xfrm>
        </p:grpSpPr>
        <p:sp>
          <p:nvSpPr>
            <p:cNvPr id="4" name="Rectangle 3"/>
            <p:cNvSpPr/>
            <p:nvPr/>
          </p:nvSpPr>
          <p:spPr>
            <a:xfrm>
              <a:off x="3323086" y="2000160"/>
              <a:ext cx="5541818" cy="1200329"/>
            </a:xfrm>
            <a:prstGeom prst="rect">
              <a:avLst/>
            </a:prstGeom>
            <a:ln w="19050">
              <a:solidFill>
                <a:srgbClr val="0070C0"/>
              </a:solidFill>
            </a:ln>
          </p:spPr>
          <p:txBody>
            <a:bodyPr>
              <a:spAutoFit/>
            </a:bodyPr>
            <a:lstStyle/>
            <a:p>
              <a:r>
                <a:rPr lang="en-US" alt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value;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process *list;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} semaphore;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5011" y="3719178"/>
              <a:ext cx="5541818" cy="2031325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wait(semaphore *S) { </a:t>
              </a:r>
            </a:p>
            <a:p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S-&gt;value--; </a:t>
              </a:r>
            </a:p>
            <a:p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if (S-&gt;value &lt; 0) {</a:t>
              </a:r>
              <a:b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add this process to S-&gt;list; </a:t>
              </a:r>
            </a:p>
            <a:p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block(); </a:t>
              </a:r>
            </a:p>
            <a:p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} </a:t>
              </a:r>
            </a:p>
            <a:p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344744" y="3724908"/>
              <a:ext cx="5541818" cy="2031325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signal(semaphore *S) { </a:t>
              </a:r>
            </a:p>
            <a:p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S-&gt;value++; </a:t>
              </a:r>
            </a:p>
            <a:p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if (S-&gt;value &lt;= 0) {</a:t>
              </a:r>
              <a:b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remove a process P from S-&gt;list; </a:t>
              </a:r>
            </a:p>
            <a:p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wakeup(P); </a:t>
              </a:r>
            </a:p>
            <a:p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} </a:t>
              </a:r>
            </a:p>
            <a:p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25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shared data by 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0000" y="1263317"/>
            <a:ext cx="6425357" cy="506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example!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76016"/>
            <a:ext cx="11417968" cy="4913647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A </a:t>
            </a:r>
            <a:r>
              <a:rPr lang="en-US" altLang="en-US" dirty="0"/>
              <a:t>solution to </a:t>
            </a:r>
            <a:r>
              <a:rPr lang="en-US" altLang="en-US" dirty="0" smtClean="0">
                <a:solidFill>
                  <a:srgbClr val="FF0000"/>
                </a:solidFill>
              </a:rPr>
              <a:t>consumer-producer</a:t>
            </a:r>
            <a:r>
              <a:rPr lang="en-US" altLang="en-US" dirty="0" smtClean="0"/>
              <a:t> </a:t>
            </a:r>
            <a:r>
              <a:rPr lang="en-US" altLang="en-US" dirty="0"/>
              <a:t>problem that fills </a:t>
            </a:r>
            <a:r>
              <a:rPr lang="en-US" altLang="en-US" b="1" i="1" dirty="0">
                <a:solidFill>
                  <a:srgbClr val="FF0000"/>
                </a:solidFill>
              </a:rPr>
              <a:t>all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the buffers. 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2"/>
            <a:r>
              <a:rPr lang="en-US" altLang="en-US" dirty="0" smtClean="0"/>
              <a:t>We can have </a:t>
            </a:r>
            <a:r>
              <a:rPr lang="en-US" altLang="en-US" dirty="0"/>
              <a:t>an integer </a:t>
            </a:r>
            <a:r>
              <a:rPr lang="en-US" altLang="en-US" b="1" dirty="0">
                <a:solidFill>
                  <a:srgbClr val="0070C0"/>
                </a:solidFill>
                <a:latin typeface="Courier" pitchFamily="-84" charset="0"/>
              </a:rPr>
              <a:t>counter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that keeps track of the </a:t>
            </a:r>
            <a:r>
              <a:rPr lang="en-US" altLang="en-US" dirty="0">
                <a:solidFill>
                  <a:srgbClr val="0070C0"/>
                </a:solidFill>
              </a:rPr>
              <a:t>number of full buffers</a:t>
            </a:r>
            <a:r>
              <a:rPr lang="en-US" altLang="en-US" dirty="0"/>
              <a:t>.  </a:t>
            </a:r>
            <a:endParaRPr lang="en-US" altLang="en-US" dirty="0" smtClean="0"/>
          </a:p>
          <a:p>
            <a:pPr lvl="2"/>
            <a:endParaRPr lang="en-US" altLang="en-US" dirty="0" smtClean="0"/>
          </a:p>
          <a:p>
            <a:pPr lvl="2"/>
            <a:r>
              <a:rPr lang="en-US" altLang="en-US" dirty="0" smtClean="0"/>
              <a:t>Initially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" pitchFamily="-84" charset="0"/>
              </a:rPr>
              <a:t>counter</a:t>
            </a:r>
            <a:r>
              <a:rPr lang="en-US" altLang="en-US" dirty="0">
                <a:latin typeface="Courier" pitchFamily="-84" charset="0"/>
              </a:rPr>
              <a:t> </a:t>
            </a:r>
            <a:r>
              <a:rPr lang="en-US" altLang="en-US" dirty="0"/>
              <a:t>is </a:t>
            </a:r>
            <a:r>
              <a:rPr lang="en-US" altLang="en-US" dirty="0">
                <a:solidFill>
                  <a:srgbClr val="0070C0"/>
                </a:solidFill>
              </a:rPr>
              <a:t>set to 0</a:t>
            </a:r>
            <a:r>
              <a:rPr lang="en-US" altLang="en-US" dirty="0"/>
              <a:t>. </a:t>
            </a:r>
            <a:endParaRPr lang="en-US" altLang="en-US" dirty="0" smtClean="0"/>
          </a:p>
          <a:p>
            <a:pPr lvl="2"/>
            <a:endParaRPr lang="en-US" altLang="en-US" dirty="0" smtClean="0"/>
          </a:p>
          <a:p>
            <a:pPr lvl="2"/>
            <a:r>
              <a:rPr lang="en-US" altLang="en-US" dirty="0" smtClean="0"/>
              <a:t>It </a:t>
            </a:r>
            <a:r>
              <a:rPr lang="en-US" altLang="en-US" dirty="0"/>
              <a:t>is </a:t>
            </a:r>
            <a:r>
              <a:rPr lang="en-US" altLang="en-US" dirty="0">
                <a:solidFill>
                  <a:srgbClr val="0070C0"/>
                </a:solidFill>
              </a:rPr>
              <a:t>incremented</a:t>
            </a:r>
            <a:r>
              <a:rPr lang="en-US" altLang="en-US" dirty="0"/>
              <a:t> by the </a:t>
            </a:r>
            <a:r>
              <a:rPr lang="en-US" altLang="en-US" dirty="0">
                <a:solidFill>
                  <a:srgbClr val="0070C0"/>
                </a:solidFill>
              </a:rPr>
              <a:t>producer</a:t>
            </a:r>
            <a:r>
              <a:rPr lang="en-US" altLang="en-US" dirty="0"/>
              <a:t> after it produces a new buffer </a:t>
            </a:r>
            <a:endParaRPr lang="en-US" altLang="en-US" dirty="0" smtClean="0"/>
          </a:p>
          <a:p>
            <a:pPr lvl="2"/>
            <a:endParaRPr lang="en-US" altLang="en-US" dirty="0" smtClean="0"/>
          </a:p>
          <a:p>
            <a:pPr lvl="2"/>
            <a:r>
              <a:rPr lang="en-US" altLang="en-US" dirty="0" smtClean="0"/>
              <a:t>It is </a:t>
            </a:r>
            <a:r>
              <a:rPr lang="en-US" altLang="en-US" dirty="0">
                <a:solidFill>
                  <a:srgbClr val="0070C0"/>
                </a:solidFill>
              </a:rPr>
              <a:t>decremented</a:t>
            </a:r>
            <a:r>
              <a:rPr lang="en-US" altLang="en-US" dirty="0"/>
              <a:t> by the </a:t>
            </a:r>
            <a:r>
              <a:rPr lang="en-US" altLang="en-US" dirty="0">
                <a:solidFill>
                  <a:srgbClr val="0070C0"/>
                </a:solidFill>
              </a:rPr>
              <a:t>consumer</a:t>
            </a:r>
            <a:r>
              <a:rPr lang="en-US" altLang="en-US" dirty="0"/>
              <a:t> after it consumes a buffer.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Binary semaphore </a:t>
            </a:r>
            <a:r>
              <a:rPr lang="en-US" dirty="0" smtClean="0"/>
              <a:t>(same as </a:t>
            </a:r>
            <a:r>
              <a:rPr lang="en-US" dirty="0" err="1"/>
              <a:t>m</a:t>
            </a:r>
            <a:r>
              <a:rPr lang="en-US" dirty="0" err="1" smtClean="0"/>
              <a:t>utex</a:t>
            </a:r>
            <a:r>
              <a:rPr lang="en-US" dirty="0" smtClean="0"/>
              <a:t> lock)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Counting semaphore </a:t>
            </a:r>
            <a:r>
              <a:rPr lang="en-US" dirty="0" smtClean="0"/>
              <a:t>(suitable for managing number of resources)</a:t>
            </a:r>
          </a:p>
          <a:p>
            <a:r>
              <a:rPr lang="en-US" altLang="en-US" sz="2400" dirty="0">
                <a:sym typeface="MT Extra" panose="05050102010205020202" pitchFamily="18" charset="2"/>
              </a:rPr>
              <a:t>Can solve various synchronization </a:t>
            </a:r>
            <a:r>
              <a:rPr lang="en-US" altLang="en-US" sz="2400" dirty="0" smtClean="0">
                <a:sym typeface="MT Extra" panose="05050102010205020202" pitchFamily="18" charset="2"/>
              </a:rPr>
              <a:t>problems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  <a:sym typeface="MT Extra" panose="05050102010205020202" pitchFamily="18" charset="2"/>
              </a:rPr>
              <a:t>Example: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sym typeface="MT Extra" panose="05050102010205020202" pitchFamily="18" charset="2"/>
              </a:rPr>
              <a:t>Consider </a:t>
            </a:r>
            <a:r>
              <a:rPr lang="en-US" altLang="en-US" sz="2000" b="1" i="1" dirty="0">
                <a:solidFill>
                  <a:srgbClr val="FF0000"/>
                </a:solidFill>
                <a:sym typeface="MT Extra" panose="05050102010205020202" pitchFamily="18" charset="2"/>
              </a:rPr>
              <a:t>P</a:t>
            </a:r>
            <a:r>
              <a:rPr lang="en-US" altLang="en-US" sz="2000" b="1" i="1" baseline="-25000" dirty="0">
                <a:solidFill>
                  <a:srgbClr val="FF0000"/>
                </a:solidFill>
                <a:sym typeface="MT Extra" panose="05050102010205020202" pitchFamily="18" charset="2"/>
              </a:rPr>
              <a:t>1</a:t>
            </a:r>
            <a:r>
              <a:rPr lang="en-US" altLang="en-US" sz="2000" b="1" i="1" dirty="0">
                <a:solidFill>
                  <a:srgbClr val="FF0000"/>
                </a:solidFill>
                <a:sym typeface="MT Extra" panose="05050102010205020202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MT Extra" panose="05050102010205020202" pitchFamily="18" charset="2"/>
              </a:rPr>
              <a:t> and </a:t>
            </a:r>
            <a:r>
              <a:rPr lang="en-US" altLang="en-US" sz="2000" b="1" i="1" dirty="0">
                <a:solidFill>
                  <a:srgbClr val="FF0000"/>
                </a:solidFill>
                <a:sym typeface="MT Extra" panose="05050102010205020202" pitchFamily="18" charset="2"/>
              </a:rPr>
              <a:t>P</a:t>
            </a:r>
            <a:r>
              <a:rPr lang="en-US" altLang="en-US" sz="2000" b="1" i="1" baseline="-25000" dirty="0">
                <a:solidFill>
                  <a:srgbClr val="FF0000"/>
                </a:solidFill>
                <a:sym typeface="MT Extra" panose="05050102010205020202" pitchFamily="18" charset="2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sym typeface="MT Extra" panose="05050102010205020202" pitchFamily="18" charset="2"/>
              </a:rPr>
              <a:t> that require</a:t>
            </a:r>
            <a:r>
              <a:rPr lang="en-US" altLang="en-US" sz="2000" b="1" i="1" dirty="0">
                <a:solidFill>
                  <a:srgbClr val="FF0000"/>
                </a:solidFill>
                <a:sym typeface="MT Extra" panose="05050102010205020202" pitchFamily="18" charset="2"/>
              </a:rPr>
              <a:t> S</a:t>
            </a:r>
            <a:r>
              <a:rPr lang="en-US" altLang="en-US" sz="2000" b="1" i="1" baseline="-25000" dirty="0">
                <a:solidFill>
                  <a:srgbClr val="FF0000"/>
                </a:solidFill>
                <a:sym typeface="MT Extra" panose="05050102010205020202" pitchFamily="18" charset="2"/>
              </a:rPr>
              <a:t>1</a:t>
            </a:r>
            <a:r>
              <a:rPr lang="en-US" altLang="en-US" sz="2000" b="1" i="1" dirty="0">
                <a:solidFill>
                  <a:srgbClr val="FF0000"/>
                </a:solidFill>
                <a:sym typeface="MT Extra" panose="05050102010205020202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MT Extra" panose="05050102010205020202" pitchFamily="18" charset="2"/>
              </a:rPr>
              <a:t>to happen before </a:t>
            </a:r>
            <a:r>
              <a:rPr lang="en-US" altLang="en-US" sz="2000" b="1" i="1" dirty="0">
                <a:solidFill>
                  <a:srgbClr val="FF0000"/>
                </a:solidFill>
                <a:sym typeface="MT Extra" panose="05050102010205020202" pitchFamily="18" charset="2"/>
              </a:rPr>
              <a:t>S</a:t>
            </a:r>
            <a:r>
              <a:rPr lang="en-US" altLang="en-US" sz="2000" b="1" i="1" baseline="-25000" dirty="0">
                <a:solidFill>
                  <a:srgbClr val="FF0000"/>
                </a:solidFill>
                <a:sym typeface="MT Extra" panose="05050102010205020202" pitchFamily="18" charset="2"/>
              </a:rPr>
              <a:t>2</a:t>
            </a:r>
          </a:p>
          <a:p>
            <a:endParaRPr lang="en-US" altLang="en-US" sz="2400" dirty="0">
              <a:sym typeface="MT Extra" panose="05050102010205020202" pitchFamily="18" charset="2"/>
            </a:endParaRP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78975" y="4097646"/>
            <a:ext cx="8478670" cy="1573310"/>
            <a:chOff x="1778975" y="4097646"/>
            <a:chExt cx="8478670" cy="1573310"/>
          </a:xfrm>
        </p:grpSpPr>
        <p:sp>
          <p:nvSpPr>
            <p:cNvPr id="4" name="Rectangle 3"/>
            <p:cNvSpPr/>
            <p:nvPr/>
          </p:nvSpPr>
          <p:spPr>
            <a:xfrm>
              <a:off x="1778975" y="4655293"/>
              <a:ext cx="4163650" cy="1015663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>
              <a:spAutoFit/>
            </a:bodyPr>
            <a:lstStyle/>
            <a:p>
              <a:pPr lvl="1">
                <a:buFont typeface="Monotype Sorts" pitchFamily="-84" charset="2"/>
                <a:buNone/>
                <a:tabLst>
                  <a:tab pos="2001838" algn="ctr"/>
                  <a:tab pos="4513263" algn="ctr"/>
                </a:tabLst>
              </a:pPr>
              <a:r>
                <a:rPr lang="en-US" altLang="en-US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T Extra" panose="05050102010205020202" pitchFamily="18" charset="2"/>
                </a:rPr>
                <a:t>P1:</a:t>
              </a:r>
            </a:p>
            <a:p>
              <a:pPr lvl="1">
                <a:buFont typeface="Monotype Sorts" pitchFamily="-84" charset="2"/>
                <a:buNone/>
                <a:tabLst>
                  <a:tab pos="2001838" algn="ctr"/>
                  <a:tab pos="4513263" algn="ctr"/>
                </a:tabLst>
              </a:pPr>
              <a:r>
                <a:rPr lang="en-US" altLang="en-US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T Extra" panose="05050102010205020202" pitchFamily="18" charset="2"/>
                </a:rPr>
                <a:t>   S</a:t>
              </a:r>
              <a:r>
                <a:rPr lang="en-US" altLang="en-US" sz="2000" b="1" baseline="-250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T Extra" panose="05050102010205020202" pitchFamily="18" charset="2"/>
                </a:rPr>
                <a:t>1</a:t>
              </a:r>
              <a:r>
                <a:rPr lang="en-US" altLang="en-US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T Extra" panose="05050102010205020202" pitchFamily="18" charset="2"/>
                </a:rPr>
                <a:t>;</a:t>
              </a:r>
            </a:p>
            <a:p>
              <a:pPr lvl="1">
                <a:buFont typeface="Monotype Sorts" pitchFamily="-84" charset="2"/>
                <a:buNone/>
                <a:tabLst>
                  <a:tab pos="2001838" algn="ctr"/>
                  <a:tab pos="4513263" algn="ctr"/>
                </a:tabLst>
              </a:pPr>
              <a:r>
                <a:rPr lang="en-US" altLang="en-US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T Extra" panose="05050102010205020202" pitchFamily="18" charset="2"/>
                </a:rPr>
                <a:t>   signal(synch);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3995" y="4655292"/>
              <a:ext cx="4163650" cy="1015663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>
              <a:spAutoFit/>
            </a:bodyPr>
            <a:lstStyle/>
            <a:p>
              <a:pPr lvl="1">
                <a:buFont typeface="Monotype Sorts" pitchFamily="-84" charset="2"/>
                <a:buNone/>
                <a:tabLst>
                  <a:tab pos="2001838" algn="ctr"/>
                  <a:tab pos="4513263" algn="ctr"/>
                </a:tabLst>
              </a:pPr>
              <a:r>
                <a:rPr lang="en-US" altLang="en-US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T Extra" panose="05050102010205020202" pitchFamily="18" charset="2"/>
                </a:rPr>
                <a:t>P2:</a:t>
              </a:r>
            </a:p>
            <a:p>
              <a:pPr lvl="1">
                <a:buFont typeface="Monotype Sorts" pitchFamily="-84" charset="2"/>
                <a:buNone/>
                <a:tabLst>
                  <a:tab pos="2001838" algn="ctr"/>
                  <a:tab pos="4513263" algn="ctr"/>
                </a:tabLst>
              </a:pPr>
              <a:r>
                <a:rPr lang="en-US" altLang="en-US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T Extra" panose="05050102010205020202" pitchFamily="18" charset="2"/>
                </a:rPr>
                <a:t>   wait(synch)</a:t>
              </a:r>
              <a:r>
                <a:rPr lang="en-US" altLang="en-US" dirty="0">
                  <a:solidFill>
                    <a:srgbClr val="0000FF"/>
                  </a:solidFill>
                  <a:sym typeface="MT Extra" panose="05050102010205020202" pitchFamily="18" charset="2"/>
                </a:rPr>
                <a:t>;</a:t>
              </a:r>
              <a:endPara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anose="05050102010205020202" pitchFamily="18" charset="2"/>
              </a:endParaRPr>
            </a:p>
            <a:p>
              <a:pPr lvl="1">
                <a:buFont typeface="Monotype Sorts" pitchFamily="-84" charset="2"/>
                <a:buNone/>
                <a:tabLst>
                  <a:tab pos="2001838" algn="ctr"/>
                  <a:tab pos="4513263" algn="ctr"/>
                </a:tabLst>
              </a:pPr>
              <a:r>
                <a:rPr lang="en-US" altLang="en-US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T Extra" panose="05050102010205020202" pitchFamily="18" charset="2"/>
                </a:rPr>
                <a:t>   S</a:t>
              </a:r>
              <a:r>
                <a:rPr lang="en-US" altLang="en-US" sz="2000" b="1" baseline="-250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T Extra" panose="05050102010205020202" pitchFamily="18" charset="2"/>
                </a:rPr>
                <a:t>2</a:t>
              </a:r>
              <a:r>
                <a:rPr lang="en-US" altLang="en-US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T Extra" panose="05050102010205020202" pitchFamily="18" charset="2"/>
                </a:rPr>
                <a:t>;</a:t>
              </a:r>
              <a:endParaRPr lang="en-US" altLang="en-US" sz="2000" dirty="0">
                <a:sym typeface="MT Extra" panose="05050102010205020202" pitchFamily="18" charset="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20891" y="4097646"/>
              <a:ext cx="5080878" cy="369332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ym typeface="MT Extra" panose="05050102010205020202" pitchFamily="18" charset="2"/>
                </a:rPr>
                <a:t> Create a semaphore “</a:t>
              </a:r>
              <a:r>
                <a:rPr lang="en-US" altLang="ja-JP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T Extra" panose="05050102010205020202" pitchFamily="18" charset="2"/>
                </a:rPr>
                <a:t>synch</a:t>
              </a:r>
              <a:r>
                <a:rPr lang="en-US" altLang="en-US" dirty="0">
                  <a:sym typeface="MT Extra" panose="05050102010205020202" pitchFamily="18" charset="2"/>
                </a:rPr>
                <a:t>”</a:t>
              </a:r>
              <a:r>
                <a:rPr lang="en-US" altLang="ja-JP" dirty="0">
                  <a:sym typeface="MT Extra" panose="05050102010205020202" pitchFamily="18" charset="2"/>
                </a:rPr>
                <a:t> initialized to </a:t>
              </a:r>
              <a:r>
                <a:rPr lang="en-US" altLang="ja-JP" dirty="0" smtClean="0">
                  <a:solidFill>
                    <a:srgbClr val="FF0000"/>
                  </a:solidFill>
                  <a:sym typeface="MT Extra" panose="05050102010205020202" pitchFamily="18" charset="2"/>
                </a:rPr>
                <a:t>zero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8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Semaphore </a:t>
            </a:r>
            <a:r>
              <a:rPr lang="en-US" altLang="en-US" dirty="0" smtClean="0"/>
              <a:t>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Must guarantee that no two processes can execute 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and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on </a:t>
            </a:r>
            <a:r>
              <a:rPr lang="en-US" altLang="en-US" sz="2000" dirty="0"/>
              <a:t>the same semaphore at the same </a:t>
            </a:r>
            <a:r>
              <a:rPr lang="en-US" altLang="en-US" sz="2000" dirty="0" smtClean="0"/>
              <a:t>time (</a:t>
            </a:r>
            <a:r>
              <a:rPr lang="en-US" altLang="en-US" sz="2000" dirty="0" smtClean="0">
                <a:solidFill>
                  <a:srgbClr val="FF0000"/>
                </a:solidFill>
              </a:rPr>
              <a:t>why?</a:t>
            </a:r>
            <a:r>
              <a:rPr lang="en-US" altLang="en-US" sz="2000" dirty="0" smtClean="0"/>
              <a:t>)</a:t>
            </a:r>
            <a:endParaRPr lang="en-US" altLang="en-US" dirty="0" smtClean="0"/>
          </a:p>
          <a:p>
            <a:endParaRPr lang="en-US" altLang="en-US" sz="1600" dirty="0" smtClean="0"/>
          </a:p>
          <a:p>
            <a:pPr lvl="1"/>
            <a:r>
              <a:rPr lang="en-US" altLang="en-US" dirty="0" smtClean="0"/>
              <a:t>wait() and signal() must be </a:t>
            </a:r>
            <a:r>
              <a:rPr lang="en-US" altLang="en-US" dirty="0" smtClean="0">
                <a:solidFill>
                  <a:srgbClr val="FF0000"/>
                </a:solidFill>
              </a:rPr>
              <a:t>atomic</a:t>
            </a:r>
            <a:r>
              <a:rPr lang="en-US" altLang="en-US" dirty="0" smtClean="0"/>
              <a:t>!</a:t>
            </a:r>
          </a:p>
          <a:p>
            <a:pPr lvl="1"/>
            <a:r>
              <a:rPr lang="en-US" altLang="en-US" dirty="0" smtClean="0"/>
              <a:t>wait() and signal() generate a </a:t>
            </a:r>
            <a:r>
              <a:rPr lang="en-US" altLang="en-US" dirty="0" smtClean="0">
                <a:solidFill>
                  <a:srgbClr val="FF0000"/>
                </a:solidFill>
              </a:rPr>
              <a:t>Critical Section Problem</a:t>
            </a:r>
            <a:r>
              <a:rPr lang="en-US" altLang="en-US" dirty="0" smtClean="0"/>
              <a:t>!</a:t>
            </a:r>
          </a:p>
          <a:p>
            <a:pPr lvl="1"/>
            <a:r>
              <a:rPr lang="en-US" altLang="en-US" dirty="0" smtClean="0">
                <a:solidFill>
                  <a:srgbClr val="0070C0"/>
                </a:solidFill>
              </a:rPr>
              <a:t>How to solve?</a:t>
            </a:r>
          </a:p>
          <a:p>
            <a:pPr lvl="2"/>
            <a:r>
              <a:rPr lang="en-US" altLang="en-US" dirty="0" smtClean="0"/>
              <a:t>Uniprocessors</a:t>
            </a:r>
          </a:p>
          <a:p>
            <a:pPr lvl="3"/>
            <a:r>
              <a:rPr lang="en-US" altLang="en-US" dirty="0" smtClean="0">
                <a:solidFill>
                  <a:srgbClr val="00B050"/>
                </a:solidFill>
              </a:rPr>
              <a:t>Disabling interrupts</a:t>
            </a:r>
          </a:p>
          <a:p>
            <a:pPr lvl="2"/>
            <a:r>
              <a:rPr lang="en-US" altLang="en-US" dirty="0" smtClean="0"/>
              <a:t>SMP (Multiprocessors)</a:t>
            </a:r>
          </a:p>
          <a:p>
            <a:pPr lvl="3"/>
            <a:r>
              <a:rPr lang="en-US" altLang="en-US" dirty="0" smtClean="0">
                <a:solidFill>
                  <a:srgbClr val="00B050"/>
                </a:solidFill>
              </a:rPr>
              <a:t>Disabling interrupts</a:t>
            </a:r>
            <a:r>
              <a:rPr lang="en-US" altLang="en-US" dirty="0" smtClean="0"/>
              <a:t> (</a:t>
            </a:r>
            <a:r>
              <a:rPr lang="en-US" altLang="en-US" dirty="0" smtClean="0">
                <a:solidFill>
                  <a:srgbClr val="FF0000"/>
                </a:solidFill>
              </a:rPr>
              <a:t>bad performance effect</a:t>
            </a:r>
            <a:r>
              <a:rPr lang="en-US" altLang="en-US" dirty="0" smtClean="0"/>
              <a:t>)</a:t>
            </a:r>
          </a:p>
          <a:p>
            <a:pPr lvl="3"/>
            <a:r>
              <a:rPr lang="en-US" altLang="en-US" dirty="0" smtClean="0"/>
              <a:t>Other methods: </a:t>
            </a:r>
            <a:r>
              <a:rPr lang="en-US" altLang="en-US" dirty="0" err="1" smtClean="0">
                <a:solidFill>
                  <a:srgbClr val="00B050"/>
                </a:solidFill>
              </a:rPr>
              <a:t>compare_and_swap</a:t>
            </a:r>
            <a:r>
              <a:rPr lang="en-US" altLang="en-US" dirty="0" smtClean="0">
                <a:solidFill>
                  <a:srgbClr val="00B050"/>
                </a:solidFill>
              </a:rPr>
              <a:t>()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00B050"/>
                </a:solidFill>
              </a:rPr>
              <a:t>spinlock</a:t>
            </a:r>
            <a:r>
              <a:rPr lang="en-US" altLang="en-US" dirty="0" smtClean="0"/>
              <a:t> (</a:t>
            </a:r>
            <a:r>
              <a:rPr lang="en-US" altLang="en-US" dirty="0" smtClean="0">
                <a:solidFill>
                  <a:srgbClr val="FF0000"/>
                </a:solidFill>
              </a:rPr>
              <a:t>is it good to have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busy waiting</a:t>
            </a:r>
            <a:r>
              <a:rPr lang="en-US" altLang="en-US" dirty="0" smtClean="0"/>
              <a:t>?)</a:t>
            </a:r>
          </a:p>
          <a:p>
            <a:pPr lvl="2"/>
            <a:endParaRPr lang="en-US" altLang="en-US" dirty="0" smtClean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929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implementations of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21" y="1081087"/>
            <a:ext cx="8579492" cy="53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 </a:t>
            </a:r>
            <a:r>
              <a:rPr lang="en-US" dirty="0" smtClean="0">
                <a:solidFill>
                  <a:srgbClr val="0070C0"/>
                </a:solidFill>
              </a:rPr>
              <a:t>careful</a:t>
            </a:r>
            <a:r>
              <a:rPr lang="en-US" dirty="0" smtClean="0"/>
              <a:t> in the usage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Deadlock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Starvation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Priority inversion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Starvation</a:t>
            </a:r>
          </a:p>
          <a:p>
            <a:pPr lvl="1"/>
            <a:r>
              <a:rPr lang="en-US" dirty="0" smtClean="0"/>
              <a:t>LIFO queue</a:t>
            </a:r>
          </a:p>
          <a:p>
            <a:pPr lvl="1"/>
            <a:endParaRPr lang="en-US" dirty="0" smtClean="0"/>
          </a:p>
          <a:p>
            <a:r>
              <a:rPr lang="en-US" altLang="en-US" b="1" dirty="0">
                <a:solidFill>
                  <a:srgbClr val="3366FF"/>
                </a:solidFill>
              </a:rPr>
              <a:t>Priority Inversion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Scheduling problem when lower-priority process holds a lock needed by higher-priority </a:t>
            </a:r>
            <a:r>
              <a:rPr lang="en-US" altLang="en-US" dirty="0" smtClean="0"/>
              <a:t>process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Example:</a:t>
            </a:r>
            <a:r>
              <a:rPr lang="en-US" altLang="en-US" dirty="0" smtClean="0"/>
              <a:t>  L (R)  &lt; M &lt; H (R)</a:t>
            </a:r>
            <a:endParaRPr lang="en-US" altLang="en-US" dirty="0"/>
          </a:p>
          <a:p>
            <a:pPr marL="685800" lvl="2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2800" dirty="0"/>
              <a:t>Solved via </a:t>
            </a:r>
            <a:r>
              <a:rPr lang="en-US" altLang="en-US" sz="2800" b="1" dirty="0">
                <a:solidFill>
                  <a:srgbClr val="3366FF"/>
                </a:solidFill>
              </a:rPr>
              <a:t>priority-inheritance protocol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19666" y="2181203"/>
            <a:ext cx="5515753" cy="1782902"/>
            <a:chOff x="3573408" y="2573317"/>
            <a:chExt cx="5515753" cy="1782902"/>
          </a:xfrm>
        </p:grpSpPr>
        <p:sp>
          <p:nvSpPr>
            <p:cNvPr id="4" name="Rectangle 3"/>
            <p:cNvSpPr/>
            <p:nvPr/>
          </p:nvSpPr>
          <p:spPr>
            <a:xfrm>
              <a:off x="3573408" y="2573317"/>
              <a:ext cx="1942374" cy="1754326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buFont typeface="Monotype Sorts" pitchFamily="-84" charset="2"/>
                <a:buNone/>
                <a:tabLst>
                  <a:tab pos="1882775" algn="ctr"/>
                  <a:tab pos="4568825" algn="ctr"/>
                </a:tabLst>
              </a:pPr>
              <a:r>
                <a:rPr lang="en-US" altLang="en-US" i="1" dirty="0" smtClean="0">
                  <a:solidFill>
                    <a:srgbClr val="000000"/>
                  </a:solidFill>
                </a:rPr>
                <a:t>P</a:t>
              </a:r>
              <a:r>
                <a:rPr lang="en-US" altLang="en-US" baseline="-25000" dirty="0" smtClean="0">
                  <a:solidFill>
                    <a:srgbClr val="000000"/>
                  </a:solidFill>
                </a:rPr>
                <a:t>0</a:t>
              </a:r>
            </a:p>
            <a:p>
              <a:pPr algn="ctr">
                <a:lnSpc>
                  <a:spcPct val="90000"/>
                </a:lnSpc>
                <a:buFont typeface="Monotype Sorts" pitchFamily="-84" charset="2"/>
                <a:buNone/>
                <a:tabLst>
                  <a:tab pos="1882775" algn="ctr"/>
                  <a:tab pos="4568825" algn="ctr"/>
                </a:tabLst>
              </a:pPr>
              <a:endParaRPr lang="en-US" altLang="en-US" baseline="-25000" dirty="0">
                <a:solidFill>
                  <a:srgbClr val="000000"/>
                </a:solidFill>
              </a:endParaRPr>
            </a:p>
            <a:p>
              <a:pPr>
                <a:lnSpc>
                  <a:spcPct val="90000"/>
                </a:lnSpc>
                <a:buFont typeface="Monotype Sorts" pitchFamily="-84" charset="2"/>
                <a:buNone/>
                <a:tabLst>
                  <a:tab pos="1882775" algn="ctr"/>
                  <a:tab pos="4568825" algn="ctr"/>
                </a:tabLst>
              </a:pPr>
              <a:r>
                <a:rPr lang="en-US" alt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wait(S</a:t>
              </a:r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endPara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90000"/>
                </a:lnSpc>
                <a:buFont typeface="Monotype Sorts" pitchFamily="-84" charset="2"/>
                <a:buNone/>
                <a:tabLst>
                  <a:tab pos="1882775" algn="ctr"/>
                  <a:tab pos="4568825" algn="ctr"/>
                </a:tabLst>
              </a:pPr>
              <a:r>
                <a:rPr lang="en-US" alt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wait(Q</a:t>
              </a:r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endPara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90000"/>
                </a:lnSpc>
                <a:buFont typeface="Monotype Sorts" pitchFamily="-84" charset="2"/>
                <a:buNone/>
                <a:tabLst>
                  <a:tab pos="1882775" algn="ctr"/>
                  <a:tab pos="4568825" algn="ctr"/>
                </a:tabLst>
              </a:pPr>
              <a:r>
                <a:rPr lang="en-US" alt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>
                <a:lnSpc>
                  <a:spcPct val="90000"/>
                </a:lnSpc>
                <a:buFont typeface="Monotype Sorts" pitchFamily="-84" charset="2"/>
                <a:buNone/>
                <a:tabLst>
                  <a:tab pos="1882775" algn="ctr"/>
                  <a:tab pos="4568825" algn="ctr"/>
                </a:tabLst>
              </a:pPr>
              <a:r>
                <a:rPr lang="en-US" alt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signal(S);</a:t>
              </a:r>
            </a:p>
            <a:p>
              <a:pPr>
                <a:lnSpc>
                  <a:spcPct val="90000"/>
                </a:lnSpc>
                <a:buFont typeface="Monotype Sorts" pitchFamily="-84" charset="2"/>
                <a:buNone/>
                <a:tabLst>
                  <a:tab pos="1882775" algn="ctr"/>
                  <a:tab pos="4568825" algn="ctr"/>
                </a:tabLst>
              </a:pPr>
              <a:r>
                <a:rPr lang="en-US" alt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signal(Q);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146787" y="2601893"/>
              <a:ext cx="1942374" cy="1754326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buFont typeface="Monotype Sorts" pitchFamily="-84" charset="2"/>
                <a:buNone/>
                <a:tabLst>
                  <a:tab pos="1882775" algn="ctr"/>
                  <a:tab pos="4568825" algn="ctr"/>
                </a:tabLst>
              </a:pPr>
              <a:r>
                <a:rPr lang="en-US" altLang="en-US" i="1" dirty="0" smtClean="0">
                  <a:solidFill>
                    <a:srgbClr val="000000"/>
                  </a:solidFill>
                </a:rPr>
                <a:t>P</a:t>
              </a:r>
              <a:r>
                <a:rPr lang="en-US" altLang="en-US" baseline="-25000" dirty="0" smtClean="0">
                  <a:solidFill>
                    <a:srgbClr val="000000"/>
                  </a:solidFill>
                </a:rPr>
                <a:t>1</a:t>
              </a:r>
            </a:p>
            <a:p>
              <a:pPr algn="ctr">
                <a:lnSpc>
                  <a:spcPct val="90000"/>
                </a:lnSpc>
                <a:buFont typeface="Monotype Sorts" pitchFamily="-84" charset="2"/>
                <a:buNone/>
                <a:tabLst>
                  <a:tab pos="1882775" algn="ctr"/>
                  <a:tab pos="4568825" algn="ctr"/>
                </a:tabLst>
              </a:pPr>
              <a:endParaRPr lang="en-US" altLang="en-US" baseline="-25000" dirty="0">
                <a:solidFill>
                  <a:srgbClr val="000000"/>
                </a:solidFill>
              </a:endParaRPr>
            </a:p>
            <a:p>
              <a:pPr>
                <a:lnSpc>
                  <a:spcPct val="90000"/>
                </a:lnSpc>
                <a:buFont typeface="Monotype Sorts" pitchFamily="-84" charset="2"/>
                <a:buNone/>
                <a:tabLst>
                  <a:tab pos="1882775" algn="ctr"/>
                  <a:tab pos="4568825" algn="ctr"/>
                </a:tabLst>
              </a:pPr>
              <a:r>
                <a:rPr lang="en-US" alt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wait(Q); </a:t>
              </a:r>
            </a:p>
            <a:p>
              <a:pPr>
                <a:lnSpc>
                  <a:spcPct val="90000"/>
                </a:lnSpc>
                <a:buFont typeface="Monotype Sorts" pitchFamily="-84" charset="2"/>
                <a:buNone/>
                <a:tabLst>
                  <a:tab pos="1882775" algn="ctr"/>
                  <a:tab pos="4568825" algn="ctr"/>
                </a:tabLst>
              </a:pPr>
              <a:r>
                <a:rPr lang="en-US" alt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wait(S); </a:t>
              </a:r>
            </a:p>
            <a:p>
              <a:pPr>
                <a:lnSpc>
                  <a:spcPct val="90000"/>
                </a:lnSpc>
                <a:buFont typeface="Monotype Sorts" pitchFamily="-84" charset="2"/>
                <a:buNone/>
                <a:tabLst>
                  <a:tab pos="1882775" algn="ctr"/>
                  <a:tab pos="4568825" algn="ctr"/>
                </a:tabLst>
              </a:pPr>
              <a:r>
                <a:rPr lang="en-US" alt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>
                <a:lnSpc>
                  <a:spcPct val="90000"/>
                </a:lnSpc>
                <a:buFont typeface="Monotype Sorts" pitchFamily="-84" charset="2"/>
                <a:buNone/>
                <a:tabLst>
                  <a:tab pos="1882775" algn="ctr"/>
                  <a:tab pos="4568825" algn="ctr"/>
                </a:tabLst>
              </a:pPr>
              <a:r>
                <a:rPr lang="en-US" alt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signal(Q);</a:t>
              </a:r>
            </a:p>
            <a:p>
              <a:pPr>
                <a:lnSpc>
                  <a:spcPct val="90000"/>
                </a:lnSpc>
                <a:buFont typeface="Monotype Sorts" pitchFamily="-84" charset="2"/>
                <a:buNone/>
                <a:tabLst>
                  <a:tab pos="1882775" algn="ctr"/>
                  <a:tab pos="4568825" algn="ctr"/>
                </a:tabLst>
              </a:pPr>
              <a:r>
                <a:rPr lang="en-US" alt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signal(S);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9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Classic synchronization problems</a:t>
            </a:r>
            <a:endParaRPr 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37916"/>
            <a:ext cx="11417968" cy="491364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bounded-buffer</a:t>
            </a:r>
            <a:r>
              <a:rPr lang="en-US" dirty="0" smtClean="0"/>
              <a:t> problem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readers-writers</a:t>
            </a:r>
            <a:r>
              <a:rPr lang="en-US" dirty="0" smtClean="0"/>
              <a:t> problem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dining-philosophers</a:t>
            </a:r>
            <a:r>
              <a:rPr lang="en-US" dirty="0" smtClean="0"/>
              <a:t> problem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How can semaphore solve these problems?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3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bounded-buffer</a:t>
            </a:r>
            <a:r>
              <a:rPr lang="en-US" dirty="0"/>
              <a:t>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35350" y="1088241"/>
            <a:ext cx="5245100" cy="954107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err="1" smtClean="0">
                <a:latin typeface="Courier New"/>
                <a:ea typeface="ＭＳ Ｐゴシック" pitchFamily="-84" charset="-128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ea typeface="ＭＳ Ｐゴシック" pitchFamily="-84" charset="-128"/>
                <a:cs typeface="Courier New"/>
              </a:rPr>
              <a:t> </a:t>
            </a:r>
            <a:r>
              <a:rPr lang="en-US" sz="1400" b="1" i="1" dirty="0" smtClean="0">
                <a:latin typeface="Courier New"/>
                <a:ea typeface="ＭＳ Ｐゴシック" pitchFamily="-84" charset="-128"/>
                <a:cs typeface="Courier New"/>
              </a:rPr>
              <a:t>n</a:t>
            </a:r>
            <a:r>
              <a:rPr lang="en-US" sz="1400" b="1" dirty="0" smtClean="0">
                <a:latin typeface="Courier New"/>
                <a:ea typeface="ＭＳ Ｐゴシック" pitchFamily="-84" charset="-128"/>
                <a:cs typeface="Courier New"/>
              </a:rPr>
              <a:t>;</a:t>
            </a:r>
          </a:p>
          <a:p>
            <a:pPr>
              <a:defRPr/>
            </a:pPr>
            <a:r>
              <a:rPr lang="en-US" sz="1400" b="1" dirty="0" smtClean="0">
                <a:latin typeface="Courier New"/>
                <a:ea typeface="ＭＳ Ｐゴシック" pitchFamily="-84" charset="-128"/>
                <a:cs typeface="Courier New"/>
              </a:rPr>
              <a:t>semaphore </a:t>
            </a:r>
            <a:r>
              <a:rPr lang="en-US" sz="1400" b="1" dirty="0" err="1" smtClean="0">
                <a:latin typeface="Courier New"/>
                <a:ea typeface="ＭＳ Ｐゴシック" pitchFamily="-84" charset="-128"/>
                <a:cs typeface="Courier New"/>
              </a:rPr>
              <a:t>mutext</a:t>
            </a:r>
            <a:r>
              <a:rPr lang="en-US" sz="1400" b="1" dirty="0">
                <a:latin typeface="Courier New"/>
                <a:ea typeface="ＭＳ Ｐゴシック" pitchFamily="-84" charset="-128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ea typeface="ＭＳ Ｐゴシック" pitchFamily="-84" charset="-128"/>
                <a:cs typeface="Courier New"/>
              </a:rPr>
              <a:t>= 1;</a:t>
            </a:r>
          </a:p>
          <a:p>
            <a:pPr>
              <a:defRPr/>
            </a:pPr>
            <a:r>
              <a:rPr lang="en-US" sz="1400" b="1" dirty="0" smtClean="0">
                <a:latin typeface="Courier New"/>
                <a:ea typeface="ＭＳ Ｐゴシック" pitchFamily="-84" charset="-128"/>
                <a:cs typeface="Courier New"/>
              </a:rPr>
              <a:t>semaphore empty = n;</a:t>
            </a:r>
          </a:p>
          <a:p>
            <a:pPr>
              <a:defRPr/>
            </a:pPr>
            <a:r>
              <a:rPr lang="en-US" sz="1400" b="1" dirty="0" smtClean="0">
                <a:latin typeface="Courier New"/>
                <a:ea typeface="ＭＳ Ｐゴシック" pitchFamily="-84" charset="-128"/>
                <a:cs typeface="Courier New"/>
              </a:rPr>
              <a:t>semaphore full = 0;</a:t>
            </a:r>
            <a:endParaRPr lang="en-US" sz="1400" b="1" dirty="0">
              <a:latin typeface="Courier New"/>
              <a:ea typeface="ＭＳ Ｐゴシック" pitchFamily="-84" charset="-128"/>
              <a:cs typeface="Courier New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0700" y="1683904"/>
            <a:ext cx="5130800" cy="4274494"/>
            <a:chOff x="520700" y="1963304"/>
            <a:chExt cx="5130800" cy="4274494"/>
          </a:xfrm>
        </p:grpSpPr>
        <p:sp>
          <p:nvSpPr>
            <p:cNvPr id="4" name="Rectangle 3"/>
            <p:cNvSpPr/>
            <p:nvPr/>
          </p:nvSpPr>
          <p:spPr>
            <a:xfrm>
              <a:off x="520700" y="2459841"/>
              <a:ext cx="5130800" cy="3777957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pPr>
                <a:buFont typeface="Monotype Sorts" pitchFamily="-84" charset="2"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 {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...</a:t>
              </a:r>
              <a:b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/* produce an item in 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next_produced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*/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... </a:t>
              </a:r>
              <a:endPara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endPara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wait(empty);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wait(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endPara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endParaRPr lang="en-US" altLang="en-US" sz="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...</a:t>
              </a:r>
              <a:b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alt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/* add next produced to the buffer */ </a:t>
              </a:r>
            </a:p>
            <a:p>
              <a:pPr>
                <a:buFont typeface="Monotype Sorts" pitchFamily="-84" charset="2"/>
                <a:buNone/>
              </a:pPr>
              <a:endParaRPr lang="en-US" altLang="en-US" sz="7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7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 </a:t>
              </a:r>
            </a:p>
            <a:p>
              <a:pPr>
                <a:buFont typeface="Monotype Sorts" pitchFamily="-84" charset="2"/>
                <a:buNone/>
              </a:pPr>
              <a:endPara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signal(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signal(full</a:t>
              </a:r>
              <a:r>
                <a:rPr lang="en-US" alt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} while (true);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6917" y="1963304"/>
              <a:ext cx="15187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Producer</a:t>
              </a:r>
              <a:endParaRPr lang="en-US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64300" y="1683903"/>
            <a:ext cx="5245100" cy="4264112"/>
            <a:chOff x="6464300" y="1963303"/>
            <a:chExt cx="5245100" cy="4264112"/>
          </a:xfrm>
        </p:grpSpPr>
        <p:sp>
          <p:nvSpPr>
            <p:cNvPr id="5" name="Rectangle 4"/>
            <p:cNvSpPr/>
            <p:nvPr/>
          </p:nvSpPr>
          <p:spPr>
            <a:xfrm>
              <a:off x="6464300" y="2472541"/>
              <a:ext cx="5245100" cy="375487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 smtClean="0">
                  <a:latin typeface="Courier New"/>
                  <a:ea typeface="ＭＳ Ｐゴシック" pitchFamily="-84" charset="-128"/>
                  <a:cs typeface="Courier New"/>
                </a:rPr>
                <a:t>do </a:t>
              </a:r>
              <a:r>
                <a:rPr lang="en-US" sz="1400" b="1" dirty="0">
                  <a:latin typeface="Courier New"/>
                  <a:ea typeface="ＭＳ Ｐゴシック" pitchFamily="-84" charset="-128"/>
                  <a:cs typeface="Courier New"/>
                </a:rPr>
                <a:t>{ </a:t>
              </a:r>
            </a:p>
            <a:p>
              <a:pPr>
                <a:defRPr/>
              </a:pPr>
              <a:r>
                <a:rPr lang="en-US" sz="1400" b="1" dirty="0">
                  <a:latin typeface="Courier New"/>
                  <a:ea typeface="ＭＳ Ｐゴシック" pitchFamily="-84" charset="-128"/>
                  <a:cs typeface="Courier New"/>
                </a:rPr>
                <a:t>        wait(full); </a:t>
              </a:r>
            </a:p>
            <a:p>
              <a:pPr>
                <a:defRPr/>
              </a:pPr>
              <a:r>
                <a:rPr lang="en-US" sz="1400" b="1" dirty="0">
                  <a:latin typeface="Courier New"/>
                  <a:ea typeface="ＭＳ Ｐゴシック" pitchFamily="-84" charset="-128"/>
                  <a:cs typeface="Courier New"/>
                </a:rPr>
                <a:t>        wait(</a:t>
              </a:r>
              <a:r>
                <a:rPr lang="en-US" sz="1400" b="1" dirty="0" err="1">
                  <a:latin typeface="Courier New"/>
                  <a:ea typeface="ＭＳ Ｐゴシック" pitchFamily="-84" charset="-128"/>
                  <a:cs typeface="Courier New"/>
                </a:rPr>
                <a:t>mutex</a:t>
              </a:r>
              <a:r>
                <a:rPr lang="en-US" sz="1400" b="1" dirty="0">
                  <a:latin typeface="Courier New"/>
                  <a:ea typeface="ＭＳ Ｐゴシック" pitchFamily="-84" charset="-128"/>
                  <a:cs typeface="Courier New"/>
                </a:rPr>
                <a:t>); </a:t>
              </a:r>
            </a:p>
            <a:p>
              <a:pPr>
                <a:defRPr/>
              </a:pPr>
              <a:r>
                <a:rPr lang="en-US" sz="1400" b="1" dirty="0">
                  <a:latin typeface="Courier New"/>
                  <a:ea typeface="ＭＳ Ｐゴシック" pitchFamily="-84" charset="-128"/>
                  <a:cs typeface="Courier New"/>
                </a:rPr>
                <a:t>           ...</a:t>
              </a:r>
              <a:br>
                <a:rPr lang="en-US" sz="1400" b="1" dirty="0">
                  <a:latin typeface="Courier New"/>
                  <a:ea typeface="ＭＳ Ｐゴシック" pitchFamily="-84" charset="-128"/>
                  <a:cs typeface="Courier New"/>
                </a:rPr>
              </a:br>
              <a:endParaRPr lang="en-US" sz="1400" b="1" dirty="0" smtClean="0">
                <a:latin typeface="Courier New"/>
                <a:ea typeface="ＭＳ Ｐゴシック" pitchFamily="-84" charset="-128"/>
                <a:cs typeface="Courier New"/>
              </a:endParaRPr>
            </a:p>
            <a:p>
              <a:pPr>
                <a:defRPr/>
              </a:pPr>
              <a:r>
                <a:rPr lang="en-US" sz="1400" b="1" dirty="0" smtClean="0">
                  <a:latin typeface="Courier New"/>
                  <a:ea typeface="ＭＳ Ｐゴシック" pitchFamily="-84" charset="-128"/>
                  <a:cs typeface="Courier New"/>
                </a:rPr>
                <a:t>       /* </a:t>
              </a:r>
              <a:r>
                <a:rPr lang="en-US" sz="1100" b="1" dirty="0">
                  <a:latin typeface="Courier New"/>
                  <a:ea typeface="ＭＳ Ｐゴシック" pitchFamily="-84" charset="-128"/>
                  <a:cs typeface="Courier New"/>
                </a:rPr>
                <a:t>remove an item from buffer to </a:t>
              </a:r>
              <a:r>
                <a:rPr lang="en-US" sz="1100" b="1" dirty="0" err="1">
                  <a:latin typeface="Courier New"/>
                  <a:ea typeface="ＭＳ Ｐゴシック" pitchFamily="-84" charset="-128"/>
                  <a:cs typeface="Courier New"/>
                </a:rPr>
                <a:t>next_consumed</a:t>
              </a:r>
              <a:r>
                <a:rPr lang="en-US" sz="1400" b="1" dirty="0">
                  <a:latin typeface="Courier New"/>
                  <a:ea typeface="ＭＳ Ｐゴシック" pitchFamily="-84" charset="-128"/>
                  <a:cs typeface="Courier New"/>
                </a:rPr>
                <a:t> </a:t>
              </a:r>
              <a:r>
                <a:rPr lang="en-US" sz="1400" b="1" dirty="0" smtClean="0">
                  <a:latin typeface="Courier New"/>
                  <a:ea typeface="ＭＳ Ｐゴシック" pitchFamily="-84" charset="-128"/>
                  <a:cs typeface="Courier New"/>
                </a:rPr>
                <a:t>*/</a:t>
              </a:r>
              <a:endParaRPr lang="en-US" sz="1400" b="1" dirty="0">
                <a:latin typeface="Courier New"/>
                <a:ea typeface="ＭＳ Ｐゴシック" pitchFamily="-84" charset="-128"/>
                <a:cs typeface="Courier New"/>
              </a:endParaRPr>
            </a:p>
            <a:p>
              <a:pPr>
                <a:defRPr/>
              </a:pPr>
              <a:r>
                <a:rPr lang="en-US" sz="1400" b="1" dirty="0">
                  <a:latin typeface="Courier New"/>
                  <a:ea typeface="ＭＳ Ｐゴシック" pitchFamily="-84" charset="-128"/>
                  <a:cs typeface="Courier New"/>
                </a:rPr>
                <a:t>           ... </a:t>
              </a:r>
            </a:p>
            <a:p>
              <a:pPr>
                <a:defRPr/>
              </a:pPr>
              <a:endParaRPr lang="en-US" sz="1400" b="1" dirty="0" smtClean="0">
                <a:latin typeface="Courier New"/>
                <a:ea typeface="ＭＳ Ｐゴシック" pitchFamily="-84" charset="-128"/>
                <a:cs typeface="Courier New"/>
              </a:endParaRPr>
            </a:p>
            <a:p>
              <a:pPr>
                <a:defRPr/>
              </a:pPr>
              <a:r>
                <a:rPr lang="en-US" sz="1400" b="1" dirty="0" smtClean="0">
                  <a:latin typeface="Courier New"/>
                  <a:ea typeface="ＭＳ Ｐゴシック" pitchFamily="-84" charset="-128"/>
                  <a:cs typeface="Courier New"/>
                </a:rPr>
                <a:t>        </a:t>
              </a:r>
              <a:r>
                <a:rPr lang="en-US" sz="1400" b="1" dirty="0">
                  <a:latin typeface="Courier New"/>
                  <a:ea typeface="ＭＳ Ｐゴシック" pitchFamily="-84" charset="-128"/>
                  <a:cs typeface="Courier New"/>
                </a:rPr>
                <a:t>signal(</a:t>
              </a:r>
              <a:r>
                <a:rPr lang="en-US" sz="1400" b="1" dirty="0" err="1">
                  <a:latin typeface="Courier New"/>
                  <a:ea typeface="ＭＳ Ｐゴシック" pitchFamily="-84" charset="-128"/>
                  <a:cs typeface="Courier New"/>
                </a:rPr>
                <a:t>mutex</a:t>
              </a:r>
              <a:r>
                <a:rPr lang="en-US" sz="1400" b="1" dirty="0">
                  <a:latin typeface="Courier New"/>
                  <a:ea typeface="ＭＳ Ｐゴシック" pitchFamily="-84" charset="-128"/>
                  <a:cs typeface="Courier New"/>
                </a:rPr>
                <a:t>); </a:t>
              </a:r>
            </a:p>
            <a:p>
              <a:pPr>
                <a:defRPr/>
              </a:pPr>
              <a:r>
                <a:rPr lang="en-US" sz="1400" b="1" dirty="0">
                  <a:latin typeface="Courier New"/>
                  <a:ea typeface="ＭＳ Ｐゴシック" pitchFamily="-84" charset="-128"/>
                  <a:cs typeface="Courier New"/>
                </a:rPr>
                <a:t>        signal(empty); </a:t>
              </a:r>
            </a:p>
            <a:p>
              <a:pPr>
                <a:defRPr/>
              </a:pPr>
              <a:endParaRPr lang="en-US" sz="1400" b="1" dirty="0" smtClean="0">
                <a:latin typeface="Courier New"/>
                <a:ea typeface="ＭＳ Ｐゴシック" pitchFamily="-84" charset="-128"/>
                <a:cs typeface="Courier New"/>
              </a:endParaRPr>
            </a:p>
            <a:p>
              <a:pPr>
                <a:defRPr/>
              </a:pPr>
              <a:r>
                <a:rPr lang="en-US" sz="1400" b="1" dirty="0" smtClean="0">
                  <a:latin typeface="Courier New"/>
                  <a:ea typeface="ＭＳ Ｐゴシック" pitchFamily="-84" charset="-128"/>
                  <a:cs typeface="Courier New"/>
                </a:rPr>
                <a:t>           ...</a:t>
              </a:r>
            </a:p>
            <a:p>
              <a:pPr>
                <a:defRPr/>
              </a:pPr>
              <a:r>
                <a:rPr lang="en-US" sz="1400" b="1" dirty="0">
                  <a:latin typeface="Courier New"/>
                  <a:ea typeface="ＭＳ Ｐゴシック" pitchFamily="-84" charset="-128"/>
                  <a:cs typeface="Courier New"/>
                </a:rPr>
                <a:t/>
              </a:r>
              <a:br>
                <a:rPr lang="en-US" sz="1400" b="1" dirty="0">
                  <a:latin typeface="Courier New"/>
                  <a:ea typeface="ＭＳ Ｐゴシック" pitchFamily="-84" charset="-128"/>
                  <a:cs typeface="Courier New"/>
                </a:rPr>
              </a:br>
              <a:r>
                <a:rPr lang="en-US" sz="1400" b="1" dirty="0">
                  <a:latin typeface="Courier New"/>
                  <a:ea typeface="ＭＳ Ｐゴシック" pitchFamily="-84" charset="-128"/>
                  <a:cs typeface="Courier New"/>
                </a:rPr>
                <a:t>        /* consume the item in next consumed */ </a:t>
              </a:r>
            </a:p>
            <a:p>
              <a:pPr>
                <a:defRPr/>
              </a:pPr>
              <a:r>
                <a:rPr lang="en-US" sz="1400" b="1" dirty="0">
                  <a:latin typeface="Courier New"/>
                  <a:ea typeface="ＭＳ Ｐゴシック" pitchFamily="-84" charset="-128"/>
                  <a:cs typeface="Courier New"/>
                </a:rPr>
                <a:t>           ...</a:t>
              </a:r>
              <a:br>
                <a:rPr lang="en-US" sz="1400" b="1" dirty="0">
                  <a:latin typeface="Courier New"/>
                  <a:ea typeface="ＭＳ Ｐゴシック" pitchFamily="-84" charset="-128"/>
                  <a:cs typeface="Courier New"/>
                </a:rPr>
              </a:br>
              <a:endParaRPr lang="en-US" sz="1400" b="1" dirty="0" smtClean="0">
                <a:latin typeface="Courier New"/>
                <a:ea typeface="ＭＳ Ｐゴシック" pitchFamily="-84" charset="-128"/>
                <a:cs typeface="Courier New"/>
              </a:endParaRPr>
            </a:p>
            <a:p>
              <a:pPr>
                <a:defRPr/>
              </a:pPr>
              <a:r>
                <a:rPr lang="en-US" sz="1400" b="1" dirty="0" smtClean="0">
                  <a:latin typeface="Courier New"/>
                  <a:ea typeface="ＭＳ Ｐゴシック" pitchFamily="-84" charset="-128"/>
                  <a:cs typeface="Courier New"/>
                </a:rPr>
                <a:t>     </a:t>
              </a:r>
              <a:r>
                <a:rPr lang="en-US" sz="1400" b="1" dirty="0">
                  <a:latin typeface="Courier New"/>
                  <a:ea typeface="ＭＳ Ｐゴシック" pitchFamily="-84" charset="-128"/>
                  <a:cs typeface="Courier New"/>
                </a:rPr>
                <a:t>} while (true);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899517" y="1963303"/>
              <a:ext cx="16861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Consumer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084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readers-writers</a:t>
            </a:r>
            <a:r>
              <a:rPr lang="en-US" dirty="0"/>
              <a:t>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5350" y="1088241"/>
            <a:ext cx="5245100" cy="830997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latin typeface="Courier New"/>
                <a:ea typeface="ＭＳ Ｐゴシック" pitchFamily="-84" charset="-128"/>
                <a:cs typeface="Courier New"/>
              </a:rPr>
              <a:t>semaphore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ea typeface="ＭＳ Ｐゴシック" pitchFamily="-84" charset="-128"/>
                <a:cs typeface="Courier New"/>
              </a:rPr>
              <a:t>rw_mutex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ea typeface="ＭＳ Ｐゴシック" pitchFamily="-84" charset="-128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ea typeface="ＭＳ Ｐゴシック" pitchFamily="-84" charset="-128"/>
                <a:cs typeface="Courier New"/>
              </a:rPr>
              <a:t>= 1;</a:t>
            </a:r>
          </a:p>
          <a:p>
            <a:pPr>
              <a:defRPr/>
            </a:pPr>
            <a:r>
              <a:rPr lang="en-US" sz="1600" b="1" dirty="0" smtClean="0">
                <a:latin typeface="Courier New"/>
                <a:ea typeface="ＭＳ Ｐゴシック" pitchFamily="-84" charset="-128"/>
                <a:cs typeface="Courier New"/>
              </a:rPr>
              <a:t>semaphore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/>
                <a:ea typeface="ＭＳ Ｐゴシック" pitchFamily="-84" charset="-128"/>
                <a:cs typeface="Courier New"/>
              </a:rPr>
              <a:t>mutex</a:t>
            </a:r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-84" charset="-128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ea typeface="ＭＳ Ｐゴシック" pitchFamily="-84" charset="-128"/>
                <a:cs typeface="Courier New"/>
              </a:rPr>
              <a:t>= n;</a:t>
            </a:r>
          </a:p>
          <a:p>
            <a:pPr>
              <a:defRPr/>
            </a:pPr>
            <a:r>
              <a:rPr lang="en-US" sz="1600" b="1" dirty="0" err="1" smtClean="0">
                <a:latin typeface="Courier New"/>
                <a:ea typeface="ＭＳ Ｐゴシック" pitchFamily="-84" charset="-128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ea typeface="ＭＳ Ｐゴシック" pitchFamily="-84" charset="-128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ea typeface="ＭＳ Ｐゴシック" pitchFamily="-84" charset="-128"/>
                <a:cs typeface="Courier New"/>
              </a:rPr>
              <a:t>read_count</a:t>
            </a:r>
            <a:r>
              <a:rPr lang="en-US" sz="1600" b="1" dirty="0" smtClean="0">
                <a:latin typeface="Courier New"/>
                <a:ea typeface="ＭＳ Ｐゴシック" pitchFamily="-84" charset="-128"/>
                <a:cs typeface="Courier New"/>
              </a:rPr>
              <a:t> = 0;</a:t>
            </a:r>
            <a:endParaRPr lang="en-US" sz="1600" b="1" dirty="0">
              <a:latin typeface="Courier New"/>
              <a:ea typeface="ＭＳ Ｐゴシック" pitchFamily="-84" charset="-128"/>
              <a:cs typeface="Courier New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0700" y="2014104"/>
            <a:ext cx="5130800" cy="3605080"/>
            <a:chOff x="520700" y="1963304"/>
            <a:chExt cx="5130800" cy="3605080"/>
          </a:xfrm>
        </p:grpSpPr>
        <p:sp>
          <p:nvSpPr>
            <p:cNvPr id="4" name="Rectangle 3"/>
            <p:cNvSpPr/>
            <p:nvPr/>
          </p:nvSpPr>
          <p:spPr>
            <a:xfrm>
              <a:off x="520700" y="2459841"/>
              <a:ext cx="5130800" cy="3108543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 </a:t>
              </a:r>
              <a:r>
                <a:rPr lang="en-US" alt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wait(</a:t>
              </a:r>
              <a:r>
                <a:rPr lang="en-US" altLang="en-U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rw_mutex</a:t>
              </a:r>
              <a:r>
                <a:rPr lang="en-US" alt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</a:t>
              </a:r>
              <a:r>
                <a:rPr lang="en-US" alt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/* writing is performed */ </a:t>
              </a:r>
              <a:endPara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endPara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... </a:t>
              </a:r>
              <a:endPara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endPara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signal(</a:t>
              </a:r>
              <a:r>
                <a:rPr lang="en-US" altLang="en-U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rw_mutex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endPara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endPara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endPara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endPara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} while (true);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6917" y="1963304"/>
              <a:ext cx="12643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Writers</a:t>
              </a:r>
              <a:endParaRPr lang="en-US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64300" y="1582303"/>
            <a:ext cx="5245100" cy="4479556"/>
            <a:chOff x="6464300" y="1963303"/>
            <a:chExt cx="5245100" cy="4479556"/>
          </a:xfrm>
        </p:grpSpPr>
        <p:sp>
          <p:nvSpPr>
            <p:cNvPr id="5" name="Rectangle 4"/>
            <p:cNvSpPr/>
            <p:nvPr/>
          </p:nvSpPr>
          <p:spPr>
            <a:xfrm>
              <a:off x="6464300" y="2472541"/>
              <a:ext cx="5245100" cy="3970318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 {</a:t>
              </a:r>
              <a:b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wait(</a:t>
              </a:r>
              <a:r>
                <a:rPr lang="en-US" altLang="en-US" sz="14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read_count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++;</a:t>
              </a:r>
              <a:b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if (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read_count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== 1)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wait(</a:t>
              </a:r>
              <a:r>
                <a:rPr lang="en-US" altLang="en-U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rw_mutex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signal(</a:t>
              </a:r>
              <a:r>
                <a:rPr lang="en-US" altLang="en-US" sz="14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alt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...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/* reading is performed */ </a:t>
              </a:r>
              <a:endPara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endPara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... </a:t>
              </a:r>
              <a:endPara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endPara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wait(</a:t>
              </a:r>
              <a:r>
                <a:rPr lang="en-US" altLang="en-US" sz="14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read count--;</a:t>
              </a:r>
              <a:b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if (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read_count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== 0)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alt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signal(</a:t>
              </a:r>
              <a:r>
                <a:rPr lang="en-US" alt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rw_mutex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signal(</a:t>
              </a:r>
              <a:r>
                <a:rPr lang="en-US" altLang="en-US" sz="14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} while (true);</a:t>
              </a:r>
              <a:endParaRPr lang="en-US" sz="1400" b="1" dirty="0">
                <a:latin typeface="Courier New"/>
                <a:ea typeface="ＭＳ Ｐゴシック" pitchFamily="-84" charset="-128"/>
                <a:cs typeface="Courier New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899517" y="1963303"/>
              <a:ext cx="13565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Readers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dining-philosophers</a:t>
            </a:r>
            <a:r>
              <a:rPr lang="en-US" dirty="0"/>
              <a:t>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Thinking and eating alternatively</a:t>
            </a:r>
            <a:endParaRPr lang="en-US" dirty="0"/>
          </a:p>
        </p:txBody>
      </p:sp>
      <p:pic>
        <p:nvPicPr>
          <p:cNvPr id="4" name="Picture 5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00" y="2213602"/>
            <a:ext cx="3809175" cy="3658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965251" y="5677668"/>
            <a:ext cx="3117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Any problem?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80100" y="2033247"/>
            <a:ext cx="5774055" cy="3615602"/>
            <a:chOff x="5880100" y="1715747"/>
            <a:chExt cx="5774055" cy="3615602"/>
          </a:xfrm>
        </p:grpSpPr>
        <p:sp>
          <p:nvSpPr>
            <p:cNvPr id="5" name="Rectangle 4"/>
            <p:cNvSpPr/>
            <p:nvPr/>
          </p:nvSpPr>
          <p:spPr>
            <a:xfrm>
              <a:off x="5880100" y="2108928"/>
              <a:ext cx="5727700" cy="3222421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marL="274320" lvl="2" indent="-338138">
                <a:lnSpc>
                  <a:spcPct val="90000"/>
                </a:lnSpc>
                <a:buFont typeface="Webdings" panose="05030102010509060703" pitchFamily="18" charset="2"/>
                <a:buNone/>
                <a:tabLst>
                  <a:tab pos="1709738" algn="l"/>
                  <a:tab pos="2001838" algn="l"/>
                  <a:tab pos="2227263" algn="l"/>
                  <a:tab pos="2454275" algn="l"/>
                </a:tabLst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do { </a:t>
              </a:r>
            </a:p>
            <a:p>
              <a:pPr marL="274320" lvl="2" indent="-338138">
                <a:lnSpc>
                  <a:spcPct val="90000"/>
                </a:lnSpc>
                <a:buFont typeface="Webdings" panose="05030102010509060703" pitchFamily="18" charset="2"/>
                <a:buNone/>
                <a:tabLst>
                  <a:tab pos="1709738" algn="l"/>
                  <a:tab pos="2001838" algn="l"/>
                  <a:tab pos="2227263" algn="l"/>
                  <a:tab pos="2454275" algn="l"/>
                </a:tabLst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wait (chopstick[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 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);</a:t>
              </a:r>
            </a:p>
            <a:p>
              <a:pPr marL="274320" lvl="2" indent="-338138">
                <a:lnSpc>
                  <a:spcPct val="90000"/>
                </a:lnSpc>
                <a:buFont typeface="Webdings" panose="05030102010509060703" pitchFamily="18" charset="2"/>
                <a:buNone/>
                <a:tabLst>
                  <a:tab pos="1709738" algn="l"/>
                  <a:tab pos="2001838" algn="l"/>
                  <a:tab pos="2227263" algn="l"/>
                  <a:tab pos="2454275" algn="l"/>
                </a:tabLst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  wait (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chopStick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[ (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+ 1) % 5] 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);</a:t>
              </a:r>
            </a:p>
            <a:p>
              <a:pPr marL="274320" lvl="2" indent="-338138">
                <a:lnSpc>
                  <a:spcPct val="90000"/>
                </a:lnSpc>
                <a:buFont typeface="Webdings" panose="05030102010509060703" pitchFamily="18" charset="2"/>
                <a:buNone/>
                <a:tabLst>
                  <a:tab pos="1709738" algn="l"/>
                  <a:tab pos="2001838" algn="l"/>
                  <a:tab pos="2227263" algn="l"/>
                  <a:tab pos="2454275" algn="l"/>
                </a:tabLst>
              </a:pP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274320" lvl="2" indent="-338138">
                <a:lnSpc>
                  <a:spcPct val="90000"/>
                </a:lnSpc>
                <a:buFont typeface="Webdings" panose="05030102010509060703" pitchFamily="18" charset="2"/>
                <a:buNone/>
                <a:tabLst>
                  <a:tab pos="1709738" algn="l"/>
                  <a:tab pos="2001838" algn="l"/>
                  <a:tab pos="2227263" algn="l"/>
                  <a:tab pos="2454275" algn="l"/>
                </a:tabLst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</a:p>
            <a:p>
              <a:pPr marL="274320" lvl="2" indent="-338138">
                <a:lnSpc>
                  <a:spcPct val="90000"/>
                </a:lnSpc>
                <a:buFont typeface="Webdings" panose="05030102010509060703" pitchFamily="18" charset="2"/>
                <a:buNone/>
                <a:tabLst>
                  <a:tab pos="1709738" algn="l"/>
                  <a:tab pos="2001838" algn="l"/>
                  <a:tab pos="2227263" algn="l"/>
                  <a:tab pos="2454275" algn="l"/>
                </a:tabLs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//  eat</a:t>
              </a:r>
            </a:p>
            <a:p>
              <a:pPr marL="274320" lvl="2" indent="-338138">
                <a:lnSpc>
                  <a:spcPct val="90000"/>
                </a:lnSpc>
                <a:buFont typeface="Webdings" panose="05030102010509060703" pitchFamily="18" charset="2"/>
                <a:buNone/>
                <a:tabLst>
                  <a:tab pos="1709738" algn="l"/>
                  <a:tab pos="2001838" algn="l"/>
                  <a:tab pos="2227263" algn="l"/>
                  <a:tab pos="2454275" algn="l"/>
                </a:tabLst>
              </a:pP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274320" lvl="2" indent="-338138">
                <a:lnSpc>
                  <a:spcPct val="90000"/>
                </a:lnSpc>
                <a:buFont typeface="Webdings" panose="05030102010509060703" pitchFamily="18" charset="2"/>
                <a:buNone/>
                <a:tabLst>
                  <a:tab pos="1709738" algn="l"/>
                  <a:tab pos="2001838" algn="l"/>
                  <a:tab pos="2227263" algn="l"/>
                  <a:tab pos="2454275" algn="l"/>
                </a:tabLst>
              </a:pP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274320" lvl="2" indent="-338138">
                <a:lnSpc>
                  <a:spcPct val="90000"/>
                </a:lnSpc>
                <a:buFont typeface="Webdings" panose="05030102010509060703" pitchFamily="18" charset="2"/>
                <a:buNone/>
                <a:tabLst>
                  <a:tab pos="1709738" algn="l"/>
                  <a:tab pos="2001838" algn="l"/>
                  <a:tab pos="2227263" algn="l"/>
                  <a:tab pos="2454275" algn="l"/>
                </a:tabLst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  signal (chopstick[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 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);</a:t>
              </a: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274320" lvl="2" indent="-338138">
                <a:lnSpc>
                  <a:spcPct val="90000"/>
                </a:lnSpc>
                <a:buFont typeface="Webdings" panose="05030102010509060703" pitchFamily="18" charset="2"/>
                <a:buNone/>
                <a:tabLst>
                  <a:tab pos="1709738" algn="l"/>
                  <a:tab pos="2001838" algn="l"/>
                  <a:tab pos="2227263" algn="l"/>
                  <a:tab pos="2454275" algn="l"/>
                </a:tabLst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  signal (chopstick[ (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+ 1) % 5] );</a:t>
              </a:r>
            </a:p>
            <a:p>
              <a:pPr marL="274320" lvl="2" indent="-338138">
                <a:lnSpc>
                  <a:spcPct val="90000"/>
                </a:lnSpc>
                <a:buFont typeface="Webdings" panose="05030102010509060703" pitchFamily="18" charset="2"/>
                <a:buNone/>
                <a:tabLst>
                  <a:tab pos="1709738" algn="l"/>
                  <a:tab pos="2001838" algn="l"/>
                  <a:tab pos="2227263" algn="l"/>
                  <a:tab pos="2454275" algn="l"/>
                </a:tabLst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</a:p>
            <a:p>
              <a:pPr marL="274320" lvl="2" indent="-338138">
                <a:lnSpc>
                  <a:spcPct val="90000"/>
                </a:lnSpc>
                <a:buFont typeface="Webdings" panose="05030102010509060703" pitchFamily="18" charset="2"/>
                <a:buNone/>
                <a:tabLst>
                  <a:tab pos="1709738" algn="l"/>
                  <a:tab pos="2001838" algn="l"/>
                  <a:tab pos="2227263" algn="l"/>
                  <a:tab pos="2454275" algn="l"/>
                </a:tabLs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//  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think</a:t>
              </a:r>
            </a:p>
            <a:p>
              <a:pPr marL="274320" lvl="2" indent="-338138">
                <a:lnSpc>
                  <a:spcPct val="90000"/>
                </a:lnSpc>
                <a:buFont typeface="Webdings" panose="05030102010509060703" pitchFamily="18" charset="2"/>
                <a:buNone/>
                <a:tabLst>
                  <a:tab pos="1709738" algn="l"/>
                  <a:tab pos="2001838" algn="l"/>
                  <a:tab pos="2227263" algn="l"/>
                  <a:tab pos="2454275" algn="l"/>
                </a:tabLst>
              </a:pPr>
              <a:endPara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274320" lvl="2" indent="-338138">
                <a:lnSpc>
                  <a:spcPct val="90000"/>
                </a:lnSpc>
                <a:buFont typeface="Webdings" panose="05030102010509060703" pitchFamily="18" charset="2"/>
                <a:buNone/>
                <a:tabLst>
                  <a:tab pos="1709738" algn="l"/>
                  <a:tab pos="2001838" algn="l"/>
                  <a:tab pos="2227263" algn="l"/>
                  <a:tab pos="2454275" algn="l"/>
                </a:tabLst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 while (TRUE);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84545" y="1715747"/>
              <a:ext cx="5769610" cy="338554"/>
            </a:xfrm>
            <a:prstGeom prst="rect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latin typeface="Courier New"/>
                  <a:ea typeface="ＭＳ Ｐゴシック" pitchFamily="-84" charset="-128"/>
                  <a:cs typeface="Courier New"/>
                </a:rPr>
                <a:t>semaphore chopstick[5];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67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problems with 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5162884"/>
          </a:xfrm>
        </p:spPr>
        <p:txBody>
          <a:bodyPr>
            <a:normAutofit/>
          </a:bodyPr>
          <a:lstStyle/>
          <a:p>
            <a:r>
              <a:rPr lang="en-US" dirty="0" smtClean="0"/>
              <a:t>Problems with 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 usage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Deadlock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starvation</a:t>
            </a:r>
            <a:r>
              <a:rPr lang="en-US" dirty="0" smtClean="0"/>
              <a:t> are possible.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118" y="1882019"/>
            <a:ext cx="2531837" cy="16730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045" y="1841791"/>
            <a:ext cx="2409148" cy="172878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118" y="3928019"/>
            <a:ext cx="2531837" cy="171969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696" y="3943558"/>
            <a:ext cx="2457977" cy="171969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884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6180889" cy="4913647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0070C0"/>
                </a:solidFill>
              </a:rPr>
              <a:t>high-level abstraction </a:t>
            </a:r>
            <a:r>
              <a:rPr lang="en-US" altLang="en-US" sz="2000" dirty="0"/>
              <a:t>that provides a convenient and effective mechanism for process synchronization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Only </a:t>
            </a:r>
            <a:r>
              <a:rPr lang="en-US" altLang="en-US" sz="2000" dirty="0">
                <a:solidFill>
                  <a:srgbClr val="0070C0"/>
                </a:solidFill>
              </a:rPr>
              <a:t>one process </a:t>
            </a:r>
            <a:r>
              <a:rPr lang="en-US" altLang="en-US" sz="2000" dirty="0"/>
              <a:t>may be active within the monitor at a time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03288" y="3528249"/>
            <a:ext cx="5905500" cy="25299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82880"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monitor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monitor-name</a:t>
            </a:r>
          </a:p>
          <a:p>
            <a:pPr marL="182880"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182880"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//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shared variable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declarations</a:t>
            </a:r>
          </a:p>
          <a:p>
            <a:pPr marL="182880" lvl="2">
              <a:lnSpc>
                <a:spcPct val="80000"/>
              </a:lnSpc>
              <a:buFont typeface="Webdings" panose="05030102010509060703" pitchFamily="18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82880"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procedure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P1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(…) { …. }</a:t>
            </a:r>
          </a:p>
          <a:p>
            <a:pPr marL="182880" lvl="2">
              <a:lnSpc>
                <a:spcPct val="80000"/>
              </a:lnSpc>
              <a:buFont typeface="Webdings" panose="05030102010509060703" pitchFamily="18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82880"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procedure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Pn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(…) {……}</a:t>
            </a:r>
          </a:p>
          <a:p>
            <a:pPr marL="182880" lvl="2">
              <a:lnSpc>
                <a:spcPct val="80000"/>
              </a:lnSpc>
              <a:buFont typeface="Webdings" panose="05030102010509060703" pitchFamily="18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82880"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Initialization_Code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(…) { … }</a:t>
            </a:r>
          </a:p>
          <a:p>
            <a:pPr marL="182880" lvl="2">
              <a:lnSpc>
                <a:spcPct val="80000"/>
              </a:lnSpc>
              <a:buFont typeface="Webdings" panose="05030102010509060703" pitchFamily="18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82880"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2345009"/>
            <a:ext cx="4253070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8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Circular buffer &amp; producer-consumer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7711" y="934786"/>
            <a:ext cx="4847389" cy="22926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598613" lvl="3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BUFFER_SIZE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1598613" lvl="3">
              <a:buFontTx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598613" lvl="3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buffer[BUFFER_SIZE];</a:t>
            </a:r>
          </a:p>
          <a:p>
            <a:pPr marL="1598613" lvl="3"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= 0;</a:t>
            </a:r>
          </a:p>
          <a:p>
            <a:pPr marL="1598613" lvl="3"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 = 0;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3675" y="3441700"/>
            <a:ext cx="5699125" cy="3022600"/>
          </a:xfrm>
          <a:prstGeom prst="rect">
            <a:avLst/>
          </a:prstGeom>
          <a:solidFill>
            <a:srgbClr val="66FF9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item </a:t>
            </a:r>
            <a:r>
              <a:rPr lang="en-US" sz="1600" dirty="0" err="1" smtClean="0"/>
              <a:t>next_produced</a:t>
            </a:r>
            <a:r>
              <a:rPr lang="en-US" sz="1600" dirty="0" smtClean="0"/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while (true)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while (counter == BUFFER_SIZE))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	; /* 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sz="1600" dirty="0" smtClean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buffer[in] = </a:t>
            </a:r>
            <a:r>
              <a:rPr lang="en-US" sz="1600" dirty="0" err="1" smtClean="0"/>
              <a:t>next_produced</a:t>
            </a:r>
            <a:r>
              <a:rPr lang="en-US" sz="1600" dirty="0" smtClean="0"/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in = (in + 1) % BUFFER_SIZE;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</a:t>
            </a:r>
            <a:r>
              <a:rPr lang="en-US" sz="1600" dirty="0" smtClean="0"/>
              <a:t>counter ++;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}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92800" y="3441700"/>
            <a:ext cx="6007100" cy="30226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  <a:b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 (counter == 0)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;/* do nothing */</a:t>
            </a:r>
            <a:b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 = (out + 1) % BUFFER_SIZE;</a:t>
            </a:r>
            <a:b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counter --;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017" y="3042804"/>
            <a:ext cx="1518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Producer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9315317" y="2965873"/>
            <a:ext cx="1686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Consumer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327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Monitor (with </a:t>
            </a:r>
            <a:r>
              <a:rPr lang="en-US" altLang="en-US" i="1" dirty="0" smtClean="0"/>
              <a:t>condition variables)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1546057"/>
            <a:ext cx="6291263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4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5011" y="451343"/>
            <a:ext cx="3936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a Monitor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95825" y="451343"/>
            <a:ext cx="41719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dining-philosophers</a:t>
            </a:r>
            <a:r>
              <a:rPr lang="en-US" dirty="0"/>
              <a:t> problem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00" y="1066800"/>
            <a:ext cx="11861800" cy="5016758"/>
            <a:chOff x="152400" y="1066800"/>
            <a:chExt cx="11861800" cy="5016758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152400" y="1066800"/>
              <a:ext cx="6350000" cy="47705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buFont typeface="Monotype Sorts" pitchFamily="-84" charset="2"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monitor </a:t>
              </a:r>
              <a:r>
                <a:rPr lang="en-US" altLang="en-US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DiningPhilosophers</a:t>
              </a: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600" b="1" dirty="0" err="1" smtClean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enum</a:t>
              </a:r>
              <a:r>
                <a:rPr lang="en-US" altLang="en-US" sz="1600" b="1" dirty="0" smtClean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 THINKING; HUNGRY, EATING) state [5] ;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600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condition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self [5];</a:t>
              </a:r>
            </a:p>
            <a:p>
              <a:pPr>
                <a:buFont typeface="Monotype Sorts" pitchFamily="-84" charset="2"/>
                <a:buNone/>
              </a:pP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en-US" sz="1600" b="1" dirty="0" smtClean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pickup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altLang="en-US" sz="1600" b="1" dirty="0" err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en-US" sz="1600" b="1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state[</a:t>
              </a:r>
              <a:r>
                <a:rPr lang="en-US" altLang="en-US" sz="16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HUNGRY;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test(</a:t>
              </a:r>
              <a:r>
                <a:rPr lang="en-US" altLang="en-US" sz="16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(state[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!= EATING) 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		self[</a:t>
              </a:r>
              <a:r>
                <a:rPr lang="en-US" altLang="en-US" sz="16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].</a:t>
              </a:r>
              <a:r>
                <a:rPr lang="en-US" altLang="en-US" sz="1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wait()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}</a:t>
              </a: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en-US" sz="1600" b="1" dirty="0" smtClean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putdown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state[</a:t>
              </a:r>
              <a:r>
                <a:rPr lang="en-US" altLang="en-US" sz="16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THINKING;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// 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 left and right neighbors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((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+ 4) % 5);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((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+ 1) % 5);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}</a:t>
              </a: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5918200" y="2051685"/>
              <a:ext cx="6096000" cy="40318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buFont typeface="Monotype Sorts" pitchFamily="-84" charset="2"/>
                <a:buNone/>
              </a:pP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 smtClean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altLang="en-US" sz="1600" b="1" dirty="0" err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en-US" sz="1600" b="1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altLang="en-US" sz="1600" b="1" dirty="0" smtClean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((state[(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+ 4) % 5] != EATING) &amp;&amp;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(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state[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== HUNGRY) &amp;&amp;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(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state[(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+ 1) % 5] != EATING) ) {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   state[</a:t>
              </a:r>
              <a:r>
                <a:rPr lang="en-US" altLang="en-US" sz="16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EATING;</a:t>
              </a: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self[</a:t>
              </a:r>
              <a:r>
                <a:rPr lang="en-US" altLang="en-US" sz="16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].</a:t>
              </a:r>
              <a:r>
                <a:rPr lang="en-US" altLang="en-US" sz="1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signal()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}</a:t>
              </a: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initialization_code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{ 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600" b="1" dirty="0" smtClean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600" b="1" dirty="0" err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en-US" sz="1600" b="1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5; 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state[</a:t>
              </a:r>
              <a:r>
                <a:rPr lang="en-US" altLang="en-US" sz="16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THINKING;</a:t>
              </a: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buFont typeface="Monotype Sorts" pitchFamily="-84" charset="2"/>
                <a:buNone/>
              </a:pP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Font typeface="Monotype Sorts" pitchFamily="-84" charset="2"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dining-philosophers</a:t>
            </a:r>
            <a:r>
              <a:rPr lang="en-US" dirty="0"/>
              <a:t> problem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08600" y="2206536"/>
            <a:ext cx="6096000" cy="2892283"/>
            <a:chOff x="3048000" y="1647736"/>
            <a:chExt cx="6096000" cy="2892283"/>
          </a:xfrm>
        </p:grpSpPr>
        <p:sp>
          <p:nvSpPr>
            <p:cNvPr id="4" name="Rectangle 3"/>
            <p:cNvSpPr/>
            <p:nvPr/>
          </p:nvSpPr>
          <p:spPr>
            <a:xfrm>
              <a:off x="3048000" y="1647736"/>
              <a:ext cx="6096000" cy="2160591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>
              <a:spAutoFit/>
            </a:bodyPr>
            <a:lstStyle/>
            <a:p>
              <a:pPr marL="274320">
                <a:lnSpc>
                  <a:spcPct val="80000"/>
                </a:lnSpc>
                <a:buFont typeface="Monotype Sorts" pitchFamily="-84" charset="2"/>
                <a:buNone/>
              </a:pPr>
              <a:endPara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74320">
                <a:lnSpc>
                  <a:spcPct val="80000"/>
                </a:lnSpc>
                <a:buFont typeface="Monotype Sorts" pitchFamily="-84" charset="2"/>
                <a:buNone/>
              </a:pPr>
              <a:r>
                <a:rPr lang="en-US" altLang="en-US" sz="24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DiningPhilosophers.pickup</a:t>
              </a:r>
              <a:r>
                <a:rPr lang="en-US" altLang="en-US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24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2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274320">
                <a:lnSpc>
                  <a:spcPct val="80000"/>
                </a:lnSpc>
                <a:buFont typeface="Monotype Sorts" pitchFamily="-84" charset="2"/>
                <a:buNone/>
              </a:pPr>
              <a:endPara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74320">
                <a:lnSpc>
                  <a:spcPct val="80000"/>
                </a:lnSpc>
                <a:buFont typeface="Monotype Sorts" pitchFamily="-84" charset="2"/>
                <a:buNone/>
              </a:pPr>
              <a:r>
                <a:rPr lang="en-US" altLang="en-US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EAT</a:t>
              </a:r>
              <a:endPara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74320">
                <a:lnSpc>
                  <a:spcPct val="80000"/>
                </a:lnSpc>
                <a:buFont typeface="Monotype Sorts" pitchFamily="-84" charset="2"/>
                <a:buNone/>
              </a:pPr>
              <a:endPara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74320">
                <a:lnSpc>
                  <a:spcPct val="80000"/>
                </a:lnSpc>
                <a:buFont typeface="Monotype Sorts" pitchFamily="-84" charset="2"/>
                <a:buNone/>
              </a:pPr>
              <a:r>
                <a:rPr lang="en-US" altLang="en-US" sz="24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DiningPhilosophers.putdown</a:t>
              </a:r>
              <a:r>
                <a:rPr lang="en-US" altLang="en-US" sz="2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24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altLang="en-US" sz="2400" dirty="0"/>
            </a:p>
            <a:p>
              <a:pPr marL="274320">
                <a:lnSpc>
                  <a:spcPct val="80000"/>
                </a:lnSpc>
                <a:buFont typeface="Monotype Sorts" pitchFamily="-84" charset="2"/>
                <a:buNone/>
              </a:pPr>
              <a:endPara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64236" y="3955244"/>
              <a:ext cx="311732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sz="3200" dirty="0">
                  <a:solidFill>
                    <a:srgbClr val="FF0000"/>
                  </a:solidFill>
                </a:rPr>
                <a:t>Any problem</a:t>
              </a:r>
              <a:r>
                <a:rPr lang="en-US" sz="3200" dirty="0" smtClean="0">
                  <a:solidFill>
                    <a:srgbClr val="FF0000"/>
                  </a:solidFill>
                </a:rPr>
                <a:t>?</a:t>
              </a:r>
            </a:p>
          </p:txBody>
        </p:sp>
      </p:grpSp>
      <p:pic>
        <p:nvPicPr>
          <p:cNvPr id="7" name="Picture 5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00" y="1756402"/>
            <a:ext cx="3809175" cy="3658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607436" y="5098819"/>
            <a:ext cx="438767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No deadlock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Starvation is possible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3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bounded-buffer using a Monitor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915" y="990600"/>
            <a:ext cx="7565853" cy="538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84468" y="1527968"/>
            <a:ext cx="4164906" cy="431006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68495" y="1288202"/>
            <a:ext cx="9756034" cy="4172742"/>
            <a:chOff x="268495" y="1288202"/>
            <a:chExt cx="9756034" cy="4172742"/>
          </a:xfrm>
        </p:grpSpPr>
        <p:grpSp>
          <p:nvGrpSpPr>
            <p:cNvPr id="13" name="Group 12"/>
            <p:cNvGrpSpPr/>
            <p:nvPr/>
          </p:nvGrpSpPr>
          <p:grpSpPr>
            <a:xfrm>
              <a:off x="268495" y="1288202"/>
              <a:ext cx="9756034" cy="3411591"/>
              <a:chOff x="268495" y="1288202"/>
              <a:chExt cx="9756034" cy="341159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8495" y="1288202"/>
                <a:ext cx="2136114" cy="2255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1195" y="2037502"/>
                <a:ext cx="2136114" cy="2255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19955" y="2798654"/>
                <a:ext cx="1458995" cy="2255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219955" y="4474261"/>
                <a:ext cx="1458995" cy="2255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07926" y="2685888"/>
                <a:ext cx="1458995" cy="2255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565534" y="4261959"/>
                <a:ext cx="1458995" cy="2255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815010" y="3749223"/>
              <a:ext cx="1604895" cy="2255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8810" y="5235412"/>
              <a:ext cx="1604895" cy="2255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534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Points to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Monitors can be implemented by semaphores (See the textbook).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OSes</a:t>
            </a:r>
            <a:r>
              <a:rPr lang="en-US" dirty="0" smtClean="0"/>
              <a:t> support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Monitor, semaphore, spinlock, 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</a:p>
          <a:p>
            <a:pPr lvl="2">
              <a:lnSpc>
                <a:spcPct val="100000"/>
              </a:lnSpc>
            </a:pPr>
            <a:r>
              <a:rPr lang="en-US" altLang="en-US" dirty="0"/>
              <a:t>Solaris</a:t>
            </a:r>
          </a:p>
          <a:p>
            <a:pPr lvl="2">
              <a:lnSpc>
                <a:spcPct val="100000"/>
              </a:lnSpc>
            </a:pPr>
            <a:r>
              <a:rPr lang="en-US" altLang="en-US" dirty="0" smtClean="0"/>
              <a:t>Windows</a:t>
            </a:r>
            <a:endParaRPr lang="en-US" altLang="en-US" dirty="0"/>
          </a:p>
          <a:p>
            <a:pPr lvl="2">
              <a:lnSpc>
                <a:spcPct val="100000"/>
              </a:lnSpc>
            </a:pPr>
            <a:r>
              <a:rPr lang="en-US" altLang="en-US" dirty="0"/>
              <a:t>Linux</a:t>
            </a:r>
          </a:p>
          <a:p>
            <a:pPr lvl="2">
              <a:lnSpc>
                <a:spcPct val="100000"/>
              </a:lnSpc>
            </a:pPr>
            <a:r>
              <a:rPr lang="en-US" altLang="en-US" dirty="0" err="1"/>
              <a:t>Pthreads</a:t>
            </a: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Alternative approaches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Transactional </a:t>
            </a:r>
            <a:r>
              <a:rPr lang="en-US" altLang="en-US" dirty="0" smtClean="0">
                <a:solidFill>
                  <a:srgbClr val="0070C0"/>
                </a:solidFill>
              </a:rPr>
              <a:t>Memory</a:t>
            </a:r>
            <a:endParaRPr lang="en-US" altLang="en-US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err="1" smtClean="0">
                <a:solidFill>
                  <a:srgbClr val="0070C0"/>
                </a:solidFill>
              </a:rPr>
              <a:t>OpenMP</a:t>
            </a:r>
            <a:endParaRPr lang="en-US" altLang="en-US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Functional Programming Languages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81779" y="4354138"/>
            <a:ext cx="4521200" cy="203132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defTabSz="274320"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update(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value)</a:t>
            </a:r>
          </a:p>
          <a:p>
            <a:pPr defTabSz="274320">
              <a:buFont typeface="Monotype Sorts" pitchFamily="-84" charset="2"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274320"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#pragma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critical</a:t>
            </a:r>
          </a:p>
          <a:p>
            <a:pPr defTabSz="274320"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{</a:t>
            </a:r>
          </a:p>
          <a:p>
            <a:pPr defTabSz="274320"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count += value</a:t>
            </a:r>
          </a:p>
          <a:p>
            <a:pPr defTabSz="274320"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}</a:t>
            </a:r>
          </a:p>
          <a:p>
            <a:pPr defTabSz="274320">
              <a:buFont typeface="Monotype Sorts" pitchFamily="-84" charset="2"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cdn.free-power-point-templates.com/articles/wp-content/uploads/2014/02/free-question-mark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58292"/>
            <a:ext cx="6692900" cy="39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Race condition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counter++ </a:t>
            </a:r>
            <a:r>
              <a:rPr lang="en-US" altLang="en-US" sz="1600" dirty="0"/>
              <a:t>could be implemented as</a:t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 = </a:t>
            </a:r>
            <a:r>
              <a:rPr lang="en-US" alt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			MOV    AX, [100]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register1 = register1 + </a:t>
            </a:r>
            <a:r>
              <a:rPr lang="en-US" alt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	ADD    AX, 1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counter = </a:t>
            </a:r>
            <a:r>
              <a:rPr lang="en-US" alt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			MOV   [100], AX</a:t>
            </a:r>
            <a:endParaRPr lang="en-US" altLang="en-US" sz="800" dirty="0">
              <a:solidFill>
                <a:srgbClr val="0000FF"/>
              </a:solidFill>
            </a:endParaRPr>
          </a:p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counter--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/>
              <a:t>could be implemented as</a:t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register2 = </a:t>
            </a:r>
            <a:r>
              <a:rPr lang="en-US" alt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			MOV	BX, [100]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register2 = register2 </a:t>
            </a:r>
            <a:r>
              <a:rPr lang="en-US" alt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1		ADD	BX, 1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counter = </a:t>
            </a:r>
            <a:r>
              <a:rPr lang="en-US" alt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register2			MOV	[100], BX</a:t>
            </a:r>
            <a:endParaRPr lang="en-US" alt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altLang="en-US" sz="800" dirty="0">
              <a:solidFill>
                <a:schemeClr val="tx2"/>
              </a:solidFill>
            </a:endParaRPr>
          </a:p>
          <a:p>
            <a:r>
              <a:rPr lang="en-US" altLang="en-US" sz="1600" dirty="0"/>
              <a:t>Consider this execution interleaving with </a:t>
            </a:r>
            <a:r>
              <a:rPr lang="ja-JP" altLang="en-US" sz="1600" dirty="0"/>
              <a:t>“</a:t>
            </a:r>
            <a:r>
              <a:rPr lang="en-US" altLang="ja-JP" sz="1600" dirty="0"/>
              <a:t>count = 5</a:t>
            </a:r>
            <a:r>
              <a:rPr lang="ja-JP" altLang="en-US" sz="1600" dirty="0"/>
              <a:t>”</a:t>
            </a:r>
            <a:r>
              <a:rPr lang="en-US" altLang="ja-JP" sz="1600" dirty="0"/>
              <a:t> initially:</a:t>
            </a:r>
          </a:p>
          <a:p>
            <a:pPr lvl="1">
              <a:buNone/>
            </a:pPr>
            <a:r>
              <a:rPr lang="en-US" altLang="en-US" sz="1600" dirty="0"/>
              <a:t>	S0: producer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counter</a:t>
            </a:r>
            <a:r>
              <a:rPr lang="en-US" altLang="en-US" sz="1600" b="1" dirty="0">
                <a:latin typeface="Courier New" panose="02070309020205020404" pitchFamily="49" charset="0"/>
              </a:rPr>
              <a:t>         </a:t>
            </a:r>
            <a:r>
              <a:rPr lang="en-US" altLang="en-US" sz="1600" dirty="0"/>
              <a:t>{register1 = 5}</a:t>
            </a:r>
            <a:br>
              <a:rPr lang="en-US" altLang="en-US" sz="1600" dirty="0"/>
            </a:br>
            <a:r>
              <a:rPr lang="en-US" altLang="en-US" sz="1600" dirty="0"/>
              <a:t>S1: producer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register1 + 1   </a:t>
            </a:r>
            <a:r>
              <a:rPr lang="en-US" altLang="en-US" sz="1600" dirty="0"/>
              <a:t>{register1 = 6} </a:t>
            </a:r>
            <a:br>
              <a:rPr lang="en-US" altLang="en-US" sz="1600" dirty="0"/>
            </a:br>
            <a:r>
              <a:rPr lang="en-US" altLang="en-US" sz="1600" dirty="0"/>
              <a:t>S2: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counter</a:t>
            </a: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/>
              <a:t>{register2 = 5} </a:t>
            </a:r>
            <a:br>
              <a:rPr lang="en-US" altLang="en-US" sz="1600" dirty="0"/>
            </a:br>
            <a:r>
              <a:rPr lang="en-US" altLang="en-US" sz="1600" dirty="0"/>
              <a:t>S3: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register2 – 1  </a:t>
            </a:r>
            <a:r>
              <a:rPr lang="en-US" altLang="en-US" sz="1600" dirty="0"/>
              <a:t>{register2 = 4} </a:t>
            </a:r>
            <a:br>
              <a:rPr lang="en-US" altLang="en-US" sz="1600" dirty="0"/>
            </a:br>
            <a:r>
              <a:rPr lang="en-US" altLang="en-US" sz="1600" dirty="0"/>
              <a:t>S4: producer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counter = register1         </a:t>
            </a:r>
            <a:r>
              <a:rPr lang="en-US" altLang="en-US" sz="1600" dirty="0"/>
              <a:t>{counter = 6 } </a:t>
            </a:r>
            <a:br>
              <a:rPr lang="en-US" altLang="en-US" sz="1600" dirty="0"/>
            </a:br>
            <a:r>
              <a:rPr lang="en-US" altLang="en-US" sz="1600" dirty="0"/>
              <a:t>S5: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counter = register2        </a:t>
            </a:r>
            <a:r>
              <a:rPr lang="en-US" altLang="en-US" sz="1600" dirty="0">
                <a:solidFill>
                  <a:srgbClr val="FF0000"/>
                </a:solidFill>
              </a:rPr>
              <a:t>{counter = 4}</a:t>
            </a:r>
          </a:p>
          <a:p>
            <a:pPr lvl="1">
              <a:buNone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1026" name="Picture 2" descr="http://vignette2.wikia.nocookie.net/newdcmovieuniverse/images/a/ab/Warning_icon.png/revision/latest?cb=201008031636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99" y="265697"/>
            <a:ext cx="762001" cy="63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1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</a:t>
            </a:r>
            <a:r>
              <a:rPr lang="en-US" b="1" dirty="0" smtClean="0">
                <a:solidFill>
                  <a:srgbClr val="FF0000"/>
                </a:solidFill>
              </a:rPr>
              <a:t>Race </a:t>
            </a:r>
            <a:r>
              <a:rPr lang="en-US" b="1" dirty="0">
                <a:solidFill>
                  <a:srgbClr val="FF0000"/>
                </a:solidFill>
              </a:rPr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25216"/>
            <a:ext cx="11417968" cy="49136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Invoking </a:t>
            </a:r>
            <a:r>
              <a:rPr lang="en-US" i="1" dirty="0" smtClean="0"/>
              <a:t>echo()</a:t>
            </a:r>
            <a:r>
              <a:rPr lang="en-US" dirty="0" smtClean="0"/>
              <a:t> procedure: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Same problem exists on: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Multiprogramming environment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Multiprocessing environment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Distributed processing environment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5921" y="1758950"/>
            <a:ext cx="6119548" cy="256540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7" y="2090737"/>
            <a:ext cx="2818182" cy="1752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2" descr="http://vignette2.wikia.nocookie.net/newdcmovieuniverse/images/a/ab/Warning_icon.png/revision/latest?cb=2010080316363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4" y="255829"/>
            <a:ext cx="762001" cy="63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3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examples?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199" y="3098800"/>
            <a:ext cx="9440779" cy="307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Have you ever seen other examples?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Race condition</a:t>
            </a:r>
          </a:p>
          <a:p>
            <a:pPr lvl="1"/>
            <a:r>
              <a:rPr lang="en-US" dirty="0" smtClean="0"/>
              <a:t>Several process access and manipulate the same data </a:t>
            </a:r>
            <a:r>
              <a:rPr lang="en-US" dirty="0" smtClean="0">
                <a:solidFill>
                  <a:srgbClr val="FF0000"/>
                </a:solidFill>
              </a:rPr>
              <a:t>concurrently</a:t>
            </a:r>
          </a:p>
          <a:p>
            <a:pPr lvl="1"/>
            <a:r>
              <a:rPr lang="en-US" dirty="0" smtClean="0"/>
              <a:t>Outcomes of the execution </a:t>
            </a:r>
            <a:r>
              <a:rPr lang="en-US" dirty="0" smtClean="0">
                <a:solidFill>
                  <a:srgbClr val="FF0000"/>
                </a:solidFill>
              </a:rPr>
              <a:t>depends</a:t>
            </a:r>
            <a:r>
              <a:rPr lang="en-US" dirty="0" smtClean="0"/>
              <a:t> on the 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  <a:r>
              <a:rPr lang="en-US" dirty="0" smtClean="0"/>
              <a:t> in which the access take place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How to remove </a:t>
            </a:r>
            <a:r>
              <a:rPr lang="en-US" dirty="0" smtClean="0">
                <a:solidFill>
                  <a:srgbClr val="FF0000"/>
                </a:solidFill>
              </a:rPr>
              <a:t>Race Condition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Serial execution</a:t>
            </a:r>
          </a:p>
        </p:txBody>
      </p:sp>
    </p:spTree>
    <p:extLst>
      <p:ext uri="{BB962C8B-B14F-4D97-AF65-F5344CB8AC3E}">
        <p14:creationId xmlns:p14="http://schemas.microsoft.com/office/powerpoint/2010/main" val="23003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Critical Section Problem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4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 anchor="ctr">
        <a:noAutofit/>
      </a:bodyPr>
      <a:lstStyle>
        <a:defPPr>
          <a:defRPr sz="1200" b="0" dirty="0" smtClean="0">
            <a:solidFill>
              <a:schemeClr val="bg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1738</Words>
  <Application>Microsoft Office PowerPoint</Application>
  <PresentationFormat>Widescreen</PresentationFormat>
  <Paragraphs>573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2" baseType="lpstr">
      <vt:lpstr>ＭＳ Ｐゴシック</vt:lpstr>
      <vt:lpstr>Arial</vt:lpstr>
      <vt:lpstr>Calibri</vt:lpstr>
      <vt:lpstr>Calibri Light</vt:lpstr>
      <vt:lpstr>Constantia</vt:lpstr>
      <vt:lpstr>Courier</vt:lpstr>
      <vt:lpstr>Courier New</vt:lpstr>
      <vt:lpstr>HG明朝E</vt:lpstr>
      <vt:lpstr>Monotype Sorts</vt:lpstr>
      <vt:lpstr>MT Extra</vt:lpstr>
      <vt:lpstr>Segoe UI Semibold</vt:lpstr>
      <vt:lpstr>Symbol</vt:lpstr>
      <vt:lpstr>Verdana</vt:lpstr>
      <vt:lpstr>Webdings</vt:lpstr>
      <vt:lpstr>Wingdings</vt:lpstr>
      <vt:lpstr>Office Theme</vt:lpstr>
      <vt:lpstr>Process Synchronization</vt:lpstr>
      <vt:lpstr>Motivation</vt:lpstr>
      <vt:lpstr>One example!</vt:lpstr>
      <vt:lpstr>Circular buffer &amp; producer-consumer problem</vt:lpstr>
      <vt:lpstr>Race condition</vt:lpstr>
      <vt:lpstr>Another Race condition</vt:lpstr>
      <vt:lpstr>Other examples?</vt:lpstr>
      <vt:lpstr>Definition</vt:lpstr>
      <vt:lpstr>Critical Section Problem</vt:lpstr>
      <vt:lpstr>Critical section problem</vt:lpstr>
      <vt:lpstr>Critical section</vt:lpstr>
      <vt:lpstr>Requirements to solutions</vt:lpstr>
      <vt:lpstr>Preemption definition</vt:lpstr>
      <vt:lpstr>Handling critical-section by OS</vt:lpstr>
      <vt:lpstr>1) Peterson’s solution</vt:lpstr>
      <vt:lpstr>Peterson algorithm for Pi</vt:lpstr>
      <vt:lpstr>2) Hardware solution</vt:lpstr>
      <vt:lpstr>Hardware solution for critical section</vt:lpstr>
      <vt:lpstr>test_and_set  instruction </vt:lpstr>
      <vt:lpstr>Hardware solution using test_and_set()</vt:lpstr>
      <vt:lpstr>compare_and_swap instruction</vt:lpstr>
      <vt:lpstr>Hardware solution using compare_and_swap()</vt:lpstr>
      <vt:lpstr>Bounded-waiting mutual exclusion with test_and_set</vt:lpstr>
      <vt:lpstr>3) OS solution!: Mutex locks</vt:lpstr>
      <vt:lpstr>acquire() and release()</vt:lpstr>
      <vt:lpstr>What is the main problem of all mentioned methods?</vt:lpstr>
      <vt:lpstr>4) Semaphore</vt:lpstr>
      <vt:lpstr>No busy waiting in Semaphore</vt:lpstr>
      <vt:lpstr>Accessing shared data by Semaphore</vt:lpstr>
      <vt:lpstr>Types of semaphore</vt:lpstr>
      <vt:lpstr>Semaphore points</vt:lpstr>
      <vt:lpstr>Two implementations of semaphores</vt:lpstr>
      <vt:lpstr>Problems with semaphores</vt:lpstr>
      <vt:lpstr>Classic synchronization problems</vt:lpstr>
      <vt:lpstr>The bounded-buffer problem</vt:lpstr>
      <vt:lpstr>The readers-writers problem</vt:lpstr>
      <vt:lpstr>The dining-philosophers problem</vt:lpstr>
      <vt:lpstr>Other problems with semaphore</vt:lpstr>
      <vt:lpstr>5) Monitor</vt:lpstr>
      <vt:lpstr>Monitor (with condition variables)</vt:lpstr>
      <vt:lpstr>PowerPoint Presentation</vt:lpstr>
      <vt:lpstr>The dining-philosophers problem</vt:lpstr>
      <vt:lpstr>The dining-philosophers problem</vt:lpstr>
      <vt:lpstr>Solving bounded-buffer using a Monitor</vt:lpstr>
      <vt:lpstr>Points to monitor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Hamid</cp:lastModifiedBy>
  <cp:revision>897</cp:revision>
  <dcterms:created xsi:type="dcterms:W3CDTF">2015-07-09T15:22:03Z</dcterms:created>
  <dcterms:modified xsi:type="dcterms:W3CDTF">2018-10-28T03:59:03Z</dcterms:modified>
</cp:coreProperties>
</file>