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69" r:id="rId3"/>
    <p:sldId id="370" r:id="rId4"/>
    <p:sldId id="371" r:id="rId5"/>
    <p:sldId id="392" r:id="rId6"/>
    <p:sldId id="393" r:id="rId7"/>
    <p:sldId id="394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87" r:id="rId16"/>
    <p:sldId id="379" r:id="rId17"/>
    <p:sldId id="380" r:id="rId18"/>
    <p:sldId id="388" r:id="rId19"/>
    <p:sldId id="381" r:id="rId20"/>
    <p:sldId id="382" r:id="rId21"/>
    <p:sldId id="383" r:id="rId22"/>
    <p:sldId id="384" r:id="rId23"/>
    <p:sldId id="389" r:id="rId24"/>
    <p:sldId id="385" r:id="rId25"/>
    <p:sldId id="390" r:id="rId26"/>
    <p:sldId id="386" r:id="rId27"/>
    <p:sldId id="391" r:id="rId28"/>
    <p:sldId id="409" r:id="rId29"/>
    <p:sldId id="395" r:id="rId30"/>
    <p:sldId id="404" r:id="rId31"/>
    <p:sldId id="396" r:id="rId32"/>
    <p:sldId id="397" r:id="rId33"/>
    <p:sldId id="405" r:id="rId34"/>
    <p:sldId id="410" r:id="rId35"/>
    <p:sldId id="398" r:id="rId36"/>
    <p:sldId id="412" r:id="rId37"/>
    <p:sldId id="406" r:id="rId38"/>
    <p:sldId id="399" r:id="rId39"/>
    <p:sldId id="400" r:id="rId40"/>
    <p:sldId id="407" r:id="rId41"/>
    <p:sldId id="411" r:id="rId42"/>
    <p:sldId id="401" r:id="rId43"/>
    <p:sldId id="402" r:id="rId44"/>
    <p:sldId id="403" r:id="rId45"/>
    <p:sldId id="408" r:id="rId46"/>
    <p:sldId id="31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2017/11/06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2017/11/06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3545-B492-47AD-BA9C-F77EA58E35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 smtClean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2015/10/26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2017/11/06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2017/11/06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2017/11/06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2015/10/26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2015/10/26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2017/11/06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2017/11/06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2017/11/06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2017/11/06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2017/11/06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2017/11/06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2017/11/06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hyperlink" Target="https://en.wikipedia.org/wiki/Task_(computers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2412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CPU Scheduling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Dispacher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OS module gives </a:t>
            </a:r>
            <a:r>
              <a:rPr lang="en-US" dirty="0" smtClean="0">
                <a:solidFill>
                  <a:schemeClr val="accent5"/>
                </a:solidFill>
              </a:rPr>
              <a:t>control of CPU to the process</a:t>
            </a:r>
            <a:r>
              <a:rPr lang="en-US" dirty="0" smtClean="0"/>
              <a:t> selected by short-term scheduler</a:t>
            </a:r>
          </a:p>
          <a:p>
            <a:pPr lvl="1"/>
            <a:r>
              <a:rPr lang="en-US" dirty="0" smtClean="0"/>
              <a:t>Switching context</a:t>
            </a:r>
          </a:p>
          <a:p>
            <a:pPr lvl="1"/>
            <a:r>
              <a:rPr lang="en-US" dirty="0" smtClean="0"/>
              <a:t>Switching to user mode</a:t>
            </a:r>
          </a:p>
          <a:p>
            <a:pPr lvl="1"/>
            <a:r>
              <a:rPr lang="en-US" dirty="0" smtClean="0"/>
              <a:t>Jumping to proper location in the user program to resume it</a:t>
            </a:r>
          </a:p>
          <a:p>
            <a:endParaRPr lang="en-US" dirty="0" smtClean="0"/>
          </a:p>
          <a:p>
            <a:r>
              <a:rPr lang="en-US" dirty="0" smtClean="0"/>
              <a:t>Should be </a:t>
            </a:r>
            <a:r>
              <a:rPr lang="en-US" dirty="0" smtClean="0">
                <a:solidFill>
                  <a:schemeClr val="accent5"/>
                </a:solidFill>
              </a:rPr>
              <a:t>fast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Dispatch latency</a:t>
            </a:r>
          </a:p>
          <a:p>
            <a:pPr lvl="1"/>
            <a:r>
              <a:rPr lang="en-US" dirty="0" smtClean="0"/>
              <a:t>The time to stop one process and start another running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4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scheduler is the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52009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CPU utilization</a:t>
            </a:r>
          </a:p>
          <a:p>
            <a:pPr lvl="2"/>
            <a:r>
              <a:rPr lang="en-US" dirty="0" smtClean="0"/>
              <a:t>As busy as possible</a:t>
            </a:r>
          </a:p>
          <a:p>
            <a:pPr lvl="2"/>
            <a:r>
              <a:rPr lang="en-US" dirty="0" smtClean="0"/>
              <a:t>A value from 0 to 100 (real system 40 to 90)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Throughput</a:t>
            </a:r>
          </a:p>
          <a:p>
            <a:pPr lvl="2"/>
            <a:r>
              <a:rPr lang="en-US" dirty="0" smtClean="0"/>
              <a:t>Number of processes that are completed.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Turnaround time</a:t>
            </a:r>
          </a:p>
          <a:p>
            <a:pPr lvl="2"/>
            <a:r>
              <a:rPr lang="en-US" dirty="0" smtClean="0"/>
              <a:t>Time from submission of a process to time of completion</a:t>
            </a:r>
          </a:p>
          <a:p>
            <a:pPr lvl="2"/>
            <a:r>
              <a:rPr lang="en-US" dirty="0" smtClean="0"/>
              <a:t>Sum of periods spent waiting {to get memory, IO, CPU}, running in CPU, doing IO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Waiting time</a:t>
            </a:r>
          </a:p>
          <a:p>
            <a:pPr lvl="2"/>
            <a:r>
              <a:rPr lang="en-US" dirty="0" smtClean="0"/>
              <a:t>Sum of periods spent waiting in the ready queue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Response time</a:t>
            </a:r>
          </a:p>
          <a:p>
            <a:pPr lvl="2"/>
            <a:r>
              <a:rPr lang="en-US" dirty="0" smtClean="0"/>
              <a:t>Time from submission of a request until first response is produced.</a:t>
            </a:r>
          </a:p>
          <a:p>
            <a:pPr lvl="2"/>
            <a:r>
              <a:rPr lang="en-US" dirty="0" smtClean="0"/>
              <a:t>Time it takes to start responding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Which one is better?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scheduler?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interactive systems (desktop systems)</a:t>
            </a:r>
          </a:p>
          <a:p>
            <a:pPr lvl="1"/>
            <a:r>
              <a:rPr lang="en-US" dirty="0" smtClean="0"/>
              <a:t>Minimizing </a:t>
            </a:r>
            <a:r>
              <a:rPr lang="en-US" dirty="0" smtClean="0">
                <a:solidFill>
                  <a:schemeClr val="accent5"/>
                </a:solidFill>
              </a:rPr>
              <a:t>variance in response time</a:t>
            </a:r>
          </a:p>
          <a:p>
            <a:endParaRPr lang="en-US" dirty="0" smtClean="0"/>
          </a:p>
          <a:p>
            <a:r>
              <a:rPr lang="en-US" dirty="0" smtClean="0"/>
              <a:t>The main question: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Which one of processes in Ready Queue is to be allocated to CPU?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Algorithms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7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First-Come, First Served scheduling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Simplest</a:t>
            </a:r>
          </a:p>
          <a:p>
            <a:r>
              <a:rPr lang="en-US" sz="2000" dirty="0" smtClean="0"/>
              <a:t>Average waiting time is much!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6100" y="2320091"/>
            <a:ext cx="9918700" cy="4081117"/>
            <a:chOff x="546100" y="2320091"/>
            <a:chExt cx="9918700" cy="4081117"/>
          </a:xfrm>
        </p:grpSpPr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275" y="4483100"/>
              <a:ext cx="6954838" cy="80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46100" y="2320091"/>
              <a:ext cx="9918700" cy="408111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3028950" algn="ctr"/>
                  <a:tab pos="4633913" algn="ctr"/>
                </a:tabLst>
              </a:pPr>
              <a:r>
                <a:rPr lang="en-US" altLang="en-US" dirty="0"/>
                <a:t>	</a:t>
              </a:r>
              <a:r>
                <a:rPr lang="en-US" altLang="en-US" sz="2000" u="sng" dirty="0" smtClean="0"/>
                <a:t>Process</a:t>
              </a:r>
              <a:r>
                <a:rPr lang="en-US" altLang="en-US" sz="2000" dirty="0" smtClean="0"/>
                <a:t>	</a:t>
              </a:r>
              <a:r>
                <a:rPr lang="en-US" altLang="en-US" sz="2000" u="sng" dirty="0" smtClean="0"/>
                <a:t>Burst </a:t>
              </a:r>
              <a:r>
                <a:rPr lang="en-US" altLang="en-US" sz="2000" u="sng" dirty="0"/>
                <a:t>Time	</a:t>
              </a: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3028950" algn="ctr"/>
                  <a:tab pos="4633913" algn="ctr"/>
                </a:tabLst>
              </a:pPr>
              <a:r>
                <a:rPr lang="en-US" altLang="en-US" sz="2000" dirty="0" smtClean="0"/>
                <a:t>	 </a:t>
              </a:r>
              <a:r>
                <a:rPr lang="en-US" altLang="en-US" sz="2000" i="1" dirty="0"/>
                <a:t>P</a:t>
              </a:r>
              <a:r>
                <a:rPr lang="en-US" altLang="en-US" sz="2000" i="1" baseline="-25000" dirty="0"/>
                <a:t>1</a:t>
              </a:r>
              <a:r>
                <a:rPr lang="en-US" altLang="en-US" sz="2000" dirty="0"/>
                <a:t>	24</a:t>
              </a: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3028950" algn="ctr"/>
                  <a:tab pos="4633913" algn="ctr"/>
                </a:tabLst>
              </a:pPr>
              <a:r>
                <a:rPr lang="en-US" altLang="en-US" sz="2000" dirty="0"/>
                <a:t>	 </a:t>
              </a:r>
              <a:r>
                <a:rPr lang="en-US" altLang="en-US" sz="2000" i="1" dirty="0"/>
                <a:t>P</a:t>
              </a:r>
              <a:r>
                <a:rPr lang="en-US" altLang="en-US" sz="2000" i="1" baseline="-25000" dirty="0"/>
                <a:t>2</a:t>
              </a:r>
              <a:r>
                <a:rPr lang="en-US" altLang="en-US" sz="2000" dirty="0"/>
                <a:t> 	3</a:t>
              </a: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3028950" algn="ctr"/>
                  <a:tab pos="4633913" algn="ctr"/>
                </a:tabLst>
              </a:pPr>
              <a:r>
                <a:rPr lang="en-US" altLang="en-US" sz="2000" dirty="0"/>
                <a:t>	 </a:t>
              </a:r>
              <a:r>
                <a:rPr lang="en-US" altLang="en-US" sz="2000" i="1" dirty="0"/>
                <a:t>P</a:t>
              </a:r>
              <a:r>
                <a:rPr lang="en-US" altLang="en-US" sz="2000" i="1" baseline="-25000" dirty="0"/>
                <a:t>3	 </a:t>
              </a:r>
              <a:r>
                <a:rPr lang="en-US" altLang="en-US" sz="2000" dirty="0"/>
                <a:t>3</a:t>
              </a:r>
              <a:r>
                <a:rPr lang="en-US" altLang="en-US" sz="2000" i="1" baseline="-25000" dirty="0"/>
                <a:t> </a:t>
              </a:r>
            </a:p>
            <a:p>
              <a:pPr>
                <a:lnSpc>
                  <a:spcPct val="90000"/>
                </a:lnSpc>
                <a:tabLst>
                  <a:tab pos="3028950" algn="ctr"/>
                  <a:tab pos="4633913" algn="ctr"/>
                </a:tabLst>
              </a:pPr>
              <a:endParaRPr lang="en-US" altLang="en-US" sz="2000" dirty="0" smtClean="0"/>
            </a:p>
            <a:p>
              <a:pPr>
                <a:lnSpc>
                  <a:spcPct val="90000"/>
                </a:lnSpc>
                <a:tabLst>
                  <a:tab pos="3028950" algn="ctr"/>
                  <a:tab pos="4633913" algn="ctr"/>
                </a:tabLst>
              </a:pPr>
              <a:r>
                <a:rPr lang="en-US" altLang="en-US" sz="2000" dirty="0" smtClean="0"/>
                <a:t>Suppose </a:t>
              </a:r>
              <a:r>
                <a:rPr lang="en-US" altLang="en-US" sz="2000" dirty="0"/>
                <a:t>that the processes arrive in the order: </a:t>
              </a:r>
              <a:r>
                <a:rPr lang="en-US" altLang="en-US" sz="2000" i="1" dirty="0"/>
                <a:t>P</a:t>
              </a:r>
              <a:r>
                <a:rPr lang="en-US" altLang="en-US" sz="2000" i="1" baseline="-25000" dirty="0"/>
                <a:t>1</a:t>
              </a:r>
              <a:r>
                <a:rPr lang="en-US" altLang="en-US" sz="2000" dirty="0"/>
                <a:t> , </a:t>
              </a:r>
              <a:r>
                <a:rPr lang="en-US" altLang="en-US" sz="2000" i="1" dirty="0"/>
                <a:t>P</a:t>
              </a:r>
              <a:r>
                <a:rPr lang="en-US" altLang="en-US" sz="2000" i="1" baseline="-25000" dirty="0"/>
                <a:t>2</a:t>
              </a:r>
              <a:r>
                <a:rPr lang="en-US" altLang="en-US" sz="2000" dirty="0"/>
                <a:t> , </a:t>
              </a:r>
              <a:r>
                <a:rPr lang="en-US" altLang="en-US" sz="2000" i="1" dirty="0"/>
                <a:t>P</a:t>
              </a:r>
              <a:r>
                <a:rPr lang="en-US" altLang="en-US" sz="2000" i="1" baseline="-25000" dirty="0"/>
                <a:t>3  </a:t>
              </a:r>
              <a:br>
                <a:rPr lang="en-US" altLang="en-US" sz="2000" i="1" baseline="-25000" dirty="0"/>
              </a:br>
              <a:r>
                <a:rPr lang="en-US" altLang="en-US" sz="2000" dirty="0"/>
                <a:t>The Gantt Chart for the schedule is:</a:t>
              </a:r>
              <a:br>
                <a:rPr lang="en-US" altLang="en-US" sz="2000" dirty="0"/>
              </a:br>
              <a:r>
                <a:rPr lang="en-US" altLang="en-US" dirty="0"/>
                <a:t/>
              </a:r>
              <a:br>
                <a:rPr lang="en-US" altLang="en-US" dirty="0"/>
              </a:br>
              <a:r>
                <a:rPr lang="en-US" altLang="en-US" dirty="0"/>
                <a:t/>
              </a:r>
              <a:br>
                <a:rPr lang="en-US" altLang="en-US" dirty="0"/>
              </a:br>
              <a:r>
                <a:rPr lang="en-US" altLang="en-US" dirty="0"/>
                <a:t/>
              </a:r>
              <a:br>
                <a:rPr lang="en-US" altLang="en-US" dirty="0"/>
              </a:br>
              <a:r>
                <a:rPr lang="en-US" altLang="en-US" dirty="0"/>
                <a:t/>
              </a:r>
              <a:br>
                <a:rPr lang="en-US" altLang="en-US" dirty="0"/>
              </a:br>
              <a:endParaRPr lang="en-US" altLang="en-US" dirty="0"/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3028950" algn="ctr"/>
                  <a:tab pos="4633913" algn="ctr"/>
                </a:tabLst>
              </a:pPr>
              <a:endParaRPr lang="en-US" altLang="en-US" dirty="0"/>
            </a:p>
            <a:p>
              <a:pPr>
                <a:lnSpc>
                  <a:spcPct val="90000"/>
                </a:lnSpc>
                <a:tabLst>
                  <a:tab pos="3028950" algn="ctr"/>
                  <a:tab pos="4633913" algn="ctr"/>
                </a:tabLst>
              </a:pPr>
              <a:r>
                <a:rPr lang="en-US" altLang="en-US" sz="2000" dirty="0"/>
                <a:t>Waiting time for </a:t>
              </a:r>
              <a:r>
                <a:rPr lang="en-US" altLang="en-US" sz="2000" i="1" dirty="0"/>
                <a:t>P</a:t>
              </a:r>
              <a:r>
                <a:rPr lang="en-US" altLang="en-US" sz="2000" i="1" baseline="-25000" dirty="0"/>
                <a:t>1</a:t>
              </a:r>
              <a:r>
                <a:rPr lang="en-US" altLang="en-US" sz="2000" dirty="0"/>
                <a:t>  = </a:t>
              </a:r>
              <a:r>
                <a:rPr lang="en-US" altLang="en-US" sz="2000" dirty="0">
                  <a:solidFill>
                    <a:srgbClr val="FF0000"/>
                  </a:solidFill>
                </a:rPr>
                <a:t>0</a:t>
              </a:r>
              <a:r>
                <a:rPr lang="en-US" altLang="en-US" sz="2000" dirty="0"/>
                <a:t>; </a:t>
              </a:r>
              <a:r>
                <a:rPr lang="en-US" altLang="en-US" sz="2000" i="1" dirty="0"/>
                <a:t>P</a:t>
              </a:r>
              <a:r>
                <a:rPr lang="en-US" altLang="en-US" sz="2000" i="1" baseline="-25000" dirty="0"/>
                <a:t>2</a:t>
              </a:r>
              <a:r>
                <a:rPr lang="en-US" altLang="en-US" sz="2000" dirty="0"/>
                <a:t>  =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24</a:t>
              </a:r>
              <a:r>
                <a:rPr lang="en-US" altLang="en-US" sz="2000" dirty="0"/>
                <a:t>; </a:t>
              </a:r>
              <a:r>
                <a:rPr lang="en-US" altLang="en-US" sz="2000" i="1" dirty="0"/>
                <a:t>P</a:t>
              </a:r>
              <a:r>
                <a:rPr lang="en-US" altLang="en-US" sz="2000" i="1" baseline="-25000" dirty="0"/>
                <a:t>3 </a:t>
              </a:r>
              <a:r>
                <a:rPr lang="en-US" altLang="en-US" sz="2000" dirty="0"/>
                <a:t>=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27</a:t>
              </a:r>
            </a:p>
            <a:p>
              <a:pPr>
                <a:lnSpc>
                  <a:spcPct val="90000"/>
                </a:lnSpc>
                <a:tabLst>
                  <a:tab pos="3028950" algn="ctr"/>
                  <a:tab pos="4633913" algn="ctr"/>
                </a:tabLst>
              </a:pPr>
              <a:r>
                <a:rPr lang="en-US" altLang="en-US" sz="2000" dirty="0"/>
                <a:t>Average waiting time:  (0 + 24 + 27)/3 = </a:t>
              </a:r>
              <a:r>
                <a:rPr lang="en-US" altLang="en-US" sz="2000" dirty="0">
                  <a:solidFill>
                    <a:srgbClr val="0070C0"/>
                  </a:solidFill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76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2997"/>
            <a:ext cx="12191999" cy="624639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FCFS Scheduling (Cont.)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3649345" algn="ctr"/>
              </a:tabLst>
              <a:defRPr/>
            </a:pPr>
            <a:r>
              <a:rPr lang="en-US" altLang="en-US" sz="2600" dirty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sz="2600" dirty="0"/>
              <a:t>		 </a:t>
            </a:r>
            <a:r>
              <a:rPr lang="en-US" altLang="en-US" sz="2600" i="1" dirty="0"/>
              <a:t>P</a:t>
            </a:r>
            <a:r>
              <a:rPr lang="en-US" altLang="en-US" sz="2600" i="1" baseline="-25000" dirty="0"/>
              <a:t>2</a:t>
            </a:r>
            <a:r>
              <a:rPr lang="en-US" altLang="en-US" sz="2600" dirty="0"/>
              <a:t> , </a:t>
            </a:r>
            <a:r>
              <a:rPr lang="en-US" altLang="en-US" sz="2600" i="1" dirty="0"/>
              <a:t>P</a:t>
            </a:r>
            <a:r>
              <a:rPr lang="en-US" altLang="en-US" sz="2600" i="1" baseline="-25000" dirty="0"/>
              <a:t>3</a:t>
            </a:r>
            <a:r>
              <a:rPr lang="en-US" altLang="en-US" sz="2600" dirty="0"/>
              <a:t> , </a:t>
            </a:r>
            <a:r>
              <a:rPr lang="en-US" altLang="en-US" sz="2600" i="1" dirty="0" smtClean="0"/>
              <a:t>P</a:t>
            </a:r>
            <a:r>
              <a:rPr lang="en-US" altLang="en-US" sz="2600" i="1" baseline="-25000" dirty="0" smtClean="0"/>
              <a:t>1</a:t>
            </a:r>
            <a:endParaRPr lang="en-US" altLang="en-US" sz="2000" i="1" baseline="-25000" dirty="0" smtClean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sz="2000" i="1" baseline="-25000" dirty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sz="2000" i="1" baseline="-25000" dirty="0" smtClean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sz="2000" i="1" baseline="-25000" dirty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sz="2000" i="1" baseline="-25000" dirty="0" smtClean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sz="2000" i="1" baseline="-25000" dirty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sz="2000" i="1" baseline="-25000" dirty="0" smtClean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sz="2000" i="1" baseline="-25000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=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6</a:t>
            </a:r>
            <a:r>
              <a:rPr lang="en-US" altLang="en-US" i="1" dirty="0"/>
              <a:t>;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rgbClr val="FF0000"/>
                </a:solidFill>
              </a:rPr>
              <a:t>0</a:t>
            </a:r>
            <a:r>
              <a:rPr lang="en-US" altLang="en-US" i="1" baseline="-25000" dirty="0"/>
              <a:t>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i="1" dirty="0"/>
              <a:t>= </a:t>
            </a:r>
            <a:r>
              <a:rPr lang="en-US" altLang="en-US" dirty="0">
                <a:solidFill>
                  <a:srgbClr val="FF0000"/>
                </a:solidFill>
              </a:rPr>
              <a:t>3</a:t>
            </a:r>
            <a:endParaRPr lang="en-US" altLang="en-US" i="1" dirty="0">
              <a:solidFill>
                <a:srgbClr val="FF0000"/>
              </a:solidFill>
            </a:endParaRP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Average waiting time:   (6 + 0 + 3)/3 = </a:t>
            </a:r>
            <a:r>
              <a:rPr lang="en-US" altLang="en-US" dirty="0">
                <a:solidFill>
                  <a:schemeClr val="accent5"/>
                </a:solidFill>
              </a:rPr>
              <a:t>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Much better than previous </a:t>
            </a:r>
            <a:r>
              <a:rPr lang="en-US" altLang="en-US" dirty="0" smtClean="0"/>
              <a:t>case (</a:t>
            </a:r>
            <a:r>
              <a:rPr lang="en-US" altLang="en-US" dirty="0" smtClean="0">
                <a:solidFill>
                  <a:schemeClr val="accent5"/>
                </a:solidFill>
              </a:rPr>
              <a:t>why?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Convoy effect </a:t>
            </a:r>
            <a:r>
              <a:rPr lang="en-US" altLang="en-US" dirty="0"/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dirty="0"/>
              <a:t>Consider one CPU-bound and many I/O-bound processes</a:t>
            </a:r>
            <a:endParaRPr lang="en-US" sz="20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2891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5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Shortest-Job-First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</a:rPr>
              <a:t>Shortest-next-CPU-burst</a:t>
            </a:r>
          </a:p>
          <a:p>
            <a:r>
              <a:rPr lang="en-US" sz="2000" dirty="0" smtClean="0"/>
              <a:t>Decides based on the </a:t>
            </a:r>
            <a:r>
              <a:rPr lang="en-US" sz="2000" dirty="0" smtClean="0">
                <a:solidFill>
                  <a:schemeClr val="accent5"/>
                </a:solidFill>
              </a:rPr>
              <a:t>length of process’s next CPU burst</a:t>
            </a:r>
          </a:p>
          <a:p>
            <a:r>
              <a:rPr lang="en-US" sz="2000" dirty="0" smtClean="0"/>
              <a:t>Is </a:t>
            </a:r>
            <a:r>
              <a:rPr lang="en-US" sz="2000" dirty="0" smtClean="0">
                <a:solidFill>
                  <a:schemeClr val="accent5"/>
                </a:solidFill>
              </a:rPr>
              <a:t>optimal</a:t>
            </a:r>
            <a:r>
              <a:rPr lang="en-US" sz="2000" dirty="0" smtClean="0"/>
              <a:t>; has </a:t>
            </a:r>
            <a:r>
              <a:rPr lang="en-US" sz="2000" dirty="0" smtClean="0">
                <a:solidFill>
                  <a:schemeClr val="accent5"/>
                </a:solidFill>
              </a:rPr>
              <a:t>min average waiting time</a:t>
            </a:r>
            <a:r>
              <a:rPr lang="en-US" sz="2000" dirty="0" smtClean="0"/>
              <a:t>!</a:t>
            </a:r>
          </a:p>
          <a:p>
            <a:r>
              <a:rPr lang="en-US" sz="2000" dirty="0" smtClean="0"/>
              <a:t>It cannot be implemented in short-term scheduler (</a:t>
            </a:r>
            <a:r>
              <a:rPr lang="en-US" sz="2000" dirty="0" smtClean="0">
                <a:solidFill>
                  <a:srgbClr val="FF0000"/>
                </a:solidFill>
              </a:rPr>
              <a:t>why?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927100" y="2856624"/>
            <a:ext cx="8432800" cy="3416320"/>
            <a:chOff x="927100" y="2856624"/>
            <a:chExt cx="8432800" cy="3416320"/>
          </a:xfrm>
        </p:grpSpPr>
        <p:sp>
          <p:nvSpPr>
            <p:cNvPr id="4" name="Rectangle 3"/>
            <p:cNvSpPr/>
            <p:nvPr/>
          </p:nvSpPr>
          <p:spPr>
            <a:xfrm>
              <a:off x="927100" y="2856624"/>
              <a:ext cx="8432800" cy="34163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      	                </a:t>
              </a:r>
              <a:r>
                <a:rPr lang="en-US" altLang="en-US" u="sng" dirty="0" err="1"/>
                <a:t>Process</a:t>
              </a:r>
              <a:r>
                <a:rPr lang="en-US" altLang="en-US" u="sng" dirty="0" err="1">
                  <a:solidFill>
                    <a:schemeClr val="bg1"/>
                  </a:solidFill>
                </a:rPr>
                <a:t>Arriva</a:t>
              </a:r>
              <a:r>
                <a:rPr lang="en-US" altLang="en-US" u="sng" dirty="0">
                  <a:solidFill>
                    <a:schemeClr val="bg1"/>
                  </a:solidFill>
                </a:rPr>
                <a:t>	l Time</a:t>
              </a:r>
              <a:r>
                <a:rPr lang="en-US" altLang="en-US" dirty="0"/>
                <a:t>	</a:t>
              </a:r>
              <a:r>
                <a:rPr lang="en-US" altLang="en-US" u="sng" dirty="0"/>
                <a:t>Burst Time</a:t>
              </a:r>
              <a:endParaRPr lang="en-US" altLang="en-US" dirty="0"/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             </a:t>
              </a:r>
              <a:r>
                <a:rPr lang="en-US" altLang="en-US" i="1" dirty="0"/>
                <a:t>P</a:t>
              </a:r>
              <a:r>
                <a:rPr lang="en-US" altLang="en-US" i="1" baseline="-25000" dirty="0"/>
                <a:t>1</a:t>
              </a:r>
              <a:r>
                <a:rPr lang="en-US" altLang="en-US" dirty="0"/>
                <a:t>	</a:t>
              </a:r>
              <a:r>
                <a:rPr lang="en-US" altLang="en-US" dirty="0">
                  <a:solidFill>
                    <a:schemeClr val="bg1"/>
                  </a:solidFill>
                </a:rPr>
                <a:t>0.0</a:t>
              </a:r>
              <a:r>
                <a:rPr lang="en-US" altLang="en-US" dirty="0"/>
                <a:t>	6</a:t>
              </a:r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            </a:t>
              </a:r>
              <a:r>
                <a:rPr lang="en-US" altLang="en-US" i="1" dirty="0"/>
                <a:t>P</a:t>
              </a:r>
              <a:r>
                <a:rPr lang="en-US" altLang="en-US" i="1" baseline="-25000" dirty="0"/>
                <a:t>2 	</a:t>
              </a:r>
              <a:r>
                <a:rPr lang="en-US" altLang="en-US" dirty="0">
                  <a:solidFill>
                    <a:schemeClr val="bg1"/>
                  </a:solidFill>
                </a:rPr>
                <a:t>2.0</a:t>
              </a:r>
              <a:r>
                <a:rPr lang="en-US" altLang="en-US" dirty="0"/>
                <a:t>	8</a:t>
              </a:r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            </a:t>
              </a:r>
              <a:r>
                <a:rPr lang="en-US" altLang="en-US" i="1" dirty="0"/>
                <a:t>P</a:t>
              </a:r>
              <a:r>
                <a:rPr lang="en-US" altLang="en-US" i="1" baseline="-25000" dirty="0"/>
                <a:t>3</a:t>
              </a:r>
              <a:r>
                <a:rPr lang="en-US" altLang="en-US" dirty="0"/>
                <a:t>	</a:t>
              </a:r>
              <a:r>
                <a:rPr lang="en-US" altLang="en-US" dirty="0">
                  <a:solidFill>
                    <a:schemeClr val="bg1"/>
                  </a:solidFill>
                </a:rPr>
                <a:t>4.0</a:t>
              </a:r>
              <a:r>
                <a:rPr lang="en-US" altLang="en-US" dirty="0"/>
                <a:t>	7</a:t>
              </a:r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            </a:t>
              </a:r>
              <a:r>
                <a:rPr lang="en-US" altLang="en-US" i="1" dirty="0"/>
                <a:t>P</a:t>
              </a:r>
              <a:r>
                <a:rPr lang="en-US" altLang="en-US" i="1" baseline="-25000" dirty="0"/>
                <a:t>4</a:t>
              </a:r>
              <a:r>
                <a:rPr lang="en-US" altLang="en-US" dirty="0"/>
                <a:t>	</a:t>
              </a:r>
              <a:r>
                <a:rPr lang="en-US" altLang="en-US" dirty="0">
                  <a:solidFill>
                    <a:schemeClr val="bg1"/>
                  </a:solidFill>
                </a:rPr>
                <a:t>5.0</a:t>
              </a:r>
              <a:r>
                <a:rPr lang="en-US" altLang="en-US" dirty="0"/>
                <a:t>	3</a:t>
              </a:r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endParaRPr lang="en-US" altLang="en-US" dirty="0"/>
            </a:p>
            <a:p>
              <a:pPr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SJF scheduling chart</a:t>
              </a:r>
            </a:p>
            <a:p>
              <a:pPr>
                <a:tabLst>
                  <a:tab pos="1600200" algn="ctr"/>
                  <a:tab pos="3251200" algn="ctr"/>
                  <a:tab pos="5140325" algn="ctr"/>
                </a:tabLst>
              </a:pPr>
              <a:endParaRPr lang="en-US" altLang="en-US" dirty="0"/>
            </a:p>
            <a:p>
              <a:pPr>
                <a:tabLst>
                  <a:tab pos="1600200" algn="ctr"/>
                  <a:tab pos="3251200" algn="ctr"/>
                  <a:tab pos="5140325" algn="ctr"/>
                </a:tabLst>
              </a:pPr>
              <a:endParaRPr lang="en-US" altLang="en-US" dirty="0"/>
            </a:p>
            <a:p>
              <a:pPr>
                <a:tabLst>
                  <a:tab pos="1600200" algn="ctr"/>
                  <a:tab pos="3251200" algn="ctr"/>
                  <a:tab pos="5140325" algn="ctr"/>
                </a:tabLst>
              </a:pPr>
              <a:endParaRPr lang="en-US" altLang="en-US" dirty="0"/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endParaRPr lang="en-US" altLang="en-US" dirty="0"/>
            </a:p>
            <a:p>
              <a:pPr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Average waiting time = (3 + 16 + 9 + 0) / 4 = </a:t>
              </a:r>
              <a:r>
                <a:rPr lang="en-US" altLang="en-US" dirty="0">
                  <a:solidFill>
                    <a:srgbClr val="0070C0"/>
                  </a:solidFill>
                </a:rPr>
                <a:t>7</a:t>
              </a:r>
              <a:endParaRPr lang="en-US" altLang="en-US" i="1" baseline="-25000" dirty="0">
                <a:solidFill>
                  <a:srgbClr val="0070C0"/>
                </a:solidFill>
              </a:endParaRPr>
            </a:p>
          </p:txBody>
        </p:sp>
        <p:pic>
          <p:nvPicPr>
            <p:cNvPr id="5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763" y="4881929"/>
              <a:ext cx="6796087" cy="8953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930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Determining </a:t>
            </a:r>
            <a:r>
              <a:rPr lang="en-US" altLang="en-US" smtClean="0"/>
              <a:t>length </a:t>
            </a:r>
            <a:r>
              <a:rPr lang="en-US" altLang="en-US" dirty="0"/>
              <a:t>of </a:t>
            </a:r>
            <a:r>
              <a:rPr lang="en-US" altLang="en-US" dirty="0" smtClean="0"/>
              <a:t>next </a:t>
            </a:r>
            <a:r>
              <a:rPr lang="en-US" altLang="en-US" dirty="0"/>
              <a:t>CPU </a:t>
            </a:r>
            <a:r>
              <a:rPr lang="en-US" altLang="en-US" dirty="0" smtClean="0"/>
              <a:t>burst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Prediction</a:t>
            </a:r>
            <a:r>
              <a:rPr lang="en-US" dirty="0" smtClean="0"/>
              <a:t> as exponential average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en-US" dirty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½</a:t>
            </a:r>
          </a:p>
          <a:p>
            <a:endParaRPr lang="en-US" dirty="0" smtClean="0"/>
          </a:p>
          <a:p>
            <a:r>
              <a:rPr lang="en-US" dirty="0" smtClean="0"/>
              <a:t>Two implementations: </a:t>
            </a:r>
            <a:r>
              <a:rPr lang="en-US" dirty="0" smtClean="0">
                <a:solidFill>
                  <a:srgbClr val="FF0000"/>
                </a:solidFill>
              </a:rPr>
              <a:t>Preemptive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Nonpreemptive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Preemptive SJF: shortest-remaining-time-first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22350" y="1798638"/>
            <a:ext cx="8450263" cy="2395537"/>
            <a:chOff x="1022350" y="1798638"/>
            <a:chExt cx="5699125" cy="1629606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2348135"/>
                </p:ext>
              </p:extLst>
            </p:nvPr>
          </p:nvGraphicFramePr>
          <p:xfrm>
            <a:off x="1022350" y="1798638"/>
            <a:ext cx="5699125" cy="161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" name="Equation" r:id="rId3" imgW="6400800" imgH="1778000" progId="Equation.3">
                    <p:embed/>
                  </p:oleObj>
                </mc:Choice>
                <mc:Fallback>
                  <p:oleObj name="Equation" r:id="rId3" imgW="6400800" imgH="1778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350" y="1798638"/>
                          <a:ext cx="5699125" cy="16144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C000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0783221"/>
                </p:ext>
              </p:extLst>
            </p:nvPr>
          </p:nvGraphicFramePr>
          <p:xfrm>
            <a:off x="2745043" y="3029752"/>
            <a:ext cx="2263376" cy="398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" name="Equation" r:id="rId5" imgW="1295280" imgH="228600" progId="Equation.3">
                    <p:embed/>
                  </p:oleObj>
                </mc:Choice>
                <mc:Fallback>
                  <p:oleObj name="Equation" r:id="rId5" imgW="1295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043" y="3029752"/>
                          <a:ext cx="2263376" cy="398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20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Picture 1" descr="6_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07" y="1527801"/>
            <a:ext cx="5387975" cy="4384675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235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Preemptive SJF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100" y="1170275"/>
            <a:ext cx="10731500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/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/>
              <a:t>		         </a:t>
            </a:r>
            <a:r>
              <a:rPr lang="en-US" altLang="en-US" sz="2000" u="sng" dirty="0" err="1"/>
              <a:t>Process</a:t>
            </a:r>
            <a:r>
              <a:rPr lang="en-US" altLang="en-US" sz="2000" u="sng" dirty="0" err="1">
                <a:solidFill>
                  <a:schemeClr val="bg1"/>
                </a:solidFill>
              </a:rPr>
              <a:t>A</a:t>
            </a:r>
            <a:r>
              <a:rPr lang="en-US" altLang="en-US" sz="2000" u="sng" dirty="0">
                <a:solidFill>
                  <a:schemeClr val="bg1"/>
                </a:solidFill>
              </a:rPr>
              <a:t>	</a:t>
            </a:r>
            <a:r>
              <a:rPr lang="en-US" altLang="en-US" sz="2000" u="sng" dirty="0" err="1">
                <a:solidFill>
                  <a:schemeClr val="bg1"/>
                </a:solidFill>
              </a:rPr>
              <a:t>arri</a:t>
            </a:r>
            <a:r>
              <a:rPr lang="en-US" altLang="en-US" sz="2000" u="sng" dirty="0">
                <a:solidFill>
                  <a:schemeClr val="bg1"/>
                </a:solidFill>
              </a:rPr>
              <a:t> </a:t>
            </a:r>
            <a:r>
              <a:rPr lang="en-US" altLang="en-US" sz="2000" i="1" u="sng" dirty="0"/>
              <a:t>Arrival </a:t>
            </a:r>
            <a:r>
              <a:rPr lang="en-US" altLang="en-US" sz="2000" u="sng" dirty="0" err="1"/>
              <a:t>Time</a:t>
            </a:r>
            <a:r>
              <a:rPr lang="en-US" altLang="en-US" sz="2000" u="sng" dirty="0" err="1">
                <a:solidFill>
                  <a:schemeClr val="bg1"/>
                </a:solidFill>
              </a:rPr>
              <a:t>T</a:t>
            </a:r>
            <a:r>
              <a:rPr lang="en-US" altLang="en-US" sz="2000" dirty="0"/>
              <a:t>	</a:t>
            </a:r>
            <a:r>
              <a:rPr lang="en-US" altLang="en-US" sz="2000" u="sng" dirty="0"/>
              <a:t>Burst Time</a:t>
            </a: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0000"/>
                </a:solidFill>
              </a:rPr>
              <a:t>0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	8</a:t>
            </a: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2 	</a:t>
            </a:r>
            <a:r>
              <a:rPr lang="en-US" altLang="en-US" sz="2000" dirty="0">
                <a:solidFill>
                  <a:srgbClr val="000000"/>
                </a:solidFill>
              </a:rPr>
              <a:t>1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	4</a:t>
            </a: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0000"/>
                </a:solidFill>
              </a:rPr>
              <a:t>2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	9</a:t>
            </a: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0000"/>
                </a:solidFill>
              </a:rPr>
              <a:t>3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	5</a:t>
            </a:r>
            <a:endParaRPr lang="en-US" altLang="en-US" sz="2000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i="1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i="1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i="1" dirty="0" smtClean="0"/>
              <a:t>Preemptive </a:t>
            </a:r>
            <a:r>
              <a:rPr lang="en-US" altLang="en-US" sz="2000" dirty="0"/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 smtClean="0"/>
              <a:t>Average </a:t>
            </a:r>
            <a:r>
              <a:rPr lang="en-US" altLang="en-US" sz="2000" dirty="0"/>
              <a:t>waiting time = [(10-1)+(1-1)+(17-2)+5-3)]/4 = 26/4 = </a:t>
            </a:r>
            <a:r>
              <a:rPr lang="en-US" altLang="en-US" sz="2000" dirty="0">
                <a:solidFill>
                  <a:srgbClr val="0070C0"/>
                </a:solidFill>
              </a:rPr>
              <a:t>6.5 </a:t>
            </a:r>
            <a:r>
              <a:rPr lang="en-US" altLang="en-US" sz="2000" dirty="0" err="1">
                <a:solidFill>
                  <a:srgbClr val="0070C0"/>
                </a:solidFill>
              </a:rPr>
              <a:t>msec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i="1" baseline="-25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i="1" baseline="-25000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2211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7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1263316"/>
            <a:ext cx="8501814" cy="4913647"/>
          </a:xfrm>
        </p:spPr>
        <p:txBody>
          <a:bodyPr>
            <a:normAutofit/>
          </a:bodyPr>
          <a:lstStyle/>
          <a:p>
            <a:r>
              <a:rPr lang="en-US" dirty="0" smtClean="0"/>
              <a:t>To make computer more </a:t>
            </a:r>
            <a:r>
              <a:rPr lang="en-US" dirty="0" smtClean="0">
                <a:solidFill>
                  <a:srgbClr val="FF0000"/>
                </a:solidFill>
              </a:rPr>
              <a:t>productive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Maximum</a:t>
            </a:r>
            <a:r>
              <a:rPr lang="en-US" altLang="en-US" sz="2000" dirty="0"/>
              <a:t> CPU </a:t>
            </a:r>
            <a:r>
              <a:rPr lang="en-US" altLang="en-US" sz="2000" dirty="0">
                <a:solidFill>
                  <a:srgbClr val="FF0000"/>
                </a:solidFill>
              </a:rPr>
              <a:t>utilization</a:t>
            </a:r>
            <a:r>
              <a:rPr lang="en-US" altLang="en-US" sz="2000" dirty="0"/>
              <a:t> obtained with </a:t>
            </a:r>
            <a:r>
              <a:rPr lang="en-US" altLang="en-US" sz="2000" dirty="0" smtClean="0">
                <a:solidFill>
                  <a:srgbClr val="0070C0"/>
                </a:solidFill>
              </a:rPr>
              <a:t>multiprogramming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Process scheduling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70C0"/>
                </a:solidFill>
              </a:rPr>
              <a:t>Thread scheduling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Having different sequence of IO or CPU</a:t>
            </a:r>
          </a:p>
          <a:p>
            <a:pPr lvl="1"/>
            <a:r>
              <a:rPr lang="en-US" altLang="en-US" dirty="0"/>
              <a:t>CPU–I/O Burst Cycle – Process execution consists of a </a:t>
            </a:r>
            <a:r>
              <a:rPr lang="en-US" altLang="en-US" b="1" dirty="0">
                <a:solidFill>
                  <a:srgbClr val="3366FF"/>
                </a:solidFill>
              </a:rPr>
              <a:t>cycle</a:t>
            </a:r>
            <a:r>
              <a:rPr lang="en-US" altLang="en-US" dirty="0"/>
              <a:t> of CPU execution and I/O </a:t>
            </a:r>
            <a:r>
              <a:rPr lang="en-US" altLang="en-US" dirty="0" smtClean="0"/>
              <a:t>wait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CPU burst </a:t>
            </a:r>
            <a:r>
              <a:rPr lang="en-US" altLang="en-US" dirty="0"/>
              <a:t>followed by </a:t>
            </a:r>
            <a:r>
              <a:rPr lang="en-US" altLang="en-US" b="1" dirty="0">
                <a:solidFill>
                  <a:srgbClr val="3366FF"/>
                </a:solidFill>
              </a:rPr>
              <a:t>I/O burst</a:t>
            </a:r>
            <a:endParaRPr lang="en-US" altLang="en-US" dirty="0"/>
          </a:p>
          <a:p>
            <a:pPr lvl="1"/>
            <a:r>
              <a:rPr lang="en-US" altLang="en-US" dirty="0"/>
              <a:t>CPU burst distribution is of main concern</a:t>
            </a:r>
            <a:endParaRPr lang="en-US" dirty="0" smtClean="0"/>
          </a:p>
        </p:txBody>
      </p:sp>
      <p:pic>
        <p:nvPicPr>
          <p:cNvPr id="4" name="Picture 1" descr="6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25" y="1041400"/>
            <a:ext cx="2916154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44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case of SJF (</a:t>
            </a:r>
            <a:r>
              <a:rPr lang="en-US" dirty="0" smtClean="0">
                <a:solidFill>
                  <a:srgbClr val="FF0000"/>
                </a:solidFill>
              </a:rPr>
              <a:t>how?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priority</a:t>
            </a:r>
            <a:r>
              <a:rPr lang="en-US" dirty="0" smtClean="0"/>
              <a:t> (number) is associated with each process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Internal</a:t>
            </a:r>
            <a:r>
              <a:rPr lang="en-US" dirty="0" smtClean="0"/>
              <a:t>: time limits, memory requirements, number of open files, ratio of IO burst to average CPU burst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External</a:t>
            </a:r>
            <a:r>
              <a:rPr lang="en-US" dirty="0" smtClean="0"/>
              <a:t>: outside of OS (importance of process, type of funds being paid,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Can be: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preemptive 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nonpreemptive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Priority scheduling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problem? </a:t>
            </a:r>
            <a:r>
              <a:rPr lang="en-US" dirty="0" smtClean="0">
                <a:solidFill>
                  <a:srgbClr val="FF0000"/>
                </a:solidFill>
              </a:rPr>
              <a:t>Indefinite blocking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starvation</a:t>
            </a:r>
          </a:p>
          <a:p>
            <a:r>
              <a:rPr lang="en-US" dirty="0" smtClean="0"/>
              <a:t>Solution? To include </a:t>
            </a:r>
            <a:r>
              <a:rPr lang="en-US" dirty="0" smtClean="0">
                <a:solidFill>
                  <a:srgbClr val="00B050"/>
                </a:solidFill>
              </a:rPr>
              <a:t>aging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41500" y="2575977"/>
            <a:ext cx="8640762" cy="3600986"/>
            <a:chOff x="1841500" y="2575977"/>
            <a:chExt cx="8640762" cy="3600986"/>
          </a:xfrm>
        </p:grpSpPr>
        <p:sp>
          <p:nvSpPr>
            <p:cNvPr id="5" name="Rectangle 4"/>
            <p:cNvSpPr/>
            <p:nvPr/>
          </p:nvSpPr>
          <p:spPr>
            <a:xfrm>
              <a:off x="1841500" y="2575977"/>
              <a:ext cx="7848600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         </a:t>
              </a:r>
              <a:r>
                <a:rPr lang="en-US" altLang="en-US" u="sng" dirty="0" err="1"/>
                <a:t>Process</a:t>
              </a:r>
              <a:r>
                <a:rPr lang="en-US" altLang="en-US" u="sng" dirty="0" err="1">
                  <a:solidFill>
                    <a:schemeClr val="bg1"/>
                  </a:solidFill>
                </a:rPr>
                <a:t>A</a:t>
              </a:r>
              <a:r>
                <a:rPr lang="en-US" altLang="en-US" u="sng" dirty="0">
                  <a:solidFill>
                    <a:schemeClr val="bg1"/>
                  </a:solidFill>
                </a:rPr>
                <a:t>	</a:t>
              </a:r>
              <a:r>
                <a:rPr lang="en-US" altLang="en-US" u="sng" dirty="0" err="1">
                  <a:solidFill>
                    <a:schemeClr val="bg1"/>
                  </a:solidFill>
                </a:rPr>
                <a:t>arri</a:t>
              </a:r>
              <a:r>
                <a:rPr lang="en-US" altLang="en-US" u="sng" dirty="0">
                  <a:solidFill>
                    <a:schemeClr val="bg1"/>
                  </a:solidFill>
                </a:rPr>
                <a:t> </a:t>
              </a:r>
              <a:r>
                <a:rPr lang="en-US" altLang="en-US" u="sng" dirty="0"/>
                <a:t>Burst </a:t>
              </a:r>
              <a:r>
                <a:rPr lang="en-US" altLang="en-US" u="sng" dirty="0" err="1"/>
                <a:t>Time</a:t>
              </a:r>
              <a:r>
                <a:rPr lang="en-US" altLang="en-US" u="sng" dirty="0" err="1">
                  <a:solidFill>
                    <a:schemeClr val="bg1"/>
                  </a:solidFill>
                </a:rPr>
                <a:t>T</a:t>
              </a:r>
              <a:r>
                <a:rPr lang="en-US" altLang="en-US" dirty="0"/>
                <a:t>	</a:t>
              </a:r>
              <a:r>
                <a:rPr lang="en-US" altLang="en-US" u="sng" dirty="0"/>
                <a:t>Priority</a:t>
              </a:r>
              <a:endParaRPr lang="en-US" altLang="en-US" dirty="0"/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 </a:t>
              </a:r>
              <a:r>
                <a:rPr lang="en-US" altLang="en-US" i="1" dirty="0"/>
                <a:t>P</a:t>
              </a:r>
              <a:r>
                <a:rPr lang="en-US" altLang="en-US" i="1" baseline="-25000" dirty="0"/>
                <a:t>1</a:t>
              </a:r>
              <a:r>
                <a:rPr lang="en-US" altLang="en-US" dirty="0"/>
                <a:t>	1</a:t>
              </a:r>
              <a:r>
                <a:rPr lang="en-US" altLang="en-US" dirty="0">
                  <a:solidFill>
                    <a:srgbClr val="000000"/>
                  </a:solidFill>
                </a:rPr>
                <a:t>0</a:t>
              </a:r>
              <a:r>
                <a:rPr lang="en-US" altLang="en-US" dirty="0"/>
                <a:t>	</a:t>
              </a:r>
              <a:r>
                <a:rPr lang="en-US" altLang="en-US" dirty="0" smtClean="0"/>
                <a:t>	3</a:t>
              </a:r>
              <a:endParaRPr lang="en-US" altLang="en-US" dirty="0"/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 </a:t>
              </a:r>
              <a:r>
                <a:rPr lang="en-US" altLang="en-US" i="1" dirty="0"/>
                <a:t>P</a:t>
              </a:r>
              <a:r>
                <a:rPr lang="en-US" altLang="en-US" i="1" baseline="-25000" dirty="0"/>
                <a:t>2 	</a:t>
              </a:r>
              <a:r>
                <a:rPr lang="en-US" altLang="en-US" dirty="0">
                  <a:solidFill>
                    <a:srgbClr val="000000"/>
                  </a:solidFill>
                </a:rPr>
                <a:t>1</a:t>
              </a:r>
              <a:r>
                <a:rPr lang="en-US" altLang="en-US" dirty="0"/>
                <a:t>	</a:t>
              </a:r>
              <a:r>
                <a:rPr lang="en-US" altLang="en-US" dirty="0" smtClean="0"/>
                <a:t>	1</a:t>
              </a:r>
              <a:endParaRPr lang="en-US" altLang="en-US" dirty="0"/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 </a:t>
              </a:r>
              <a:r>
                <a:rPr lang="en-US" altLang="en-US" i="1" dirty="0"/>
                <a:t>P</a:t>
              </a:r>
              <a:r>
                <a:rPr lang="en-US" altLang="en-US" i="1" baseline="-25000" dirty="0"/>
                <a:t>3</a:t>
              </a:r>
              <a:r>
                <a:rPr lang="en-US" altLang="en-US" dirty="0"/>
                <a:t>	</a:t>
              </a:r>
              <a:r>
                <a:rPr lang="en-US" altLang="en-US" dirty="0">
                  <a:solidFill>
                    <a:srgbClr val="000000"/>
                  </a:solidFill>
                </a:rPr>
                <a:t>2</a:t>
              </a:r>
              <a:r>
                <a:rPr lang="en-US" altLang="en-US" dirty="0"/>
                <a:t>	</a:t>
              </a:r>
              <a:r>
                <a:rPr lang="en-US" altLang="en-US" dirty="0" smtClean="0"/>
                <a:t>	4</a:t>
              </a:r>
              <a:endParaRPr lang="en-US" altLang="en-US" dirty="0"/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 </a:t>
              </a:r>
              <a:r>
                <a:rPr lang="en-US" altLang="en-US" i="1" dirty="0"/>
                <a:t>P</a:t>
              </a:r>
              <a:r>
                <a:rPr lang="en-US" altLang="en-US" i="1" baseline="-25000" dirty="0"/>
                <a:t>4</a:t>
              </a:r>
              <a:r>
                <a:rPr lang="en-US" altLang="en-US" dirty="0"/>
                <a:t>	</a:t>
              </a:r>
              <a:r>
                <a:rPr lang="en-US" altLang="en-US" dirty="0">
                  <a:solidFill>
                    <a:srgbClr val="000000"/>
                  </a:solidFill>
                </a:rPr>
                <a:t>1</a:t>
              </a:r>
              <a:r>
                <a:rPr lang="en-US" altLang="en-US" dirty="0"/>
                <a:t>	</a:t>
              </a:r>
              <a:r>
                <a:rPr lang="en-US" altLang="en-US" dirty="0" smtClean="0"/>
                <a:t>	5</a:t>
              </a:r>
              <a:endParaRPr lang="en-US" altLang="en-US" dirty="0"/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</a:t>
              </a:r>
              <a:r>
                <a:rPr lang="en-US" altLang="en-US" i="1" dirty="0"/>
                <a:t>P</a:t>
              </a:r>
              <a:r>
                <a:rPr lang="en-US" altLang="en-US" i="1" baseline="-25000" dirty="0"/>
                <a:t>5	</a:t>
              </a:r>
              <a:r>
                <a:rPr lang="en-US" altLang="en-US" dirty="0"/>
                <a:t>5	</a:t>
              </a:r>
              <a:r>
                <a:rPr lang="en-US" altLang="en-US" dirty="0" smtClean="0"/>
                <a:t>	2</a:t>
              </a:r>
              <a:endParaRPr lang="en-US" altLang="en-US" dirty="0"/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endParaRPr lang="en-US" altLang="en-US" baseline="-25000" dirty="0"/>
            </a:p>
            <a:p>
              <a:pPr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Priority scheduling Gantt Chart</a:t>
              </a:r>
            </a:p>
            <a:p>
              <a:pPr>
                <a:tabLst>
                  <a:tab pos="1600200" algn="ctr"/>
                  <a:tab pos="3251200" algn="ctr"/>
                  <a:tab pos="5140325" algn="ctr"/>
                </a:tabLst>
              </a:pPr>
              <a:endParaRPr lang="en-US" altLang="en-US" dirty="0"/>
            </a:p>
            <a:p>
              <a:pPr>
                <a:tabLst>
                  <a:tab pos="1600200" algn="ctr"/>
                  <a:tab pos="3251200" algn="ctr"/>
                  <a:tab pos="5140325" algn="ctr"/>
                </a:tabLst>
              </a:pPr>
              <a:endParaRPr lang="en-US" altLang="en-US" dirty="0"/>
            </a:p>
            <a:p>
              <a:pPr>
                <a:tabLst>
                  <a:tab pos="1600200" algn="ctr"/>
                  <a:tab pos="3251200" algn="ctr"/>
                  <a:tab pos="5140325" algn="ctr"/>
                </a:tabLst>
              </a:pPr>
              <a:endParaRPr lang="en-US" altLang="en-US" dirty="0"/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endParaRPr lang="en-US" altLang="en-US" dirty="0"/>
            </a:p>
            <a:p>
              <a:pPr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Average waiting time = </a:t>
              </a:r>
              <a:r>
                <a:rPr lang="en-US" altLang="en-US" dirty="0">
                  <a:solidFill>
                    <a:srgbClr val="0070C0"/>
                  </a:solidFill>
                </a:rPr>
                <a:t>8.2 </a:t>
              </a:r>
              <a:r>
                <a:rPr lang="en-US" altLang="en-US" dirty="0" err="1">
                  <a:solidFill>
                    <a:srgbClr val="0070C0"/>
                  </a:solidFill>
                </a:rPr>
                <a:t>msec</a:t>
              </a:r>
              <a:endParaRPr lang="en-US" altLang="en-US" i="1" baseline="-25000" dirty="0">
                <a:solidFill>
                  <a:srgbClr val="0070C0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1501" y="4765674"/>
              <a:ext cx="8080761" cy="1050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23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Round-Robin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890336"/>
            <a:ext cx="11417968" cy="56882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quantum</a:t>
            </a:r>
            <a:r>
              <a:rPr lang="en-US" dirty="0" smtClean="0"/>
              <a:t> = </a:t>
            </a:r>
            <a:r>
              <a:rPr lang="en-US" i="1" dirty="0" smtClean="0">
                <a:solidFill>
                  <a:srgbClr val="0070C0"/>
                </a:solidFill>
              </a:rPr>
              <a:t>q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(time slice)</a:t>
            </a:r>
          </a:p>
          <a:p>
            <a:pPr lvl="1"/>
            <a:r>
              <a:rPr lang="en-US" dirty="0" smtClean="0"/>
              <a:t>A small unit of time</a:t>
            </a:r>
            <a:r>
              <a:rPr lang="en-US" altLang="en-US" dirty="0"/>
              <a:t> </a:t>
            </a:r>
            <a:r>
              <a:rPr lang="en-US" altLang="en-US" dirty="0" smtClean="0"/>
              <a:t>(usually </a:t>
            </a:r>
            <a:r>
              <a:rPr lang="en-US" altLang="en-US" dirty="0" smtClean="0">
                <a:solidFill>
                  <a:srgbClr val="FF0000"/>
                </a:solidFill>
              </a:rPr>
              <a:t>10-100 </a:t>
            </a:r>
            <a:r>
              <a:rPr lang="en-US" altLang="en-US" dirty="0" err="1" smtClean="0">
                <a:solidFill>
                  <a:srgbClr val="FF0000"/>
                </a:solidFill>
              </a:rPr>
              <a:t>ms</a:t>
            </a:r>
            <a:r>
              <a:rPr lang="en-US" altLang="en-US" dirty="0" smtClean="0"/>
              <a:t>)</a:t>
            </a:r>
            <a:endParaRPr lang="en-US" dirty="0" smtClean="0"/>
          </a:p>
          <a:p>
            <a:pPr lvl="1"/>
            <a:r>
              <a:rPr lang="en-US" altLang="en-US" dirty="0"/>
              <a:t>After this time has elapsed, the process is preempted and added to the end of the ready queue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Small time slice is better or large?</a:t>
            </a:r>
            <a:endParaRPr lang="en-US" altLang="en-US" dirty="0"/>
          </a:p>
          <a:p>
            <a:pPr lvl="1"/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small  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must be large with respect to context switch, otherwise overhead is too high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64895" y="1970291"/>
            <a:ext cx="8458200" cy="3277820"/>
            <a:chOff x="1864895" y="1970291"/>
            <a:chExt cx="8458200" cy="3277820"/>
          </a:xfrm>
        </p:grpSpPr>
        <p:sp>
          <p:nvSpPr>
            <p:cNvPr id="4" name="Rectangle 3"/>
            <p:cNvSpPr/>
            <p:nvPr/>
          </p:nvSpPr>
          <p:spPr>
            <a:xfrm>
              <a:off x="1864895" y="1970291"/>
              <a:ext cx="8458200" cy="327782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2219325" algn="ctr"/>
                  <a:tab pos="3994150" algn="ctr"/>
                </a:tabLst>
              </a:pPr>
              <a:r>
                <a:rPr lang="en-US" altLang="en-US" sz="1600" dirty="0"/>
                <a:t>		</a:t>
              </a:r>
              <a:r>
                <a:rPr lang="en-US" altLang="en-US" sz="1600" u="sng" dirty="0" smtClean="0"/>
                <a:t>Process</a:t>
              </a:r>
              <a:r>
                <a:rPr lang="en-US" altLang="en-US" sz="1600" dirty="0"/>
                <a:t>	</a:t>
              </a:r>
              <a:r>
                <a:rPr lang="en-US" altLang="en-US" sz="1600" dirty="0" smtClean="0"/>
                <a:t>	</a:t>
              </a:r>
              <a:r>
                <a:rPr lang="en-US" altLang="en-US" sz="1600" u="sng" dirty="0" smtClean="0"/>
                <a:t>Burst </a:t>
              </a:r>
              <a:r>
                <a:rPr lang="en-US" altLang="en-US" sz="1600" u="sng" dirty="0"/>
                <a:t>Time</a:t>
              </a: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2219325" algn="ctr"/>
                  <a:tab pos="3994150" algn="ctr"/>
                </a:tabLst>
              </a:pPr>
              <a:r>
                <a:rPr lang="en-US" altLang="en-US" sz="1600" i="1" dirty="0"/>
                <a:t>		P</a:t>
              </a:r>
              <a:r>
                <a:rPr lang="en-US" altLang="en-US" sz="1600" i="1" baseline="-25000" dirty="0"/>
                <a:t>1	</a:t>
              </a:r>
              <a:r>
                <a:rPr lang="en-US" altLang="en-US" sz="1600" i="1" baseline="-25000" dirty="0" smtClean="0"/>
                <a:t>	</a:t>
              </a:r>
              <a:r>
                <a:rPr lang="en-US" altLang="en-US" sz="1600" dirty="0" smtClean="0"/>
                <a:t>24</a:t>
              </a:r>
              <a:endParaRPr lang="en-US" altLang="en-US" sz="1600" dirty="0"/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2219325" algn="ctr"/>
                  <a:tab pos="3994150" algn="ctr"/>
                </a:tabLst>
              </a:pPr>
              <a:r>
                <a:rPr lang="en-US" altLang="en-US" sz="1600" dirty="0"/>
                <a:t>		 </a:t>
              </a:r>
              <a:r>
                <a:rPr lang="en-US" altLang="en-US" sz="1600" i="1" dirty="0"/>
                <a:t>P</a:t>
              </a:r>
              <a:r>
                <a:rPr lang="en-US" altLang="en-US" sz="1600" i="1" baseline="-25000" dirty="0"/>
                <a:t>2	</a:t>
              </a:r>
              <a:r>
                <a:rPr lang="en-US" altLang="en-US" sz="1600" i="1" baseline="-25000" dirty="0" smtClean="0"/>
                <a:t>	 </a:t>
              </a:r>
              <a:r>
                <a:rPr lang="en-US" altLang="en-US" sz="1600" dirty="0"/>
                <a:t>3</a:t>
              </a: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2219325" algn="ctr"/>
                  <a:tab pos="3994150" algn="ctr"/>
                </a:tabLst>
              </a:pPr>
              <a:r>
                <a:rPr lang="en-US" altLang="en-US" sz="1600" dirty="0"/>
                <a:t>		 </a:t>
              </a:r>
              <a:r>
                <a:rPr lang="en-US" altLang="en-US" sz="1600" i="1" dirty="0"/>
                <a:t>P</a:t>
              </a:r>
              <a:r>
                <a:rPr lang="en-US" altLang="en-US" sz="1600" i="1" baseline="-25000" dirty="0"/>
                <a:t>3	</a:t>
              </a:r>
              <a:r>
                <a:rPr lang="en-US" altLang="en-US" sz="1600" i="1" baseline="-25000" dirty="0" smtClean="0"/>
                <a:t>	</a:t>
              </a:r>
              <a:r>
                <a:rPr lang="en-US" altLang="en-US" sz="1600" dirty="0" smtClean="0"/>
                <a:t>3</a:t>
              </a:r>
              <a:r>
                <a:rPr lang="en-US" altLang="en-US" sz="1600" dirty="0"/>
                <a:t>	</a:t>
              </a:r>
            </a:p>
            <a:p>
              <a:pPr>
                <a:lnSpc>
                  <a:spcPct val="90000"/>
                </a:lnSpc>
                <a:tabLst>
                  <a:tab pos="2219325" algn="ctr"/>
                  <a:tab pos="3994150" algn="ctr"/>
                </a:tabLst>
              </a:pPr>
              <a:r>
                <a:rPr lang="en-US" altLang="en-US" sz="1600" dirty="0"/>
                <a:t>The Gantt chart is: </a:t>
              </a:r>
              <a:br>
                <a:rPr lang="en-US" altLang="en-US" sz="1600" dirty="0"/>
              </a:br>
              <a:r>
                <a:rPr lang="en-US" altLang="en-US" sz="1600" dirty="0"/>
                <a:t/>
              </a:r>
              <a:br>
                <a:rPr lang="en-US" altLang="en-US" sz="1600" dirty="0"/>
              </a:br>
              <a:r>
                <a:rPr lang="en-US" altLang="en-US" sz="1600" dirty="0"/>
                <a:t/>
              </a:r>
              <a:br>
                <a:rPr lang="en-US" altLang="en-US" sz="1600" dirty="0"/>
              </a:br>
              <a:r>
                <a:rPr lang="en-US" altLang="en-US" sz="1600" dirty="0"/>
                <a:t/>
              </a:r>
              <a:br>
                <a:rPr lang="en-US" altLang="en-US" sz="1600" dirty="0"/>
              </a:br>
              <a:r>
                <a:rPr lang="en-US" altLang="en-US" sz="1600" dirty="0"/>
                <a:t/>
              </a:r>
              <a:br>
                <a:rPr lang="en-US" altLang="en-US" sz="1600" dirty="0"/>
              </a:br>
              <a:r>
                <a:rPr lang="en-US" altLang="en-US" sz="1600" dirty="0"/>
                <a:t/>
              </a:r>
              <a:br>
                <a:rPr lang="en-US" altLang="en-US" sz="1600" dirty="0"/>
              </a:br>
              <a:endParaRPr lang="en-US" altLang="en-US" sz="1600" dirty="0"/>
            </a:p>
            <a:p>
              <a:pPr>
                <a:lnSpc>
                  <a:spcPct val="90000"/>
                </a:lnSpc>
                <a:tabLst>
                  <a:tab pos="2219325" algn="ctr"/>
                  <a:tab pos="3994150" algn="ctr"/>
                </a:tabLst>
              </a:pPr>
              <a:r>
                <a:rPr lang="en-US" altLang="en-US" sz="1600" dirty="0"/>
                <a:t>Typically, higher average turnaround than SJF, but better </a:t>
              </a:r>
              <a:r>
                <a:rPr lang="en-US" altLang="en-US" sz="1600" b="1" i="1" dirty="0"/>
                <a:t>response</a:t>
              </a:r>
            </a:p>
            <a:p>
              <a:pPr>
                <a:lnSpc>
                  <a:spcPct val="90000"/>
                </a:lnSpc>
                <a:tabLst>
                  <a:tab pos="2219325" algn="ctr"/>
                  <a:tab pos="3994150" algn="ctr"/>
                </a:tabLst>
              </a:pPr>
              <a:r>
                <a:rPr lang="en-US" altLang="en-US" sz="1600" dirty="0"/>
                <a:t>q should be large compared to context switch time</a:t>
              </a:r>
            </a:p>
            <a:p>
              <a:pPr>
                <a:lnSpc>
                  <a:spcPct val="90000"/>
                </a:lnSpc>
                <a:tabLst>
                  <a:tab pos="2219325" algn="ctr"/>
                  <a:tab pos="3994150" algn="ctr"/>
                </a:tabLst>
              </a:pPr>
              <a:r>
                <a:rPr lang="en-US" altLang="en-US" sz="1600" dirty="0"/>
                <a:t>q usually 10ms to 100ms, context switch &lt; 10 </a:t>
              </a:r>
              <a:r>
                <a:rPr lang="en-US" altLang="en-US" sz="1600" dirty="0" err="1"/>
                <a:t>usec</a:t>
              </a:r>
              <a:endParaRPr lang="en-US" altLang="en-US" sz="1600" dirty="0"/>
            </a:p>
          </p:txBody>
        </p:sp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156" y="3339974"/>
              <a:ext cx="6770687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02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Time </a:t>
            </a:r>
            <a:r>
              <a:rPr lang="en-US" altLang="en-US" dirty="0" smtClean="0"/>
              <a:t>quantum &amp; context switch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1" y="2429554"/>
            <a:ext cx="5152189" cy="229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567488" y="1658770"/>
            <a:ext cx="5237079" cy="4469859"/>
            <a:chOff x="6567488" y="1658770"/>
            <a:chExt cx="5237079" cy="4469859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488" y="1658770"/>
              <a:ext cx="5005387" cy="412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9491579" y="5636504"/>
              <a:ext cx="2312988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7" tIns="45709" rIns="91417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dirty="0">
                  <a:solidFill>
                    <a:srgbClr val="FF0000"/>
                  </a:solidFill>
                </a:rPr>
                <a:t>80% of CPU bursts should be shorter than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81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Multilevel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Ready queue is partitioned into separate queues, </a:t>
            </a:r>
            <a:r>
              <a:rPr lang="en-US" altLang="en-US" dirty="0" err="1"/>
              <a:t>eg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foreground</a:t>
            </a:r>
            <a:r>
              <a:rPr lang="en-US" altLang="en-US" dirty="0"/>
              <a:t> (interactive)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background</a:t>
            </a:r>
            <a:r>
              <a:rPr lang="en-US" altLang="en-US" dirty="0"/>
              <a:t> (batch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Each </a:t>
            </a:r>
            <a:r>
              <a:rPr lang="en-US" altLang="en-US" dirty="0"/>
              <a:t>queue has its own scheduling algorithm:</a:t>
            </a:r>
          </a:p>
          <a:p>
            <a:pPr lvl="1"/>
            <a:r>
              <a:rPr lang="en-US" altLang="en-US" dirty="0"/>
              <a:t>foreground – </a:t>
            </a:r>
            <a:r>
              <a:rPr lang="en-US" altLang="en-US" dirty="0" smtClean="0">
                <a:solidFill>
                  <a:srgbClr val="FF0000"/>
                </a:solidFill>
              </a:rPr>
              <a:t>RR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background – </a:t>
            </a:r>
            <a:r>
              <a:rPr lang="en-US" altLang="en-US" dirty="0" smtClean="0">
                <a:solidFill>
                  <a:srgbClr val="FF0000"/>
                </a:solidFill>
              </a:rPr>
              <a:t>FCFS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it has 5 queues:</a:t>
            </a:r>
          </a:p>
          <a:p>
            <a:pPr lvl="1"/>
            <a:r>
              <a:rPr lang="en-US" dirty="0" smtClean="0"/>
              <a:t>System processes</a:t>
            </a:r>
          </a:p>
          <a:p>
            <a:pPr lvl="1"/>
            <a:r>
              <a:rPr lang="en-US" dirty="0" smtClean="0"/>
              <a:t>Interactive processes</a:t>
            </a:r>
          </a:p>
          <a:p>
            <a:pPr lvl="1"/>
            <a:r>
              <a:rPr lang="en-US" dirty="0" smtClean="0"/>
              <a:t>Interactive editing processes</a:t>
            </a:r>
          </a:p>
          <a:p>
            <a:pPr lvl="1"/>
            <a:r>
              <a:rPr lang="en-US" dirty="0" smtClean="0"/>
              <a:t>Batch processes</a:t>
            </a:r>
          </a:p>
          <a:p>
            <a:pPr lvl="1"/>
            <a:r>
              <a:rPr lang="en-US" dirty="0" smtClean="0"/>
              <a:t>Student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multilevel queue scheduler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63316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7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6) Multilevel Feedback Queue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 process can move between the various queues; aging can be implemented this way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Multilevel-feedback-queue </a:t>
            </a:r>
            <a:r>
              <a:rPr lang="en-US" altLang="en-US" sz="2400" dirty="0"/>
              <a:t>scheduler defined by the following parameters:</a:t>
            </a:r>
          </a:p>
          <a:p>
            <a:pPr lvl="1"/>
            <a:r>
              <a:rPr lang="en-US" altLang="en-US" sz="2000" dirty="0"/>
              <a:t>number of queues</a:t>
            </a:r>
          </a:p>
          <a:p>
            <a:pPr lvl="1"/>
            <a:r>
              <a:rPr lang="en-US" altLang="en-US" sz="2000" dirty="0"/>
              <a:t>scheduling algorithms for each queue</a:t>
            </a:r>
          </a:p>
          <a:p>
            <a:pPr lvl="1"/>
            <a:r>
              <a:rPr lang="en-US" altLang="en-US" sz="2000" dirty="0"/>
              <a:t>method used to determine when to upgrade a process</a:t>
            </a:r>
          </a:p>
          <a:p>
            <a:pPr lvl="1"/>
            <a:r>
              <a:rPr lang="en-US" altLang="en-US" sz="2000" dirty="0"/>
              <a:t>method used to determine when to demote a process</a:t>
            </a:r>
          </a:p>
          <a:p>
            <a:pPr lvl="1"/>
            <a:r>
              <a:rPr lang="en-US" altLang="en-US" sz="2000" dirty="0"/>
              <a:t>method used to determine which queue a process will enter when that process needs service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1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29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of </a:t>
            </a:r>
            <a:r>
              <a:rPr lang="en-US" altLang="en-US" dirty="0" smtClean="0"/>
              <a:t>multilevel </a:t>
            </a:r>
            <a:r>
              <a:rPr lang="en-US" altLang="en-US" dirty="0"/>
              <a:t>f</a:t>
            </a:r>
            <a:r>
              <a:rPr lang="en-US" altLang="en-US" dirty="0" smtClean="0"/>
              <a:t>eedback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Three queues: </a:t>
            </a:r>
          </a:p>
          <a:p>
            <a:pPr lvl="1"/>
            <a:r>
              <a:rPr lang="en-US" altLang="en-US" sz="1400" i="1" dirty="0"/>
              <a:t>Q</a:t>
            </a:r>
            <a:r>
              <a:rPr lang="en-US" altLang="en-US" sz="1400" baseline="-25000" dirty="0"/>
              <a:t>0</a:t>
            </a:r>
            <a:r>
              <a:rPr lang="en-US" altLang="en-US" sz="1400" dirty="0"/>
              <a:t> – </a:t>
            </a:r>
            <a:r>
              <a:rPr lang="en-US" altLang="en-US" sz="1400" dirty="0">
                <a:solidFill>
                  <a:schemeClr val="accent5"/>
                </a:solidFill>
              </a:rPr>
              <a:t>RR</a:t>
            </a:r>
            <a:r>
              <a:rPr lang="en-US" altLang="en-US" sz="1400" dirty="0"/>
              <a:t> with time quantum 8 milliseconds</a:t>
            </a:r>
          </a:p>
          <a:p>
            <a:pPr lvl="1"/>
            <a:r>
              <a:rPr lang="en-US" altLang="en-US" sz="1400" i="1" dirty="0"/>
              <a:t>Q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– </a:t>
            </a:r>
            <a:r>
              <a:rPr lang="en-US" altLang="en-US" sz="1400" dirty="0">
                <a:solidFill>
                  <a:schemeClr val="accent5"/>
                </a:solidFill>
              </a:rPr>
              <a:t>RR</a:t>
            </a:r>
            <a:r>
              <a:rPr lang="en-US" altLang="en-US" sz="1400" dirty="0"/>
              <a:t> time quantum 16 milliseconds</a:t>
            </a:r>
          </a:p>
          <a:p>
            <a:pPr lvl="1"/>
            <a:r>
              <a:rPr lang="en-US" altLang="en-US" sz="1400" i="1" dirty="0"/>
              <a:t>Q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– </a:t>
            </a:r>
            <a:r>
              <a:rPr lang="en-US" altLang="en-US" sz="1400" dirty="0">
                <a:solidFill>
                  <a:schemeClr val="accent5"/>
                </a:solidFill>
              </a:rPr>
              <a:t>FCFS</a:t>
            </a:r>
          </a:p>
          <a:p>
            <a:pPr lvl="1"/>
            <a:endParaRPr lang="en-US" altLang="en-US" sz="1400" dirty="0"/>
          </a:p>
          <a:p>
            <a:r>
              <a:rPr lang="en-US" altLang="en-US" dirty="0">
                <a:solidFill>
                  <a:schemeClr val="accent5"/>
                </a:solidFill>
              </a:rPr>
              <a:t>Scheduling</a:t>
            </a:r>
          </a:p>
          <a:p>
            <a:pPr lvl="1"/>
            <a:r>
              <a:rPr lang="en-US" altLang="en-US" sz="1400" dirty="0"/>
              <a:t>A new job enters queue </a:t>
            </a:r>
            <a:r>
              <a:rPr lang="en-US" altLang="en-US" sz="1400" i="1" dirty="0"/>
              <a:t>Q</a:t>
            </a:r>
            <a:r>
              <a:rPr lang="en-US" altLang="en-US" sz="1400" i="1" baseline="-25000" dirty="0"/>
              <a:t>0</a:t>
            </a:r>
            <a:r>
              <a:rPr lang="en-US" altLang="en-US" sz="1400" i="1" dirty="0"/>
              <a:t> </a:t>
            </a:r>
            <a:r>
              <a:rPr lang="en-US" altLang="en-US" sz="1400" dirty="0"/>
              <a:t>which is served</a:t>
            </a:r>
            <a:r>
              <a:rPr lang="en-US" altLang="en-US" sz="1400" i="1" dirty="0"/>
              <a:t> </a:t>
            </a:r>
            <a:r>
              <a:rPr lang="en-US" altLang="en-US" sz="1400" dirty="0" smtClean="0"/>
              <a:t>FCFS</a:t>
            </a:r>
            <a:endParaRPr lang="en-US" altLang="en-US" sz="1400" dirty="0"/>
          </a:p>
          <a:p>
            <a:pPr lvl="2"/>
            <a:r>
              <a:rPr lang="en-US" altLang="en-US" sz="1400" dirty="0"/>
              <a:t>When it gains CPU, job receives 8 milliseconds</a:t>
            </a:r>
          </a:p>
          <a:p>
            <a:pPr lvl="2"/>
            <a:r>
              <a:rPr lang="en-US" altLang="en-US" sz="1400" dirty="0"/>
              <a:t>If it does not finish in 8 milliseconds, job is moved to queue </a:t>
            </a:r>
            <a:r>
              <a:rPr lang="en-US" altLang="en-US" sz="1400" i="1" dirty="0"/>
              <a:t>Q</a:t>
            </a:r>
            <a:r>
              <a:rPr lang="en-US" altLang="en-US" sz="1400" baseline="-25000" dirty="0"/>
              <a:t>1</a:t>
            </a:r>
            <a:endParaRPr lang="en-US" altLang="en-US" sz="1400" dirty="0"/>
          </a:p>
          <a:p>
            <a:pPr lvl="1"/>
            <a:r>
              <a:rPr lang="en-US" altLang="en-US" sz="1400" dirty="0"/>
              <a:t>At </a:t>
            </a:r>
            <a:r>
              <a:rPr lang="en-US" altLang="en-US" sz="1400" i="1" dirty="0"/>
              <a:t>Q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job is again served FCFS and receives 16 additional milliseconds</a:t>
            </a:r>
          </a:p>
          <a:p>
            <a:pPr lvl="2"/>
            <a:r>
              <a:rPr lang="en-US" altLang="en-US" sz="1400" dirty="0"/>
              <a:t>If it still does not complete, it is preempted and moved to queue </a:t>
            </a:r>
            <a:r>
              <a:rPr lang="en-US" altLang="en-US" sz="1400" i="1" dirty="0"/>
              <a:t>Q</a:t>
            </a:r>
            <a:r>
              <a:rPr lang="en-US" altLang="en-US" sz="1400" baseline="-25000" dirty="0"/>
              <a:t>2</a:t>
            </a:r>
            <a:endParaRPr lang="en-US" altLang="en-US" sz="1400" dirty="0"/>
          </a:p>
          <a:p>
            <a:endParaRPr lang="en-US" dirty="0"/>
          </a:p>
        </p:txBody>
      </p:sp>
      <p:pic>
        <p:nvPicPr>
          <p:cNvPr id="5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0701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6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Multiple </a:t>
            </a:r>
            <a:r>
              <a:rPr lang="en-US" smtClean="0">
                <a:solidFill>
                  <a:srgbClr val="FF0000"/>
                </a:solidFill>
              </a:rPr>
              <a:t>Processor Scheduling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Multiple-processor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processors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Load sharing</a:t>
            </a:r>
          </a:p>
          <a:p>
            <a:r>
              <a:rPr lang="en-US" dirty="0" smtClean="0"/>
              <a:t>Multiple-processor scheduling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AMP</a:t>
            </a:r>
            <a:r>
              <a:rPr lang="en-US" dirty="0" smtClean="0"/>
              <a:t>:</a:t>
            </a:r>
            <a:r>
              <a:rPr lang="en-US" altLang="en-US" dirty="0" smtClean="0"/>
              <a:t> </a:t>
            </a:r>
            <a:r>
              <a:rPr lang="en-US" altLang="en-US" sz="1800" dirty="0"/>
              <a:t>only one processor accesses the system data structures, alleviating the need for data sharing</a:t>
            </a:r>
            <a:endParaRPr lang="en-US" dirty="0" smtClean="0"/>
          </a:p>
          <a:p>
            <a:pPr lvl="2"/>
            <a:r>
              <a:rPr lang="en-US" dirty="0" smtClean="0"/>
              <a:t>Master server (master processor)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SMP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Common</a:t>
            </a:r>
            <a:r>
              <a:rPr lang="en-US" dirty="0" smtClean="0"/>
              <a:t> ready queue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ready queue</a:t>
            </a:r>
          </a:p>
          <a:p>
            <a:pPr lvl="3"/>
            <a:r>
              <a:rPr lang="en-US" dirty="0" smtClean="0">
                <a:solidFill>
                  <a:schemeClr val="accent5"/>
                </a:solidFill>
              </a:rPr>
              <a:t>Processor affinity</a:t>
            </a:r>
            <a:r>
              <a:rPr lang="en-US" dirty="0" smtClean="0"/>
              <a:t>: a process has an affinity for the processor on which it is currently running</a:t>
            </a:r>
          </a:p>
          <a:p>
            <a:pPr lvl="4"/>
            <a:r>
              <a:rPr lang="en-US" dirty="0" smtClean="0"/>
              <a:t>Soft affinity</a:t>
            </a:r>
          </a:p>
          <a:p>
            <a:pPr lvl="4"/>
            <a:r>
              <a:rPr lang="en-US" dirty="0" smtClean="0"/>
              <a:t>Hard affinity</a:t>
            </a: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Load balancing</a:t>
            </a:r>
          </a:p>
          <a:p>
            <a:pPr lvl="3"/>
            <a:r>
              <a:rPr lang="en-US" dirty="0" smtClean="0"/>
              <a:t>To get best CPU utilization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CPU burst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047416"/>
            <a:ext cx="11417968" cy="4913647"/>
          </a:xfrm>
        </p:spPr>
        <p:txBody>
          <a:bodyPr/>
          <a:lstStyle/>
          <a:p>
            <a:r>
              <a:rPr lang="en-US" dirty="0" smtClean="0"/>
              <a:t>Exponential or </a:t>
            </a:r>
            <a:r>
              <a:rPr lang="en-US" dirty="0" err="1" smtClean="0"/>
              <a:t>hyperexponential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69" y="1816413"/>
            <a:ext cx="6467851" cy="430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5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NUMA and CPU </a:t>
            </a:r>
            <a:r>
              <a:rPr lang="en-US" alt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6_09.pdf"/>
          <p:cNvPicPr>
            <a:picLocks noChangeAspect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50" y="1479216"/>
            <a:ext cx="6262688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139657" y="5454234"/>
            <a:ext cx="59086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 dirty="0"/>
              <a:t>Note that memory-placement algorithms can also consider affinity</a:t>
            </a:r>
          </a:p>
        </p:txBody>
      </p:sp>
    </p:spTree>
    <p:extLst>
      <p:ext uri="{BB962C8B-B14F-4D97-AF65-F5344CB8AC3E}">
        <p14:creationId xmlns:p14="http://schemas.microsoft.com/office/powerpoint/2010/main" val="23926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balancing in SMP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50616"/>
            <a:ext cx="11417968" cy="4913647"/>
          </a:xfrm>
        </p:spPr>
        <p:txBody>
          <a:bodyPr/>
          <a:lstStyle/>
          <a:p>
            <a:r>
              <a:rPr lang="en-US" altLang="en-US" dirty="0"/>
              <a:t>If SMP, need to keep all CPUs loaded for efficiency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Load balancing </a:t>
            </a:r>
            <a:r>
              <a:rPr lang="en-US" altLang="en-US" dirty="0"/>
              <a:t>attempts to keep workload evenly distributed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Push migration</a:t>
            </a:r>
          </a:p>
          <a:p>
            <a:pPr lvl="2"/>
            <a:r>
              <a:rPr lang="en-US" dirty="0" smtClean="0"/>
              <a:t>Task periodically check the loads on each processor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Pull migration</a:t>
            </a:r>
          </a:p>
          <a:p>
            <a:pPr lvl="2"/>
            <a:r>
              <a:rPr lang="en-US" dirty="0" smtClean="0"/>
              <a:t>Idle processor pulls a waiting task</a:t>
            </a:r>
          </a:p>
          <a:p>
            <a:r>
              <a:rPr lang="en-US" dirty="0" smtClean="0"/>
              <a:t>Problem to affinity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threshold</a:t>
            </a:r>
            <a:r>
              <a:rPr lang="en-US" dirty="0" smtClean="0"/>
              <a:t> for </a:t>
            </a:r>
            <a:r>
              <a:rPr lang="en-US" dirty="0" err="1" smtClean="0"/>
              <a:t>imbalancing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Faster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less power</a:t>
            </a:r>
            <a:r>
              <a:rPr lang="en-US" dirty="0" smtClean="0"/>
              <a:t> consumption (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Memory stall is costly</a:t>
            </a:r>
          </a:p>
          <a:p>
            <a:pPr lvl="1"/>
            <a:r>
              <a:rPr lang="en-US" dirty="0" smtClean="0"/>
              <a:t>Hardware threads for each core </a:t>
            </a:r>
          </a:p>
          <a:p>
            <a:pPr lvl="2"/>
            <a:r>
              <a:rPr lang="en-US" dirty="0" err="1" smtClean="0"/>
              <a:t>UlteraSPARC</a:t>
            </a:r>
            <a:r>
              <a:rPr lang="en-US" dirty="0" smtClean="0"/>
              <a:t> T3 CPU (16*8)</a:t>
            </a:r>
          </a:p>
          <a:p>
            <a:pPr lvl="2"/>
            <a:r>
              <a:rPr lang="en-US" dirty="0" smtClean="0"/>
              <a:t>Intel Itanium (dual core)</a:t>
            </a:r>
          </a:p>
          <a:p>
            <a:pPr lvl="1"/>
            <a:r>
              <a:rPr lang="en-US" dirty="0" smtClean="0"/>
              <a:t>Coarse-grained vs. fine-grained scheduling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81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Multithreaded </a:t>
            </a:r>
            <a:r>
              <a:rPr lang="en-US" altLang="en-US" dirty="0" smtClean="0"/>
              <a:t>multicore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516063"/>
            <a:ext cx="67818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3836988"/>
            <a:ext cx="68722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8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Scheduling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64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Real-time CPU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0930689" cy="51374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Events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SW</a:t>
            </a:r>
            <a:r>
              <a:rPr lang="en-US" sz="2000" dirty="0" smtClean="0"/>
              <a:t>: timer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HW</a:t>
            </a:r>
            <a:r>
              <a:rPr lang="en-US" sz="2000" dirty="0" smtClean="0"/>
              <a:t>: external interrupts</a:t>
            </a:r>
          </a:p>
          <a:p>
            <a:pPr lvl="1"/>
            <a:endParaRPr lang="en-US" sz="2000" dirty="0" smtClean="0"/>
          </a:p>
          <a:p>
            <a:r>
              <a:rPr lang="en-US" altLang="en-US" sz="2400" b="1" dirty="0">
                <a:solidFill>
                  <a:srgbClr val="3366FF"/>
                </a:solidFill>
              </a:rPr>
              <a:t>Soft real-time systems </a:t>
            </a:r>
            <a:endParaRPr lang="en-US" altLang="en-US" sz="2400" dirty="0"/>
          </a:p>
          <a:p>
            <a:pPr lvl="1"/>
            <a:r>
              <a:rPr lang="en-US" altLang="en-US" sz="2000" dirty="0" smtClean="0"/>
              <a:t>No </a:t>
            </a:r>
            <a:r>
              <a:rPr lang="en-US" altLang="en-US" sz="2000" dirty="0"/>
              <a:t>guarantee as to when critical real-time process will be </a:t>
            </a:r>
            <a:r>
              <a:rPr lang="en-US" altLang="en-US" sz="2000" dirty="0" smtClean="0"/>
              <a:t>scheduled</a:t>
            </a:r>
          </a:p>
          <a:p>
            <a:pPr lvl="1"/>
            <a:r>
              <a:rPr lang="en-US" altLang="en-US" sz="2000" dirty="0" smtClean="0"/>
              <a:t>Guarantee only critical processes have preference over noncritical ones.</a:t>
            </a:r>
          </a:p>
          <a:p>
            <a:endParaRPr lang="en-US" altLang="en-US" sz="2400" dirty="0"/>
          </a:p>
          <a:p>
            <a:r>
              <a:rPr lang="en-US" altLang="en-US" sz="2400" b="1" dirty="0">
                <a:solidFill>
                  <a:srgbClr val="3366FF"/>
                </a:solidFill>
              </a:rPr>
              <a:t>Hard real-time systems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pPr lvl="1"/>
            <a:r>
              <a:rPr lang="en-US" altLang="en-US" sz="2000" dirty="0" smtClean="0"/>
              <a:t>Task </a:t>
            </a:r>
            <a:r>
              <a:rPr lang="en-US" altLang="en-US" sz="2000" dirty="0"/>
              <a:t>must be serviced by its </a:t>
            </a:r>
            <a:r>
              <a:rPr lang="en-US" altLang="en-US" sz="2000" dirty="0" smtClean="0"/>
              <a:t>deadline</a:t>
            </a:r>
          </a:p>
          <a:p>
            <a:pPr lvl="1"/>
            <a:r>
              <a:rPr lang="en-US" altLang="en-US" sz="2000" dirty="0" smtClean="0"/>
              <a:t>Service after deadline is the same as no service at all.</a:t>
            </a:r>
          </a:p>
          <a:p>
            <a:endParaRPr lang="en-US" sz="2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58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Event latency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6447589" cy="4913647"/>
          </a:xfrm>
        </p:spPr>
        <p:txBody>
          <a:bodyPr>
            <a:normAutofit/>
          </a:bodyPr>
          <a:lstStyle/>
          <a:p>
            <a:r>
              <a:rPr lang="en-US" sz="2400" dirty="0"/>
              <a:t>Event </a:t>
            </a:r>
            <a:r>
              <a:rPr lang="en-US" sz="2400" dirty="0" smtClean="0"/>
              <a:t>latency</a:t>
            </a:r>
          </a:p>
          <a:p>
            <a:pPr lvl="1"/>
            <a:r>
              <a:rPr lang="en-US" sz="1800" dirty="0" smtClean="0"/>
              <a:t>Time from </a:t>
            </a:r>
            <a:r>
              <a:rPr lang="en-US" sz="1800" dirty="0"/>
              <a:t>when an event occurs to </a:t>
            </a:r>
            <a:r>
              <a:rPr lang="en-US" sz="1800" dirty="0" smtClean="0"/>
              <a:t>when it </a:t>
            </a:r>
            <a:r>
              <a:rPr lang="en-US" sz="1800" dirty="0"/>
              <a:t>is </a:t>
            </a:r>
            <a:r>
              <a:rPr lang="en-US" sz="1800" dirty="0" smtClean="0"/>
              <a:t>serviced</a:t>
            </a:r>
          </a:p>
          <a:p>
            <a:pPr lvl="1"/>
            <a:r>
              <a:rPr lang="en-US" sz="1800" dirty="0" smtClean="0"/>
              <a:t>For </a:t>
            </a:r>
            <a:r>
              <a:rPr lang="en-US" sz="1800" dirty="0" smtClean="0">
                <a:solidFill>
                  <a:srgbClr val="FF0000"/>
                </a:solidFill>
              </a:rPr>
              <a:t>ABS: 3-5 </a:t>
            </a:r>
            <a:r>
              <a:rPr lang="en-US" sz="1800" dirty="0" err="1" smtClean="0">
                <a:solidFill>
                  <a:srgbClr val="FF0000"/>
                </a:solidFill>
              </a:rPr>
              <a:t>ms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Interrupt latency</a:t>
            </a:r>
          </a:p>
          <a:p>
            <a:pPr lvl="2"/>
            <a:r>
              <a:rPr lang="en-US" altLang="en-US" sz="1600" dirty="0"/>
              <a:t>time from arrival of interrupt to start of routine that services interrupt</a:t>
            </a:r>
            <a:endParaRPr lang="en-US" sz="16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Dispatch </a:t>
            </a:r>
            <a:r>
              <a:rPr lang="en-US" sz="2000" dirty="0">
                <a:solidFill>
                  <a:srgbClr val="0070C0"/>
                </a:solidFill>
              </a:rPr>
              <a:t>latency</a:t>
            </a:r>
          </a:p>
          <a:p>
            <a:pPr lvl="2"/>
            <a:r>
              <a:rPr lang="en-US" altLang="en-US" sz="1600" dirty="0"/>
              <a:t>time for schedule to take current process off CPU and switch to another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3671" y="1263316"/>
            <a:ext cx="4593108" cy="3080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2739" y="1147911"/>
            <a:ext cx="4814971" cy="44368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10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Dispatch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4339389" cy="491364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Conflict phase of dispatch latency</a:t>
            </a:r>
            <a:r>
              <a:rPr lang="en-US" altLang="en-US" sz="2000" dirty="0" smtClean="0"/>
              <a:t>:</a:t>
            </a:r>
          </a:p>
          <a:p>
            <a:endParaRPr lang="en-US" altLang="en-US" sz="20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800" dirty="0">
                <a:solidFill>
                  <a:schemeClr val="accent1"/>
                </a:solidFill>
              </a:rPr>
              <a:t>Preemption</a:t>
            </a:r>
            <a:r>
              <a:rPr lang="en-US" altLang="en-US" sz="1800" dirty="0"/>
              <a:t> of any process running in kernel </a:t>
            </a:r>
            <a:r>
              <a:rPr lang="en-US" altLang="en-US" sz="1800" dirty="0" smtClean="0"/>
              <a:t>mode</a:t>
            </a:r>
          </a:p>
          <a:p>
            <a:pPr lvl="1">
              <a:buFont typeface="Arial" panose="020B0604020202020204" pitchFamily="34" charset="0"/>
              <a:buAutoNum type="arabicPeriod"/>
            </a:pPr>
            <a:endParaRPr lang="en-US" altLang="en-US" sz="18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800" dirty="0">
                <a:solidFill>
                  <a:schemeClr val="accent1"/>
                </a:solidFill>
              </a:rPr>
              <a:t>Release</a:t>
            </a:r>
            <a:r>
              <a:rPr lang="en-US" altLang="en-US" sz="1800" dirty="0"/>
              <a:t> by low-priority process of </a:t>
            </a:r>
            <a:r>
              <a:rPr lang="en-US" altLang="en-US" sz="1800" dirty="0">
                <a:solidFill>
                  <a:schemeClr val="accent1"/>
                </a:solidFill>
              </a:rPr>
              <a:t>resources</a:t>
            </a:r>
            <a:r>
              <a:rPr lang="en-US" altLang="en-US" sz="1800" dirty="0"/>
              <a:t> needed by high-priority processes</a:t>
            </a:r>
          </a:p>
          <a:p>
            <a:endParaRPr lang="en-US" altLang="en-US" sz="2000" dirty="0"/>
          </a:p>
          <a:p>
            <a:pPr lvl="1">
              <a:buFont typeface="Monotype Sorts" pitchFamily="-84" charset="2"/>
              <a:buNone/>
            </a:pPr>
            <a:r>
              <a:rPr lang="en-US" altLang="en-US" sz="1800" dirty="0"/>
              <a:t> </a:t>
            </a:r>
          </a:p>
          <a:p>
            <a:endParaRPr lang="en-US" sz="2000" dirty="0"/>
          </a:p>
        </p:txBody>
      </p:sp>
      <p:pic>
        <p:nvPicPr>
          <p:cNvPr id="4" name="Picture 3" descr="6_1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61" y="1377782"/>
            <a:ext cx="5551234" cy="460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2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Priority-based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For real-time scheduling, scheduler </a:t>
            </a:r>
            <a:r>
              <a:rPr lang="en-US" altLang="en-US" sz="2400" dirty="0">
                <a:solidFill>
                  <a:srgbClr val="FF0000"/>
                </a:solidFill>
              </a:rPr>
              <a:t>must</a:t>
            </a:r>
            <a:r>
              <a:rPr lang="en-US" altLang="en-US" sz="2400" dirty="0"/>
              <a:t> support </a:t>
            </a:r>
            <a:r>
              <a:rPr lang="en-US" altLang="en-US" sz="2400" dirty="0">
                <a:solidFill>
                  <a:schemeClr val="accent5"/>
                </a:solidFill>
              </a:rPr>
              <a:t>preemptive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accent5"/>
                </a:solidFill>
              </a:rPr>
              <a:t>priority-based</a:t>
            </a:r>
            <a:r>
              <a:rPr lang="en-US" altLang="en-US" sz="2400" dirty="0"/>
              <a:t> scheduling</a:t>
            </a:r>
          </a:p>
          <a:p>
            <a:pPr lvl="1"/>
            <a:r>
              <a:rPr lang="en-US" altLang="en-US" sz="2000" dirty="0"/>
              <a:t>But only guarantees soft </a:t>
            </a:r>
            <a:r>
              <a:rPr lang="en-US" altLang="en-US" sz="2000" dirty="0" smtClean="0"/>
              <a:t>real-time</a:t>
            </a:r>
          </a:p>
          <a:p>
            <a:pPr lvl="1"/>
            <a:r>
              <a:rPr lang="en-US" altLang="en-US" sz="2000" dirty="0" smtClean="0"/>
              <a:t>For </a:t>
            </a:r>
            <a:r>
              <a:rPr lang="en-US" altLang="en-US" sz="2000" dirty="0"/>
              <a:t>hard real-time must also provide ability to </a:t>
            </a:r>
            <a:r>
              <a:rPr lang="en-US" altLang="en-US" sz="2000" dirty="0">
                <a:solidFill>
                  <a:srgbClr val="FF0000"/>
                </a:solidFill>
              </a:rPr>
              <a:t>meet </a:t>
            </a:r>
            <a:r>
              <a:rPr lang="en-US" altLang="en-US" sz="2000" dirty="0" smtClean="0">
                <a:solidFill>
                  <a:srgbClr val="FF0000"/>
                </a:solidFill>
              </a:rPr>
              <a:t>deadlines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Processes have new characteristics: </a:t>
            </a:r>
            <a:r>
              <a:rPr lang="en-US" altLang="en-US" sz="2400" b="1" dirty="0">
                <a:solidFill>
                  <a:srgbClr val="3366FF"/>
                </a:solidFill>
              </a:rPr>
              <a:t>periodic</a:t>
            </a:r>
            <a:r>
              <a:rPr lang="en-US" altLang="en-US" sz="2400" dirty="0"/>
              <a:t> ones require CPU at constant intervals</a:t>
            </a:r>
          </a:p>
          <a:p>
            <a:pPr lvl="1"/>
            <a:r>
              <a:rPr lang="en-US" altLang="en-US" sz="1600" dirty="0"/>
              <a:t>Has processing time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deadline </a:t>
            </a:r>
            <a:r>
              <a:rPr lang="en-US" altLang="en-US" sz="1600" i="1" dirty="0"/>
              <a:t>d, </a:t>
            </a:r>
            <a:r>
              <a:rPr lang="en-US" altLang="en-US" sz="1600" dirty="0"/>
              <a:t>period </a:t>
            </a:r>
            <a:r>
              <a:rPr lang="en-US" altLang="en-US" sz="1600" i="1" dirty="0"/>
              <a:t>p</a:t>
            </a:r>
          </a:p>
          <a:p>
            <a:pPr lvl="1"/>
            <a:r>
              <a:rPr lang="en-US" altLang="en-US" sz="1600" dirty="0"/>
              <a:t>0 ≤ </a:t>
            </a:r>
            <a:r>
              <a:rPr lang="en-US" altLang="en-US" sz="1600" i="1" dirty="0"/>
              <a:t>t</a:t>
            </a:r>
            <a:r>
              <a:rPr lang="en-US" altLang="en-US" sz="1600" dirty="0"/>
              <a:t> ≤ </a:t>
            </a:r>
            <a:r>
              <a:rPr lang="en-US" altLang="en-US" sz="1600" i="1" dirty="0"/>
              <a:t>d</a:t>
            </a:r>
            <a:r>
              <a:rPr lang="en-US" altLang="en-US" sz="1600" dirty="0"/>
              <a:t> ≤ </a:t>
            </a:r>
            <a:r>
              <a:rPr lang="en-US" altLang="en-US" sz="1600" i="1" dirty="0"/>
              <a:t>p</a:t>
            </a:r>
          </a:p>
          <a:p>
            <a:pPr lvl="1"/>
            <a:r>
              <a:rPr lang="en-US" altLang="en-US" sz="1600" b="1" dirty="0">
                <a:solidFill>
                  <a:srgbClr val="3366FF"/>
                </a:solidFill>
              </a:rPr>
              <a:t>Rate</a:t>
            </a:r>
            <a:r>
              <a:rPr lang="en-US" altLang="en-US" sz="1600" dirty="0"/>
              <a:t> of periodic task is 1/</a:t>
            </a:r>
            <a:r>
              <a:rPr lang="en-US" altLang="en-US" sz="1600" i="1" dirty="0"/>
              <a:t>p</a:t>
            </a:r>
            <a:endParaRPr lang="en-US" altLang="en-US" sz="1600" dirty="0"/>
          </a:p>
          <a:p>
            <a:endParaRPr lang="en-US" sz="2400" dirty="0"/>
          </a:p>
        </p:txBody>
      </p:sp>
      <p:pic>
        <p:nvPicPr>
          <p:cNvPr id="5" name="Picture 1" descr="Screen Shot 2012-12-17 at 8.41.54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42" y="3922713"/>
            <a:ext cx="583723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8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Rate-monotonic scheduling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A priority is assigned based on the inverse of its period</a:t>
            </a:r>
          </a:p>
          <a:p>
            <a:endParaRPr lang="en-US" altLang="en-US" sz="900" dirty="0"/>
          </a:p>
          <a:p>
            <a:r>
              <a:rPr lang="en-US" altLang="en-US" sz="2000" dirty="0"/>
              <a:t>Shorter periods = higher priority;</a:t>
            </a:r>
          </a:p>
          <a:p>
            <a:endParaRPr lang="en-US" altLang="en-US" sz="900" dirty="0"/>
          </a:p>
          <a:p>
            <a:r>
              <a:rPr lang="en-US" altLang="en-US" sz="2000" dirty="0"/>
              <a:t>Longer periods = lower priority</a:t>
            </a:r>
          </a:p>
          <a:p>
            <a:endParaRPr lang="en-US" altLang="en-US" sz="900" dirty="0"/>
          </a:p>
          <a:p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is assigned a higher priority than P</a:t>
            </a:r>
            <a:r>
              <a:rPr lang="en-US" altLang="en-US" sz="2000" baseline="-25000" dirty="0"/>
              <a:t>2</a:t>
            </a:r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4052888"/>
            <a:ext cx="9296389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3995" y="1919438"/>
            <a:ext cx="57958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 err="1" smtClean="0"/>
              <a:t>Period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 smtClean="0"/>
              <a:t>CPU burst time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Utilization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 smtClean="0"/>
              <a:t>50</a:t>
            </a:r>
            <a:r>
              <a:rPr lang="en-US" altLang="en-US" dirty="0"/>
              <a:t>	</a:t>
            </a:r>
            <a:r>
              <a:rPr lang="en-US" altLang="en-US" dirty="0" smtClean="0"/>
              <a:t>20	20/50=0.4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 smtClean="0">
                <a:solidFill>
                  <a:srgbClr val="000000"/>
                </a:solidFill>
              </a:rPr>
              <a:t>100</a:t>
            </a:r>
            <a:r>
              <a:rPr lang="en-US" altLang="en-US" dirty="0"/>
              <a:t>	</a:t>
            </a:r>
            <a:r>
              <a:rPr lang="en-US" altLang="en-US" dirty="0" smtClean="0"/>
              <a:t>35	35/100=0.35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		</a:t>
            </a:r>
            <a:r>
              <a:rPr lang="en-US" altLang="en-US" u="sng" dirty="0" smtClean="0"/>
              <a:t>__________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		total=0.75</a:t>
            </a:r>
          </a:p>
        </p:txBody>
      </p:sp>
    </p:spTree>
    <p:extLst>
      <p:ext uri="{BB962C8B-B14F-4D97-AF65-F5344CB8AC3E}">
        <p14:creationId xmlns:p14="http://schemas.microsoft.com/office/powerpoint/2010/main" val="112565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CPU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6511089" cy="4913647"/>
          </a:xfrm>
        </p:spPr>
        <p:txBody>
          <a:bodyPr/>
          <a:lstStyle/>
          <a:p>
            <a:r>
              <a:rPr lang="en-US" dirty="0" smtClean="0"/>
              <a:t>Whenever CPU is </a:t>
            </a:r>
            <a:r>
              <a:rPr lang="en-US" dirty="0" smtClean="0">
                <a:solidFill>
                  <a:srgbClr val="0070C0"/>
                </a:solidFill>
              </a:rPr>
              <a:t>idle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0070C0"/>
                </a:solidFill>
              </a:rPr>
              <a:t>must select another</a:t>
            </a:r>
            <a:r>
              <a:rPr lang="en-US" dirty="0" smtClean="0"/>
              <a:t> process from ready queue (</a:t>
            </a:r>
            <a:r>
              <a:rPr lang="en-US" dirty="0" smtClean="0">
                <a:solidFill>
                  <a:srgbClr val="0070C0"/>
                </a:solidFill>
              </a:rPr>
              <a:t>short-term scheduler</a:t>
            </a:r>
            <a:r>
              <a:rPr lang="en-US" dirty="0" smtClean="0"/>
              <a:t>).</a:t>
            </a:r>
          </a:p>
          <a:p>
            <a:endParaRPr lang="en-US" b="1" dirty="0" smtClean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scheduler </a:t>
            </a:r>
            <a:r>
              <a:rPr lang="en-US" dirty="0">
                <a:ea typeface="ＭＳ Ｐゴシック" charset="-128"/>
              </a:rPr>
              <a:t>selects from among the processes in ready queue, and allocates the CPU to one of them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Ready queue: FIFO, priority queue, tree, unordered linked list!</a:t>
            </a:r>
          </a:p>
          <a:p>
            <a:pPr lvl="1"/>
            <a:r>
              <a:rPr lang="en-US" dirty="0" smtClean="0"/>
              <a:t>Consisted of PCBs of processes</a:t>
            </a:r>
          </a:p>
          <a:p>
            <a:endParaRPr lang="en-US" dirty="0" smtClean="0"/>
          </a:p>
        </p:txBody>
      </p:sp>
      <p:pic>
        <p:nvPicPr>
          <p:cNvPr id="4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2239795"/>
            <a:ext cx="5125891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Missed </a:t>
            </a:r>
            <a:r>
              <a:rPr lang="en-US" altLang="en-US" dirty="0" smtClean="0"/>
              <a:t>deadlines </a:t>
            </a:r>
            <a:r>
              <a:rPr lang="en-US" altLang="en-US" dirty="0"/>
              <a:t>with Rate Monotonic </a:t>
            </a:r>
            <a:r>
              <a:rPr lang="en-US" alt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40077" r="664" b="40047"/>
          <a:stretch>
            <a:fillRect/>
          </a:stretch>
        </p:blipFill>
        <p:spPr bwMode="auto">
          <a:xfrm>
            <a:off x="1013986" y="3439395"/>
            <a:ext cx="995681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37200" y="1589087"/>
            <a:ext cx="57958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 err="1" smtClean="0"/>
              <a:t>Period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 smtClean="0"/>
              <a:t>CPU burst time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Utilization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 smtClean="0"/>
              <a:t>50</a:t>
            </a:r>
            <a:r>
              <a:rPr lang="en-US" altLang="en-US" dirty="0"/>
              <a:t>	</a:t>
            </a:r>
            <a:r>
              <a:rPr lang="en-US" altLang="en-US" dirty="0" smtClean="0"/>
              <a:t>25	25/50=0.5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 smtClean="0">
                <a:solidFill>
                  <a:srgbClr val="000000"/>
                </a:solidFill>
              </a:rPr>
              <a:t>80</a:t>
            </a:r>
            <a:r>
              <a:rPr lang="en-US" altLang="en-US" dirty="0"/>
              <a:t>	</a:t>
            </a:r>
            <a:r>
              <a:rPr lang="en-US" altLang="en-US" dirty="0" smtClean="0"/>
              <a:t>35	35/80=0.44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	</a:t>
            </a:r>
            <a:r>
              <a:rPr lang="en-US" altLang="en-US" u="sng" dirty="0"/>
              <a:t>__________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	</a:t>
            </a:r>
            <a:r>
              <a:rPr lang="en-US" altLang="en-US" dirty="0" smtClean="0"/>
              <a:t>total=0.94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6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 of CPU utilization in Rate-Monotonic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CPU utilization in RM is bounded!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N=1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U(1) = 100%</a:t>
            </a:r>
          </a:p>
          <a:p>
            <a:r>
              <a:rPr lang="en-US" dirty="0" smtClean="0"/>
              <a:t>N=2 </a:t>
            </a:r>
            <a:r>
              <a:rPr lang="en-US" dirty="0" smtClean="0">
                <a:sym typeface="Wingdings" panose="05000000000000000000" pitchFamily="2" charset="2"/>
              </a:rPr>
              <a:t> U(2) = 83%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N=</a:t>
            </a:r>
            <a:r>
              <a:rPr lang="en-US" dirty="0" err="1" smtClean="0">
                <a:sym typeface="Wingdings" panose="05000000000000000000" pitchFamily="2" charset="2"/>
              </a:rPr>
              <a:t>inf</a:t>
            </a:r>
            <a:r>
              <a:rPr lang="en-US" dirty="0" smtClean="0">
                <a:sym typeface="Wingdings" panose="05000000000000000000" pitchFamily="2" charset="2"/>
              </a:rPr>
              <a:t>  U(</a:t>
            </a:r>
            <a:r>
              <a:rPr lang="en-US" dirty="0" err="1" smtClean="0">
                <a:sym typeface="Wingdings" panose="05000000000000000000" pitchFamily="2" charset="2"/>
              </a:rPr>
              <a:t>inf</a:t>
            </a:r>
            <a:r>
              <a:rPr lang="en-US" dirty="0" smtClean="0">
                <a:sym typeface="Wingdings" panose="05000000000000000000" pitchFamily="2" charset="2"/>
              </a:rPr>
              <a:t>) = 69%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4200" y="2082176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6000" dirty="0" err="1" smtClean="0"/>
              <a:t>U</a:t>
            </a:r>
            <a:r>
              <a:rPr lang="en-US" altLang="en-US" sz="6000" baseline="-25000" dirty="0" err="1" smtClean="0"/>
              <a:t>max</a:t>
            </a:r>
            <a:r>
              <a:rPr lang="en-US" altLang="en-US" sz="6000" dirty="0" smtClean="0"/>
              <a:t>(N) = N (2</a:t>
            </a:r>
            <a:r>
              <a:rPr lang="en-US" altLang="en-US" sz="6000" baseline="30000" dirty="0" smtClean="0"/>
              <a:t>1/N</a:t>
            </a:r>
            <a:r>
              <a:rPr lang="en-US" altLang="en-US" sz="6000" dirty="0" smtClean="0"/>
              <a:t>-1)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89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Earliest-deadline-first scheduling (EDF)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Priorities are assigned according to deadlines: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the earlier the deadline, the higher the priority;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/>
              <a:t>	the later the deadline, the lower the priority</a:t>
            </a:r>
          </a:p>
          <a:p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12900" y="2240596"/>
            <a:ext cx="10367879" cy="2788603"/>
            <a:chOff x="1612900" y="2240596"/>
            <a:chExt cx="10367879" cy="2788603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" t="40184" r="711" b="39867"/>
            <a:stretch>
              <a:fillRect/>
            </a:stretch>
          </p:blipFill>
          <p:spPr bwMode="auto">
            <a:xfrm>
              <a:off x="1612900" y="3717924"/>
              <a:ext cx="8632560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184900" y="2240596"/>
              <a:ext cx="579587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u="sng" dirty="0" err="1" smtClean="0"/>
                <a:t>Process</a:t>
              </a:r>
              <a:r>
                <a:rPr lang="en-US" altLang="en-US" u="sng" dirty="0" err="1" smtClean="0">
                  <a:solidFill>
                    <a:schemeClr val="bg1"/>
                  </a:solidFill>
                </a:rPr>
                <a:t>A</a:t>
              </a:r>
              <a:r>
                <a:rPr lang="en-US" altLang="en-US" u="sng" dirty="0">
                  <a:solidFill>
                    <a:schemeClr val="bg1"/>
                  </a:solidFill>
                </a:rPr>
                <a:t>	</a:t>
              </a:r>
              <a:r>
                <a:rPr lang="en-US" altLang="en-US" u="sng" dirty="0" err="1">
                  <a:solidFill>
                    <a:schemeClr val="bg1"/>
                  </a:solidFill>
                </a:rPr>
                <a:t>arri</a:t>
              </a:r>
              <a:r>
                <a:rPr lang="en-US" altLang="en-US" u="sng" dirty="0">
                  <a:solidFill>
                    <a:schemeClr val="bg1"/>
                  </a:solidFill>
                </a:rPr>
                <a:t> </a:t>
              </a:r>
              <a:r>
                <a:rPr lang="en-US" altLang="en-US" u="sng" dirty="0" err="1" smtClean="0"/>
                <a:t>Period</a:t>
              </a:r>
              <a:r>
                <a:rPr lang="en-US" altLang="en-US" u="sng" dirty="0" err="1" smtClean="0">
                  <a:solidFill>
                    <a:schemeClr val="bg1"/>
                  </a:solidFill>
                </a:rPr>
                <a:t>T</a:t>
              </a:r>
              <a:r>
                <a:rPr lang="en-US" altLang="en-US" dirty="0"/>
                <a:t>	</a:t>
              </a:r>
              <a:r>
                <a:rPr lang="en-US" altLang="en-US" u="sng" dirty="0" smtClean="0"/>
                <a:t>CPU burst time</a:t>
              </a:r>
              <a:r>
                <a:rPr lang="en-US" altLang="en-US" dirty="0" smtClean="0"/>
                <a:t>	</a:t>
              </a:r>
              <a:r>
                <a:rPr lang="en-US" altLang="en-US" u="sng" dirty="0" smtClean="0"/>
                <a:t>Utilization</a:t>
              </a:r>
              <a:endParaRPr lang="en-US" altLang="en-US" dirty="0"/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 smtClean="0"/>
                <a:t> </a:t>
              </a:r>
              <a:r>
                <a:rPr lang="en-US" altLang="en-US" i="1" dirty="0"/>
                <a:t>P</a:t>
              </a:r>
              <a:r>
                <a:rPr lang="en-US" altLang="en-US" i="1" baseline="-25000" dirty="0"/>
                <a:t>1</a:t>
              </a:r>
              <a:r>
                <a:rPr lang="en-US" altLang="en-US" dirty="0"/>
                <a:t>	</a:t>
              </a:r>
              <a:r>
                <a:rPr lang="en-US" altLang="en-US" dirty="0" smtClean="0"/>
                <a:t>50</a:t>
              </a:r>
              <a:r>
                <a:rPr lang="en-US" altLang="en-US" dirty="0"/>
                <a:t>	</a:t>
              </a:r>
              <a:r>
                <a:rPr lang="en-US" altLang="en-US" dirty="0" smtClean="0"/>
                <a:t>25	25/50=0.5</a:t>
              </a:r>
              <a:endParaRPr lang="en-US" altLang="en-US" dirty="0"/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 smtClean="0"/>
                <a:t> </a:t>
              </a:r>
              <a:r>
                <a:rPr lang="en-US" altLang="en-US" i="1" dirty="0"/>
                <a:t>P</a:t>
              </a:r>
              <a:r>
                <a:rPr lang="en-US" altLang="en-US" i="1" baseline="-25000" dirty="0"/>
                <a:t>2 	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80</a:t>
              </a:r>
              <a:r>
                <a:rPr lang="en-US" altLang="en-US" dirty="0"/>
                <a:t>	</a:t>
              </a:r>
              <a:r>
                <a:rPr lang="en-US" altLang="en-US" dirty="0" smtClean="0"/>
                <a:t>35	35/80=0.44</a:t>
              </a:r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	</a:t>
              </a:r>
              <a:r>
                <a:rPr lang="en-US" altLang="en-US" u="sng" dirty="0"/>
                <a:t>__________</a:t>
              </a:r>
            </a:p>
            <a:p>
              <a:pPr>
                <a:buFont typeface="Monotype Sorts" pitchFamily="-84" charset="2"/>
                <a:buNone/>
                <a:tabLst>
                  <a:tab pos="1600200" algn="ctr"/>
                  <a:tab pos="3251200" algn="ctr"/>
                  <a:tab pos="5140325" algn="ctr"/>
                </a:tabLst>
              </a:pPr>
              <a:r>
                <a:rPr lang="en-US" altLang="en-US" dirty="0"/>
                <a:t>			</a:t>
              </a:r>
              <a:r>
                <a:rPr lang="en-US" altLang="en-US" dirty="0" smtClean="0"/>
                <a:t>total=0.94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19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Proportional share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T</a:t>
            </a:r>
            <a:r>
              <a:rPr lang="en-US" altLang="en-US" dirty="0"/>
              <a:t> shares are allocated among all processes in the system</a:t>
            </a:r>
          </a:p>
          <a:p>
            <a:endParaRPr lang="en-US" altLang="en-US" dirty="0"/>
          </a:p>
          <a:p>
            <a:r>
              <a:rPr lang="en-US" altLang="en-US" dirty="0"/>
              <a:t>An application receives </a:t>
            </a:r>
            <a:r>
              <a:rPr lang="en-US" altLang="en-US" i="1" dirty="0"/>
              <a:t>N</a:t>
            </a:r>
            <a:r>
              <a:rPr lang="en-US" altLang="en-US" dirty="0"/>
              <a:t> shares where </a:t>
            </a:r>
            <a:r>
              <a:rPr lang="en-US" altLang="en-US" i="1" dirty="0"/>
              <a:t>N &lt; 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ensures each application will receive </a:t>
            </a:r>
            <a:r>
              <a:rPr lang="en-US" altLang="en-US" b="1" i="1" dirty="0"/>
              <a:t>N</a:t>
            </a:r>
            <a:r>
              <a:rPr lang="en-US" altLang="en-US" i="1" dirty="0"/>
              <a:t> / T</a:t>
            </a:r>
            <a:r>
              <a:rPr lang="en-US" altLang="en-US" dirty="0"/>
              <a:t> of the total processor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977900"/>
            <a:ext cx="11417968" cy="5499100"/>
          </a:xfrm>
        </p:spPr>
        <p:txBody>
          <a:bodyPr>
            <a:noAutofit/>
          </a:bodyPr>
          <a:lstStyle/>
          <a:p>
            <a:r>
              <a:rPr lang="en-US" altLang="en-US" sz="3200" baseline="-25000" dirty="0"/>
              <a:t>How to select CPU-scheduling algorithm for an OS?</a:t>
            </a:r>
          </a:p>
          <a:p>
            <a:pPr lvl="1"/>
            <a:r>
              <a:rPr lang="en-US" altLang="en-US" baseline="-25000" dirty="0">
                <a:solidFill>
                  <a:schemeClr val="accent6"/>
                </a:solidFill>
              </a:rPr>
              <a:t>Determine criteria, then evaluate algorithms</a:t>
            </a:r>
          </a:p>
          <a:p>
            <a:r>
              <a:rPr lang="en-US" sz="3200" baseline="-25000" dirty="0" smtClean="0">
                <a:solidFill>
                  <a:schemeClr val="accent1"/>
                </a:solidFill>
              </a:rPr>
              <a:t>Deterministic modeling</a:t>
            </a:r>
          </a:p>
          <a:p>
            <a:pPr lvl="1"/>
            <a:r>
              <a:rPr lang="en-US" sz="2800" baseline="-25000" dirty="0">
                <a:ea typeface="ＭＳ Ｐゴシック" charset="0"/>
                <a:cs typeface="ＭＳ Ｐゴシック" charset="0"/>
              </a:rPr>
              <a:t>FCS is </a:t>
            </a:r>
            <a:r>
              <a:rPr lang="en-US" sz="2800" baseline="-25000" dirty="0" smtClean="0">
                <a:ea typeface="ＭＳ Ｐゴシック" charset="0"/>
                <a:cs typeface="ＭＳ Ｐゴシック" charset="0"/>
              </a:rPr>
              <a:t>28ms</a:t>
            </a:r>
            <a:endParaRPr lang="en-US" sz="2800" baseline="-25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800" baseline="-25000" dirty="0">
                <a:ea typeface="ＭＳ Ｐゴシック" charset="0"/>
                <a:cs typeface="ＭＳ Ｐゴシック" charset="0"/>
              </a:rPr>
              <a:t>Non-preemptive SFJ is </a:t>
            </a:r>
            <a:r>
              <a:rPr lang="en-US" sz="2800" baseline="-25000" dirty="0" smtClean="0">
                <a:ea typeface="ＭＳ Ｐゴシック" charset="0"/>
                <a:cs typeface="ＭＳ Ｐゴシック" charset="0"/>
              </a:rPr>
              <a:t>13ms</a:t>
            </a:r>
            <a:endParaRPr lang="en-US" sz="2800" baseline="-25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800" baseline="-25000" dirty="0">
                <a:ea typeface="ＭＳ Ｐゴシック" charset="0"/>
                <a:cs typeface="ＭＳ Ｐゴシック" charset="0"/>
              </a:rPr>
              <a:t>RR is </a:t>
            </a:r>
            <a:r>
              <a:rPr lang="en-US" sz="2800" baseline="-25000" dirty="0" smtClean="0">
                <a:ea typeface="ＭＳ Ｐゴシック" charset="0"/>
                <a:cs typeface="ＭＳ Ｐゴシック" charset="0"/>
              </a:rPr>
              <a:t>23ms</a:t>
            </a:r>
            <a:endParaRPr lang="en-US" sz="2800" baseline="-25000" dirty="0">
              <a:ea typeface="ＭＳ Ｐゴシック" charset="0"/>
              <a:cs typeface="ＭＳ Ｐゴシック" charset="0"/>
            </a:endParaRPr>
          </a:p>
          <a:p>
            <a:pPr lvl="1"/>
            <a:endParaRPr lang="en-US" sz="2800" baseline="-25000" dirty="0" smtClean="0"/>
          </a:p>
          <a:p>
            <a:r>
              <a:rPr lang="en-US" sz="3200" baseline="-25000" dirty="0" err="1" smtClean="0">
                <a:solidFill>
                  <a:schemeClr val="accent1"/>
                </a:solidFill>
              </a:rPr>
              <a:t>Queueing</a:t>
            </a:r>
            <a:r>
              <a:rPr lang="en-US" sz="3200" baseline="-25000" dirty="0" smtClean="0">
                <a:solidFill>
                  <a:schemeClr val="accent1"/>
                </a:solidFill>
              </a:rPr>
              <a:t> models</a:t>
            </a:r>
          </a:p>
          <a:p>
            <a:pPr lvl="1"/>
            <a:r>
              <a:rPr lang="en-US" altLang="en-US" i="1" baseline="-25000" dirty="0"/>
              <a:t>n</a:t>
            </a:r>
            <a:r>
              <a:rPr lang="en-US" altLang="en-US" baseline="-25000" dirty="0"/>
              <a:t> = average queue length</a:t>
            </a:r>
          </a:p>
          <a:p>
            <a:pPr lvl="1"/>
            <a:r>
              <a:rPr lang="en-US" altLang="en-US" i="1" baseline="-25000" dirty="0"/>
              <a:t>W</a:t>
            </a:r>
            <a:r>
              <a:rPr lang="en-US" altLang="en-US" baseline="-25000" dirty="0"/>
              <a:t> = average waiting time in queue</a:t>
            </a:r>
          </a:p>
          <a:p>
            <a:pPr lvl="1"/>
            <a:r>
              <a:rPr lang="en-US" altLang="en-US" i="1" baseline="-25000" dirty="0"/>
              <a:t>λ</a:t>
            </a:r>
            <a:r>
              <a:rPr lang="en-US" altLang="en-US" baseline="-25000" dirty="0"/>
              <a:t> = average arrival rate into queue</a:t>
            </a:r>
          </a:p>
          <a:p>
            <a:pPr lvl="1"/>
            <a:r>
              <a:rPr lang="en-US" altLang="en-US" baseline="-25000" dirty="0"/>
              <a:t>Little</a:t>
            </a:r>
            <a:r>
              <a:rPr lang="ja-JP" altLang="en-US" baseline="-25000" dirty="0"/>
              <a:t>’</a:t>
            </a:r>
            <a:r>
              <a:rPr lang="en-US" altLang="ja-JP" baseline="-25000" dirty="0"/>
              <a:t>s law – in steady state, processes leaving queue must equal processes arriving, thus:</a:t>
            </a:r>
            <a:br>
              <a:rPr lang="en-US" altLang="ja-JP" baseline="-25000" dirty="0"/>
            </a:br>
            <a:r>
              <a:rPr lang="en-US" altLang="ja-JP" baseline="-25000" dirty="0"/>
              <a:t>      </a:t>
            </a:r>
            <a:r>
              <a:rPr lang="en-US" altLang="ja-JP" i="1" baseline="-25000" dirty="0"/>
              <a:t>n </a:t>
            </a:r>
            <a:r>
              <a:rPr lang="en-US" altLang="ja-JP" baseline="-25000" dirty="0"/>
              <a:t>= </a:t>
            </a:r>
            <a:r>
              <a:rPr lang="en-US" altLang="ja-JP" i="1" baseline="-25000" dirty="0"/>
              <a:t>λ </a:t>
            </a:r>
            <a:r>
              <a:rPr lang="en-US" altLang="ja-JP" baseline="-25000" dirty="0"/>
              <a:t>x</a:t>
            </a:r>
            <a:r>
              <a:rPr lang="en-US" altLang="ja-JP" i="1" baseline="-25000" dirty="0"/>
              <a:t> W</a:t>
            </a:r>
          </a:p>
          <a:p>
            <a:pPr lvl="1"/>
            <a:endParaRPr lang="en-US" sz="2800" baseline="-25000" dirty="0" smtClean="0"/>
          </a:p>
          <a:p>
            <a:r>
              <a:rPr lang="en-US" sz="3200" baseline="-25000" dirty="0" smtClean="0">
                <a:solidFill>
                  <a:schemeClr val="accent1"/>
                </a:solidFill>
              </a:rPr>
              <a:t>Simulations</a:t>
            </a:r>
          </a:p>
          <a:p>
            <a:pPr lvl="1"/>
            <a:r>
              <a:rPr lang="en-US" altLang="en-US" sz="2800" baseline="-25000" dirty="0"/>
              <a:t>Programmed model of computer </a:t>
            </a:r>
            <a:r>
              <a:rPr lang="en-US" altLang="en-US" sz="2800" baseline="-25000" dirty="0" smtClean="0"/>
              <a:t>system</a:t>
            </a:r>
            <a:endParaRPr lang="en-US" altLang="en-US" sz="2800" baseline="-25000" dirty="0"/>
          </a:p>
        </p:txBody>
      </p:sp>
      <p:pic>
        <p:nvPicPr>
          <p:cNvPr id="4" name="Picture 1" descr="Screen Shot 2012-12-17 at 9.44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801813"/>
            <a:ext cx="1897062" cy="1774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5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Even simulations have limited accuracy</a:t>
            </a:r>
          </a:p>
          <a:p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implement new scheduler and test in real systems</a:t>
            </a:r>
          </a:p>
          <a:p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/>
              <a:t>cost, high risk</a:t>
            </a:r>
          </a:p>
          <a:p>
            <a:endParaRPr lang="en-US" dirty="0" smtClean="0"/>
          </a:p>
          <a:p>
            <a:r>
              <a:rPr lang="en-US" dirty="0" smtClean="0"/>
              <a:t>Environments </a:t>
            </a:r>
            <a:r>
              <a:rPr lang="en-US" dirty="0"/>
              <a:t>vary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flexible schedulers can be modified per-site or per-system</a:t>
            </a:r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APIs to modify priorities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again environments vary</a:t>
            </a:r>
          </a:p>
        </p:txBody>
      </p:sp>
    </p:spTree>
    <p:extLst>
      <p:ext uri="{BB962C8B-B14F-4D97-AF65-F5344CB8AC3E}">
        <p14:creationId xmlns:p14="http://schemas.microsoft.com/office/powerpoint/2010/main" val="19728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9933" y="1546057"/>
            <a:ext cx="6768123" cy="4348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80200" y="2123787"/>
            <a:ext cx="838200" cy="311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8400" y="3853139"/>
            <a:ext cx="838200" cy="3117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1643339"/>
            <a:ext cx="838200" cy="3117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6894" y="2786339"/>
            <a:ext cx="838200" cy="3117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of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0200" y="890336"/>
            <a:ext cx="3357563" cy="56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and process state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58" y="1627187"/>
            <a:ext cx="7823817" cy="42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Preemption and 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37916"/>
            <a:ext cx="11417968" cy="49136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B050"/>
                </a:solidFill>
              </a:rPr>
              <a:t>Preemption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act </a:t>
            </a:r>
            <a:r>
              <a:rPr lang="en-US" dirty="0"/>
              <a:t>of temporarily interrupting a </a:t>
            </a:r>
            <a:r>
              <a:rPr lang="en-US" dirty="0">
                <a:hlinkClick r:id="rId2" tooltip="Task (computers)"/>
              </a:rPr>
              <a:t>task</a:t>
            </a:r>
            <a:r>
              <a:rPr lang="en-US" dirty="0"/>
              <a:t> being carried out by a </a:t>
            </a:r>
            <a:r>
              <a:rPr lang="en-US" dirty="0">
                <a:hlinkClick r:id="rId3" tooltip="Computer"/>
              </a:rPr>
              <a:t>computer system</a:t>
            </a:r>
            <a:r>
              <a:rPr lang="en-US" dirty="0"/>
              <a:t>, without requiring its cooperation, and with the intention of resuming the task at a later </a:t>
            </a:r>
            <a:r>
              <a:rPr lang="en-US" dirty="0" smtClean="0"/>
              <a:t>time [</a:t>
            </a:r>
            <a:r>
              <a:rPr lang="en-US" dirty="0" smtClean="0">
                <a:solidFill>
                  <a:srgbClr val="FF0000"/>
                </a:solidFill>
              </a:rPr>
              <a:t>wiki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Scheduler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Preemptive </a:t>
            </a:r>
            <a:r>
              <a:rPr lang="en-US" dirty="0" smtClean="0"/>
              <a:t>vs. </a:t>
            </a:r>
            <a:r>
              <a:rPr lang="en-US" dirty="0" err="1" smtClean="0">
                <a:solidFill>
                  <a:srgbClr val="0070C0"/>
                </a:solidFill>
              </a:rPr>
              <a:t>Nonpreemptive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(cooperative)</a:t>
            </a:r>
            <a:endParaRPr lang="en-US" dirty="0" smtClean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endParaRPr lang="en-US" sz="1300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When CPU can switch?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process switches from </a:t>
            </a:r>
            <a:r>
              <a:rPr lang="en-US" dirty="0" smtClean="0">
                <a:solidFill>
                  <a:srgbClr val="FF0000"/>
                </a:solidFill>
              </a:rPr>
              <a:t>running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waiting</a:t>
            </a:r>
            <a:r>
              <a:rPr lang="en-US" dirty="0" smtClean="0">
                <a:sym typeface="Wingdings" panose="05000000000000000000" pitchFamily="2" charset="2"/>
              </a:rPr>
              <a:t> state (IO request, wait())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 process switches from </a:t>
            </a:r>
            <a:r>
              <a:rPr lang="en-US" dirty="0" smtClean="0">
                <a:solidFill>
                  <a:srgbClr val="FF0000"/>
                </a:solidFill>
              </a:rPr>
              <a:t>running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ready</a:t>
            </a:r>
            <a:r>
              <a:rPr lang="en-US" dirty="0" smtClean="0">
                <a:sym typeface="Wingdings" panose="05000000000000000000" pitchFamily="2" charset="2"/>
              </a:rPr>
              <a:t> state (interrupt occurs)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 process switches from </a:t>
            </a:r>
            <a:r>
              <a:rPr lang="en-US" dirty="0" smtClean="0">
                <a:solidFill>
                  <a:srgbClr val="FF0000"/>
                </a:solidFill>
              </a:rPr>
              <a:t>waiting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ready</a:t>
            </a:r>
            <a:r>
              <a:rPr lang="en-US" dirty="0" smtClean="0">
                <a:sym typeface="Wingdings" panose="05000000000000000000" pitchFamily="2" charset="2"/>
              </a:rPr>
              <a:t> state (completion of IO) 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 process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terminates</a:t>
            </a:r>
            <a:r>
              <a:rPr lang="en-US" dirty="0" smtClean="0">
                <a:sym typeface="Wingdings" panose="05000000000000000000" pitchFamily="2" charset="2"/>
              </a:rPr>
              <a:t>!</a:t>
            </a:r>
          </a:p>
          <a:p>
            <a:pPr>
              <a:lnSpc>
                <a:spcPct val="120000"/>
              </a:lnSpc>
            </a:pPr>
            <a:endParaRPr lang="en-US" sz="1200" dirty="0" smtClean="0">
              <a:ea typeface="ＭＳ Ｐゴシック" charset="-128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ea typeface="ＭＳ Ｐゴシック" charset="-128"/>
              </a:rPr>
              <a:t>Scheduling </a:t>
            </a:r>
            <a:r>
              <a:rPr lang="en-US" dirty="0">
                <a:ea typeface="ＭＳ Ｐゴシック" charset="-128"/>
              </a:rPr>
              <a:t>under 1 and 4 is </a:t>
            </a:r>
            <a:r>
              <a:rPr lang="en-US" b="1" dirty="0" err="1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 smtClean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8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one is good? </a:t>
            </a:r>
            <a:r>
              <a:rPr lang="en-US" dirty="0" smtClean="0">
                <a:solidFill>
                  <a:srgbClr val="0070C0"/>
                </a:solidFill>
              </a:rPr>
              <a:t>preemptive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FF0000"/>
                </a:solidFill>
              </a:rPr>
              <a:t>nonpreemptive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Nonpremtive</a:t>
            </a:r>
            <a:r>
              <a:rPr lang="en-US" dirty="0" smtClean="0">
                <a:solidFill>
                  <a:schemeClr val="accent5"/>
                </a:solidFill>
              </a:rPr>
              <a:t> scheduler</a:t>
            </a:r>
          </a:p>
          <a:p>
            <a:pPr lvl="1"/>
            <a:r>
              <a:rPr lang="en-US" dirty="0" smtClean="0"/>
              <a:t>Windows 3.1</a:t>
            </a:r>
          </a:p>
          <a:p>
            <a:pPr lvl="1"/>
            <a:r>
              <a:rPr lang="en-US" dirty="0" smtClean="0"/>
              <a:t>No need of any special hardware mechanisms (timer, etc.)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Preemptive scheduler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Windows 95, 98, ME, XP, 7, 8, 10</a:t>
            </a:r>
          </a:p>
          <a:p>
            <a:pPr lvl="1"/>
            <a:r>
              <a:rPr lang="en-US" dirty="0" smtClean="0"/>
              <a:t>Mac OS X</a:t>
            </a:r>
          </a:p>
          <a:p>
            <a:pPr lvl="1"/>
            <a:r>
              <a:rPr lang="en-US" dirty="0"/>
              <a:t>Can result </a:t>
            </a:r>
            <a:r>
              <a:rPr lang="en-US" dirty="0">
                <a:solidFill>
                  <a:srgbClr val="FF0000"/>
                </a:solidFill>
              </a:rPr>
              <a:t>Race Condition</a:t>
            </a:r>
            <a:r>
              <a:rPr lang="en-US" dirty="0"/>
              <a:t>! (</a:t>
            </a:r>
            <a:r>
              <a:rPr lang="en-US" dirty="0">
                <a:solidFill>
                  <a:srgbClr val="FF0000"/>
                </a:solidFill>
              </a:rPr>
              <a:t>why</a:t>
            </a:r>
            <a:r>
              <a:rPr lang="en-US" dirty="0"/>
              <a:t>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1558</Words>
  <Application>Microsoft Office PowerPoint</Application>
  <PresentationFormat>Widescreen</PresentationFormat>
  <Paragraphs>397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MS PGothic</vt:lpstr>
      <vt:lpstr>MS PGothic</vt:lpstr>
      <vt:lpstr>Arial</vt:lpstr>
      <vt:lpstr>Calibri</vt:lpstr>
      <vt:lpstr>Calibri Light</vt:lpstr>
      <vt:lpstr>Constantia</vt:lpstr>
      <vt:lpstr>Courier New</vt:lpstr>
      <vt:lpstr>HG明朝E</vt:lpstr>
      <vt:lpstr>Lucida Grande</vt:lpstr>
      <vt:lpstr>Monotype Sorts</vt:lpstr>
      <vt:lpstr>Segoe UI Semibold</vt:lpstr>
      <vt:lpstr>Symbol</vt:lpstr>
      <vt:lpstr>Verdana</vt:lpstr>
      <vt:lpstr>Wingdings</vt:lpstr>
      <vt:lpstr>Office Theme</vt:lpstr>
      <vt:lpstr>Equation</vt:lpstr>
      <vt:lpstr>Microsoft Equation 3.0</vt:lpstr>
      <vt:lpstr>CPU Scheduling</vt:lpstr>
      <vt:lpstr>Motivation</vt:lpstr>
      <vt:lpstr>CPU burst curve</vt:lpstr>
      <vt:lpstr>CPU scheduler</vt:lpstr>
      <vt:lpstr>Schedulers</vt:lpstr>
      <vt:lpstr>Level of scheduling</vt:lpstr>
      <vt:lpstr>Scheduling and process state transition</vt:lpstr>
      <vt:lpstr>Preemption and preemptive scheduling</vt:lpstr>
      <vt:lpstr>Which one is good? preemptive or nonpreemptive</vt:lpstr>
      <vt:lpstr>Dispacher</vt:lpstr>
      <vt:lpstr>Which scheduler is the best?</vt:lpstr>
      <vt:lpstr>Best scheduler?</vt:lpstr>
      <vt:lpstr>Scheduling Algorithms</vt:lpstr>
      <vt:lpstr>1) First-Come, First Served scheduling</vt:lpstr>
      <vt:lpstr>1) FCFS Scheduling (Cont.)</vt:lpstr>
      <vt:lpstr>2) Shortest-Job-First scheduling</vt:lpstr>
      <vt:lpstr>Determining length of next CPU burst</vt:lpstr>
      <vt:lpstr>Example </vt:lpstr>
      <vt:lpstr>Preemptive SJF</vt:lpstr>
      <vt:lpstr>3) Priority scheduling</vt:lpstr>
      <vt:lpstr>3) Priority scheduling (cont’d)</vt:lpstr>
      <vt:lpstr>4) Round-Robin scheduler</vt:lpstr>
      <vt:lpstr>Time quantum &amp; context switch time</vt:lpstr>
      <vt:lpstr>5) Multilevel Queue scheduler</vt:lpstr>
      <vt:lpstr>Example of multilevel queue scheduler</vt:lpstr>
      <vt:lpstr>6) Multilevel Feedback Queue scheduler</vt:lpstr>
      <vt:lpstr>Example of multilevel feedback queue</vt:lpstr>
      <vt:lpstr>Multiple Processor Scheduling</vt:lpstr>
      <vt:lpstr>Multiple-processor scheduling</vt:lpstr>
      <vt:lpstr>NUMA and CPU scheduling</vt:lpstr>
      <vt:lpstr>Load balancing in SMP</vt:lpstr>
      <vt:lpstr>Multicore processor</vt:lpstr>
      <vt:lpstr>Multithreaded multicore system</vt:lpstr>
      <vt:lpstr>Real-Time Scheduling</vt:lpstr>
      <vt:lpstr>Real-time CPU scheduling</vt:lpstr>
      <vt:lpstr>Event latency</vt:lpstr>
      <vt:lpstr>Dispatch latency</vt:lpstr>
      <vt:lpstr>Priority-based scheduling</vt:lpstr>
      <vt:lpstr>1) Rate-monotonic scheduling</vt:lpstr>
      <vt:lpstr>Missed deadlines with Rate Monotonic scheduling</vt:lpstr>
      <vt:lpstr>Limitation of CPU utilization in Rate-Monotonic</vt:lpstr>
      <vt:lpstr>2) Earliest-deadline-first scheduling (EDF)</vt:lpstr>
      <vt:lpstr>3) Proportional share scheduling</vt:lpstr>
      <vt:lpstr>Algorithm evaluation</vt:lpstr>
      <vt:lpstr>Implementation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1198</cp:revision>
  <dcterms:created xsi:type="dcterms:W3CDTF">2015-07-09T15:22:03Z</dcterms:created>
  <dcterms:modified xsi:type="dcterms:W3CDTF">2017-11-06T17:48:37Z</dcterms:modified>
</cp:coreProperties>
</file>