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2" r:id="rId3"/>
    <p:sldId id="435" r:id="rId4"/>
    <p:sldId id="369" r:id="rId5"/>
    <p:sldId id="434" r:id="rId6"/>
    <p:sldId id="445" r:id="rId7"/>
    <p:sldId id="413" r:id="rId8"/>
    <p:sldId id="423" r:id="rId9"/>
    <p:sldId id="370" r:id="rId10"/>
    <p:sldId id="424" r:id="rId11"/>
    <p:sldId id="414" r:id="rId12"/>
    <p:sldId id="415" r:id="rId13"/>
    <p:sldId id="416" r:id="rId14"/>
    <p:sldId id="417" r:id="rId15"/>
    <p:sldId id="418" r:id="rId16"/>
    <p:sldId id="419" r:id="rId17"/>
    <p:sldId id="425" r:id="rId18"/>
    <p:sldId id="446" r:id="rId19"/>
    <p:sldId id="447" r:id="rId20"/>
    <p:sldId id="420" r:id="rId21"/>
    <p:sldId id="426" r:id="rId22"/>
    <p:sldId id="421" r:id="rId23"/>
    <p:sldId id="427" r:id="rId24"/>
    <p:sldId id="428" r:id="rId25"/>
    <p:sldId id="429" r:id="rId26"/>
    <p:sldId id="430" r:id="rId27"/>
    <p:sldId id="433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CC"/>
    <a:srgbClr val="00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 snapToGrid="0">
      <p:cViewPr varScale="1">
        <p:scale>
          <a:sx n="117" d="100"/>
          <a:sy n="117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2017/11/21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2017/11/21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2015/10/26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2017/11/21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2015/10/26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2015/10/26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2017/11/21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2017/11/21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2017/11/21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2017/11/21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2017/11/21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2017/11/21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Deadlock, Starvation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there a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586455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49" y="1752348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illustration in 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51902"/>
            <a:ext cx="11417968" cy="4913647"/>
          </a:xfrm>
        </p:spPr>
        <p:txBody>
          <a:bodyPr/>
          <a:lstStyle/>
          <a:p>
            <a:r>
              <a:rPr lang="en-US" dirty="0" smtClean="0"/>
              <a:t>Having 1 resource in each resource type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Deadlock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</a:t>
            </a:r>
            <a:r>
              <a:rPr lang="en-US" dirty="0" smtClean="0">
                <a:solidFill>
                  <a:srgbClr val="0070C0"/>
                </a:solidFill>
              </a:rPr>
              <a:t> existing a cycle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Having multiple resources for at least one resource type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Deadlock is possible (not necessary) when existing a cycle	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 Cycle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No deadlock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One cycle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(one instance per resource type): deadlock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(multiple instances per resource type): possible of deadlock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handle deadlocks?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1) Prevent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/>
                </a:solidFill>
              </a:rPr>
              <a:t>2)avoid </a:t>
            </a:r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Deadlock </a:t>
            </a:r>
            <a:r>
              <a:rPr lang="en-US" dirty="0" smtClean="0">
                <a:solidFill>
                  <a:srgbClr val="FF0000"/>
                </a:solidFill>
              </a:rPr>
              <a:t>prevention</a:t>
            </a:r>
          </a:p>
          <a:p>
            <a:pPr lvl="2"/>
            <a:r>
              <a:rPr lang="en-US" dirty="0" smtClean="0"/>
              <a:t>To ensure at least one of necessary condition cannot hold.</a:t>
            </a:r>
          </a:p>
          <a:p>
            <a:pPr lvl="1"/>
            <a:r>
              <a:rPr lang="en-US" dirty="0" smtClean="0"/>
              <a:t>Deadlock </a:t>
            </a:r>
            <a:r>
              <a:rPr lang="en-US" dirty="0" smtClean="0">
                <a:solidFill>
                  <a:srgbClr val="0070C0"/>
                </a:solidFill>
              </a:rPr>
              <a:t>avoidance</a:t>
            </a:r>
          </a:p>
          <a:p>
            <a:pPr lvl="2"/>
            <a:r>
              <a:rPr lang="en-US" dirty="0" smtClean="0"/>
              <a:t>Conservative: May current </a:t>
            </a:r>
            <a:r>
              <a:rPr lang="en-US" dirty="0" err="1" smtClean="0"/>
              <a:t>req</a:t>
            </a:r>
            <a:r>
              <a:rPr lang="en-US" dirty="0" smtClean="0"/>
              <a:t> make a deadlock in future (non safe state)?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3) Detect &amp; recover deadlocks</a:t>
            </a:r>
          </a:p>
          <a:p>
            <a:pPr lvl="1"/>
            <a:r>
              <a:rPr lang="en-US" dirty="0" smtClean="0"/>
              <a:t>1st detect, next recover (how?)</a:t>
            </a:r>
          </a:p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/>
              <a:t>4) Do nothing: Ostrich algorithm!</a:t>
            </a:r>
          </a:p>
          <a:p>
            <a:pPr lvl="1"/>
            <a:r>
              <a:rPr lang="en-US" dirty="0" smtClean="0"/>
              <a:t>Modern OS: Windows, Linux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Deadlock prevention (</a:t>
            </a:r>
            <a:r>
              <a:rPr lang="fa-I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جلوگیری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586410" cy="4913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Prevent deadlock by missing one of: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~ Mutual exclusion</a:t>
            </a:r>
          </a:p>
          <a:p>
            <a:pPr lvl="2"/>
            <a:r>
              <a:rPr lang="en-US" dirty="0" smtClean="0"/>
              <a:t>Make resources sharable: read-only files</a:t>
            </a:r>
          </a:p>
          <a:p>
            <a:pPr lvl="2"/>
            <a:r>
              <a:rPr lang="en-US" dirty="0" smtClean="0"/>
              <a:t>Is not possible in all cases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~ Hold &amp; wait</a:t>
            </a:r>
          </a:p>
          <a:p>
            <a:pPr lvl="2"/>
            <a:r>
              <a:rPr lang="en-US" dirty="0" smtClean="0"/>
              <a:t>How?</a:t>
            </a:r>
          </a:p>
          <a:p>
            <a:pPr lvl="3"/>
            <a:r>
              <a:rPr lang="en-US" dirty="0" smtClean="0"/>
              <a:t>Request all resources before execution</a:t>
            </a:r>
          </a:p>
          <a:p>
            <a:pPr lvl="3"/>
            <a:r>
              <a:rPr lang="en-US" dirty="0" smtClean="0"/>
              <a:t>Request a resource if no others it have</a:t>
            </a:r>
          </a:p>
          <a:p>
            <a:pPr lvl="2"/>
            <a:r>
              <a:rPr lang="en-US" dirty="0" smtClean="0"/>
              <a:t>Drawbacks</a:t>
            </a:r>
          </a:p>
          <a:p>
            <a:pPr lvl="3"/>
            <a:r>
              <a:rPr lang="en-US" dirty="0" smtClean="0"/>
              <a:t>Underutilization of resources</a:t>
            </a:r>
          </a:p>
          <a:p>
            <a:pPr lvl="3"/>
            <a:r>
              <a:rPr lang="en-US" dirty="0" smtClean="0"/>
              <a:t>Starvation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~ No preemption</a:t>
            </a:r>
          </a:p>
          <a:p>
            <a:pPr lvl="2"/>
            <a:r>
              <a:rPr lang="en-US" dirty="0" smtClean="0"/>
              <a:t>3 solutions exist = {self preemption, </a:t>
            </a:r>
            <a:r>
              <a:rPr lang="en-US" dirty="0" err="1" smtClean="0"/>
              <a:t>dest</a:t>
            </a:r>
            <a:r>
              <a:rPr lang="en-US" dirty="0"/>
              <a:t> </a:t>
            </a:r>
            <a:r>
              <a:rPr lang="en-US" dirty="0" smtClean="0"/>
              <a:t>process preemption, save &amp; switch resource status}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~ Circular wait</a:t>
            </a:r>
          </a:p>
          <a:p>
            <a:pPr lvl="2"/>
            <a:r>
              <a:rPr lang="en-US" dirty="0" smtClean="0"/>
              <a:t>Request a resource in an increasing order of 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prevention of circular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rgbClr val="FF0000"/>
                </a:solidFill>
              </a:rPr>
              <a:t>~circular wait</a:t>
            </a:r>
          </a:p>
          <a:p>
            <a:pPr lvl="1"/>
            <a:r>
              <a:rPr lang="en-US" dirty="0" smtClean="0"/>
              <a:t>F(tape drive) = 1</a:t>
            </a:r>
          </a:p>
          <a:p>
            <a:pPr lvl="1"/>
            <a:r>
              <a:rPr lang="en-US" dirty="0" smtClean="0"/>
              <a:t>F(disk drive) = 5</a:t>
            </a:r>
          </a:p>
          <a:p>
            <a:pPr lvl="1"/>
            <a:r>
              <a:rPr lang="en-US" dirty="0" smtClean="0"/>
              <a:t>F(printer) = 12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After having resource type 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 request to resource type </a:t>
            </a:r>
            <a:r>
              <a:rPr lang="en-US" b="1" i="1" dirty="0" err="1"/>
              <a:t>R</a:t>
            </a:r>
            <a:r>
              <a:rPr lang="en-US" b="1" i="1" baseline="-25000" dirty="0" err="1"/>
              <a:t>j</a:t>
            </a:r>
            <a:r>
              <a:rPr lang="en-US" dirty="0" smtClean="0"/>
              <a:t>   is possible if </a:t>
            </a:r>
            <a:r>
              <a:rPr lang="en-US" b="1" i="1" dirty="0" smtClean="0"/>
              <a:t>F(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j</a:t>
            </a:r>
            <a:r>
              <a:rPr lang="en-US" b="1" i="1" dirty="0" smtClean="0"/>
              <a:t>)&gt;</a:t>
            </a:r>
            <a:r>
              <a:rPr lang="en-US" b="1" i="1" dirty="0"/>
              <a:t>F(</a:t>
            </a:r>
            <a:r>
              <a:rPr lang="en-US" b="1" i="1" dirty="0" err="1"/>
              <a:t>R</a:t>
            </a:r>
            <a:r>
              <a:rPr lang="en-US" b="1" i="1" baseline="-25000" dirty="0" err="1"/>
              <a:t>i</a:t>
            </a:r>
            <a:r>
              <a:rPr lang="en-US" b="1" i="1" dirty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Otherwise, release all resource types </a:t>
            </a:r>
            <a:r>
              <a:rPr lang="en-US" b="1" i="1" dirty="0" err="1"/>
              <a:t>R</a:t>
            </a:r>
            <a:r>
              <a:rPr lang="en-US" b="1" i="1" baseline="-25000" dirty="0" err="1"/>
              <a:t>k</a:t>
            </a:r>
            <a:r>
              <a:rPr lang="en-US" dirty="0" smtClean="0"/>
              <a:t> where </a:t>
            </a:r>
            <a:r>
              <a:rPr lang="en-US" b="1" i="1" dirty="0"/>
              <a:t>F(</a:t>
            </a:r>
            <a:r>
              <a:rPr lang="en-US" b="1" i="1" dirty="0" err="1"/>
              <a:t>R</a:t>
            </a:r>
            <a:r>
              <a:rPr lang="en-US" b="1" i="1" baseline="-25000" dirty="0" err="1"/>
              <a:t>k</a:t>
            </a:r>
            <a:r>
              <a:rPr lang="en-US" b="1" i="1" dirty="0"/>
              <a:t>)&gt;=F(</a:t>
            </a:r>
            <a:r>
              <a:rPr lang="en-US" b="1" i="1" dirty="0" err="1"/>
              <a:t>R</a:t>
            </a:r>
            <a:r>
              <a:rPr lang="en-US" b="1" i="1" baseline="-25000" dirty="0" err="1"/>
              <a:t>j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4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Deadlock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avoidance (</a:t>
            </a:r>
            <a:r>
              <a:rPr lang="fa-I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اجتناب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Prevention is bad (why?)</a:t>
            </a:r>
          </a:p>
          <a:p>
            <a:pPr lvl="1"/>
            <a:r>
              <a:rPr lang="en-US" dirty="0" smtClean="0"/>
              <a:t>Resource underutilization</a:t>
            </a:r>
          </a:p>
          <a:p>
            <a:pPr lvl="1"/>
            <a:r>
              <a:rPr lang="en-US" dirty="0" smtClean="0"/>
              <a:t>Reduced throughput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Avoidance is good</a:t>
            </a:r>
            <a:r>
              <a:rPr lang="en-US" dirty="0" smtClean="0"/>
              <a:t>; How to avoid?</a:t>
            </a:r>
          </a:p>
          <a:p>
            <a:pPr lvl="1"/>
            <a:r>
              <a:rPr lang="en-US" dirty="0" smtClean="0"/>
              <a:t>Required extra info</a:t>
            </a:r>
          </a:p>
          <a:p>
            <a:pPr lvl="2"/>
            <a:r>
              <a:rPr lang="en-US" dirty="0" smtClean="0"/>
              <a:t>Available resources</a:t>
            </a:r>
          </a:p>
          <a:p>
            <a:pPr lvl="2"/>
            <a:r>
              <a:rPr lang="en-US" dirty="0" smtClean="0"/>
              <a:t>Resources allocated to processes</a:t>
            </a:r>
          </a:p>
          <a:p>
            <a:pPr lvl="2"/>
            <a:r>
              <a:rPr lang="en-US" dirty="0" smtClean="0"/>
              <a:t>Future request of processes (!)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Definition:</a:t>
            </a:r>
          </a:p>
          <a:p>
            <a:pPr lvl="2"/>
            <a:r>
              <a:rPr lang="en-US" dirty="0" smtClean="0"/>
              <a:t>Safe state</a:t>
            </a:r>
          </a:p>
          <a:p>
            <a:pPr lvl="1"/>
            <a:r>
              <a:rPr lang="en-US" dirty="0" smtClean="0"/>
              <a:t>Solutions</a:t>
            </a:r>
          </a:p>
          <a:p>
            <a:pPr lvl="2"/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5"/>
                </a:solidFill>
              </a:rPr>
              <a:t>Resource-allocation-graph</a:t>
            </a:r>
            <a:r>
              <a:rPr lang="en-US" dirty="0" smtClean="0"/>
              <a:t> algorithm (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instance resource type)</a:t>
            </a:r>
          </a:p>
          <a:p>
            <a:pPr lvl="2"/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5"/>
                </a:solidFill>
              </a:rPr>
              <a:t>Banker’s algorithm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/>
              <a:t>instance resource type)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4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state definition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When a process requests an available resource, system must decide if immediate allocation leaves the system in a </a:t>
            </a:r>
            <a:r>
              <a:rPr lang="en-US" altLang="en-US" dirty="0">
                <a:solidFill>
                  <a:srgbClr val="FF0000"/>
                </a:solidFill>
              </a:rPr>
              <a:t>safe </a:t>
            </a:r>
            <a:r>
              <a:rPr lang="en-US" altLang="en-US" dirty="0" smtClean="0">
                <a:solidFill>
                  <a:srgbClr val="FF0000"/>
                </a:solidFill>
              </a:rPr>
              <a:t>state</a:t>
            </a:r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 smtClean="0">
                <a:solidFill>
                  <a:srgbClr val="3366FF"/>
                </a:solidFill>
              </a:rPr>
              <a:t>Safe state: </a:t>
            </a:r>
            <a:r>
              <a:rPr lang="en-US" altLang="en-US" dirty="0" smtClean="0"/>
              <a:t>there </a:t>
            </a:r>
            <a:r>
              <a:rPr lang="en-US" altLang="en-US" dirty="0"/>
              <a:t>exists a </a:t>
            </a:r>
            <a:r>
              <a:rPr lang="en-US" altLang="en-US" dirty="0" smtClean="0"/>
              <a:t>sequence </a:t>
            </a:r>
            <a:r>
              <a:rPr lang="en-US" altLang="en-US" dirty="0">
                <a:solidFill>
                  <a:schemeClr val="accent5"/>
                </a:solidFill>
              </a:rPr>
              <a:t>&lt;</a:t>
            </a:r>
            <a:r>
              <a:rPr lang="en-US" altLang="en-US" i="1" dirty="0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>
                <a:solidFill>
                  <a:schemeClr val="accent5"/>
                </a:solidFill>
              </a:rPr>
              <a:t>1</a:t>
            </a:r>
            <a:r>
              <a:rPr lang="en-US" altLang="en-US" i="1" dirty="0">
                <a:solidFill>
                  <a:schemeClr val="accent5"/>
                </a:solidFill>
              </a:rPr>
              <a:t>, P</a:t>
            </a:r>
            <a:r>
              <a:rPr lang="en-US" altLang="en-US" i="1" baseline="-25000" dirty="0">
                <a:solidFill>
                  <a:schemeClr val="accent5"/>
                </a:solidFill>
              </a:rPr>
              <a:t>2</a:t>
            </a:r>
            <a:r>
              <a:rPr lang="en-US" altLang="en-US" i="1" dirty="0">
                <a:solidFill>
                  <a:schemeClr val="accent5"/>
                </a:solidFill>
              </a:rPr>
              <a:t>, …, </a:t>
            </a:r>
            <a:r>
              <a:rPr lang="en-US" altLang="en-US" i="1" dirty="0" err="1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 err="1">
                <a:solidFill>
                  <a:schemeClr val="accent5"/>
                </a:solidFill>
              </a:rPr>
              <a:t>n</a:t>
            </a:r>
            <a:r>
              <a:rPr lang="en-US" altLang="en-US" dirty="0">
                <a:solidFill>
                  <a:schemeClr val="accent5"/>
                </a:solidFill>
              </a:rPr>
              <a:t>&gt;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chemeClr val="accent5"/>
                </a:solidFill>
              </a:rPr>
              <a:t>ALL</a:t>
            </a:r>
            <a:r>
              <a:rPr lang="en-US" altLang="en-US" dirty="0"/>
              <a:t> the  processes  in the systems such that  for each </a:t>
            </a:r>
            <a:r>
              <a:rPr lang="en-US" altLang="en-US" dirty="0">
                <a:solidFill>
                  <a:schemeClr val="accent5"/>
                </a:solidFill>
              </a:rPr>
              <a:t>P</a:t>
            </a:r>
            <a:r>
              <a:rPr lang="en-US" altLang="en-US" baseline="-25000" dirty="0">
                <a:solidFill>
                  <a:schemeClr val="accent5"/>
                </a:solidFill>
              </a:rPr>
              <a:t>i</a:t>
            </a:r>
            <a:r>
              <a:rPr lang="en-US" altLang="en-US" dirty="0"/>
              <a:t>, the resources that </a:t>
            </a:r>
            <a:r>
              <a:rPr lang="en-US" altLang="en-US" dirty="0">
                <a:solidFill>
                  <a:schemeClr val="accent5"/>
                </a:solidFill>
              </a:rPr>
              <a:t>P</a:t>
            </a:r>
            <a:r>
              <a:rPr lang="en-US" altLang="en-US" baseline="-25000" dirty="0">
                <a:solidFill>
                  <a:schemeClr val="accent5"/>
                </a:solidFill>
              </a:rPr>
              <a:t>i</a:t>
            </a:r>
            <a:r>
              <a:rPr lang="en-US" altLang="en-US" baseline="-25000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can still request</a:t>
            </a:r>
            <a:r>
              <a:rPr lang="en-US" altLang="en-US" dirty="0"/>
              <a:t> can be satisfied by </a:t>
            </a:r>
            <a:r>
              <a:rPr lang="en-US" altLang="en-US" dirty="0">
                <a:solidFill>
                  <a:srgbClr val="00B050"/>
                </a:solidFill>
              </a:rPr>
              <a:t>currently available resources + resources held by all the </a:t>
            </a:r>
            <a:r>
              <a:rPr lang="en-US" altLang="en-US" i="1" dirty="0" err="1">
                <a:solidFill>
                  <a:srgbClr val="00B05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00B050"/>
                </a:solidFill>
              </a:rPr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chemeClr val="accent5"/>
                </a:solidFill>
              </a:rPr>
              <a:t>j </a:t>
            </a:r>
            <a:r>
              <a:rPr lang="en-US" altLang="en-US" dirty="0">
                <a:solidFill>
                  <a:schemeClr val="accent5"/>
                </a:solidFill>
              </a:rPr>
              <a:t>&lt; </a:t>
            </a:r>
            <a:r>
              <a:rPr lang="en-US" altLang="en-US" i="1" dirty="0" err="1" smtClean="0">
                <a:solidFill>
                  <a:schemeClr val="accent5"/>
                </a:solidFill>
              </a:rPr>
              <a:t>i</a:t>
            </a:r>
            <a:endParaRPr lang="en-US" altLang="en-US" i="1" dirty="0" smtClean="0">
              <a:solidFill>
                <a:schemeClr val="accent5"/>
              </a:solidFill>
            </a:endParaRPr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That is: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If </a:t>
            </a:r>
            <a:r>
              <a:rPr lang="en-US" altLang="en-US" i="1" dirty="0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>
                <a:solidFill>
                  <a:schemeClr val="accent5"/>
                </a:solidFill>
              </a:rPr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>
                <a:solidFill>
                  <a:schemeClr val="accent5"/>
                </a:solidFill>
              </a:rPr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 err="1">
                <a:solidFill>
                  <a:schemeClr val="accent5"/>
                </a:solidFill>
              </a:rPr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When </a:t>
            </a:r>
            <a:r>
              <a:rPr lang="en-US" altLang="en-US" i="1" dirty="0" err="1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 err="1">
                <a:solidFill>
                  <a:schemeClr val="accent5"/>
                </a:solidFill>
              </a:rPr>
              <a:t>j</a:t>
            </a:r>
            <a:r>
              <a:rPr lang="en-US" altLang="en-US" dirty="0"/>
              <a:t> is finished, </a:t>
            </a:r>
            <a:r>
              <a:rPr lang="en-US" altLang="en-US" i="1" dirty="0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>
                <a:solidFill>
                  <a:schemeClr val="accent5"/>
                </a:solidFill>
              </a:rPr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When </a:t>
            </a:r>
            <a:r>
              <a:rPr lang="en-US" altLang="en-US" i="1" dirty="0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>
                <a:solidFill>
                  <a:schemeClr val="accent5"/>
                </a:solidFill>
              </a:rPr>
              <a:t>i</a:t>
            </a:r>
            <a:r>
              <a:rPr lang="en-US" altLang="en-US" dirty="0"/>
              <a:t> terminates, </a:t>
            </a:r>
            <a:r>
              <a:rPr lang="en-US" altLang="en-US" i="1" dirty="0">
                <a:solidFill>
                  <a:schemeClr val="accent5"/>
                </a:solidFill>
              </a:rPr>
              <a:t>P</a:t>
            </a:r>
            <a:r>
              <a:rPr lang="en-US" altLang="en-US" i="1" baseline="-25000" dirty="0">
                <a:solidFill>
                  <a:schemeClr val="accent5"/>
                </a:solidFill>
              </a:rPr>
              <a:t>i </a:t>
            </a:r>
            <a:r>
              <a:rPr lang="en-US" altLang="en-US" baseline="-25000" dirty="0">
                <a:solidFill>
                  <a:schemeClr val="accent5"/>
                </a:solidFill>
              </a:rPr>
              <a:t>+1</a:t>
            </a:r>
            <a:r>
              <a:rPr lang="en-US" altLang="en-US" dirty="0"/>
              <a:t> can obtain its needed resources, and so on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state definition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957388"/>
            <a:ext cx="7267073" cy="4219575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</a:rPr>
              <a:t>If a system is in </a:t>
            </a:r>
            <a:r>
              <a:rPr lang="en-US" altLang="en-US" sz="2000" dirty="0">
                <a:solidFill>
                  <a:schemeClr val="accent5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safe state</a:t>
            </a:r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no deadlocks</a:t>
            </a:r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/>
            </a:r>
            <a:b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</a:br>
            <a:endParaRPr lang="en-US" altLang="en-US" sz="2000" dirty="0">
              <a:ea typeface="Segoe UI" panose="020B0502040204020203" pitchFamily="34" charset="0"/>
              <a:cs typeface="Segoe UI" panose="020B0502040204020203" pitchFamily="34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If a system is in </a:t>
            </a:r>
            <a:r>
              <a:rPr lang="en-US" altLang="en-US" sz="2000" dirty="0">
                <a:solidFill>
                  <a:schemeClr val="accent5"/>
                </a:solidFill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unsafe state</a:t>
            </a:r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possibility of deadlock</a:t>
            </a:r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/>
            </a:r>
            <a:b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</a:br>
            <a:endParaRPr lang="en-US" altLang="en-US" sz="2000" dirty="0">
              <a:ea typeface="Segoe UI" panose="020B0502040204020203" pitchFamily="34" charset="0"/>
              <a:cs typeface="Segoe UI" panose="020B0502040204020203" pitchFamily="34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Avoidance  </a:t>
            </a:r>
            <a:r>
              <a:rPr lang="en-US" altLang="en-US" sz="2000" dirty="0">
                <a:solidFill>
                  <a:srgbClr val="00B050"/>
                </a:solidFill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ensure that a system will never enter an unsafe state</a:t>
            </a:r>
            <a:r>
              <a:rPr lang="en-US" altLang="en-US" sz="2000" dirty="0"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.</a:t>
            </a:r>
          </a:p>
          <a:p>
            <a:endParaRPr lang="en-US" sz="20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7920706" y="1728620"/>
            <a:ext cx="4022725" cy="3983038"/>
          </a:xfrm>
          <a:prstGeom prst="rect">
            <a:avLst/>
          </a:prstGeom>
          <a:noFill/>
          <a:ln w="9525" cmpd="dbl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mode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 processes: 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baseline="-25000" dirty="0" smtClean="0">
                <a:solidFill>
                  <a:srgbClr val="0070C0"/>
                </a:solidFill>
              </a:rPr>
              <a:t>0</a:t>
            </a:r>
            <a:r>
              <a:rPr lang="en-US" sz="2400" dirty="0" smtClean="0">
                <a:solidFill>
                  <a:srgbClr val="0070C0"/>
                </a:solidFill>
              </a:rPr>
              <a:t>, P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, P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sz="2400" dirty="0" smtClean="0"/>
              <a:t>1 resource type: </a:t>
            </a:r>
            <a:r>
              <a:rPr lang="en-US" sz="2400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70C0"/>
                </a:solidFill>
              </a:rPr>
              <a:t>12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Snapshot at time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0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Safe mode sequence? 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03" y="2403119"/>
            <a:ext cx="6584281" cy="2265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9603" y="5328299"/>
            <a:ext cx="1709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&lt;P</a:t>
            </a:r>
            <a:r>
              <a:rPr lang="en-US" sz="2800" baseline="-250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rgbClr val="0070C0"/>
                </a:solidFill>
              </a:rPr>
              <a:t>,P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,P</a:t>
            </a:r>
            <a:r>
              <a:rPr lang="en-US" sz="2800" baseline="-25000" dirty="0">
                <a:solidFill>
                  <a:srgbClr val="0070C0"/>
                </a:solidFill>
              </a:rPr>
              <a:t>2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67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mode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 processes: </a:t>
            </a:r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baseline="-25000" dirty="0" smtClean="0">
                <a:solidFill>
                  <a:srgbClr val="0070C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, P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 P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dirty="0" smtClean="0"/>
              <a:t>1 resource type: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)</a:t>
            </a:r>
          </a:p>
          <a:p>
            <a:r>
              <a:rPr lang="en-US" dirty="0" smtClean="0"/>
              <a:t>Snapshot at time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baseline="-25000" dirty="0" smtClean="0">
                <a:solidFill>
                  <a:srgbClr val="0070C0"/>
                </a:solidFill>
              </a:rPr>
              <a:t>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that, at time </a:t>
            </a:r>
            <a:r>
              <a:rPr lang="en-US" dirty="0" smtClean="0">
                <a:solidFill>
                  <a:srgbClr val="0070C0"/>
                </a:solidFill>
              </a:rPr>
              <a:t>T1</a:t>
            </a:r>
            <a:r>
              <a:rPr lang="en-US" dirty="0" smtClean="0"/>
              <a:t>, process </a:t>
            </a:r>
            <a:r>
              <a:rPr lang="en-US" dirty="0" smtClean="0">
                <a:solidFill>
                  <a:srgbClr val="0070C0"/>
                </a:solidFill>
              </a:rPr>
              <a:t>P2</a:t>
            </a:r>
            <a:r>
              <a:rPr lang="en-US" dirty="0" smtClean="0"/>
              <a:t> requests and is allocated one </a:t>
            </a:r>
            <a:r>
              <a:rPr lang="en-US" smtClean="0"/>
              <a:t>more </a:t>
            </a:r>
            <a:r>
              <a:rPr lang="en-US" smtClean="0"/>
              <a:t>resource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Safe mode sequence?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14" y="2415148"/>
            <a:ext cx="6584281" cy="2265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6471" y="5460644"/>
            <a:ext cx="1259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 safe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deadlock handling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Deadlocks prevent </a:t>
            </a:r>
            <a:r>
              <a:rPr lang="en-US" altLang="en-US" dirty="0"/>
              <a:t>sets of concurrent processes from completing their tasks</a:t>
            </a:r>
          </a:p>
          <a:p>
            <a:endParaRPr lang="en-US" altLang="en-US" sz="11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32847" y="2867100"/>
            <a:ext cx="3266573" cy="27334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44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2.1) Resource-allocation graph (RAG) algorithm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Claim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smtClean="0">
                <a:sym typeface="Symbol" panose="05050102010706020507" pitchFamily="18" charset="2"/>
              </a:rPr>
              <a:t>P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may</a:t>
            </a:r>
            <a:r>
              <a:rPr lang="en-US" altLang="en-US" dirty="0">
                <a:sym typeface="Symbol" panose="05050102010706020507" pitchFamily="18" charset="2"/>
              </a:rPr>
              <a:t> request resource </a:t>
            </a:r>
            <a:r>
              <a:rPr lang="en-US" altLang="en-US" i="1" dirty="0" err="1" smtClean="0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represented by a dashed line</a:t>
            </a:r>
          </a:p>
          <a:p>
            <a:endParaRPr lang="en-US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09" y="2336131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697166" y="2336131"/>
            <a:ext cx="5387846" cy="3840832"/>
            <a:chOff x="5697166" y="2336131"/>
            <a:chExt cx="5387846" cy="3840832"/>
          </a:xfrm>
        </p:grpSpPr>
        <p:grpSp>
          <p:nvGrpSpPr>
            <p:cNvPr id="7" name="Group 6"/>
            <p:cNvGrpSpPr/>
            <p:nvPr/>
          </p:nvGrpSpPr>
          <p:grpSpPr>
            <a:xfrm>
              <a:off x="7724274" y="2336131"/>
              <a:ext cx="3360738" cy="3840832"/>
              <a:chOff x="7724274" y="2336131"/>
              <a:chExt cx="3360738" cy="3840832"/>
            </a:xfrm>
          </p:grpSpPr>
          <p:pic>
            <p:nvPicPr>
              <p:cNvPr id="5" name="Picture 4" descr="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4274" y="2336131"/>
                <a:ext cx="3360738" cy="3406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725995" y="5807631"/>
                <a:ext cx="1482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unsafe state</a:t>
                </a:r>
              </a:p>
            </p:txBody>
          </p:sp>
        </p:grpSp>
        <p:sp>
          <p:nvSpPr>
            <p:cNvPr id="8" name="Right Arrow 7"/>
            <p:cNvSpPr/>
            <p:nvPr/>
          </p:nvSpPr>
          <p:spPr>
            <a:xfrm>
              <a:off x="5697166" y="3910263"/>
              <a:ext cx="1311442" cy="291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2.1) Resource-allocation graph (RAG)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sp>
        <p:nvSpPr>
          <p:cNvPr id="15" name="Cloud 14"/>
          <p:cNvSpPr/>
          <p:nvPr/>
        </p:nvSpPr>
        <p:spPr>
          <a:xfrm>
            <a:off x="878306" y="1491915"/>
            <a:ext cx="10888578" cy="48968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/>
              <a:t>Suppose that process</a:t>
            </a:r>
            <a:r>
              <a:rPr lang="en-US" altLang="en-US" sz="2400" b="1" i="1" dirty="0"/>
              <a:t> P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requests a resource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b="1" i="1" baseline="-25000" dirty="0">
              <a:sym typeface="Symbol" panose="05050102010706020507" pitchFamily="18" charset="2"/>
            </a:endParaRPr>
          </a:p>
          <a:p>
            <a:endParaRPr lang="en-US" altLang="en-US" sz="2400" b="1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ym typeface="Symbol" panose="05050102010706020507" pitchFamily="18" charset="2"/>
              </a:rPr>
              <a:t>The request can be granted only if </a:t>
            </a:r>
            <a:r>
              <a:rPr lang="en-US" altLang="en-US" sz="2400" b="1" dirty="0" smtClean="0">
                <a:sym typeface="Symbol" panose="05050102010706020507" pitchFamily="18" charset="2"/>
              </a:rPr>
              <a:t>converting </a:t>
            </a:r>
            <a:r>
              <a:rPr lang="en-US" altLang="en-US" sz="2400" b="1" dirty="0">
                <a:sym typeface="Symbol" panose="05050102010706020507" pitchFamily="18" charset="2"/>
              </a:rPr>
              <a:t>the request edge to an assignment edge does not result in the formation of a cycle in the resource allocation </a:t>
            </a:r>
            <a:r>
              <a:rPr lang="en-US" altLang="en-US" sz="2400" b="1" dirty="0" smtClean="0">
                <a:sym typeface="Symbol" panose="05050102010706020507" pitchFamily="18" charset="2"/>
              </a:rPr>
              <a:t>graph</a:t>
            </a:r>
            <a:endParaRPr lang="en-US" altLang="en-US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76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2.2)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Banker’s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954" y="1263315"/>
            <a:ext cx="10864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latin typeface="Helvetica" panose="020B0604020202020204" pitchFamily="34" charset="0"/>
              </a:rPr>
              <a:t>Let </a:t>
            </a:r>
            <a:r>
              <a:rPr lang="en-US" altLang="en-US" sz="2000" i="1" dirty="0" smtClean="0">
                <a:latin typeface="Helvetica" panose="020B0604020202020204" pitchFamily="34" charset="0"/>
              </a:rPr>
              <a:t>n</a:t>
            </a:r>
            <a:r>
              <a:rPr lang="en-US" altLang="en-US" sz="2000" dirty="0" smtClean="0">
                <a:latin typeface="Helvetica" panose="020B0604020202020204" pitchFamily="34" charset="0"/>
              </a:rPr>
              <a:t> = number of processes, and </a:t>
            </a:r>
            <a:r>
              <a:rPr lang="en-US" altLang="en-US" sz="2000" i="1" dirty="0" smtClean="0">
                <a:latin typeface="Helvetica" panose="020B0604020202020204" pitchFamily="34" charset="0"/>
              </a:rPr>
              <a:t>m </a:t>
            </a:r>
            <a:r>
              <a:rPr lang="en-US" altLang="en-US" sz="2000" dirty="0" smtClean="0">
                <a:latin typeface="Helvetica" panose="020B0604020202020204" pitchFamily="34" charset="0"/>
              </a:rPr>
              <a:t>= number of resources types. </a:t>
            </a:r>
            <a:endParaRPr lang="en-US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954" y="2005628"/>
            <a:ext cx="10864514" cy="3939540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Available</a:t>
            </a:r>
            <a:r>
              <a:rPr lang="en-US" altLang="en-US" sz="2000" i="1" dirty="0"/>
              <a:t>:</a:t>
            </a:r>
            <a:r>
              <a:rPr lang="en-US" altLang="en-US" sz="2000" dirty="0"/>
              <a:t>  Vector of length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. </a:t>
            </a:r>
            <a:endParaRPr lang="en-US" altLang="en-US" sz="2000" dirty="0" smtClean="0"/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If </a:t>
            </a:r>
            <a:r>
              <a:rPr lang="en-US" altLang="en-US" sz="2000" dirty="0">
                <a:solidFill>
                  <a:schemeClr val="accent5"/>
                </a:solidFill>
              </a:rPr>
              <a:t>available [</a:t>
            </a:r>
            <a:r>
              <a:rPr lang="en-US" altLang="en-US" sz="2000" i="1" dirty="0">
                <a:solidFill>
                  <a:schemeClr val="accent5"/>
                </a:solidFill>
              </a:rPr>
              <a:t>j</a:t>
            </a:r>
            <a:r>
              <a:rPr lang="en-US" altLang="en-US" sz="2000" dirty="0">
                <a:solidFill>
                  <a:schemeClr val="accent5"/>
                </a:solidFill>
              </a:rPr>
              <a:t>] = </a:t>
            </a:r>
            <a:r>
              <a:rPr lang="en-US" altLang="en-US" sz="2000" i="1" dirty="0">
                <a:solidFill>
                  <a:schemeClr val="accent5"/>
                </a:solidFill>
              </a:rPr>
              <a:t>k</a:t>
            </a:r>
            <a:r>
              <a:rPr lang="en-US" altLang="en-US" sz="2000" dirty="0">
                <a:solidFill>
                  <a:schemeClr val="accent5"/>
                </a:solidFill>
              </a:rPr>
              <a:t>,</a:t>
            </a:r>
            <a:r>
              <a:rPr lang="en-US" altLang="en-US" sz="2000" dirty="0"/>
              <a:t> there are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chemeClr val="accent5"/>
                </a:solidFill>
              </a:rPr>
              <a:t>k</a:t>
            </a:r>
            <a:r>
              <a:rPr lang="en-US" altLang="en-US" sz="2000" dirty="0"/>
              <a:t> instances of resource type </a:t>
            </a:r>
            <a:r>
              <a:rPr lang="en-US" altLang="en-US" sz="2000" i="1" dirty="0" err="1">
                <a:solidFill>
                  <a:schemeClr val="accent5"/>
                </a:solidFill>
              </a:rPr>
              <a:t>R</a:t>
            </a:r>
            <a:r>
              <a:rPr lang="en-US" altLang="en-US" sz="2000" i="1" baseline="-25000" dirty="0" err="1">
                <a:solidFill>
                  <a:schemeClr val="accent5"/>
                </a:solidFill>
              </a:rPr>
              <a:t>j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available</a:t>
            </a:r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r>
              <a:rPr lang="en-US" altLang="en-US" sz="2000" b="1" dirty="0">
                <a:solidFill>
                  <a:srgbClr val="FF0000"/>
                </a:solidFill>
              </a:rPr>
              <a:t>Max</a:t>
            </a:r>
            <a:r>
              <a:rPr lang="en-US" altLang="en-US" sz="2000" i="1" dirty="0"/>
              <a:t>: n x m</a:t>
            </a:r>
            <a:r>
              <a:rPr lang="en-US" altLang="en-US" sz="2000" dirty="0"/>
              <a:t> matrix.  </a:t>
            </a:r>
            <a:endParaRPr lang="en-US" altLang="en-US" sz="2000" dirty="0" smtClean="0"/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If </a:t>
            </a:r>
            <a:r>
              <a:rPr lang="en-US" altLang="en-US" sz="2000" i="1" dirty="0">
                <a:solidFill>
                  <a:schemeClr val="accent5"/>
                </a:solidFill>
              </a:rPr>
              <a:t>Max </a:t>
            </a:r>
            <a:r>
              <a:rPr lang="en-US" altLang="en-US" sz="2000" dirty="0">
                <a:solidFill>
                  <a:schemeClr val="accent5"/>
                </a:solidFill>
              </a:rPr>
              <a:t>[</a:t>
            </a:r>
            <a:r>
              <a:rPr lang="en-US" altLang="en-US" sz="2000" i="1" dirty="0" err="1">
                <a:solidFill>
                  <a:schemeClr val="accent5"/>
                </a:solidFill>
              </a:rPr>
              <a:t>i,j</a:t>
            </a:r>
            <a:r>
              <a:rPr lang="en-US" altLang="en-US" sz="2000" dirty="0">
                <a:solidFill>
                  <a:schemeClr val="accent5"/>
                </a:solidFill>
              </a:rPr>
              <a:t>] = </a:t>
            </a:r>
            <a:r>
              <a:rPr lang="en-US" altLang="en-US" sz="2000" i="1" dirty="0">
                <a:solidFill>
                  <a:schemeClr val="accent5"/>
                </a:solidFill>
              </a:rPr>
              <a:t>k</a:t>
            </a:r>
            <a:r>
              <a:rPr lang="en-US" altLang="en-US" sz="2000" dirty="0"/>
              <a:t>, then process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000" i="1" baseline="-25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may request at most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000" i="1" dirty="0"/>
              <a:t> </a:t>
            </a:r>
            <a:r>
              <a:rPr lang="en-US" altLang="en-US" sz="2000" dirty="0"/>
              <a:t>instances of resource type 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altLang="en-US" sz="2000" i="1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endParaRPr lang="en-US" altLang="en-US" sz="2000" i="1" baseline="-25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en-US" sz="900" i="1" baseline="-25000" dirty="0"/>
          </a:p>
          <a:p>
            <a:endParaRPr lang="en-US" altLang="en-US" sz="2000" b="1" dirty="0" smtClean="0">
              <a:solidFill>
                <a:srgbClr val="000000"/>
              </a:solidFill>
            </a:endParaRPr>
          </a:p>
          <a:p>
            <a:r>
              <a:rPr lang="en-US" altLang="en-US" sz="2000" b="1" dirty="0" smtClean="0">
                <a:solidFill>
                  <a:srgbClr val="FF0000"/>
                </a:solidFill>
              </a:rPr>
              <a:t>Allocation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 </a:t>
            </a:r>
            <a:endParaRPr lang="en-US" altLang="en-US" sz="2000" dirty="0" smtClean="0"/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If 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Allocation[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i,j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] =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000" dirty="0"/>
              <a:t> then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000" i="1" baseline="-25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en-US" sz="2000" dirty="0"/>
              <a:t> is currently allocated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000" dirty="0"/>
              <a:t> instances of 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altLang="en-US" sz="2000" i="1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endParaRPr lang="en-US" altLang="en-US" sz="2000" i="1" baseline="-25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en-US" sz="900" i="1" baseline="-25000" dirty="0"/>
          </a:p>
          <a:p>
            <a:endParaRPr lang="en-US" altLang="en-US" sz="2000" b="1" dirty="0" smtClean="0">
              <a:solidFill>
                <a:srgbClr val="000000"/>
              </a:solidFill>
            </a:endParaRPr>
          </a:p>
          <a:p>
            <a:r>
              <a:rPr lang="en-US" altLang="en-US" sz="2000" b="1" dirty="0" smtClean="0">
                <a:solidFill>
                  <a:srgbClr val="FF0000"/>
                </a:solidFill>
              </a:rPr>
              <a:t>Need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</a:t>
            </a:r>
            <a:endParaRPr lang="en-US" altLang="en-US" sz="2000" dirty="0" smtClean="0"/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If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Need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i,j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] =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 k</a:t>
            </a:r>
            <a:r>
              <a:rPr lang="en-US" altLang="en-US" sz="2000" dirty="0"/>
              <a:t>, then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000" i="1" baseline="-25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en-US" sz="2000" dirty="0"/>
              <a:t> may need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000" dirty="0"/>
              <a:t> more instances of 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altLang="en-US" sz="2000" i="1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i="1" dirty="0" smtClean="0">
                <a:solidFill>
                  <a:schemeClr val="accent5">
                    <a:lumMod val="75000"/>
                  </a:schemeClr>
                </a:solidFill>
              </a:rPr>
              <a:t>Need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i,j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i,j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] – </a:t>
            </a:r>
            <a:r>
              <a:rPr lang="en-US" altLang="en-US" sz="2000" i="1" dirty="0">
                <a:solidFill>
                  <a:schemeClr val="accent5">
                    <a:lumMod val="75000"/>
                  </a:schemeClr>
                </a:solidFill>
              </a:rPr>
              <a:t>Allocation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 [</a:t>
            </a:r>
            <a:r>
              <a:rPr lang="en-US" altLang="en-US" sz="2000" i="1" dirty="0" err="1">
                <a:solidFill>
                  <a:schemeClr val="accent5">
                    <a:lumMod val="75000"/>
                  </a:schemeClr>
                </a:solidFill>
              </a:rPr>
              <a:t>i,j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007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2.2) Banker’s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 </a:t>
            </a:r>
            <a:r>
              <a:rPr lang="en-US" altLang="en-US" dirty="0" smtClean="0"/>
              <a:t>Safety algorithm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08049" y="1157288"/>
            <a:ext cx="10341477" cy="50783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1"/>
            </a:lvl1pPr>
            <a:lvl3pPr lvl="2">
              <a:buFont typeface="Webdings" panose="05030102010509060703" pitchFamily="18" charset="2"/>
              <a:buNone/>
              <a:defRPr sz="2000" i="1"/>
            </a:lvl3pPr>
          </a:lstStyle>
          <a:p>
            <a:r>
              <a:rPr lang="en-US" altLang="en-US" sz="2400" b="0" dirty="0" smtClean="0"/>
              <a:t>1.  Let </a:t>
            </a:r>
            <a:r>
              <a:rPr lang="en-US" altLang="en-US" sz="2400" i="1" dirty="0"/>
              <a:t>Work</a:t>
            </a:r>
            <a:r>
              <a:rPr lang="en-US" altLang="en-US" sz="2400" b="0" dirty="0"/>
              <a:t> and </a:t>
            </a:r>
            <a:r>
              <a:rPr lang="en-US" altLang="en-US" sz="2400" i="1" dirty="0"/>
              <a:t>Finish</a:t>
            </a:r>
            <a:r>
              <a:rPr lang="en-US" altLang="en-US" sz="2400" b="0" dirty="0"/>
              <a:t> be vectors of length </a:t>
            </a:r>
            <a:r>
              <a:rPr lang="en-US" altLang="en-US" sz="2400" b="0" i="1" dirty="0"/>
              <a:t>m</a:t>
            </a:r>
            <a:r>
              <a:rPr lang="en-US" altLang="en-US" sz="2400" b="0" dirty="0"/>
              <a:t> and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, respectively.  Initialize:</a:t>
            </a:r>
          </a:p>
          <a:p>
            <a:pPr lvl="3"/>
            <a:r>
              <a:rPr lang="en-US" altLang="en-US" sz="2400" b="1" i="1" dirty="0">
                <a:solidFill>
                  <a:srgbClr val="0070C0"/>
                </a:solidFill>
              </a:rPr>
              <a:t>Work</a:t>
            </a:r>
            <a:r>
              <a:rPr lang="en-US" altLang="en-US" sz="2000" dirty="0">
                <a:solidFill>
                  <a:srgbClr val="0070C0"/>
                </a:solidFill>
              </a:rPr>
              <a:t> = </a:t>
            </a:r>
            <a:r>
              <a:rPr lang="en-US" altLang="en-US" sz="2400" b="1" i="1" dirty="0">
                <a:solidFill>
                  <a:srgbClr val="0070C0"/>
                </a:solidFill>
              </a:rPr>
              <a:t>Available</a:t>
            </a:r>
          </a:p>
          <a:p>
            <a:pPr lvl="3"/>
            <a:r>
              <a:rPr lang="en-US" altLang="en-US" sz="2400" b="1" i="1" dirty="0">
                <a:solidFill>
                  <a:srgbClr val="0070C0"/>
                </a:solidFill>
              </a:rPr>
              <a:t>Finish [</a:t>
            </a:r>
            <a:r>
              <a:rPr lang="en-US" altLang="en-US" sz="2400" b="1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1" i="1" dirty="0">
                <a:solidFill>
                  <a:srgbClr val="0070C0"/>
                </a:solidFill>
              </a:rPr>
              <a:t>] = false for </a:t>
            </a:r>
            <a:r>
              <a:rPr lang="en-US" altLang="en-US" sz="2400" b="1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1" i="1" dirty="0">
                <a:solidFill>
                  <a:srgbClr val="0070C0"/>
                </a:solidFill>
              </a:rPr>
              <a:t> = 0, 1, …, n- 1</a:t>
            </a:r>
          </a:p>
          <a:p>
            <a:pPr lvl="3"/>
            <a:endParaRPr lang="en-US" altLang="en-US" sz="2000" dirty="0"/>
          </a:p>
          <a:p>
            <a:r>
              <a:rPr lang="en-US" altLang="en-US" sz="2400" b="0" dirty="0" smtClean="0"/>
              <a:t>2. Find </a:t>
            </a:r>
            <a:r>
              <a:rPr lang="en-US" altLang="en-US" sz="2400" b="0" dirty="0"/>
              <a:t>an 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0" dirty="0"/>
              <a:t> such that both: </a:t>
            </a:r>
          </a:p>
          <a:p>
            <a:pPr lvl="1"/>
            <a:r>
              <a:rPr lang="en-US" altLang="en-US" sz="2000" dirty="0" smtClean="0"/>
              <a:t>	(</a:t>
            </a:r>
            <a:r>
              <a:rPr lang="en-US" altLang="en-US" sz="2000" dirty="0"/>
              <a:t>a) </a:t>
            </a:r>
            <a:r>
              <a:rPr lang="en-US" altLang="en-US" sz="2400" b="1" i="1" dirty="0">
                <a:solidFill>
                  <a:srgbClr val="0070C0"/>
                </a:solidFill>
              </a:rPr>
              <a:t>Finish [</a:t>
            </a:r>
            <a:r>
              <a:rPr lang="en-US" altLang="en-US" sz="2400" b="1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1" i="1" dirty="0">
                <a:solidFill>
                  <a:srgbClr val="0070C0"/>
                </a:solidFill>
              </a:rPr>
              <a:t>] = false</a:t>
            </a:r>
          </a:p>
          <a:p>
            <a:pPr lvl="1"/>
            <a:r>
              <a:rPr lang="en-US" altLang="en-US" sz="2000" dirty="0" smtClean="0"/>
              <a:t>	(</a:t>
            </a:r>
            <a:r>
              <a:rPr lang="en-US" altLang="en-US" sz="2000" dirty="0"/>
              <a:t>b) </a:t>
            </a:r>
            <a:r>
              <a:rPr lang="en-US" altLang="en-US" sz="2400" b="1" i="1" dirty="0" err="1">
                <a:solidFill>
                  <a:srgbClr val="0070C0"/>
                </a:solidFill>
              </a:rPr>
              <a:t>Need</a:t>
            </a:r>
            <a:r>
              <a:rPr lang="en-US" altLang="en-US" sz="2400" b="1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400" b="1" i="1" dirty="0">
                <a:solidFill>
                  <a:srgbClr val="0070C0"/>
                </a:solidFill>
              </a:rPr>
              <a:t> </a:t>
            </a:r>
            <a:r>
              <a:rPr lang="en-US" altLang="en-US" sz="2400" b="1" i="1" dirty="0">
                <a:solidFill>
                  <a:srgbClr val="0070C0"/>
                </a:solidFill>
                <a:sym typeface="Symbol" panose="05050102010706020507" pitchFamily="18" charset="2"/>
              </a:rPr>
              <a:t> Work</a:t>
            </a: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	If </a:t>
            </a:r>
            <a:r>
              <a:rPr lang="en-US" altLang="en-US" sz="2000" dirty="0">
                <a:sym typeface="Symbol" panose="05050102010706020507" pitchFamily="18" charset="2"/>
              </a:rPr>
              <a:t>no such </a:t>
            </a:r>
            <a:r>
              <a:rPr lang="en-US" altLang="en-US" sz="2000" i="1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exists, go to step 4</a:t>
            </a:r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400" b="0" dirty="0"/>
              <a:t>3.  </a:t>
            </a:r>
            <a:r>
              <a:rPr lang="en-US" altLang="en-US" sz="2400" i="1" dirty="0">
                <a:solidFill>
                  <a:srgbClr val="0070C0"/>
                </a:solidFill>
              </a:rPr>
              <a:t>Work = Work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+ </a:t>
            </a:r>
            <a:r>
              <a:rPr lang="en-US" altLang="en-US" sz="2400" i="1" dirty="0" err="1">
                <a:solidFill>
                  <a:srgbClr val="0070C0"/>
                </a:solidFill>
              </a:rPr>
              <a:t>Allocation</a:t>
            </a:r>
            <a:r>
              <a:rPr lang="en-US" altLang="en-US" sz="2400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400" i="1" dirty="0">
                <a:solidFill>
                  <a:srgbClr val="0070C0"/>
                </a:solidFill>
              </a:rPr>
              <a:t/>
            </a:r>
            <a:br>
              <a:rPr lang="en-US" altLang="en-US" sz="2400" i="1" dirty="0">
                <a:solidFill>
                  <a:srgbClr val="0070C0"/>
                </a:solidFill>
              </a:rPr>
            </a:br>
            <a:r>
              <a:rPr lang="en-US" altLang="en-US" sz="2400" b="0" dirty="0" smtClean="0"/>
              <a:t>      </a:t>
            </a:r>
            <a:r>
              <a:rPr lang="en-US" altLang="en-US" sz="2400" i="1" dirty="0">
                <a:solidFill>
                  <a:srgbClr val="0070C0"/>
                </a:solidFill>
              </a:rPr>
              <a:t>Finish[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i="1" dirty="0">
                <a:solidFill>
                  <a:srgbClr val="0070C0"/>
                </a:solidFill>
              </a:rPr>
              <a:t>] = true</a:t>
            </a: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b="0" dirty="0" smtClean="0"/>
              <a:t>      go </a:t>
            </a:r>
            <a:r>
              <a:rPr lang="en-US" altLang="en-US" sz="2400" b="0" dirty="0"/>
              <a:t>to step 2</a:t>
            </a:r>
          </a:p>
          <a:p>
            <a:endParaRPr lang="en-US" altLang="en-US" sz="2400" b="0" dirty="0"/>
          </a:p>
          <a:p>
            <a:r>
              <a:rPr lang="en-US" altLang="en-US" sz="2400" b="0" dirty="0" smtClean="0"/>
              <a:t>4. If </a:t>
            </a:r>
            <a:r>
              <a:rPr lang="en-US" altLang="en-US" sz="2400" i="1" dirty="0">
                <a:solidFill>
                  <a:srgbClr val="0070C0"/>
                </a:solidFill>
              </a:rPr>
              <a:t>Finish [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i="1" dirty="0">
                <a:solidFill>
                  <a:srgbClr val="0070C0"/>
                </a:solidFill>
              </a:rPr>
              <a:t>] == true</a:t>
            </a:r>
            <a:r>
              <a:rPr lang="en-US" altLang="en-US" sz="2400" i="1" dirty="0"/>
              <a:t> </a:t>
            </a:r>
            <a:r>
              <a:rPr lang="en-US" altLang="en-US" sz="2400" b="0" dirty="0"/>
              <a:t>for </a:t>
            </a:r>
            <a:r>
              <a:rPr lang="en-US" altLang="en-US" sz="2400" b="0" dirty="0">
                <a:solidFill>
                  <a:schemeClr val="tx1"/>
                </a:solidFill>
              </a:rPr>
              <a:t>all</a:t>
            </a:r>
            <a:r>
              <a:rPr lang="en-US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en-US" sz="2400" b="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0" dirty="0"/>
              <a:t>, then the system is in a </a:t>
            </a:r>
            <a:r>
              <a:rPr lang="en-US" altLang="en-US" sz="2400" dirty="0">
                <a:solidFill>
                  <a:srgbClr val="FF0000"/>
                </a:solidFill>
              </a:rPr>
              <a:t>safe state</a:t>
            </a:r>
          </a:p>
        </p:txBody>
      </p:sp>
    </p:spTree>
    <p:extLst>
      <p:ext uri="{BB962C8B-B14F-4D97-AF65-F5344CB8AC3E}">
        <p14:creationId xmlns:p14="http://schemas.microsoft.com/office/powerpoint/2010/main" val="5551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2.2) Banker’s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 </a:t>
            </a:r>
            <a:r>
              <a:rPr lang="en-US" altLang="en-US" sz="3100" dirty="0" smtClean="0"/>
              <a:t>Resource-request algorithm </a:t>
            </a:r>
            <a:r>
              <a:rPr lang="en-US" altLang="en-US" sz="3100" dirty="0"/>
              <a:t>for </a:t>
            </a:r>
            <a:r>
              <a:rPr lang="en-US" altLang="en-US" sz="3100" dirty="0" smtClean="0"/>
              <a:t>process </a:t>
            </a:r>
            <a:r>
              <a:rPr lang="en-US" altLang="en-US" sz="3100" i="1" dirty="0"/>
              <a:t>P</a:t>
            </a:r>
            <a:r>
              <a:rPr lang="en-US" altLang="en-US" sz="3100" i="1" baseline="-25000" dirty="0"/>
              <a:t>i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943" y="995610"/>
            <a:ext cx="11558428" cy="5375831"/>
          </a:xfrm>
          <a:prstGeom prst="rect">
            <a:avLst/>
          </a:prstGeom>
          <a:solidFill>
            <a:srgbClr val="CCFFCC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  <a:lvl2pPr lvl="1">
              <a:defRPr sz="2000"/>
            </a:lvl2pPr>
            <a:lvl3pPr lvl="2">
              <a:buFont typeface="Webdings" panose="05030102010509060703" pitchFamily="18" charset="2"/>
              <a:buNone/>
              <a:defRPr sz="2000" i="1"/>
            </a:lvl3pPr>
            <a:lvl4pPr lvl="3">
              <a:defRPr sz="2000"/>
            </a:lvl4pPr>
          </a:lstStyle>
          <a:p>
            <a:r>
              <a:rPr lang="en-US" altLang="en-US" sz="2000" i="1" dirty="0" err="1"/>
              <a:t>Request</a:t>
            </a:r>
            <a:r>
              <a:rPr lang="en-US" altLang="en-US" sz="2000" i="1" baseline="-25000" dirty="0" err="1"/>
              <a:t>i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= request vector for process </a:t>
            </a:r>
            <a:r>
              <a:rPr lang="en-US" altLang="en-US" sz="2000" i="1" dirty="0" smtClean="0"/>
              <a:t>Pi</a:t>
            </a:r>
            <a:endParaRPr lang="en-US" altLang="en-US" sz="2000" b="0" dirty="0" smtClean="0"/>
          </a:p>
          <a:p>
            <a:r>
              <a:rPr lang="en-US" altLang="en-US" sz="2000" b="0" dirty="0" smtClean="0"/>
              <a:t>If </a:t>
            </a:r>
            <a:r>
              <a:rPr lang="en-US" altLang="en-US" sz="2000" i="1" dirty="0" err="1"/>
              <a:t>Request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[j] = k</a:t>
            </a:r>
            <a:r>
              <a:rPr lang="en-US" altLang="en-US" sz="2000" b="0" i="1" dirty="0"/>
              <a:t> </a:t>
            </a:r>
            <a:r>
              <a:rPr lang="en-US" altLang="en-US" sz="2000" b="0" dirty="0"/>
              <a:t>then </a:t>
            </a:r>
            <a:r>
              <a:rPr lang="en-US" altLang="en-US" sz="2000" b="0" dirty="0" smtClean="0"/>
              <a:t> process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b="0" dirty="0"/>
              <a:t> wants </a:t>
            </a:r>
            <a:r>
              <a:rPr lang="en-US" altLang="en-US" sz="2000" i="1" dirty="0"/>
              <a:t>k</a:t>
            </a:r>
            <a:r>
              <a:rPr lang="en-US" altLang="en-US" sz="2000" b="0" dirty="0"/>
              <a:t> instances of resource type </a:t>
            </a:r>
            <a:r>
              <a:rPr lang="en-US" altLang="en-US" sz="2000" i="1" dirty="0" err="1" smtClean="0"/>
              <a:t>R</a:t>
            </a:r>
            <a:r>
              <a:rPr lang="en-US" altLang="en-US" sz="2000" i="1" baseline="-25000" dirty="0" err="1" smtClean="0"/>
              <a:t>j</a:t>
            </a:r>
            <a:endParaRPr lang="en-US" altLang="en-US" sz="2000" i="1" baseline="-25000" dirty="0" smtClean="0"/>
          </a:p>
          <a:p>
            <a:endParaRPr lang="en-US" altLang="en-US" sz="2000" i="1" baseline="-25000" dirty="0"/>
          </a:p>
          <a:p>
            <a:r>
              <a:rPr lang="en-US" altLang="en-US" sz="2000" b="0" dirty="0" smtClean="0"/>
              <a:t>1.   If </a:t>
            </a:r>
            <a:r>
              <a:rPr lang="en-US" altLang="en-US" sz="2000" i="1" dirty="0" err="1">
                <a:solidFill>
                  <a:srgbClr val="0070C0"/>
                </a:solidFill>
              </a:rPr>
              <a:t>Request</a:t>
            </a:r>
            <a:r>
              <a:rPr lang="en-US" altLang="en-US" sz="2000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000" i="1" dirty="0">
                <a:solidFill>
                  <a:srgbClr val="0070C0"/>
                </a:solidFill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sym typeface="Symbol" panose="05050102010706020507" pitchFamily="18" charset="2"/>
              </a:rPr>
              <a:t> </a:t>
            </a:r>
            <a:r>
              <a:rPr lang="en-US" altLang="en-US" sz="2000" i="1" dirty="0" err="1">
                <a:solidFill>
                  <a:srgbClr val="0070C0"/>
                </a:solidFill>
                <a:sym typeface="Symbol" panose="05050102010706020507" pitchFamily="18" charset="2"/>
              </a:rPr>
              <a:t>Need</a:t>
            </a:r>
            <a:r>
              <a:rPr lang="en-US" altLang="en-US" sz="2000" i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="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endParaRPr lang="en-US" altLang="en-US" sz="2000" b="0" dirty="0" smtClean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b="0" dirty="0" smtClean="0">
                <a:sym typeface="Symbol" panose="05050102010706020507" pitchFamily="18" charset="2"/>
              </a:rPr>
              <a:t>go </a:t>
            </a:r>
            <a:r>
              <a:rPr lang="en-US" altLang="en-US" sz="1800" b="0" dirty="0">
                <a:sym typeface="Symbol" panose="05050102010706020507" pitchFamily="18" charset="2"/>
              </a:rPr>
              <a:t>to step </a:t>
            </a:r>
            <a:r>
              <a:rPr lang="en-US" altLang="en-US" sz="1800" b="0" dirty="0" smtClean="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altLang="en-US" sz="1800" dirty="0" smtClean="0">
                <a:sym typeface="Symbol" panose="05050102010706020507" pitchFamily="18" charset="2"/>
              </a:rPr>
              <a:t>else</a:t>
            </a:r>
            <a:r>
              <a:rPr lang="en-US" altLang="en-US" sz="1800" b="0" dirty="0" smtClean="0">
                <a:sym typeface="Symbol" panose="05050102010706020507" pitchFamily="18" charset="2"/>
              </a:rPr>
              <a:t>  </a:t>
            </a: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b="0" dirty="0" smtClean="0">
                <a:sym typeface="Symbol" panose="05050102010706020507" pitchFamily="18" charset="2"/>
              </a:rPr>
              <a:t>raise </a:t>
            </a:r>
            <a:r>
              <a:rPr lang="en-US" altLang="en-US" sz="1800" b="0" dirty="0">
                <a:sym typeface="Symbol" panose="05050102010706020507" pitchFamily="18" charset="2"/>
              </a:rPr>
              <a:t>error </a:t>
            </a:r>
            <a:r>
              <a:rPr lang="en-US" altLang="en-US" sz="1800" b="0" dirty="0" smtClean="0">
                <a:sym typeface="Symbol" panose="05050102010706020507" pitchFamily="18" charset="2"/>
              </a:rPr>
              <a:t>condition (process has </a:t>
            </a:r>
            <a:r>
              <a:rPr lang="en-US" altLang="en-US" sz="1800" b="0" dirty="0">
                <a:sym typeface="Symbol" panose="05050102010706020507" pitchFamily="18" charset="2"/>
              </a:rPr>
              <a:t>exceeded its maximum </a:t>
            </a:r>
            <a:r>
              <a:rPr lang="en-US" altLang="en-US" sz="1800" b="0" dirty="0" smtClean="0">
                <a:sym typeface="Symbol" panose="05050102010706020507" pitchFamily="18" charset="2"/>
              </a:rPr>
              <a:t>claim)</a:t>
            </a:r>
          </a:p>
          <a:p>
            <a:r>
              <a:rPr lang="en-US" altLang="en-US" sz="2000" b="0" dirty="0" smtClean="0">
                <a:sym typeface="Symbol" panose="05050102010706020507" pitchFamily="18" charset="2"/>
              </a:rPr>
              <a:t>2.   If </a:t>
            </a:r>
            <a:r>
              <a:rPr lang="en-US" altLang="en-US" sz="2000" i="1" dirty="0" err="1">
                <a:solidFill>
                  <a:srgbClr val="0070C0"/>
                </a:solidFill>
              </a:rPr>
              <a:t>Request</a:t>
            </a:r>
            <a:r>
              <a:rPr lang="en-US" altLang="en-US" sz="2000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000" i="1" dirty="0">
                <a:solidFill>
                  <a:srgbClr val="0070C0"/>
                </a:solidFill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sym typeface="Symbol" panose="05050102010706020507" pitchFamily="18" charset="2"/>
              </a:rPr>
              <a:t> </a:t>
            </a:r>
            <a:r>
              <a:rPr lang="en-US" altLang="en-US" sz="20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Available</a:t>
            </a:r>
            <a:endParaRPr lang="en-US" altLang="en-US" sz="2000" b="0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r>
              <a:rPr lang="en-US" altLang="en-US" sz="2000" b="0" dirty="0">
                <a:sym typeface="Symbol" panose="05050102010706020507" pitchFamily="18" charset="2"/>
              </a:rPr>
              <a:t>	</a:t>
            </a:r>
            <a:r>
              <a:rPr lang="en-US" altLang="en-US" sz="2000" b="0" dirty="0" smtClean="0">
                <a:sym typeface="Symbol" panose="05050102010706020507" pitchFamily="18" charset="2"/>
              </a:rPr>
              <a:t>go </a:t>
            </a:r>
            <a:r>
              <a:rPr lang="en-US" altLang="en-US" sz="2000" b="0" dirty="0">
                <a:sym typeface="Symbol" panose="05050102010706020507" pitchFamily="18" charset="2"/>
              </a:rPr>
              <a:t>to step </a:t>
            </a:r>
            <a:r>
              <a:rPr lang="en-US" altLang="en-US" sz="2000" b="0" dirty="0" smtClean="0">
                <a:sym typeface="Symbol" panose="05050102010706020507" pitchFamily="18" charset="2"/>
              </a:rPr>
              <a:t>3</a:t>
            </a:r>
          </a:p>
          <a:p>
            <a:r>
              <a:rPr lang="en-US" altLang="en-US" sz="2000" b="0" dirty="0" smtClean="0">
                <a:sym typeface="Symbol" panose="05050102010706020507" pitchFamily="18" charset="2"/>
              </a:rPr>
              <a:t>       else </a:t>
            </a:r>
          </a:p>
          <a:p>
            <a:r>
              <a:rPr lang="en-US" altLang="en-US" sz="2000" b="0" i="1" dirty="0">
                <a:sym typeface="Symbol" panose="05050102010706020507" pitchFamily="18" charset="2"/>
              </a:rPr>
              <a:t>	</a:t>
            </a:r>
            <a:r>
              <a:rPr lang="en-US" altLang="en-US" sz="20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0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="0" dirty="0" smtClean="0">
                <a:sym typeface="Symbol" panose="05050102010706020507" pitchFamily="18" charset="2"/>
              </a:rPr>
              <a:t>  </a:t>
            </a:r>
            <a:r>
              <a:rPr lang="en-US" altLang="en-US" sz="2000" b="0" dirty="0">
                <a:sym typeface="Symbol" panose="05050102010706020507" pitchFamily="18" charset="2"/>
              </a:rPr>
              <a:t>must </a:t>
            </a:r>
            <a:r>
              <a:rPr lang="en-US" altLang="en-US" sz="2000" b="0" dirty="0" smtClean="0">
                <a:solidFill>
                  <a:srgbClr val="0070C0"/>
                </a:solidFill>
                <a:sym typeface="Symbol" panose="05050102010706020507" pitchFamily="18" charset="2"/>
              </a:rPr>
              <a:t>wait</a:t>
            </a:r>
            <a:r>
              <a:rPr lang="en-US" altLang="en-US" sz="2000" b="0" dirty="0" smtClean="0">
                <a:sym typeface="Symbol" panose="05050102010706020507" pitchFamily="18" charset="2"/>
              </a:rPr>
              <a:t> (resources </a:t>
            </a:r>
            <a:r>
              <a:rPr lang="en-US" altLang="en-US" sz="2000" b="0" dirty="0">
                <a:sym typeface="Symbol" panose="05050102010706020507" pitchFamily="18" charset="2"/>
              </a:rPr>
              <a:t>are not </a:t>
            </a:r>
            <a:r>
              <a:rPr lang="en-US" altLang="en-US" sz="2000" b="0" dirty="0" smtClean="0">
                <a:sym typeface="Symbol" panose="05050102010706020507" pitchFamily="18" charset="2"/>
              </a:rPr>
              <a:t>available)</a:t>
            </a:r>
          </a:p>
          <a:p>
            <a:r>
              <a:rPr lang="en-US" altLang="en-US" sz="2000" b="0" dirty="0" smtClean="0">
                <a:sym typeface="Symbol" panose="05050102010706020507" pitchFamily="18" charset="2"/>
              </a:rPr>
              <a:t>3.   Pretend </a:t>
            </a:r>
            <a:r>
              <a:rPr lang="en-US" altLang="en-US" sz="2000" b="0" dirty="0">
                <a:sym typeface="Symbol" panose="05050102010706020507" pitchFamily="18" charset="2"/>
              </a:rPr>
              <a:t>to allocate requested resources to </a:t>
            </a:r>
            <a:r>
              <a:rPr lang="en-US" altLang="en-US" sz="2000" i="1" dirty="0">
                <a:sym typeface="Symbol" panose="05050102010706020507" pitchFamily="18" charset="2"/>
              </a:rPr>
              <a:t>Pi</a:t>
            </a:r>
            <a:r>
              <a:rPr lang="en-US" altLang="en-US" sz="2000" b="0" dirty="0">
                <a:sym typeface="Symbol" panose="05050102010706020507" pitchFamily="18" charset="2"/>
              </a:rPr>
              <a:t> by modifying the state as follows</a:t>
            </a:r>
            <a:r>
              <a:rPr lang="en-US" altLang="en-US" sz="2000" b="0" dirty="0" smtClean="0">
                <a:sym typeface="Symbol" panose="05050102010706020507" pitchFamily="18" charset="2"/>
              </a:rPr>
              <a:t>:</a:t>
            </a:r>
            <a:endParaRPr lang="en-US" altLang="en-US" sz="2000" b="0" dirty="0">
              <a:sym typeface="Symbol" panose="05050102010706020507" pitchFamily="18" charset="2"/>
            </a:endParaRPr>
          </a:p>
          <a:p>
            <a:pPr lvl="3"/>
            <a:r>
              <a:rPr lang="en-US" altLang="en-US" b="1" i="1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Available = Available  </a:t>
            </a:r>
            <a:r>
              <a:rPr lang="en-US" altLang="en-US" b="1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- </a:t>
            </a:r>
            <a:r>
              <a:rPr lang="en-US" altLang="en-US" b="1" i="1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endParaRPr lang="en-US" altLang="en-US" b="1" i="1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3"/>
            <a:r>
              <a:rPr lang="en-US" altLang="en-US" b="1" i="1" dirty="0">
                <a:sym typeface="Symbol" panose="05050102010706020507" pitchFamily="18" charset="2"/>
              </a:rPr>
              <a:t>	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	</a:t>
            </a:r>
            <a:r>
              <a:rPr lang="en-US" altLang="en-US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 = </a:t>
            </a:r>
            <a:r>
              <a:rPr lang="en-US" altLang="en-US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 + </a:t>
            </a:r>
            <a:r>
              <a:rPr lang="en-US" altLang="en-US" b="1" i="1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endParaRPr lang="en-US" altLang="en-US" b="1" i="1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3"/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 = </a:t>
            </a:r>
            <a:r>
              <a:rPr lang="en-US" altLang="en-US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 – </a:t>
            </a:r>
            <a:r>
              <a:rPr lang="en-US" altLang="en-US" b="1" i="1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endParaRPr lang="en-US" altLang="en-US" b="1" i="1" baseline="-25000" dirty="0" smtClean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3"/>
            <a:endParaRPr lang="en-US" altLang="en-US" b="1" i="1" dirty="0">
              <a:sym typeface="Symbol" panose="05050102010706020507" pitchFamily="18" charset="2"/>
            </a:endParaRPr>
          </a:p>
          <a:p>
            <a:pPr lvl="2"/>
            <a:r>
              <a:rPr lang="en-US" altLang="en-US" sz="1800" dirty="0">
                <a:sym typeface="Symbol" panose="05050102010706020507" pitchFamily="18" charset="2"/>
              </a:rPr>
              <a:t>If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safe</a:t>
            </a:r>
            <a:r>
              <a:rPr lang="en-US" altLang="en-US" sz="1800" dirty="0">
                <a:sym typeface="Symbol" panose="05050102010706020507" pitchFamily="18" charset="2"/>
              </a:rPr>
              <a:t>  the resources are allocated to 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Pi</a:t>
            </a:r>
          </a:p>
          <a:p>
            <a:pPr lvl="2"/>
            <a:r>
              <a:rPr lang="en-US" altLang="en-US" sz="1800" dirty="0">
                <a:sym typeface="Symbol" panose="05050102010706020507" pitchFamily="18" charset="2"/>
              </a:rPr>
              <a:t>If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unsafe</a:t>
            </a:r>
            <a:r>
              <a:rPr lang="en-US" altLang="en-US" sz="1800" dirty="0">
                <a:sym typeface="Symbol" panose="05050102010706020507" pitchFamily="18" charset="2"/>
              </a:rPr>
              <a:t>  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Pi</a:t>
            </a:r>
            <a:r>
              <a:rPr lang="en-US" altLang="en-US" sz="1800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94666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Banker’s algorithm example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7379" y="1305342"/>
            <a:ext cx="105637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5 processes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0  </a:t>
            </a:r>
            <a:r>
              <a:rPr lang="en-US" altLang="en-US" sz="2400" dirty="0"/>
              <a:t>through </a:t>
            </a:r>
            <a:r>
              <a:rPr lang="en-US" altLang="en-US" sz="2400" i="1" dirty="0" smtClean="0"/>
              <a:t>P</a:t>
            </a:r>
            <a:r>
              <a:rPr lang="en-US" altLang="en-US" sz="2400" baseline="-25000" dirty="0" smtClean="0"/>
              <a:t>4</a:t>
            </a: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 smtClean="0"/>
              <a:t>3 </a:t>
            </a:r>
            <a:r>
              <a:rPr lang="en-US" altLang="en-US" sz="2400" dirty="0"/>
              <a:t>resource </a:t>
            </a:r>
            <a:r>
              <a:rPr lang="en-US" altLang="en-US" sz="2400" dirty="0" smtClean="0"/>
              <a:t>types:   </a:t>
            </a:r>
            <a:r>
              <a:rPr lang="en-US" altLang="en-US" sz="2400" b="1" i="1" dirty="0" smtClean="0">
                <a:latin typeface="+mj-lt"/>
              </a:rPr>
              <a:t>A</a:t>
            </a:r>
            <a:r>
              <a:rPr lang="en-US" altLang="en-US" sz="2400" b="1" dirty="0" smtClean="0">
                <a:latin typeface="+mj-lt"/>
              </a:rPr>
              <a:t> = 10    </a:t>
            </a:r>
            <a:r>
              <a:rPr lang="en-US" altLang="en-US" sz="2400" b="1" i="1" dirty="0" smtClean="0">
                <a:latin typeface="+mj-lt"/>
              </a:rPr>
              <a:t>B</a:t>
            </a:r>
            <a:r>
              <a:rPr lang="en-US" altLang="en-US" sz="2400" b="1" dirty="0" smtClean="0">
                <a:latin typeface="+mj-lt"/>
              </a:rPr>
              <a:t> = 5        </a:t>
            </a:r>
            <a:r>
              <a:rPr lang="en-US" altLang="en-US" sz="2400" b="1" i="1" dirty="0" smtClean="0">
                <a:latin typeface="+mj-lt"/>
              </a:rPr>
              <a:t>C</a:t>
            </a:r>
            <a:r>
              <a:rPr lang="en-US" altLang="en-US" sz="2400" b="1" dirty="0" smtClean="0">
                <a:latin typeface="+mj-lt"/>
              </a:rPr>
              <a:t>=7</a:t>
            </a:r>
            <a:endParaRPr lang="en-US" altLang="en-US" sz="2400" b="1" dirty="0">
              <a:latin typeface="+mj-lt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dirty="0"/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 smtClean="0"/>
              <a:t>Snapshot </a:t>
            </a:r>
            <a:r>
              <a:rPr lang="en-US" altLang="en-US" sz="2400" dirty="0"/>
              <a:t>at time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			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2" y="3260306"/>
            <a:ext cx="6106528" cy="31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Banker’s algorithm example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2841" y="1197330"/>
            <a:ext cx="103591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The content of the matrix </a:t>
            </a:r>
            <a:r>
              <a:rPr lang="en-US" altLang="en-US" sz="2400" b="1" i="1" dirty="0"/>
              <a:t>Need</a:t>
            </a:r>
            <a:r>
              <a:rPr lang="en-US" altLang="en-US" sz="2400" dirty="0"/>
              <a:t> is defined to be </a:t>
            </a:r>
            <a:r>
              <a:rPr lang="en-US" altLang="en-US" sz="2400" b="1" i="1" dirty="0"/>
              <a:t>Max</a:t>
            </a:r>
            <a:r>
              <a:rPr lang="en-US" altLang="en-US" sz="2400" b="1" dirty="0"/>
              <a:t> – </a:t>
            </a:r>
            <a:r>
              <a:rPr lang="en-US" altLang="en-US" sz="2400" b="1" i="1" dirty="0" smtClean="0"/>
              <a:t>Allocation</a:t>
            </a:r>
          </a:p>
          <a:p>
            <a:pPr>
              <a:tabLst>
                <a:tab pos="2452688" algn="l"/>
                <a:tab pos="3492500" algn="ctr"/>
              </a:tabLst>
            </a:pPr>
            <a:endParaRPr lang="en-US" altLang="en-US" sz="2400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Is the system safe?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400" dirty="0" smtClean="0"/>
              <a:t>Yes. The </a:t>
            </a:r>
            <a:r>
              <a:rPr lang="en-US" altLang="en-US" sz="2400" dirty="0"/>
              <a:t>sequence </a:t>
            </a:r>
            <a:r>
              <a:rPr lang="en-US" altLang="en-US" sz="2400" dirty="0" smtClean="0"/>
              <a:t>&lt;</a:t>
            </a:r>
            <a:r>
              <a:rPr lang="en-US" altLang="en-US" sz="2400" i="1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altLang="en-US" sz="2400" dirty="0"/>
              <a:t>&gt; satisfies </a:t>
            </a:r>
            <a:r>
              <a:rPr lang="en-US" altLang="en-US" sz="2400" dirty="0">
                <a:solidFill>
                  <a:srgbClr val="00B050"/>
                </a:solidFill>
              </a:rPr>
              <a:t>safety criteria</a:t>
            </a:r>
            <a:endParaRPr lang="en-US" alt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73" y="1992230"/>
            <a:ext cx="7775458" cy="29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Request </a:t>
            </a:r>
            <a:r>
              <a:rPr lang="en-US" altLang="en-US" dirty="0">
                <a:solidFill>
                  <a:srgbClr val="FF0000"/>
                </a:solidFill>
              </a:rPr>
              <a:t>(1,0,2)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874" y="1192592"/>
            <a:ext cx="1090061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Check that </a:t>
            </a:r>
            <a:r>
              <a:rPr lang="en-US" altLang="en-US" sz="2400" dirty="0">
                <a:solidFill>
                  <a:schemeClr val="accent5"/>
                </a:solidFill>
              </a:rPr>
              <a:t>Request </a:t>
            </a:r>
            <a:r>
              <a:rPr lang="en-US" altLang="en-US" sz="2400" dirty="0">
                <a:solidFill>
                  <a:schemeClr val="accent5"/>
                </a:solidFill>
                <a:sym typeface="Symbol" panose="05050102010706020507" pitchFamily="18" charset="2"/>
              </a:rPr>
              <a:t> Available </a:t>
            </a:r>
            <a:r>
              <a:rPr lang="en-US" altLang="en-US" sz="2400" dirty="0">
                <a:sym typeface="Symbol" panose="05050102010706020507" pitchFamily="18" charset="2"/>
              </a:rPr>
              <a:t>(that is, </a:t>
            </a:r>
            <a:r>
              <a:rPr lang="en-US" altLang="en-US" sz="2400" dirty="0">
                <a:solidFill>
                  <a:schemeClr val="accent5"/>
                </a:solidFill>
                <a:sym typeface="Symbol" panose="05050102010706020507" pitchFamily="18" charset="2"/>
              </a:rPr>
              <a:t>(1,0,2)  (3,3,2)</a:t>
            </a:r>
            <a:r>
              <a:rPr lang="en-US" altLang="en-US" sz="2400" dirty="0">
                <a:sym typeface="Symbol" panose="05050102010706020507" pitchFamily="18" charset="2"/>
              </a:rPr>
              <a:t>  </a:t>
            </a:r>
            <a:r>
              <a:rPr lang="en-US" altLang="en-US" sz="2400" dirty="0" smtClean="0">
                <a:sym typeface="Symbol" panose="05050102010706020507" pitchFamily="18" charset="2"/>
              </a:rPr>
              <a:t>true)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i="1" dirty="0"/>
              <a:t>			</a:t>
            </a:r>
            <a:r>
              <a:rPr lang="en-US" altLang="en-US" sz="2400" i="1" u="sng" dirty="0"/>
              <a:t>Allocation</a:t>
            </a:r>
            <a:r>
              <a:rPr lang="en-US" altLang="en-US" sz="2400" i="1" dirty="0"/>
              <a:t>	</a:t>
            </a:r>
            <a:r>
              <a:rPr lang="en-US" altLang="en-US" sz="2400" i="1" dirty="0" smtClean="0"/>
              <a:t>	</a:t>
            </a:r>
            <a:r>
              <a:rPr lang="en-US" altLang="en-US" sz="2400" i="1" u="sng" dirty="0" smtClean="0"/>
              <a:t>Need</a:t>
            </a:r>
            <a:r>
              <a:rPr lang="en-US" altLang="en-US" sz="2400" i="1" dirty="0"/>
              <a:t>	   </a:t>
            </a:r>
            <a:r>
              <a:rPr lang="en-US" altLang="en-US" sz="2400" i="1" dirty="0" smtClean="0"/>
              <a:t>	</a:t>
            </a:r>
            <a:r>
              <a:rPr lang="en-US" altLang="en-US" sz="2400" i="1" u="sng" dirty="0" smtClean="0"/>
              <a:t>Available</a:t>
            </a:r>
            <a:endParaRPr lang="en-US" altLang="en-US" sz="2400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i="1" dirty="0"/>
              <a:t>			A B C	</a:t>
            </a:r>
            <a:r>
              <a:rPr lang="en-US" altLang="en-US" sz="2400" i="1" dirty="0" smtClean="0"/>
              <a:t>	A </a:t>
            </a:r>
            <a:r>
              <a:rPr lang="en-US" altLang="en-US" sz="2400" i="1" dirty="0"/>
              <a:t>B </a:t>
            </a:r>
            <a:r>
              <a:rPr lang="en-US" altLang="en-US" sz="2400" i="1" dirty="0" smtClean="0"/>
              <a:t>C	 	A </a:t>
            </a:r>
            <a:r>
              <a:rPr lang="en-US" altLang="en-US" sz="2400" i="1" dirty="0"/>
              <a:t>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	0 1 0 	</a:t>
            </a:r>
            <a:r>
              <a:rPr lang="en-US" altLang="en-US" sz="2400" dirty="0" smtClean="0"/>
              <a:t>	7 </a:t>
            </a:r>
            <a:r>
              <a:rPr lang="en-US" altLang="en-US" sz="2400" dirty="0"/>
              <a:t>4 3 	</a:t>
            </a:r>
            <a:r>
              <a:rPr lang="en-US" altLang="en-US" sz="2400" dirty="0" smtClean="0"/>
              <a:t>	2 </a:t>
            </a:r>
            <a:r>
              <a:rPr lang="en-US" altLang="en-US" sz="2400" dirty="0"/>
              <a:t>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 smtClean="0"/>
              <a:t>P</a:t>
            </a:r>
            <a:r>
              <a:rPr lang="en-US" altLang="en-US" sz="2400" baseline="-25000" dirty="0" smtClean="0"/>
              <a:t>1	</a:t>
            </a:r>
            <a:r>
              <a:rPr lang="en-US" altLang="en-US" sz="2400" dirty="0" smtClean="0">
                <a:solidFill>
                  <a:srgbClr val="FF0000"/>
                </a:solidFill>
              </a:rPr>
              <a:t>3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0 </a:t>
            </a:r>
            <a:r>
              <a:rPr lang="en-US" altLang="en-US" sz="2400" dirty="0">
                <a:solidFill>
                  <a:srgbClr val="FF0000"/>
                </a:solidFill>
              </a:rPr>
              <a:t>2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		</a:t>
            </a:r>
            <a:r>
              <a:rPr lang="en-US" altLang="en-US" sz="2400" dirty="0" smtClean="0">
                <a:solidFill>
                  <a:srgbClr val="FF0000"/>
                </a:solidFill>
              </a:rPr>
              <a:t>0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2 </a:t>
            </a:r>
            <a:r>
              <a:rPr lang="en-US" altLang="en-US" sz="24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	3 0 2 	 </a:t>
            </a:r>
            <a:r>
              <a:rPr lang="en-US" altLang="en-US" sz="2400" dirty="0" smtClean="0"/>
              <a:t>	6 </a:t>
            </a:r>
            <a:r>
              <a:rPr lang="en-US" altLang="en-US" sz="2400" dirty="0"/>
              <a:t>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	2 1 1 	</a:t>
            </a:r>
            <a:r>
              <a:rPr lang="en-US" altLang="en-US" sz="2400" dirty="0" smtClean="0"/>
              <a:t>	0 </a:t>
            </a:r>
            <a:r>
              <a:rPr lang="en-US" altLang="en-US" sz="2400" dirty="0"/>
              <a:t>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	0 0 2 	 </a:t>
            </a:r>
            <a:r>
              <a:rPr lang="en-US" altLang="en-US" sz="2400" dirty="0" smtClean="0"/>
              <a:t>	4 </a:t>
            </a:r>
            <a:r>
              <a:rPr lang="en-US" altLang="en-US" sz="2400" dirty="0"/>
              <a:t>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 smtClean="0"/>
              <a:t>Executing </a:t>
            </a:r>
            <a:r>
              <a:rPr lang="en-US" altLang="en-US" sz="2400" dirty="0">
                <a:solidFill>
                  <a:srgbClr val="FF0000"/>
                </a:solidFill>
              </a:rPr>
              <a:t>safety algorithm</a:t>
            </a:r>
            <a:r>
              <a:rPr lang="en-US" altLang="en-US" sz="2400" dirty="0"/>
              <a:t> shows that sequence &lt; </a:t>
            </a:r>
            <a:r>
              <a:rPr lang="en-US" altLang="en-US" sz="2400" b="1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b="1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b="1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b="1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sz="2400" b="1" i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en-US" sz="2400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 smtClean="0"/>
              <a:t>Can </a:t>
            </a:r>
            <a:r>
              <a:rPr lang="en-US" altLang="en-US" sz="2400" dirty="0"/>
              <a:t>request for </a:t>
            </a:r>
            <a:r>
              <a:rPr lang="en-US" altLang="en-US" sz="2400" dirty="0">
                <a:solidFill>
                  <a:srgbClr val="0070C0"/>
                </a:solidFill>
              </a:rPr>
              <a:t>(3,3,0)</a:t>
            </a:r>
            <a:r>
              <a:rPr lang="en-US" altLang="en-US" sz="2400" dirty="0"/>
              <a:t> by </a:t>
            </a:r>
            <a:r>
              <a:rPr lang="en-US" altLang="en-US" sz="2400" b="1" i="1" dirty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4</a:t>
            </a:r>
            <a:r>
              <a:rPr lang="en-US" altLang="en-US" sz="24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dirty="0" smtClean="0"/>
              <a:t>Can </a:t>
            </a:r>
            <a:r>
              <a:rPr lang="en-US" altLang="en-US" sz="2400" dirty="0"/>
              <a:t>request for </a:t>
            </a:r>
            <a:r>
              <a:rPr lang="en-US" altLang="en-US" sz="2400" dirty="0">
                <a:solidFill>
                  <a:srgbClr val="0070C0"/>
                </a:solidFill>
              </a:rPr>
              <a:t>(0,2,0)</a:t>
            </a:r>
            <a:r>
              <a:rPr lang="en-US" altLang="en-US" sz="2400" dirty="0"/>
              <a:t> by </a:t>
            </a:r>
            <a:r>
              <a:rPr lang="en-US" altLang="en-US" sz="2400" b="1" i="1" dirty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0</a:t>
            </a:r>
            <a:r>
              <a:rPr lang="en-US" altLang="en-US" sz="2400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91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Deadlock detection &amp; recovery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3.1) Resource-allocation graph and  wait-for graph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678905" cy="491364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For single instance resource type:</a:t>
            </a:r>
          </a:p>
          <a:p>
            <a:pPr lvl="1"/>
            <a:endParaRPr lang="en-US" altLang="en-US" sz="2000" dirty="0" smtClean="0"/>
          </a:p>
          <a:p>
            <a:pPr lvl="1"/>
            <a:r>
              <a:rPr lang="en-US" altLang="en-US" sz="2000" dirty="0" smtClean="0"/>
              <a:t>Create wait-for graph from RAG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 smtClean="0"/>
              <a:t>Periodically run cycle detector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762621" y="1654342"/>
            <a:ext cx="6305550" cy="4403725"/>
            <a:chOff x="5257299" y="1666374"/>
            <a:chExt cx="6305550" cy="4403725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5257299" y="5703387"/>
              <a:ext cx="292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solidFill>
                    <a:srgbClr val="0070C0"/>
                  </a:solidFill>
                  <a:latin typeface="Helvetica" panose="020B0604020202020204" pitchFamily="34" charset="0"/>
                </a:rPr>
                <a:t>Resource-Allocation</a:t>
              </a:r>
              <a:r>
                <a:rPr lang="en-US" altLang="en-US" dirty="0">
                  <a:latin typeface="Helvetica" panose="020B0604020202020204" pitchFamily="34" charset="0"/>
                </a:rPr>
                <a:t> Graph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8419599" y="5703387"/>
              <a:ext cx="3143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anose="020B0604020202020204" pitchFamily="34" charset="0"/>
                </a:rPr>
                <a:t>Corresponding </a:t>
              </a:r>
              <a:r>
                <a:rPr lang="en-US" altLang="en-US" dirty="0">
                  <a:solidFill>
                    <a:srgbClr val="0070C0"/>
                  </a:solidFill>
                  <a:latin typeface="Helvetica" panose="020B0604020202020204" pitchFamily="34" charset="0"/>
                </a:rPr>
                <a:t>wait-for</a:t>
              </a:r>
              <a:r>
                <a:rPr lang="en-US" altLang="en-US" dirty="0">
                  <a:latin typeface="Helvetica" panose="020B0604020202020204" pitchFamily="34" charset="0"/>
                </a:rPr>
                <a:t> graph</a:t>
              </a:r>
            </a:p>
          </p:txBody>
        </p:sp>
        <p:pic>
          <p:nvPicPr>
            <p:cNvPr id="6" name="Picture 6" descr="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899" y="1666374"/>
              <a:ext cx="5937250" cy="383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90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diagram of 2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20" y="1004637"/>
            <a:ext cx="70675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065" y="265697"/>
            <a:ext cx="12191999" cy="624639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3.2) Several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type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954" y="1263315"/>
            <a:ext cx="10864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latin typeface="Helvetica" panose="020B0604020202020204" pitchFamily="34" charset="0"/>
              </a:rPr>
              <a:t>Let </a:t>
            </a:r>
            <a:r>
              <a:rPr lang="en-US" altLang="en-US" sz="2000" i="1" dirty="0" smtClean="0">
                <a:latin typeface="Helvetica" panose="020B0604020202020204" pitchFamily="34" charset="0"/>
              </a:rPr>
              <a:t>n</a:t>
            </a:r>
            <a:r>
              <a:rPr lang="en-US" altLang="en-US" sz="2000" dirty="0" smtClean="0">
                <a:latin typeface="Helvetica" panose="020B0604020202020204" pitchFamily="34" charset="0"/>
              </a:rPr>
              <a:t> = number of processes, and </a:t>
            </a:r>
            <a:r>
              <a:rPr lang="en-US" altLang="en-US" sz="2000" i="1" dirty="0" smtClean="0">
                <a:latin typeface="Helvetica" panose="020B0604020202020204" pitchFamily="34" charset="0"/>
              </a:rPr>
              <a:t>m </a:t>
            </a:r>
            <a:r>
              <a:rPr lang="en-US" altLang="en-US" sz="2000" dirty="0" smtClean="0">
                <a:latin typeface="Helvetica" panose="020B0604020202020204" pitchFamily="34" charset="0"/>
              </a:rPr>
              <a:t>= number of resources types. </a:t>
            </a:r>
            <a:endParaRPr lang="en-US" altLang="en-US" sz="2000" dirty="0">
              <a:latin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954" y="2005628"/>
            <a:ext cx="10864514" cy="2616101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Available</a:t>
            </a:r>
            <a:r>
              <a:rPr lang="en-US" altLang="en-US" sz="2000" i="1" dirty="0"/>
              <a:t>:</a:t>
            </a:r>
            <a:r>
              <a:rPr lang="en-US" altLang="en-US" sz="2000" dirty="0"/>
              <a:t>  Vector of length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. </a:t>
            </a:r>
            <a:endParaRPr lang="en-US" altLang="en-US" sz="2000" dirty="0" smtClean="0"/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If </a:t>
            </a:r>
            <a:r>
              <a:rPr lang="en-US" altLang="en-US" sz="2000" dirty="0">
                <a:solidFill>
                  <a:srgbClr val="0070C0"/>
                </a:solidFill>
              </a:rPr>
              <a:t>available [</a:t>
            </a:r>
            <a:r>
              <a:rPr lang="en-US" altLang="en-US" sz="2000" i="1" dirty="0">
                <a:solidFill>
                  <a:srgbClr val="0070C0"/>
                </a:solidFill>
              </a:rPr>
              <a:t>j</a:t>
            </a:r>
            <a:r>
              <a:rPr lang="en-US" altLang="en-US" sz="2000" dirty="0">
                <a:solidFill>
                  <a:srgbClr val="0070C0"/>
                </a:solidFill>
              </a:rPr>
              <a:t>] = </a:t>
            </a:r>
            <a:r>
              <a:rPr lang="en-US" altLang="en-US" sz="2000" i="1" dirty="0">
                <a:solidFill>
                  <a:srgbClr val="0070C0"/>
                </a:solidFill>
              </a:rPr>
              <a:t>k</a:t>
            </a:r>
            <a:r>
              <a:rPr lang="en-US" altLang="en-US" sz="2000" dirty="0"/>
              <a:t>, there are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70C0"/>
                </a:solidFill>
              </a:rPr>
              <a:t>k</a:t>
            </a:r>
            <a:r>
              <a:rPr lang="en-US" altLang="en-US" sz="2000" dirty="0"/>
              <a:t> instances of resource type </a:t>
            </a:r>
            <a:r>
              <a:rPr lang="en-US" altLang="en-US" sz="2000" i="1" dirty="0" err="1">
                <a:solidFill>
                  <a:srgbClr val="0070C0"/>
                </a:solidFill>
              </a:rPr>
              <a:t>R</a:t>
            </a:r>
            <a:r>
              <a:rPr lang="en-US" altLang="en-US" sz="2000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available</a:t>
            </a:r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r>
              <a:rPr lang="en-US" altLang="en-US" sz="2000" b="1" dirty="0" smtClean="0">
                <a:solidFill>
                  <a:srgbClr val="FF0000"/>
                </a:solidFill>
              </a:rPr>
              <a:t>Allocation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 </a:t>
            </a:r>
            <a:endParaRPr lang="en-US" altLang="en-US" sz="2000" dirty="0" smtClean="0"/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If </a:t>
            </a:r>
            <a:r>
              <a:rPr lang="en-US" altLang="en-US" sz="2000" dirty="0">
                <a:solidFill>
                  <a:srgbClr val="0070C0"/>
                </a:solidFill>
              </a:rPr>
              <a:t>Allocation[</a:t>
            </a:r>
            <a:r>
              <a:rPr lang="en-US" altLang="en-US" sz="2000" i="1" dirty="0" err="1">
                <a:solidFill>
                  <a:srgbClr val="0070C0"/>
                </a:solidFill>
              </a:rPr>
              <a:t>i,j</a:t>
            </a:r>
            <a:r>
              <a:rPr lang="en-US" altLang="en-US" sz="2000" dirty="0">
                <a:solidFill>
                  <a:srgbClr val="0070C0"/>
                </a:solidFill>
              </a:rPr>
              <a:t>] = </a:t>
            </a:r>
            <a:r>
              <a:rPr lang="en-US" altLang="en-US" sz="2000" i="1" dirty="0">
                <a:solidFill>
                  <a:srgbClr val="0070C0"/>
                </a:solidFill>
              </a:rPr>
              <a:t>k</a:t>
            </a:r>
            <a:r>
              <a:rPr lang="en-US" altLang="en-US" sz="2000" dirty="0"/>
              <a:t> then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70C0"/>
                </a:solidFill>
              </a:rPr>
              <a:t>P</a:t>
            </a:r>
            <a:r>
              <a:rPr lang="en-US" altLang="en-US" sz="2000" i="1" baseline="-25000" dirty="0">
                <a:solidFill>
                  <a:srgbClr val="0070C0"/>
                </a:solidFill>
              </a:rPr>
              <a:t>i</a:t>
            </a:r>
            <a:r>
              <a:rPr lang="en-US" altLang="en-US" sz="2000" dirty="0"/>
              <a:t> is currently allocated </a:t>
            </a:r>
            <a:r>
              <a:rPr lang="en-US" altLang="en-US" sz="2000" i="1" dirty="0">
                <a:solidFill>
                  <a:srgbClr val="0070C0"/>
                </a:solidFill>
              </a:rPr>
              <a:t>k</a:t>
            </a:r>
            <a:r>
              <a:rPr lang="en-US" altLang="en-US" sz="2000" dirty="0"/>
              <a:t> instances of </a:t>
            </a:r>
            <a:r>
              <a:rPr lang="en-US" altLang="en-US" sz="2000" i="1" dirty="0" err="1">
                <a:solidFill>
                  <a:srgbClr val="0070C0"/>
                </a:solidFill>
              </a:rPr>
              <a:t>R</a:t>
            </a:r>
            <a:r>
              <a:rPr lang="en-US" altLang="en-US" sz="2000" i="1" baseline="-25000" dirty="0" err="1">
                <a:solidFill>
                  <a:srgbClr val="0070C0"/>
                </a:solidFill>
              </a:rPr>
              <a:t>j</a:t>
            </a:r>
            <a:endParaRPr lang="en-US" altLang="en-US" sz="2000" i="1" baseline="-25000" dirty="0">
              <a:solidFill>
                <a:srgbClr val="0070C0"/>
              </a:solidFill>
            </a:endParaRPr>
          </a:p>
          <a:p>
            <a:endParaRPr lang="en-US" altLang="en-US" sz="900" i="1" baseline="-25000" dirty="0"/>
          </a:p>
          <a:p>
            <a:endParaRPr lang="en-US" altLang="en-US" sz="2000" b="1" dirty="0" smtClean="0">
              <a:solidFill>
                <a:srgbClr val="000000"/>
              </a:solidFill>
            </a:endParaRPr>
          </a:p>
          <a:p>
            <a:r>
              <a:rPr lang="en-US" altLang="en-US" sz="2000" b="1" dirty="0" smtClean="0">
                <a:solidFill>
                  <a:srgbClr val="FF0000"/>
                </a:solidFill>
              </a:rPr>
              <a:t>Request</a:t>
            </a:r>
            <a:r>
              <a:rPr lang="en-US" altLang="en-US" sz="2000" i="1" dirty="0" smtClean="0"/>
              <a:t>:  </a:t>
            </a:r>
            <a:r>
              <a:rPr lang="en-US" altLang="en-US" sz="2000" i="1" dirty="0"/>
              <a:t>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</a:t>
            </a:r>
            <a:endParaRPr lang="en-US" altLang="en-US" sz="2000" dirty="0" smtClean="0"/>
          </a:p>
          <a:p>
            <a:r>
              <a:rPr lang="en-US" altLang="en-US" sz="2000" dirty="0"/>
              <a:t>	</a:t>
            </a:r>
            <a:r>
              <a:rPr lang="en-US" altLang="en-US" sz="2000" dirty="0" smtClean="0"/>
              <a:t>If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Request</a:t>
            </a:r>
            <a:r>
              <a:rPr lang="en-US" altLang="en-US" sz="2000" dirty="0" smtClean="0">
                <a:solidFill>
                  <a:srgbClr val="0070C0"/>
                </a:solidFill>
              </a:rPr>
              <a:t>[</a:t>
            </a:r>
            <a:r>
              <a:rPr lang="en-US" altLang="en-US" sz="2000" i="1" dirty="0" err="1" smtClean="0">
                <a:solidFill>
                  <a:srgbClr val="0070C0"/>
                </a:solidFill>
              </a:rPr>
              <a:t>i,j</a:t>
            </a:r>
            <a:r>
              <a:rPr lang="en-US" altLang="en-US" sz="2000" dirty="0">
                <a:solidFill>
                  <a:srgbClr val="0070C0"/>
                </a:solidFill>
              </a:rPr>
              <a:t>] =</a:t>
            </a:r>
            <a:r>
              <a:rPr lang="en-US" altLang="en-US" sz="2000" i="1" dirty="0">
                <a:solidFill>
                  <a:srgbClr val="0070C0"/>
                </a:solidFill>
              </a:rPr>
              <a:t> k</a:t>
            </a:r>
            <a:r>
              <a:rPr lang="en-US" altLang="en-US" sz="2000" dirty="0"/>
              <a:t>, then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70C0"/>
                </a:solidFill>
              </a:rPr>
              <a:t>P</a:t>
            </a:r>
            <a:r>
              <a:rPr lang="en-US" altLang="en-US" sz="2000" i="1" baseline="-25000" dirty="0">
                <a:solidFill>
                  <a:srgbClr val="0070C0"/>
                </a:solidFill>
              </a:rPr>
              <a:t>i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is requesting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k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more instances of </a:t>
            </a:r>
            <a:r>
              <a:rPr lang="en-US" altLang="en-US" sz="2000" i="1" dirty="0" err="1" smtClean="0">
                <a:solidFill>
                  <a:srgbClr val="0070C0"/>
                </a:solidFill>
              </a:rPr>
              <a:t>R</a:t>
            </a:r>
            <a:r>
              <a:rPr lang="en-US" altLang="en-US" sz="2000" i="1" baseline="-25000" dirty="0" err="1" smtClean="0">
                <a:solidFill>
                  <a:srgbClr val="0070C0"/>
                </a:solidFill>
              </a:rPr>
              <a:t>j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3.2) Several instances of a resource type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08049" y="1049000"/>
            <a:ext cx="10341477" cy="51398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1"/>
            </a:lvl1pPr>
            <a:lvl3pPr lvl="2">
              <a:buFont typeface="Webdings" panose="05030102010509060703" pitchFamily="18" charset="2"/>
              <a:buNone/>
              <a:defRPr sz="2000" i="1"/>
            </a:lvl3pPr>
          </a:lstStyle>
          <a:p>
            <a:r>
              <a:rPr lang="en-US" altLang="en-US" sz="2400" b="0" dirty="0" smtClean="0"/>
              <a:t>1.  Let </a:t>
            </a:r>
            <a:r>
              <a:rPr lang="en-US" altLang="en-US" sz="2400" i="1" dirty="0"/>
              <a:t>Work</a:t>
            </a:r>
            <a:r>
              <a:rPr lang="en-US" altLang="en-US" sz="2400" b="0" dirty="0"/>
              <a:t> and </a:t>
            </a:r>
            <a:r>
              <a:rPr lang="en-US" altLang="en-US" sz="2400" i="1" dirty="0"/>
              <a:t>Finish</a:t>
            </a:r>
            <a:r>
              <a:rPr lang="en-US" altLang="en-US" sz="2400" b="0" dirty="0"/>
              <a:t> be vectors of length </a:t>
            </a:r>
            <a:r>
              <a:rPr lang="en-US" altLang="en-US" sz="2400" b="0" i="1" dirty="0"/>
              <a:t>m</a:t>
            </a:r>
            <a:r>
              <a:rPr lang="en-US" altLang="en-US" sz="2400" b="0" dirty="0"/>
              <a:t> and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, respectively.  Initialize:</a:t>
            </a:r>
          </a:p>
          <a:p>
            <a:pPr lvl="3"/>
            <a:r>
              <a:rPr lang="en-US" altLang="en-US" sz="2400" b="1" i="1" dirty="0">
                <a:solidFill>
                  <a:srgbClr val="0070C0"/>
                </a:solidFill>
              </a:rPr>
              <a:t>Work</a:t>
            </a:r>
            <a:r>
              <a:rPr lang="en-US" altLang="en-US" sz="2000" dirty="0">
                <a:solidFill>
                  <a:srgbClr val="0070C0"/>
                </a:solidFill>
              </a:rPr>
              <a:t> = </a:t>
            </a:r>
            <a:r>
              <a:rPr lang="en-US" altLang="en-US" sz="2400" b="1" i="1" dirty="0">
                <a:solidFill>
                  <a:srgbClr val="0070C0"/>
                </a:solidFill>
              </a:rPr>
              <a:t>Available</a:t>
            </a:r>
          </a:p>
          <a:p>
            <a:pPr lvl="3"/>
            <a:r>
              <a:rPr lang="en-US" altLang="en-US" sz="2400" i="1" dirty="0">
                <a:solidFill>
                  <a:schemeClr val="accent5"/>
                </a:solidFill>
              </a:rPr>
              <a:t>for</a:t>
            </a:r>
            <a:r>
              <a:rPr lang="en-US" altLang="en-US" sz="2400" b="1" i="1" dirty="0">
                <a:solidFill>
                  <a:schemeClr val="accent5"/>
                </a:solidFill>
              </a:rPr>
              <a:t> </a:t>
            </a:r>
            <a:r>
              <a:rPr lang="en-US" altLang="en-US" sz="2400" b="1" i="1" dirty="0" err="1">
                <a:solidFill>
                  <a:schemeClr val="accent5"/>
                </a:solidFill>
              </a:rPr>
              <a:t>i</a:t>
            </a:r>
            <a:r>
              <a:rPr lang="en-US" altLang="en-US" sz="2400" b="1" i="1" dirty="0">
                <a:solidFill>
                  <a:schemeClr val="accent5"/>
                </a:solidFill>
              </a:rPr>
              <a:t> = 0, 1, …, n- </a:t>
            </a:r>
            <a:r>
              <a:rPr lang="en-US" altLang="en-US" sz="2400" b="1" i="1" dirty="0" smtClean="0">
                <a:solidFill>
                  <a:schemeClr val="accent5"/>
                </a:solidFill>
              </a:rPr>
              <a:t>1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if </a:t>
            </a:r>
            <a:r>
              <a:rPr lang="en-US" altLang="en-US" sz="2400" b="1" i="1" dirty="0" err="1" smtClean="0">
                <a:solidFill>
                  <a:srgbClr val="FF0000"/>
                </a:solidFill>
              </a:rPr>
              <a:t>Allocation</a:t>
            </a:r>
            <a:r>
              <a:rPr lang="en-US" altLang="en-US" sz="24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 </a:t>
            </a:r>
            <a:r>
              <a:rPr lang="en-US" altLang="en-US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0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Finish </a:t>
            </a:r>
            <a:r>
              <a:rPr lang="en-US" altLang="en-US" sz="2400" b="1" i="1" dirty="0">
                <a:solidFill>
                  <a:srgbClr val="0070C0"/>
                </a:solidFill>
              </a:rPr>
              <a:t>[</a:t>
            </a:r>
            <a:r>
              <a:rPr lang="en-US" altLang="en-US" sz="2400" b="1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1" i="1" dirty="0">
                <a:solidFill>
                  <a:srgbClr val="0070C0"/>
                </a:solidFill>
              </a:rPr>
              <a:t>] =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false </a:t>
            </a:r>
          </a:p>
          <a:p>
            <a:pPr lvl="3"/>
            <a:r>
              <a:rPr lang="en-US" altLang="en-US" sz="2000" b="1" i="1" dirty="0" smtClean="0">
                <a:sym typeface="Symbol" panose="05050102010706020507" pitchFamily="18" charset="2"/>
              </a:rPr>
              <a:t>	</a:t>
            </a:r>
            <a:r>
              <a:rPr lang="en-US" alt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else  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Finish [</a:t>
            </a:r>
            <a:r>
              <a:rPr lang="en-US" alt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altLang="en-US" sz="2400" b="1" i="1" dirty="0">
                <a:solidFill>
                  <a:srgbClr val="FF0000"/>
                </a:solidFill>
              </a:rPr>
              <a:t>] 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= true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r>
              <a:rPr lang="en-US" altLang="en-US" sz="2400" b="0" dirty="0" smtClean="0"/>
              <a:t>2. Find </a:t>
            </a:r>
            <a:r>
              <a:rPr lang="en-US" altLang="en-US" sz="2400" b="0" dirty="0"/>
              <a:t>an 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0" dirty="0"/>
              <a:t> such that both: </a:t>
            </a:r>
          </a:p>
          <a:p>
            <a:pPr lvl="1"/>
            <a:r>
              <a:rPr lang="en-US" altLang="en-US" sz="2000" dirty="0" smtClean="0"/>
              <a:t>	(</a:t>
            </a:r>
            <a:r>
              <a:rPr lang="en-US" altLang="en-US" sz="2000" dirty="0"/>
              <a:t>a) </a:t>
            </a:r>
            <a:r>
              <a:rPr lang="en-US" altLang="en-US" sz="2400" b="1" i="1" dirty="0">
                <a:solidFill>
                  <a:srgbClr val="0070C0"/>
                </a:solidFill>
              </a:rPr>
              <a:t>Finish [</a:t>
            </a:r>
            <a:r>
              <a:rPr lang="en-US" altLang="en-US" sz="2400" b="1" i="1" dirty="0" err="1">
                <a:solidFill>
                  <a:srgbClr val="0070C0"/>
                </a:solidFill>
              </a:rPr>
              <a:t>i</a:t>
            </a:r>
            <a:r>
              <a:rPr lang="en-US" altLang="en-US" sz="2400" b="1" i="1" dirty="0">
                <a:solidFill>
                  <a:srgbClr val="0070C0"/>
                </a:solidFill>
              </a:rPr>
              <a:t>] = false</a:t>
            </a:r>
          </a:p>
          <a:p>
            <a:pPr lvl="1"/>
            <a:r>
              <a:rPr lang="en-US" altLang="en-US" sz="2000" dirty="0" smtClean="0"/>
              <a:t>	(</a:t>
            </a:r>
            <a:r>
              <a:rPr lang="en-US" altLang="en-US" sz="2000" dirty="0"/>
              <a:t>b) </a:t>
            </a:r>
            <a:r>
              <a:rPr lang="en-US" altLang="en-US" sz="2400" b="1" i="1" dirty="0" err="1" smtClean="0">
                <a:solidFill>
                  <a:srgbClr val="FF0000"/>
                </a:solidFill>
              </a:rPr>
              <a:t>Request</a:t>
            </a:r>
            <a:r>
              <a:rPr lang="en-US" altLang="en-US" sz="24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i="1" dirty="0">
                <a:solidFill>
                  <a:srgbClr val="0070C0"/>
                </a:solidFill>
                <a:sym typeface="Symbol" panose="05050102010706020507" pitchFamily="18" charset="2"/>
              </a:rPr>
              <a:t> Work</a:t>
            </a: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	If </a:t>
            </a:r>
            <a:r>
              <a:rPr lang="en-US" altLang="en-US" sz="2000" dirty="0">
                <a:sym typeface="Symbol" panose="05050102010706020507" pitchFamily="18" charset="2"/>
              </a:rPr>
              <a:t>no such </a:t>
            </a:r>
            <a:r>
              <a:rPr lang="en-US" altLang="en-US" sz="2000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exists, go to step 4</a:t>
            </a:r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400" b="0" dirty="0"/>
              <a:t>3.  </a:t>
            </a:r>
            <a:r>
              <a:rPr lang="en-US" altLang="en-US" sz="2400" i="1" dirty="0">
                <a:solidFill>
                  <a:srgbClr val="0070C0"/>
                </a:solidFill>
              </a:rPr>
              <a:t>Work = Work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+ </a:t>
            </a:r>
            <a:r>
              <a:rPr lang="en-US" altLang="en-US" sz="2400" i="1" dirty="0" err="1">
                <a:solidFill>
                  <a:srgbClr val="0070C0"/>
                </a:solidFill>
              </a:rPr>
              <a:t>Allocation</a:t>
            </a:r>
            <a:r>
              <a:rPr lang="en-US" altLang="en-US" sz="2400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400" i="1" dirty="0">
                <a:solidFill>
                  <a:srgbClr val="0070C0"/>
                </a:solidFill>
              </a:rPr>
              <a:t/>
            </a:r>
            <a:br>
              <a:rPr lang="en-US" altLang="en-US" sz="2400" i="1" dirty="0">
                <a:solidFill>
                  <a:srgbClr val="0070C0"/>
                </a:solidFill>
              </a:rPr>
            </a:br>
            <a:r>
              <a:rPr lang="en-US" altLang="en-US" sz="2400" b="0" dirty="0" smtClean="0"/>
              <a:t>      </a:t>
            </a:r>
            <a:r>
              <a:rPr lang="en-US" altLang="en-US" sz="2400" i="1" dirty="0">
                <a:solidFill>
                  <a:srgbClr val="0070C0"/>
                </a:solidFill>
              </a:rPr>
              <a:t>Finish[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i="1" dirty="0">
                <a:solidFill>
                  <a:srgbClr val="0070C0"/>
                </a:solidFill>
              </a:rPr>
              <a:t>] = true</a:t>
            </a:r>
            <a:br>
              <a:rPr lang="en-US" altLang="en-US" sz="2400" i="1" dirty="0">
                <a:solidFill>
                  <a:srgbClr val="0070C0"/>
                </a:solidFill>
              </a:rPr>
            </a:br>
            <a:r>
              <a:rPr lang="en-US" altLang="en-US" sz="2400" b="0" dirty="0" smtClean="0"/>
              <a:t>      go </a:t>
            </a:r>
            <a:r>
              <a:rPr lang="en-US" altLang="en-US" sz="2400" b="0" dirty="0"/>
              <a:t>to step 2</a:t>
            </a:r>
          </a:p>
          <a:p>
            <a:endParaRPr lang="en-US" altLang="en-US" sz="2400" b="0" dirty="0"/>
          </a:p>
          <a:p>
            <a:r>
              <a:rPr lang="en-US" altLang="en-US" sz="2400" b="0" dirty="0" smtClean="0"/>
              <a:t>4. If </a:t>
            </a:r>
            <a:r>
              <a:rPr lang="en-US" altLang="en-US" sz="2400" i="1" dirty="0">
                <a:solidFill>
                  <a:srgbClr val="0070C0"/>
                </a:solidFill>
              </a:rPr>
              <a:t>Finish [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i="1" dirty="0">
                <a:solidFill>
                  <a:srgbClr val="0070C0"/>
                </a:solidFill>
              </a:rPr>
              <a:t>] ==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false</a:t>
            </a:r>
            <a:r>
              <a:rPr lang="en-US" altLang="en-US" sz="2400" i="1" dirty="0" smtClean="0"/>
              <a:t> </a:t>
            </a:r>
            <a:r>
              <a:rPr lang="en-US" altLang="en-US" sz="2400" b="0" dirty="0"/>
              <a:t>for 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some</a:t>
            </a:r>
            <a:r>
              <a:rPr lang="en-US" altLang="en-US" sz="2400" b="0" dirty="0" smtClean="0"/>
              <a:t> </a:t>
            </a:r>
            <a:r>
              <a:rPr lang="en-US" altLang="en-US" sz="2400" b="0" i="1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2400" b="0" dirty="0"/>
              <a:t>, then the system is in a </a:t>
            </a:r>
            <a:r>
              <a:rPr lang="en-US" altLang="en-US" sz="2400" dirty="0" smtClean="0">
                <a:solidFill>
                  <a:srgbClr val="FF0000"/>
                </a:solidFill>
              </a:rPr>
              <a:t>deadlock state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 of </a:t>
            </a:r>
            <a:r>
              <a:rPr lang="en-US" altLang="en-US" dirty="0" smtClean="0"/>
              <a:t>detection </a:t>
            </a:r>
            <a:r>
              <a:rPr lang="en-US" altLang="en-US" dirty="0"/>
              <a:t>a</a:t>
            </a:r>
            <a:r>
              <a:rPr lang="en-US" altLang="en-US" dirty="0" smtClean="0"/>
              <a:t>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899" y="1028343"/>
            <a:ext cx="101584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/>
              <a:t>Five processes 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0</a:t>
            </a:r>
            <a:r>
              <a:rPr lang="en-US" altLang="en-US" sz="2400" dirty="0"/>
              <a:t> through 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4</a:t>
            </a:r>
            <a:r>
              <a:rPr lang="en-US" altLang="en-US" sz="2400" dirty="0"/>
              <a:t>;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three resource types </a:t>
            </a:r>
            <a:br>
              <a:rPr lang="en-US" altLang="en-US" sz="2400" dirty="0"/>
            </a:br>
            <a:r>
              <a:rPr lang="en-US" altLang="en-US" sz="2400" dirty="0"/>
              <a:t>A (7 instances), </a:t>
            </a:r>
            <a:r>
              <a:rPr lang="en-US" altLang="en-US" sz="2400" i="1" dirty="0"/>
              <a:t>B </a:t>
            </a:r>
            <a:r>
              <a:rPr lang="en-US" altLang="en-US" sz="2400" dirty="0"/>
              <a:t>(2 instances),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4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/>
              <a:t>Snapshot at time </a:t>
            </a:r>
            <a:r>
              <a:rPr lang="en-US" altLang="en-US" sz="2400" b="1" i="1" dirty="0"/>
              <a:t>T</a:t>
            </a:r>
            <a:r>
              <a:rPr lang="en-US" altLang="en-US" sz="2400" b="1" baseline="-25000" dirty="0"/>
              <a:t>0</a:t>
            </a:r>
            <a:r>
              <a:rPr lang="en-US" altLang="en-US" sz="24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 smtClean="0"/>
              <a:t>			</a:t>
            </a:r>
            <a:r>
              <a:rPr lang="en-US" altLang="en-US" sz="2400" i="1" u="sng" dirty="0" smtClean="0"/>
              <a:t>Allocation</a:t>
            </a:r>
            <a:r>
              <a:rPr lang="en-US" altLang="en-US" sz="2400" i="1" dirty="0"/>
              <a:t>	</a:t>
            </a:r>
            <a:r>
              <a:rPr lang="en-US" altLang="en-US" sz="2400" i="1" dirty="0" smtClean="0"/>
              <a:t>	</a:t>
            </a:r>
            <a:r>
              <a:rPr lang="en-US" altLang="en-US" sz="2400" i="1" u="sng" dirty="0" smtClean="0"/>
              <a:t>Request</a:t>
            </a:r>
            <a:r>
              <a:rPr lang="en-US" altLang="en-US" sz="2400" i="1" dirty="0" smtClean="0"/>
              <a:t>	</a:t>
            </a:r>
            <a:r>
              <a:rPr lang="en-US" altLang="en-US" sz="2400" i="1" u="sng" dirty="0" smtClean="0"/>
              <a:t>Available</a:t>
            </a:r>
            <a:endParaRPr lang="en-US" altLang="en-US" sz="2400" i="1" u="sng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 smtClean="0"/>
              <a:t>			A </a:t>
            </a:r>
            <a:r>
              <a:rPr lang="en-US" altLang="en-US" sz="2400" i="1" dirty="0"/>
              <a:t>B C 	  </a:t>
            </a:r>
            <a:r>
              <a:rPr lang="en-US" altLang="en-US" sz="2400" i="1" dirty="0" smtClean="0"/>
              <a:t>	A </a:t>
            </a:r>
            <a:r>
              <a:rPr lang="en-US" altLang="en-US" sz="2400" i="1" dirty="0"/>
              <a:t>B C 	</a:t>
            </a:r>
            <a:r>
              <a:rPr lang="en-US" altLang="en-US" sz="2400" i="1" dirty="0" smtClean="0"/>
              <a:t>	A </a:t>
            </a:r>
            <a:r>
              <a:rPr lang="en-US" altLang="en-US" sz="2400" i="1" dirty="0"/>
              <a:t>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i="1" dirty="0" smtClean="0"/>
              <a:t>P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1 0             </a:t>
            </a:r>
            <a:r>
              <a:rPr lang="en-US" altLang="en-US" sz="2400" dirty="0" smtClean="0"/>
              <a:t>		0 </a:t>
            </a:r>
            <a:r>
              <a:rPr lang="en-US" altLang="en-US" sz="2400" dirty="0"/>
              <a:t>0 0 	</a:t>
            </a:r>
            <a:r>
              <a:rPr lang="en-US" altLang="en-US" sz="2400" dirty="0" smtClean="0"/>
              <a:t>	0 </a:t>
            </a:r>
            <a:r>
              <a:rPr lang="en-US" altLang="en-US" sz="2400" dirty="0"/>
              <a:t>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/>
              <a:t>             </a:t>
            </a:r>
            <a:r>
              <a:rPr lang="en-US" altLang="en-US" sz="2400" i="1" dirty="0" smtClean="0"/>
              <a:t>		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2 </a:t>
            </a:r>
            <a:r>
              <a:rPr lang="en-US" altLang="en-US" sz="2400" dirty="0"/>
              <a:t>0 0 	  </a:t>
            </a:r>
            <a:r>
              <a:rPr lang="en-US" altLang="en-US" sz="2400" dirty="0" smtClean="0"/>
              <a:t>	2 </a:t>
            </a:r>
            <a:r>
              <a:rPr lang="en-US" altLang="en-US" sz="2400" dirty="0"/>
              <a:t>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/>
              <a:t>             </a:t>
            </a:r>
            <a:r>
              <a:rPr lang="en-US" altLang="en-US" sz="2400" i="1" dirty="0" smtClean="0"/>
              <a:t>		P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3 </a:t>
            </a:r>
            <a:r>
              <a:rPr lang="en-US" altLang="en-US" sz="2400" dirty="0"/>
              <a:t>0 3             </a:t>
            </a:r>
            <a:r>
              <a:rPr lang="en-US" altLang="en-US" sz="2400" dirty="0" smtClean="0"/>
              <a:t>		0 </a:t>
            </a:r>
            <a:r>
              <a:rPr lang="en-US" altLang="en-US" sz="2400" dirty="0"/>
              <a:t>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/>
              <a:t>             </a:t>
            </a:r>
            <a:r>
              <a:rPr lang="en-US" altLang="en-US" sz="2400" i="1" dirty="0" smtClean="0"/>
              <a:t>		P</a:t>
            </a:r>
            <a:r>
              <a:rPr lang="en-US" altLang="en-US" sz="2400" baseline="-25000" dirty="0" smtClean="0"/>
              <a:t>3</a:t>
            </a:r>
            <a:r>
              <a:rPr lang="en-US" altLang="en-US" sz="2400" dirty="0" smtClean="0"/>
              <a:t>	2  1  </a:t>
            </a:r>
            <a:r>
              <a:rPr lang="en-US" altLang="en-US" sz="2400" dirty="0"/>
              <a:t>1 	   </a:t>
            </a:r>
            <a:r>
              <a:rPr lang="en-US" altLang="en-US" sz="2400" dirty="0" smtClean="0"/>
              <a:t>	1 </a:t>
            </a:r>
            <a:r>
              <a:rPr lang="en-US" altLang="en-US" sz="2400" dirty="0"/>
              <a:t>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/>
              <a:t>	       </a:t>
            </a:r>
            <a:r>
              <a:rPr lang="en-US" altLang="en-US" sz="2400" dirty="0" smtClean="0"/>
              <a:t>	</a:t>
            </a:r>
            <a:r>
              <a:rPr lang="en-US" altLang="en-US" sz="2400" i="1" dirty="0" smtClean="0"/>
              <a:t>P</a:t>
            </a:r>
            <a:r>
              <a:rPr lang="en-US" altLang="en-US" sz="2400" baseline="-25000" dirty="0" smtClean="0"/>
              <a:t>4</a:t>
            </a:r>
            <a:r>
              <a:rPr lang="en-US" altLang="en-US" sz="2400" baseline="-25000" dirty="0"/>
              <a:t>	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0 2 	   </a:t>
            </a:r>
            <a:r>
              <a:rPr lang="en-US" altLang="en-US" sz="2400" dirty="0" smtClean="0"/>
              <a:t>	0 </a:t>
            </a:r>
            <a:r>
              <a:rPr lang="en-US" altLang="en-US" sz="2400" dirty="0"/>
              <a:t>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400" dirty="0" smtClean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Deadlock?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/>
              <a:t>Sequence &lt;</a:t>
            </a:r>
            <a:r>
              <a:rPr lang="en-US" altLang="en-US" sz="2400" b="1" i="1" dirty="0">
                <a:solidFill>
                  <a:srgbClr val="00B050"/>
                </a:solidFill>
              </a:rPr>
              <a:t>P</a:t>
            </a:r>
            <a:r>
              <a:rPr lang="en-US" altLang="en-US" sz="2400" b="1" i="1" baseline="-25000" dirty="0">
                <a:solidFill>
                  <a:srgbClr val="00B050"/>
                </a:solidFill>
              </a:rPr>
              <a:t>0</a:t>
            </a:r>
            <a:r>
              <a:rPr lang="en-US" altLang="en-US" sz="2400" b="1" i="1" dirty="0">
                <a:solidFill>
                  <a:srgbClr val="00B050"/>
                </a:solidFill>
              </a:rPr>
              <a:t>, P</a:t>
            </a:r>
            <a:r>
              <a:rPr lang="en-US" altLang="en-US" sz="24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, P</a:t>
            </a:r>
            <a:r>
              <a:rPr lang="en-US" altLang="en-US" sz="2400" b="1" i="1" baseline="-25000" dirty="0">
                <a:solidFill>
                  <a:srgbClr val="00B050"/>
                </a:solidFill>
              </a:rPr>
              <a:t>3</a:t>
            </a:r>
            <a:r>
              <a:rPr lang="en-US" altLang="en-US" sz="2400" b="1" i="1" dirty="0">
                <a:solidFill>
                  <a:srgbClr val="00B050"/>
                </a:solidFill>
              </a:rPr>
              <a:t>, P</a:t>
            </a:r>
            <a:r>
              <a:rPr lang="en-US" altLang="en-US" sz="2400" b="1" i="1" baseline="-25000" dirty="0">
                <a:solidFill>
                  <a:srgbClr val="00B050"/>
                </a:solidFill>
              </a:rPr>
              <a:t>1</a:t>
            </a:r>
            <a:r>
              <a:rPr lang="en-US" altLang="en-US" sz="2400" b="1" i="1" dirty="0">
                <a:solidFill>
                  <a:srgbClr val="00B050"/>
                </a:solidFill>
              </a:rPr>
              <a:t>, P</a:t>
            </a:r>
            <a:r>
              <a:rPr lang="en-US" altLang="en-US" sz="2400" b="1" i="1" baseline="-25000" dirty="0">
                <a:solidFill>
                  <a:srgbClr val="00B050"/>
                </a:solidFill>
              </a:rPr>
              <a:t>4</a:t>
            </a:r>
            <a:r>
              <a:rPr lang="en-US" altLang="en-US" sz="2400" dirty="0"/>
              <a:t>&gt; will result in </a:t>
            </a:r>
            <a:r>
              <a:rPr lang="en-US" altLang="en-US" sz="2400" b="1" i="1" dirty="0"/>
              <a:t>Finish[</a:t>
            </a:r>
            <a:r>
              <a:rPr lang="en-US" altLang="en-US" sz="2400" b="1" i="1" dirty="0" err="1"/>
              <a:t>i</a:t>
            </a:r>
            <a:r>
              <a:rPr lang="en-US" altLang="en-US" sz="2400" b="1" i="1" dirty="0"/>
              <a:t>] = true </a:t>
            </a:r>
            <a:r>
              <a:rPr lang="en-US" altLang="en-US" sz="2400" dirty="0"/>
              <a:t>for all </a:t>
            </a:r>
            <a:r>
              <a:rPr lang="en-US" altLang="en-US" sz="2400" b="1" i="1" dirty="0" err="1"/>
              <a:t>i</a:t>
            </a:r>
            <a:endParaRPr lang="en-US" altLang="en-US" sz="2400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6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5193" y="935001"/>
            <a:ext cx="11145753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800" b="1" i="1" dirty="0">
                <a:solidFill>
                  <a:srgbClr val="0070C0"/>
                </a:solidFill>
              </a:rPr>
              <a:t>P</a:t>
            </a:r>
            <a:r>
              <a:rPr lang="en-US" altLang="en-US" sz="2800" b="1" baseline="-25000" dirty="0">
                <a:solidFill>
                  <a:srgbClr val="0070C0"/>
                </a:solidFill>
              </a:rPr>
              <a:t>2</a:t>
            </a:r>
            <a:r>
              <a:rPr lang="en-US" altLang="en-US" sz="2800" dirty="0"/>
              <a:t> requests an additional instance of type</a:t>
            </a:r>
            <a:r>
              <a:rPr lang="en-US" altLang="en-US" sz="2800" i="1" dirty="0"/>
              <a:t> </a:t>
            </a:r>
            <a:r>
              <a:rPr lang="en-US" altLang="en-US" sz="2800" b="1" i="1" dirty="0">
                <a:solidFill>
                  <a:srgbClr val="0070C0"/>
                </a:solidFill>
              </a:rPr>
              <a:t>C</a:t>
            </a:r>
            <a:endParaRPr lang="en-US" altLang="en-US" sz="2800" b="1" dirty="0">
              <a:solidFill>
                <a:srgbClr val="0070C0"/>
              </a:solidFill>
            </a:endParaRP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			</a:t>
            </a:r>
            <a:endParaRPr lang="en-US" altLang="en-US" sz="2800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800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800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800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800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800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800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800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105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800" dirty="0">
                <a:solidFill>
                  <a:srgbClr val="FF0000"/>
                </a:solidFill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dirty="0"/>
              <a:t>Can reclaim resources held by process </a:t>
            </a:r>
            <a:r>
              <a:rPr lang="en-US" altLang="en-US" sz="2400" b="1" i="1" dirty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0</a:t>
            </a:r>
            <a:r>
              <a:rPr lang="en-US" altLang="en-US" sz="2400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Deadlock exists</a:t>
            </a:r>
            <a:r>
              <a:rPr lang="en-US" altLang="en-US" sz="2400" dirty="0"/>
              <a:t>, consisting of processes </a:t>
            </a:r>
            <a:r>
              <a:rPr lang="en-US" altLang="en-US" sz="2400" b="1" i="1" dirty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b="1" dirty="0"/>
              <a:t>, </a:t>
            </a:r>
            <a:r>
              <a:rPr lang="en-US" altLang="en-US" sz="2400" b="1" baseline="-25000" dirty="0"/>
              <a:t> </a:t>
            </a:r>
            <a:r>
              <a:rPr lang="en-US" altLang="en-US" sz="2400" b="1" i="1" dirty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en-US" sz="2400" b="1" dirty="0"/>
              <a:t>, </a:t>
            </a:r>
            <a:r>
              <a:rPr lang="en-US" altLang="en-US" sz="2400" b="1" i="1" dirty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3</a:t>
            </a:r>
            <a:r>
              <a:rPr lang="en-US" altLang="en-US" sz="2400" dirty="0"/>
              <a:t>, and </a:t>
            </a:r>
            <a:r>
              <a:rPr lang="en-US" altLang="en-US" sz="2400" b="1" i="1" dirty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4</a:t>
            </a:r>
            <a:endParaRPr lang="en-US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71" y="1720516"/>
            <a:ext cx="7949364" cy="28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Recovery from </a:t>
            </a:r>
            <a:r>
              <a:rPr lang="en-US" altLang="en-US" dirty="0" smtClean="0"/>
              <a:t>deadlock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rgbClr val="FF0000"/>
                </a:solidFill>
              </a:rPr>
              <a:t>Process Termination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Abort </a:t>
            </a:r>
            <a:r>
              <a:rPr lang="en-US" altLang="en-US" dirty="0">
                <a:solidFill>
                  <a:srgbClr val="0070C0"/>
                </a:solidFill>
              </a:rPr>
              <a:t>all deadlocked</a:t>
            </a:r>
            <a:r>
              <a:rPr lang="en-US" altLang="en-US" dirty="0"/>
              <a:t> processes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Abort </a:t>
            </a:r>
            <a:r>
              <a:rPr lang="en-US" altLang="en-US" dirty="0">
                <a:solidFill>
                  <a:srgbClr val="0070C0"/>
                </a:solidFill>
              </a:rPr>
              <a:t>one process at a time</a:t>
            </a:r>
            <a:r>
              <a:rPr lang="en-US" altLang="en-US" dirty="0"/>
              <a:t>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Recovery from </a:t>
            </a:r>
            <a:r>
              <a:rPr lang="en-US" altLang="en-US" dirty="0" smtClean="0"/>
              <a:t>deadlock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rgbClr val="FF0000"/>
                </a:solidFill>
              </a:rPr>
              <a:t>Resource Preemption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3" y="1263316"/>
            <a:ext cx="11417968" cy="4913647"/>
          </a:xfrm>
        </p:spPr>
        <p:txBody>
          <a:bodyPr/>
          <a:lstStyle/>
          <a:p>
            <a:r>
              <a:rPr lang="en-US" altLang="en-US" b="1" dirty="0"/>
              <a:t>Selecting a </a:t>
            </a:r>
            <a:r>
              <a:rPr lang="en-US" altLang="en-US" b="1" dirty="0">
                <a:solidFill>
                  <a:srgbClr val="0070C0"/>
                </a:solidFill>
              </a:rPr>
              <a:t>victim</a:t>
            </a:r>
            <a:r>
              <a:rPr lang="en-US" altLang="en-US" b="1" dirty="0"/>
              <a:t> </a:t>
            </a:r>
            <a:r>
              <a:rPr lang="en-US" altLang="en-US" dirty="0"/>
              <a:t>– minimize cost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>
                <a:solidFill>
                  <a:srgbClr val="0070C0"/>
                </a:solidFill>
              </a:rPr>
              <a:t>Rollback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return to some safe state, restart process for that state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>
                <a:solidFill>
                  <a:srgbClr val="0070C0"/>
                </a:solidFill>
              </a:rPr>
              <a:t>Starvation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 same process may always be picked as victim, include number of rollback in cost factor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263316"/>
            <a:ext cx="11373234" cy="4913647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  <a:p>
            <a:pPr lvl="1"/>
            <a:r>
              <a:rPr lang="en-US" dirty="0" smtClean="0"/>
              <a:t>To wait for a resource which is to acquired by another process that is waited for a resource of </a:t>
            </a:r>
            <a:r>
              <a:rPr lang="en-US" smtClean="0"/>
              <a:t>requesting process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Never finishing wait state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Circular dependencies between processes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6607" y="1419727"/>
            <a:ext cx="8074776" cy="40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1263316"/>
            <a:ext cx="6272463" cy="4704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62" y="2680556"/>
            <a:ext cx="4925518" cy="18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263316"/>
            <a:ext cx="11373234" cy="52818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70C0"/>
                </a:solidFill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only one process at a time can use a resource</a:t>
            </a:r>
            <a:endParaRPr lang="en-US" altLang="en-US" sz="1000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70C0"/>
                </a:solidFill>
              </a:rPr>
              <a:t>Hold and wait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process holding at least one resource is waiting to acquire additional resources held by other processes</a:t>
            </a:r>
            <a:endParaRPr lang="en-US" altLang="en-US" sz="650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70C0"/>
                </a:solidFill>
              </a:rPr>
              <a:t>No preemption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 resource can be released only voluntarily by the process holding it, after that process has completed its </a:t>
            </a:r>
            <a:r>
              <a:rPr lang="en-US" altLang="en-US" dirty="0" smtClean="0"/>
              <a:t>task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70C0"/>
                </a:solidFill>
              </a:rPr>
              <a:t>Circular wait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454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model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 consists of resources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Resource </a:t>
            </a:r>
            <a:r>
              <a:rPr lang="en-US" altLang="en-US" dirty="0"/>
              <a:t>types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. . .,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CPU cycles, memory space, I/O devices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Each </a:t>
            </a:r>
            <a:r>
              <a:rPr lang="en-US" altLang="en-US" dirty="0"/>
              <a:t>resource type </a:t>
            </a:r>
            <a:r>
              <a:rPr lang="en-US" altLang="en-US" i="1" dirty="0" err="1">
                <a:solidFill>
                  <a:srgbClr val="FF0000"/>
                </a:solidFill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/>
              <a:t> has </a:t>
            </a:r>
            <a:r>
              <a:rPr lang="en-US" altLang="en-US" i="1" dirty="0">
                <a:solidFill>
                  <a:srgbClr val="FF0000"/>
                </a:solidFill>
              </a:rPr>
              <a:t>W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instances.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Each </a:t>
            </a:r>
            <a:r>
              <a:rPr lang="en-US" altLang="en-US" dirty="0"/>
              <a:t>process utilizes a resource as follows: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request 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use 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Resource-allocation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047416"/>
            <a:ext cx="11417968" cy="491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Directed graph</a:t>
            </a:r>
          </a:p>
          <a:p>
            <a:pPr lvl="1"/>
            <a:r>
              <a:rPr lang="en-US" dirty="0" smtClean="0"/>
              <a:t>Nodes = {</a:t>
            </a:r>
            <a:r>
              <a:rPr lang="en-US" dirty="0" smtClean="0">
                <a:solidFill>
                  <a:srgbClr val="0070C0"/>
                </a:solidFill>
              </a:rPr>
              <a:t>Processes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Resources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Edges = {</a:t>
            </a:r>
            <a:r>
              <a:rPr lang="en-US" dirty="0" smtClean="0">
                <a:solidFill>
                  <a:srgbClr val="FF0000"/>
                </a:solidFill>
              </a:rPr>
              <a:t>Request </a:t>
            </a:r>
            <a:r>
              <a:rPr lang="en-US" dirty="0" smtClean="0"/>
              <a:t>edges: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Assignment</a:t>
            </a:r>
            <a:r>
              <a:rPr lang="en-US" dirty="0" smtClean="0"/>
              <a:t> edges:</a:t>
            </a:r>
            <a:r>
              <a:rPr lang="en-US" altLang="en-US" i="1" dirty="0" smtClean="0"/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 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altLang="en-US" dirty="0"/>
              <a:t>Process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Resource Type with 4 instances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requests instance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holding an instance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43233" y="2223588"/>
            <a:ext cx="1273175" cy="3975682"/>
            <a:chOff x="4343233" y="2223588"/>
            <a:chExt cx="1273175" cy="397568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671428" y="2223588"/>
              <a:ext cx="495300" cy="4953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4781383" y="3413127"/>
              <a:ext cx="438150" cy="419100"/>
              <a:chOff x="2666" y="1966"/>
              <a:chExt cx="276" cy="264"/>
            </a:xfrm>
            <a:solidFill>
              <a:srgbClr val="CCECFF"/>
            </a:solidFill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43233" y="4396623"/>
              <a:ext cx="1270000" cy="495300"/>
              <a:chOff x="3860800" y="3914775"/>
              <a:chExt cx="1270000" cy="495300"/>
            </a:xfrm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3860800" y="3914775"/>
                <a:ext cx="495300" cy="49530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i="1">
                    <a:latin typeface="Helvetica" panose="020B0604020202020204" pitchFamily="34" charset="0"/>
                  </a:rPr>
                  <a:t>P</a:t>
                </a:r>
                <a:r>
                  <a:rPr lang="en-US" altLang="en-US" i="1" baseline="-25000">
                    <a:latin typeface="Helvetica" panose="020B0604020202020204" pitchFamily="34" charset="0"/>
                  </a:rPr>
                  <a:t>i</a:t>
                </a:r>
                <a:endParaRPr lang="en-US" altLang="en-US" i="1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4692650" y="3978275"/>
                <a:ext cx="438150" cy="419100"/>
                <a:chOff x="2666" y="1966"/>
                <a:chExt cx="276" cy="264"/>
              </a:xfrm>
              <a:solidFill>
                <a:srgbClr val="CCECFF"/>
              </a:solidFill>
            </p:grpSpPr>
            <p:sp>
              <p:nvSpPr>
                <p:cNvPr id="16" name="Rectangle 14"/>
                <p:cNvSpPr>
                  <a:spLocks noChangeArrowheads="1"/>
                </p:cNvSpPr>
                <p:nvPr/>
              </p:nvSpPr>
              <p:spPr bwMode="auto">
                <a:xfrm>
                  <a:off x="2666" y="1966"/>
                  <a:ext cx="276" cy="2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" name="Rectangle 15"/>
                <p:cNvSpPr>
                  <a:spLocks noChangeArrowheads="1"/>
                </p:cNvSpPr>
                <p:nvPr/>
              </p:nvSpPr>
              <p:spPr bwMode="auto">
                <a:xfrm>
                  <a:off x="2736" y="2026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" name="Rectangle 16"/>
                <p:cNvSpPr>
                  <a:spLocks noChangeArrowheads="1"/>
                </p:cNvSpPr>
                <p:nvPr/>
              </p:nvSpPr>
              <p:spPr bwMode="auto">
                <a:xfrm>
                  <a:off x="2832" y="2026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" name="Rectangle 17"/>
                <p:cNvSpPr>
                  <a:spLocks noChangeArrowheads="1"/>
                </p:cNvSpPr>
                <p:nvPr/>
              </p:nvSpPr>
              <p:spPr bwMode="auto">
                <a:xfrm>
                  <a:off x="2736" y="2108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2" y="2108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365625" y="4181475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84508" y="5703970"/>
              <a:ext cx="1231900" cy="495300"/>
              <a:chOff x="3876675" y="5316538"/>
              <a:chExt cx="1231900" cy="495300"/>
            </a:xfrm>
          </p:grpSpPr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3876675" y="5316538"/>
                <a:ext cx="495300" cy="49530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i="1" dirty="0">
                    <a:latin typeface="Helvetica" panose="020B0604020202020204" pitchFamily="34" charset="0"/>
                  </a:rPr>
                  <a:t>P</a:t>
                </a:r>
                <a:r>
                  <a:rPr lang="en-US" altLang="en-US" i="1" baseline="-25000" dirty="0">
                    <a:latin typeface="Helvetica" panose="020B0604020202020204" pitchFamily="34" charset="0"/>
                  </a:rPr>
                  <a:t>i</a:t>
                </a:r>
                <a:endParaRPr lang="en-US" altLang="en-US" dirty="0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23" name="Group 21"/>
              <p:cNvGrpSpPr>
                <a:grpSpLocks/>
              </p:cNvGrpSpPr>
              <p:nvPr/>
            </p:nvGrpSpPr>
            <p:grpSpPr bwMode="auto">
              <a:xfrm>
                <a:off x="4670425" y="5380038"/>
                <a:ext cx="438150" cy="419100"/>
                <a:chOff x="2666" y="1966"/>
                <a:chExt cx="276" cy="264"/>
              </a:xfrm>
              <a:solidFill>
                <a:srgbClr val="CCECFF"/>
              </a:solidFill>
            </p:grpSpPr>
            <p:sp>
              <p:nvSpPr>
                <p:cNvPr id="25" name="Rectangle 22"/>
                <p:cNvSpPr>
                  <a:spLocks noChangeArrowheads="1"/>
                </p:cNvSpPr>
                <p:nvPr/>
              </p:nvSpPr>
              <p:spPr bwMode="auto">
                <a:xfrm>
                  <a:off x="2666" y="1966"/>
                  <a:ext cx="276" cy="2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2736" y="2026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2832" y="2026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2736" y="2108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2832" y="2108"/>
                  <a:ext cx="47" cy="4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4343400" y="5526088"/>
                <a:ext cx="476250" cy="104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0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8325853" y="2078942"/>
            <a:ext cx="2961648" cy="438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5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1237</Words>
  <Application>Microsoft Office PowerPoint</Application>
  <PresentationFormat>Widescreen</PresentationFormat>
  <Paragraphs>331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MS PGothic</vt:lpstr>
      <vt:lpstr>Arial</vt:lpstr>
      <vt:lpstr>Calibri</vt:lpstr>
      <vt:lpstr>Calibri Light</vt:lpstr>
      <vt:lpstr>Constantia</vt:lpstr>
      <vt:lpstr>Courier New</vt:lpstr>
      <vt:lpstr>Helvetica</vt:lpstr>
      <vt:lpstr>Monotype Sorts</vt:lpstr>
      <vt:lpstr>Segoe UI</vt:lpstr>
      <vt:lpstr>Segoe UI Semibold</vt:lpstr>
      <vt:lpstr>Symbol</vt:lpstr>
      <vt:lpstr>Times New Roman</vt:lpstr>
      <vt:lpstr>Verdana</vt:lpstr>
      <vt:lpstr>Webdings</vt:lpstr>
      <vt:lpstr>Wingdings</vt:lpstr>
      <vt:lpstr>Office Theme</vt:lpstr>
      <vt:lpstr>Deadlock, Starvation</vt:lpstr>
      <vt:lpstr>Why is deadlock handling important?</vt:lpstr>
      <vt:lpstr>Deadlock diagram of 2 processes</vt:lpstr>
      <vt:lpstr>Deadlock</vt:lpstr>
      <vt:lpstr>Illustration of deadlock</vt:lpstr>
      <vt:lpstr>Deadlock</vt:lpstr>
      <vt:lpstr>Necessary conditions</vt:lpstr>
      <vt:lpstr>How to model deadlock?</vt:lpstr>
      <vt:lpstr>Resource-allocation graph</vt:lpstr>
      <vt:lpstr>Is there a deadlock?</vt:lpstr>
      <vt:lpstr>Deadlock illustration in RAG</vt:lpstr>
      <vt:lpstr>How to handle deadlocks?</vt:lpstr>
      <vt:lpstr>1) Deadlock prevention (جلوگیری)</vt:lpstr>
      <vt:lpstr>Example of prevention of circular wait</vt:lpstr>
      <vt:lpstr>2) Deadlock avoidance (اجتناب)</vt:lpstr>
      <vt:lpstr>Safe state definition</vt:lpstr>
      <vt:lpstr>Safe state definition</vt:lpstr>
      <vt:lpstr>Safe mode example (1)</vt:lpstr>
      <vt:lpstr>Safe mode example (2)</vt:lpstr>
      <vt:lpstr>2.1) Resource-allocation graph (RAG) algorithm</vt:lpstr>
      <vt:lpstr>2.1) Resource-allocation graph (RAG) algorithm</vt:lpstr>
      <vt:lpstr>2.2) Banker’s algorithm</vt:lpstr>
      <vt:lpstr>2.2) Banker’s algorithm: Safety algorithm</vt:lpstr>
      <vt:lpstr>2.2) Banker’s algorithm: Resource-request algorithm for process Pi</vt:lpstr>
      <vt:lpstr>Banker’s algorithm example</vt:lpstr>
      <vt:lpstr>Banker’s algorithm example</vt:lpstr>
      <vt:lpstr>Example:  P1 Request (1,0,2)</vt:lpstr>
      <vt:lpstr>3) Deadlock detection &amp; recovery</vt:lpstr>
      <vt:lpstr>3.1) Resource-allocation graph and  wait-for graph</vt:lpstr>
      <vt:lpstr>3.2) Several instances of a resource type</vt:lpstr>
      <vt:lpstr>3.2) Several instances of a resource type</vt:lpstr>
      <vt:lpstr>Example of detection algorithm</vt:lpstr>
      <vt:lpstr>Example (Cont.)</vt:lpstr>
      <vt:lpstr>Recovery from deadlock:  Process Termination</vt:lpstr>
      <vt:lpstr>Recovery from deadlock:  Resource Preemption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1518</cp:revision>
  <dcterms:created xsi:type="dcterms:W3CDTF">2015-07-09T15:22:03Z</dcterms:created>
  <dcterms:modified xsi:type="dcterms:W3CDTF">2017-11-21T03:09:21Z</dcterms:modified>
</cp:coreProperties>
</file>