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3"/>
  </p:notesMasterIdLst>
  <p:handoutMasterIdLst>
    <p:handoutMasterId r:id="rId64"/>
  </p:handoutMasterIdLst>
  <p:sldIdLst>
    <p:sldId id="256" r:id="rId2"/>
    <p:sldId id="422" r:id="rId3"/>
    <p:sldId id="424" r:id="rId4"/>
    <p:sldId id="423" r:id="rId5"/>
    <p:sldId id="431" r:id="rId6"/>
    <p:sldId id="425" r:id="rId7"/>
    <p:sldId id="426" r:id="rId8"/>
    <p:sldId id="427" r:id="rId9"/>
    <p:sldId id="428" r:id="rId10"/>
    <p:sldId id="430" r:id="rId11"/>
    <p:sldId id="429" r:id="rId12"/>
    <p:sldId id="432" r:id="rId13"/>
    <p:sldId id="434" r:id="rId14"/>
    <p:sldId id="433" r:id="rId15"/>
    <p:sldId id="435" r:id="rId16"/>
    <p:sldId id="436" r:id="rId17"/>
    <p:sldId id="437" r:id="rId18"/>
    <p:sldId id="441" r:id="rId19"/>
    <p:sldId id="439" r:id="rId20"/>
    <p:sldId id="481" r:id="rId21"/>
    <p:sldId id="440" r:id="rId22"/>
    <p:sldId id="442" r:id="rId23"/>
    <p:sldId id="443" r:id="rId24"/>
    <p:sldId id="444" r:id="rId25"/>
    <p:sldId id="445" r:id="rId26"/>
    <p:sldId id="446" r:id="rId27"/>
    <p:sldId id="447" r:id="rId28"/>
    <p:sldId id="448" r:id="rId29"/>
    <p:sldId id="449" r:id="rId30"/>
    <p:sldId id="450" r:id="rId31"/>
    <p:sldId id="451" r:id="rId32"/>
    <p:sldId id="452" r:id="rId33"/>
    <p:sldId id="453" r:id="rId34"/>
    <p:sldId id="454" r:id="rId35"/>
    <p:sldId id="455" r:id="rId36"/>
    <p:sldId id="456" r:id="rId37"/>
    <p:sldId id="457" r:id="rId38"/>
    <p:sldId id="458" r:id="rId39"/>
    <p:sldId id="459" r:id="rId40"/>
    <p:sldId id="460" r:id="rId41"/>
    <p:sldId id="461" r:id="rId42"/>
    <p:sldId id="462" r:id="rId43"/>
    <p:sldId id="463" r:id="rId44"/>
    <p:sldId id="464" r:id="rId45"/>
    <p:sldId id="465" r:id="rId46"/>
    <p:sldId id="466" r:id="rId47"/>
    <p:sldId id="467" r:id="rId48"/>
    <p:sldId id="468" r:id="rId49"/>
    <p:sldId id="469" r:id="rId50"/>
    <p:sldId id="470" r:id="rId51"/>
    <p:sldId id="471" r:id="rId52"/>
    <p:sldId id="472" r:id="rId53"/>
    <p:sldId id="473" r:id="rId54"/>
    <p:sldId id="474" r:id="rId55"/>
    <p:sldId id="475" r:id="rId56"/>
    <p:sldId id="476" r:id="rId57"/>
    <p:sldId id="477" r:id="rId58"/>
    <p:sldId id="478" r:id="rId59"/>
    <p:sldId id="480" r:id="rId60"/>
    <p:sldId id="479" r:id="rId61"/>
    <p:sldId id="310" r:id="rId6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CC"/>
    <a:srgbClr val="CCFFFF"/>
    <a:srgbClr val="FFFFCC"/>
    <a:srgbClr val="00FFFF"/>
    <a:srgbClr val="66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799" autoAdjust="0"/>
  </p:normalViewPr>
  <p:slideViewPr>
    <p:cSldViewPr snapToGrid="0">
      <p:cViewPr varScale="1">
        <p:scale>
          <a:sx n="115" d="100"/>
          <a:sy n="115" d="100"/>
        </p:scale>
        <p:origin x="14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notesViewPr>
    <p:cSldViewPr snapToGrid="0">
      <p:cViewPr varScale="1">
        <p:scale>
          <a:sx n="61" d="100"/>
          <a:sy n="61" d="100"/>
        </p:scale>
        <p:origin x="2532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735DE5-58D3-48B1-B317-82A0B525C215}" type="datetimeFigureOut">
              <a:rPr lang="en-US" smtClean="0"/>
              <a:t>2018/12/11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A43661-7627-44BA-A6CC-537E81137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7100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D3B13C-888D-43A3-A09A-F537282FE818}" type="datetimeFigureOut">
              <a:rPr lang="en-US" smtClean="0"/>
              <a:t>2018/12/11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AD3545-B492-47AD-BA9C-F77EA58E3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0987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6576679"/>
            <a:ext cx="12192000" cy="30488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3316" y="2442412"/>
            <a:ext cx="9404684" cy="1215188"/>
          </a:xfrm>
        </p:spPr>
        <p:txBody>
          <a:bodyPr anchor="b"/>
          <a:lstStyle>
            <a:lvl1pPr algn="ctr">
              <a:defRPr sz="6000">
                <a:latin typeface="Segoe UI Semibold" panose="020B07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4432213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Hamid R. </a:t>
            </a:r>
            <a:r>
              <a:rPr lang="en-US" dirty="0" err="1"/>
              <a:t>Zarandi</a:t>
            </a:r>
            <a:endParaRPr lang="en-US" dirty="0"/>
          </a:p>
          <a:p>
            <a:r>
              <a:rPr lang="en-US" dirty="0"/>
              <a:t>h_zarandi@aut.ac.ir</a:t>
            </a:r>
          </a:p>
        </p:txBody>
      </p:sp>
      <p:sp>
        <p:nvSpPr>
          <p:cNvPr id="10" name="Title 1"/>
          <p:cNvSpPr txBox="1">
            <a:spLocks/>
          </p:cNvSpPr>
          <p:nvPr userDrawn="1"/>
        </p:nvSpPr>
        <p:spPr>
          <a:xfrm>
            <a:off x="3888202" y="656975"/>
            <a:ext cx="4485778" cy="97018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2400" b="1" dirty="0" err="1">
                <a:solidFill>
                  <a:schemeClr val="accent5">
                    <a:lumMod val="75000"/>
                  </a:schemeClr>
                </a:solidFill>
              </a:rPr>
              <a:t>Amirkabir</a:t>
            </a: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 University of Technology</a:t>
            </a:r>
          </a:p>
          <a:p>
            <a:pPr algn="just"/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(Tehran Polytechnic)</a:t>
            </a:r>
          </a:p>
          <a:p>
            <a:pPr algn="just"/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Department of Computer Engineering and Information</a:t>
            </a:r>
            <a:r>
              <a:rPr lang="en-US" sz="1200" b="1" baseline="0" dirty="0">
                <a:solidFill>
                  <a:schemeClr val="accent5">
                    <a:lumMod val="75000"/>
                  </a:schemeClr>
                </a:solidFill>
              </a:rPr>
              <a:t> Technology</a:t>
            </a:r>
            <a:endParaRPr lang="en-US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" name="Date Placeholder 3"/>
          <p:cNvSpPr txBox="1">
            <a:spLocks/>
          </p:cNvSpPr>
          <p:nvPr userDrawn="1"/>
        </p:nvSpPr>
        <p:spPr>
          <a:xfrm>
            <a:off x="425113" y="65399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Hamid R. </a:t>
            </a:r>
            <a:r>
              <a:rPr lang="en-US" dirty="0" err="1"/>
              <a:t>Zarandi</a:t>
            </a:r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-6018" y="6524586"/>
            <a:ext cx="12198018" cy="6037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8184" y="527289"/>
            <a:ext cx="1047985" cy="1109231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 flipV="1">
            <a:off x="2865513" y="1675920"/>
            <a:ext cx="5604719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 userDrawn="1"/>
        </p:nvGrpSpPr>
        <p:grpSpPr>
          <a:xfrm>
            <a:off x="-12032" y="-24066"/>
            <a:ext cx="12204031" cy="288761"/>
            <a:chOff x="-12032" y="-24066"/>
            <a:chExt cx="12204031" cy="288761"/>
          </a:xfrm>
        </p:grpSpPr>
        <p:sp>
          <p:nvSpPr>
            <p:cNvPr id="7" name="Rectangle 6"/>
            <p:cNvSpPr/>
            <p:nvPr userDrawn="1"/>
          </p:nvSpPr>
          <p:spPr>
            <a:xfrm>
              <a:off x="-12032" y="-24064"/>
              <a:ext cx="8253664" cy="288759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8241632" y="-24064"/>
              <a:ext cx="3950367" cy="28875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ight Triangle 14"/>
            <p:cNvSpPr/>
            <p:nvPr userDrawn="1"/>
          </p:nvSpPr>
          <p:spPr>
            <a:xfrm rot="16200000">
              <a:off x="7923437" y="-53502"/>
              <a:ext cx="288760" cy="347632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</p:grpSp>
      <p:sp>
        <p:nvSpPr>
          <p:cNvPr id="9" name="Rectangle 8"/>
          <p:cNvSpPr/>
          <p:nvPr userDrawn="1"/>
        </p:nvSpPr>
        <p:spPr>
          <a:xfrm>
            <a:off x="3876169" y="6581001"/>
            <a:ext cx="3226717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lvl="0"/>
            <a:r>
              <a:rPr lang="en-US" sz="12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Amirkabir</a:t>
            </a:r>
            <a:r>
              <a:rPr lang="en-US" sz="12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Univ. of Tech. (Tehran Polytechnic)</a:t>
            </a:r>
          </a:p>
        </p:txBody>
      </p:sp>
      <p:sp>
        <p:nvSpPr>
          <p:cNvPr id="18" name="Rectangle 17"/>
          <p:cNvSpPr/>
          <p:nvPr userDrawn="1"/>
        </p:nvSpPr>
        <p:spPr>
          <a:xfrm>
            <a:off x="8401060" y="6576393"/>
            <a:ext cx="876522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lvl="0"/>
            <a:r>
              <a:rPr lang="en-US" sz="12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2015/10/26</a:t>
            </a:r>
          </a:p>
        </p:txBody>
      </p:sp>
    </p:spTree>
    <p:extLst>
      <p:ext uri="{BB962C8B-B14F-4D97-AF65-F5344CB8AC3E}">
        <p14:creationId xmlns:p14="http://schemas.microsoft.com/office/powerpoint/2010/main" val="3204576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F3C51-C9F6-4E71-AFD7-52FD8BC039F1}" type="datetime1">
              <a:rPr lang="en-US" smtClean="0"/>
              <a:t>2018/12/11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C751A-587B-491D-8D9A-5982A8776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728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89748-7BD8-4B46-8C7A-E892DE87FAB4}" type="datetime1">
              <a:rPr lang="en-US" smtClean="0"/>
              <a:t>2018/12/11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C751A-587B-491D-8D9A-5982A8776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9870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D7584-E329-4F4A-AC02-6CE69C68B1A9}" type="datetime1">
              <a:rPr lang="en-US" smtClean="0"/>
              <a:t>2018/12/11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C751A-587B-491D-8D9A-5982A8776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912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265697"/>
            <a:ext cx="12191999" cy="624639"/>
          </a:xfrm>
          <a:solidFill>
            <a:schemeClr val="bg2"/>
          </a:solidFill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011" y="1263316"/>
            <a:ext cx="11417968" cy="4913647"/>
          </a:xfrm>
        </p:spPr>
        <p:txBody>
          <a:bodyPr/>
          <a:lstStyle>
            <a:lvl1pPr marL="228600" indent="-228600">
              <a:buClr>
                <a:srgbClr val="FF0000"/>
              </a:buClr>
              <a:buFont typeface="Wingdings" panose="05000000000000000000" pitchFamily="2" charset="2"/>
              <a:buChar char="Ø"/>
              <a:defRPr>
                <a:latin typeface="Segoe UI Semibold" panose="020B0702040204020203" pitchFamily="34" charset="0"/>
              </a:defRPr>
            </a:lvl1pPr>
            <a:lvl2pPr marL="685800" indent="-228600">
              <a:buFont typeface="Courier New" panose="02070309020205020404" pitchFamily="49" charset="0"/>
              <a:buChar char="o"/>
              <a:defRPr>
                <a:latin typeface="Segoe UI Semibold" panose="020B0702040204020203" pitchFamily="34" charset="0"/>
              </a:defRPr>
            </a:lvl2pPr>
            <a:lvl3pPr marL="1143000" indent="-228600">
              <a:buClr>
                <a:srgbClr val="00B050"/>
              </a:buClr>
              <a:buFont typeface="Wingdings" panose="05000000000000000000" pitchFamily="2" charset="2"/>
              <a:buChar char="§"/>
              <a:defRPr>
                <a:latin typeface="Segoe UI Semibold" panose="020B0702040204020203" pitchFamily="34" charset="0"/>
              </a:defRPr>
            </a:lvl3pPr>
            <a:lvl4pPr marL="1600200" indent="-228600">
              <a:buFont typeface="Wingdings" panose="05000000000000000000" pitchFamily="2" charset="2"/>
              <a:buChar char="ü"/>
              <a:defRPr>
                <a:latin typeface="Segoe UI Semibold" panose="020B0702040204020203" pitchFamily="34" charset="0"/>
              </a:defRPr>
            </a:lvl4pPr>
            <a:lvl5pPr>
              <a:defRPr>
                <a:latin typeface="Segoe UI Semibold" panose="020B07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-12032" y="-24066"/>
            <a:ext cx="12204031" cy="288761"/>
            <a:chOff x="-12032" y="-24066"/>
            <a:chExt cx="12204031" cy="288761"/>
          </a:xfrm>
        </p:grpSpPr>
        <p:sp>
          <p:nvSpPr>
            <p:cNvPr id="8" name="Rectangle 7"/>
            <p:cNvSpPr/>
            <p:nvPr userDrawn="1"/>
          </p:nvSpPr>
          <p:spPr>
            <a:xfrm>
              <a:off x="-12032" y="-24064"/>
              <a:ext cx="8253664" cy="288759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8241632" y="-24064"/>
              <a:ext cx="3950367" cy="28875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ight Triangle 9"/>
            <p:cNvSpPr/>
            <p:nvPr userDrawn="1"/>
          </p:nvSpPr>
          <p:spPr>
            <a:xfrm rot="16200000">
              <a:off x="7923437" y="-53502"/>
              <a:ext cx="288760" cy="347632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</p:grpSp>
      <p:sp>
        <p:nvSpPr>
          <p:cNvPr id="14" name="Rectangle 13"/>
          <p:cNvSpPr/>
          <p:nvPr userDrawn="1"/>
        </p:nvSpPr>
        <p:spPr>
          <a:xfrm>
            <a:off x="0" y="6576679"/>
            <a:ext cx="12192000" cy="30488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ate Placeholder 3"/>
          <p:cNvSpPr txBox="1">
            <a:spLocks/>
          </p:cNvSpPr>
          <p:nvPr userDrawn="1"/>
        </p:nvSpPr>
        <p:spPr>
          <a:xfrm>
            <a:off x="425113" y="65399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Hamid R. </a:t>
            </a:r>
            <a:r>
              <a:rPr lang="en-US" dirty="0" err="1"/>
              <a:t>Zarandi</a:t>
            </a:r>
            <a:endParaRPr lang="en-US" dirty="0"/>
          </a:p>
        </p:txBody>
      </p:sp>
      <p:sp>
        <p:nvSpPr>
          <p:cNvPr id="19" name="Rectangle 18"/>
          <p:cNvSpPr/>
          <p:nvPr userDrawn="1"/>
        </p:nvSpPr>
        <p:spPr>
          <a:xfrm>
            <a:off x="-6018" y="6524586"/>
            <a:ext cx="12198018" cy="6037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Date Placeholder 3"/>
          <p:cNvSpPr txBox="1">
            <a:spLocks/>
          </p:cNvSpPr>
          <p:nvPr userDrawn="1"/>
        </p:nvSpPr>
        <p:spPr>
          <a:xfrm>
            <a:off x="9537027" y="-62249"/>
            <a:ext cx="20012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cap="none" spc="0" dirty="0">
                <a:ln w="0"/>
                <a:solidFill>
                  <a:schemeClr val="tx1"/>
                </a:solidFill>
                <a:effectLst/>
              </a:rPr>
              <a:t>Operating Systems</a:t>
            </a:r>
          </a:p>
        </p:txBody>
      </p:sp>
      <p:sp>
        <p:nvSpPr>
          <p:cNvPr id="21" name="Rectangle 20"/>
          <p:cNvSpPr/>
          <p:nvPr userDrawn="1"/>
        </p:nvSpPr>
        <p:spPr>
          <a:xfrm>
            <a:off x="3876169" y="6581001"/>
            <a:ext cx="3226717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lvl="0"/>
            <a:r>
              <a:rPr lang="en-US" sz="12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Amirkabir</a:t>
            </a:r>
            <a:r>
              <a:rPr lang="en-US" sz="12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Univ. of Tech. (Tehran Polytechnic)</a:t>
            </a:r>
          </a:p>
        </p:txBody>
      </p:sp>
      <p:sp>
        <p:nvSpPr>
          <p:cNvPr id="22" name="Rectangle 21"/>
          <p:cNvSpPr/>
          <p:nvPr userDrawn="1"/>
        </p:nvSpPr>
        <p:spPr>
          <a:xfrm>
            <a:off x="8401060" y="6576393"/>
            <a:ext cx="876522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lvl="0"/>
            <a:r>
              <a:rPr lang="en-US" sz="12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2015/11/22</a:t>
            </a:r>
          </a:p>
        </p:txBody>
      </p:sp>
      <p:sp>
        <p:nvSpPr>
          <p:cNvPr id="23" name="Rectangle 22"/>
          <p:cNvSpPr/>
          <p:nvPr userDrawn="1"/>
        </p:nvSpPr>
        <p:spPr>
          <a:xfrm>
            <a:off x="10863523" y="6553160"/>
            <a:ext cx="876522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lvl="0"/>
            <a:fld id="{260ED966-A93E-4BDC-8C8E-640F54600953}" type="slidenum">
              <a:rPr lang="en-US" sz="120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‹#›</a:t>
            </a:fld>
            <a:r>
              <a:rPr lang="en-US" sz="12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</a:p>
        </p:txBody>
      </p:sp>
      <p:sp>
        <p:nvSpPr>
          <p:cNvPr id="25" name="Date Placeholder 3"/>
          <p:cNvSpPr txBox="1">
            <a:spLocks/>
          </p:cNvSpPr>
          <p:nvPr userDrawn="1"/>
        </p:nvSpPr>
        <p:spPr>
          <a:xfrm>
            <a:off x="854242" y="-81926"/>
            <a:ext cx="5101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 cap="none" spc="0" dirty="0">
              <a:ln w="0"/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46572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52" y="2383255"/>
            <a:ext cx="12191999" cy="1394660"/>
          </a:xfrm>
          <a:noFill/>
        </p:spPr>
        <p:txBody>
          <a:bodyPr>
            <a:noAutofit/>
          </a:bodyPr>
          <a:lstStyle>
            <a:lvl1pPr algn="ctr">
              <a:defRPr sz="4800">
                <a:latin typeface="Segoe UI Semibold" panose="020B07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-12032" y="-24066"/>
            <a:ext cx="12204031" cy="288761"/>
            <a:chOff x="-12032" y="-24066"/>
            <a:chExt cx="12204031" cy="288761"/>
          </a:xfrm>
        </p:grpSpPr>
        <p:sp>
          <p:nvSpPr>
            <p:cNvPr id="8" name="Rectangle 7"/>
            <p:cNvSpPr/>
            <p:nvPr userDrawn="1"/>
          </p:nvSpPr>
          <p:spPr>
            <a:xfrm>
              <a:off x="-12032" y="-24064"/>
              <a:ext cx="8253664" cy="288759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8241632" y="-24064"/>
              <a:ext cx="3950367" cy="28875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ight Triangle 9"/>
            <p:cNvSpPr/>
            <p:nvPr userDrawn="1"/>
          </p:nvSpPr>
          <p:spPr>
            <a:xfrm rot="16200000">
              <a:off x="7923437" y="-53502"/>
              <a:ext cx="288760" cy="347632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</p:grpSp>
      <p:sp>
        <p:nvSpPr>
          <p:cNvPr id="14" name="Rectangle 13"/>
          <p:cNvSpPr/>
          <p:nvPr userDrawn="1"/>
        </p:nvSpPr>
        <p:spPr>
          <a:xfrm>
            <a:off x="0" y="6576679"/>
            <a:ext cx="12192000" cy="30488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ate Placeholder 3"/>
          <p:cNvSpPr txBox="1">
            <a:spLocks/>
          </p:cNvSpPr>
          <p:nvPr userDrawn="1"/>
        </p:nvSpPr>
        <p:spPr>
          <a:xfrm>
            <a:off x="425113" y="65399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Hamid R. </a:t>
            </a:r>
            <a:r>
              <a:rPr lang="en-US" dirty="0" err="1"/>
              <a:t>Zarandi</a:t>
            </a:r>
            <a:endParaRPr lang="en-US" dirty="0"/>
          </a:p>
        </p:txBody>
      </p:sp>
      <p:sp>
        <p:nvSpPr>
          <p:cNvPr id="19" name="Rectangle 18"/>
          <p:cNvSpPr/>
          <p:nvPr userDrawn="1"/>
        </p:nvSpPr>
        <p:spPr>
          <a:xfrm>
            <a:off x="-6018" y="6524586"/>
            <a:ext cx="12198018" cy="6037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Date Placeholder 3"/>
          <p:cNvSpPr txBox="1">
            <a:spLocks/>
          </p:cNvSpPr>
          <p:nvPr userDrawn="1"/>
        </p:nvSpPr>
        <p:spPr>
          <a:xfrm>
            <a:off x="9537027" y="-62249"/>
            <a:ext cx="20012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cap="none" spc="0" dirty="0">
                <a:ln w="0"/>
                <a:solidFill>
                  <a:schemeClr val="tx1"/>
                </a:solidFill>
                <a:effectLst/>
              </a:rPr>
              <a:t>Operating Systems</a:t>
            </a:r>
          </a:p>
        </p:txBody>
      </p:sp>
      <p:sp>
        <p:nvSpPr>
          <p:cNvPr id="21" name="Rectangle 20"/>
          <p:cNvSpPr/>
          <p:nvPr userDrawn="1"/>
        </p:nvSpPr>
        <p:spPr>
          <a:xfrm>
            <a:off x="3876169" y="6581001"/>
            <a:ext cx="3226717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lvl="0"/>
            <a:r>
              <a:rPr lang="en-US" sz="12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Amirkabir</a:t>
            </a:r>
            <a:r>
              <a:rPr lang="en-US" sz="12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Univ. of Tech. (Tehran Polytechnic)</a:t>
            </a:r>
          </a:p>
        </p:txBody>
      </p:sp>
      <p:sp>
        <p:nvSpPr>
          <p:cNvPr id="22" name="Rectangle 21"/>
          <p:cNvSpPr/>
          <p:nvPr userDrawn="1"/>
        </p:nvSpPr>
        <p:spPr>
          <a:xfrm>
            <a:off x="8401060" y="6576393"/>
            <a:ext cx="876522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lvl="0"/>
            <a:r>
              <a:rPr lang="en-US" sz="12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2015/11/22</a:t>
            </a:r>
          </a:p>
        </p:txBody>
      </p:sp>
      <p:sp>
        <p:nvSpPr>
          <p:cNvPr id="23" name="Rectangle 22"/>
          <p:cNvSpPr/>
          <p:nvPr userDrawn="1"/>
        </p:nvSpPr>
        <p:spPr>
          <a:xfrm>
            <a:off x="10863523" y="6553160"/>
            <a:ext cx="876522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lvl="0"/>
            <a:fld id="{260ED966-A93E-4BDC-8C8E-640F54600953}" type="slidenum">
              <a:rPr lang="en-US" sz="120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‹#›</a:t>
            </a:fld>
            <a:r>
              <a:rPr lang="en-US" sz="12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</a:p>
        </p:txBody>
      </p:sp>
      <p:sp>
        <p:nvSpPr>
          <p:cNvPr id="25" name="Date Placeholder 3"/>
          <p:cNvSpPr txBox="1">
            <a:spLocks/>
          </p:cNvSpPr>
          <p:nvPr userDrawn="1"/>
        </p:nvSpPr>
        <p:spPr>
          <a:xfrm>
            <a:off x="854242" y="-81926"/>
            <a:ext cx="5101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 cap="none" spc="0" dirty="0">
              <a:ln w="0"/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3806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CC35F-1660-4D08-AD38-B9FE2ED9D2FF}" type="datetime1">
              <a:rPr lang="en-US" smtClean="0"/>
              <a:t>2018/12/11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C751A-587B-491D-8D9A-5982A8776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06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20309-AA3E-4B70-9930-22580A7FDD9F}" type="datetime1">
              <a:rPr lang="en-US" smtClean="0"/>
              <a:t>2018/12/11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C751A-587B-491D-8D9A-5982A8776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918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DCDD9-AE6F-44B2-A640-38DBFED1269E}" type="datetime1">
              <a:rPr lang="en-US" smtClean="0"/>
              <a:t>2018/12/11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C751A-587B-491D-8D9A-5982A8776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911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0B44A-6F1D-4395-8373-4E99E4C6DBD5}" type="datetime1">
              <a:rPr lang="en-US" smtClean="0"/>
              <a:t>2018/12/11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C751A-587B-491D-8D9A-5982A8776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375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A6051-12E7-4E65-A2F9-A113526CF979}" type="datetime1">
              <a:rPr lang="en-US" smtClean="0"/>
              <a:t>2018/12/11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C751A-587B-491D-8D9A-5982A8776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282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8A6C5-1F81-4B95-B248-D916C2D96408}" type="datetime1">
              <a:rPr lang="en-US" smtClean="0"/>
              <a:t>2018/12/11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C751A-587B-491D-8D9A-5982A8776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340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45357A-10B4-4A5D-90A6-7230FA8A19AE}" type="datetime1">
              <a:rPr lang="en-US" smtClean="0"/>
              <a:t>2018/12/11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8C751A-587B-491D-8D9A-5982A8776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568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442412"/>
            <a:ext cx="9144000" cy="1253288"/>
          </a:xfrm>
        </p:spPr>
        <p:txBody>
          <a:bodyPr>
            <a:normAutofit/>
          </a:bodyPr>
          <a:lstStyle/>
          <a:p>
            <a:r>
              <a:rPr lang="en-US" sz="4400" dirty="0"/>
              <a:t>Main Memory Management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Hamid R. </a:t>
            </a:r>
            <a:r>
              <a:rPr lang="en-US" dirty="0" err="1"/>
              <a:t>Zarandi</a:t>
            </a:r>
            <a:endParaRPr lang="en-US" dirty="0"/>
          </a:p>
          <a:p>
            <a:r>
              <a:rPr lang="en-US" dirty="0"/>
              <a:t>h_zarandi@aut.ac.ir</a:t>
            </a:r>
          </a:p>
        </p:txBody>
      </p:sp>
    </p:spTree>
    <p:extLst>
      <p:ext uri="{BB962C8B-B14F-4D97-AF65-F5344CB8AC3E}">
        <p14:creationId xmlns:p14="http://schemas.microsoft.com/office/powerpoint/2010/main" val="40308326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Dynamic linking and loading</a:t>
            </a:r>
          </a:p>
        </p:txBody>
      </p:sp>
    </p:spTree>
    <p:extLst>
      <p:ext uri="{BB962C8B-B14F-4D97-AF65-F5344CB8AC3E}">
        <p14:creationId xmlns:p14="http://schemas.microsoft.com/office/powerpoint/2010/main" val="1415664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253665"/>
            <a:ext cx="12191999" cy="624639"/>
          </a:xfrm>
        </p:spPr>
        <p:txBody>
          <a:bodyPr>
            <a:normAutofit fontScale="90000"/>
          </a:bodyPr>
          <a:lstStyle/>
          <a:p>
            <a:r>
              <a:rPr lang="en-US" dirty="0"/>
              <a:t>Dynamic loading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011" y="1614488"/>
            <a:ext cx="11417968" cy="456247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Dynamic loading</a:t>
            </a:r>
          </a:p>
          <a:p>
            <a:pPr lvl="1"/>
            <a:r>
              <a:rPr lang="en-US" dirty="0"/>
              <a:t>A routine is </a:t>
            </a:r>
            <a:r>
              <a:rPr lang="en-US" dirty="0">
                <a:solidFill>
                  <a:srgbClr val="0070C0"/>
                </a:solidFill>
              </a:rPr>
              <a:t>not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loaded</a:t>
            </a:r>
            <a:r>
              <a:rPr lang="en-US" dirty="0"/>
              <a:t> until it is </a:t>
            </a:r>
            <a:r>
              <a:rPr lang="en-US" dirty="0">
                <a:solidFill>
                  <a:srgbClr val="0070C0"/>
                </a:solidFill>
              </a:rPr>
              <a:t>called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All routines except </a:t>
            </a:r>
            <a:r>
              <a:rPr lang="en-US" i="1" dirty="0">
                <a:solidFill>
                  <a:srgbClr val="0070C0"/>
                </a:solidFill>
              </a:rPr>
              <a:t>main()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are kept on disk</a:t>
            </a:r>
          </a:p>
          <a:p>
            <a:pPr lvl="1"/>
            <a:endParaRPr lang="en-US" dirty="0">
              <a:solidFill>
                <a:srgbClr val="0070C0"/>
              </a:solidFill>
            </a:endParaRPr>
          </a:p>
          <a:p>
            <a:pPr lvl="1"/>
            <a:r>
              <a:rPr lang="en-US" dirty="0">
                <a:solidFill>
                  <a:srgbClr val="0070C0"/>
                </a:solidFill>
              </a:rPr>
              <a:t>Better</a:t>
            </a:r>
            <a:r>
              <a:rPr lang="en-US" dirty="0"/>
              <a:t> space utilization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Some routines are </a:t>
            </a:r>
            <a:r>
              <a:rPr lang="en-US" dirty="0">
                <a:solidFill>
                  <a:srgbClr val="0070C0"/>
                </a:solidFill>
              </a:rPr>
              <a:t>infrequently</a:t>
            </a:r>
            <a:r>
              <a:rPr lang="en-US" dirty="0"/>
              <a:t> needed: </a:t>
            </a:r>
            <a:r>
              <a:rPr lang="en-US" i="1" dirty="0">
                <a:solidFill>
                  <a:srgbClr val="00B050"/>
                </a:solidFill>
              </a:rPr>
              <a:t>error functions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In the case of call, if it is not loaded, linking loader first loads it to the memory and update program’s address table to reflect this change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062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265697"/>
            <a:ext cx="12191999" cy="624639"/>
          </a:xfrm>
        </p:spPr>
        <p:txBody>
          <a:bodyPr>
            <a:normAutofit fontScale="90000"/>
          </a:bodyPr>
          <a:lstStyle/>
          <a:p>
            <a:r>
              <a:rPr lang="en-US" dirty="0"/>
              <a:t>Dynamic linking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011" y="1263316"/>
            <a:ext cx="11417968" cy="491364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FF0000"/>
                </a:solidFill>
              </a:rPr>
              <a:t>Dynamic linking (Dynamically linked libraries)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System libraries that are </a:t>
            </a:r>
            <a:r>
              <a:rPr lang="en-US" dirty="0">
                <a:solidFill>
                  <a:schemeClr val="accent5"/>
                </a:solidFill>
              </a:rPr>
              <a:t>linked</a:t>
            </a:r>
            <a:r>
              <a:rPr lang="en-US" dirty="0"/>
              <a:t> to user programs when they are </a:t>
            </a:r>
            <a:r>
              <a:rPr lang="en-US" dirty="0">
                <a:solidFill>
                  <a:schemeClr val="accent5"/>
                </a:solidFill>
              </a:rPr>
              <a:t>run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/>
                </a:solidFill>
              </a:rPr>
              <a:t>No waste </a:t>
            </a:r>
            <a:r>
              <a:rPr lang="en-US" dirty="0"/>
              <a:t>of memory and disk space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Example: </a:t>
            </a:r>
            <a:r>
              <a:rPr lang="en-US" dirty="0">
                <a:solidFill>
                  <a:schemeClr val="accent5"/>
                </a:solidFill>
              </a:rPr>
              <a:t>Language subroutines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/>
                </a:solidFill>
              </a:rPr>
              <a:t>Stub</a:t>
            </a:r>
            <a:r>
              <a:rPr lang="en-US" dirty="0"/>
              <a:t>: small piece of code used to locate dynamic linked libraries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Replace itself with the address of the routine &amp; executes the routine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Also known as </a:t>
            </a:r>
            <a:r>
              <a:rPr lang="en-US" dirty="0">
                <a:solidFill>
                  <a:srgbClr val="FF0000"/>
                </a:solidFill>
              </a:rPr>
              <a:t>Shared Libraries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FF0000"/>
                </a:solidFill>
              </a:rPr>
              <a:t>Static linking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System libraries are linked to user programs during </a:t>
            </a:r>
            <a:r>
              <a:rPr lang="en-US" dirty="0">
                <a:solidFill>
                  <a:schemeClr val="accent5"/>
                </a:solidFill>
              </a:rPr>
              <a:t>compile time</a:t>
            </a:r>
          </a:p>
        </p:txBody>
      </p:sp>
    </p:spTree>
    <p:extLst>
      <p:ext uri="{BB962C8B-B14F-4D97-AF65-F5344CB8AC3E}">
        <p14:creationId xmlns:p14="http://schemas.microsoft.com/office/powerpoint/2010/main" val="3756316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Swapping</a:t>
            </a:r>
          </a:p>
        </p:txBody>
      </p:sp>
    </p:spTree>
    <p:extLst>
      <p:ext uri="{BB962C8B-B14F-4D97-AF65-F5344CB8AC3E}">
        <p14:creationId xmlns:p14="http://schemas.microsoft.com/office/powerpoint/2010/main" val="15224837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Swapping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011" y="1263316"/>
            <a:ext cx="6135855" cy="491364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FF0000"/>
                </a:solidFill>
              </a:rPr>
              <a:t>Swapping</a:t>
            </a:r>
            <a:r>
              <a:rPr lang="en-US" sz="2400" dirty="0"/>
              <a:t> </a:t>
            </a:r>
            <a:r>
              <a:rPr lang="en-US" sz="2000" dirty="0"/>
              <a:t>is performed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temporarily</a:t>
            </a:r>
            <a:r>
              <a:rPr lang="en-US" sz="2000" dirty="0"/>
              <a:t> between </a:t>
            </a:r>
            <a:r>
              <a:rPr lang="en-US" sz="2000" dirty="0">
                <a:solidFill>
                  <a:srgbClr val="0070C0"/>
                </a:solidFill>
              </a:rPr>
              <a:t>memory</a:t>
            </a:r>
            <a:r>
              <a:rPr lang="en-US" sz="2000" dirty="0"/>
              <a:t> and </a:t>
            </a:r>
            <a:r>
              <a:rPr lang="en-US" sz="2000" dirty="0">
                <a:solidFill>
                  <a:srgbClr val="0070C0"/>
                </a:solidFill>
              </a:rPr>
              <a:t>backing store</a:t>
            </a:r>
          </a:p>
          <a:p>
            <a:pPr>
              <a:lnSpc>
                <a:spcPct val="100000"/>
              </a:lnSpc>
            </a:pPr>
            <a:endParaRPr lang="en-US" altLang="en-US" sz="2400" b="1" dirty="0">
              <a:solidFill>
                <a:srgbClr val="3366FF"/>
              </a:solidFill>
            </a:endParaRPr>
          </a:p>
          <a:p>
            <a:pPr>
              <a:lnSpc>
                <a:spcPct val="100000"/>
              </a:lnSpc>
            </a:pPr>
            <a:r>
              <a:rPr lang="en-US" altLang="en-US" sz="2400" b="1" dirty="0">
                <a:solidFill>
                  <a:srgbClr val="3366FF"/>
                </a:solidFill>
              </a:rPr>
              <a:t>Backing store</a:t>
            </a:r>
            <a:r>
              <a:rPr lang="en-US" altLang="en-US" sz="2400" dirty="0">
                <a:solidFill>
                  <a:srgbClr val="3366FF"/>
                </a:solidFill>
              </a:rPr>
              <a:t> </a:t>
            </a:r>
            <a:r>
              <a:rPr lang="en-US" altLang="en-US" sz="2400" dirty="0"/>
              <a:t>– </a:t>
            </a:r>
            <a:r>
              <a:rPr lang="en-US" altLang="en-US" sz="2000" dirty="0">
                <a:solidFill>
                  <a:schemeClr val="accent5"/>
                </a:solidFill>
              </a:rPr>
              <a:t>fast</a:t>
            </a:r>
            <a:r>
              <a:rPr lang="en-US" altLang="en-US" sz="2000" dirty="0"/>
              <a:t> disk large enough to accommodate copies of </a:t>
            </a:r>
            <a:r>
              <a:rPr lang="en-US" altLang="en-US" sz="2000" dirty="0">
                <a:solidFill>
                  <a:schemeClr val="accent5"/>
                </a:solidFill>
              </a:rPr>
              <a:t>all</a:t>
            </a:r>
            <a:r>
              <a:rPr lang="en-US" altLang="en-US" sz="2000" dirty="0"/>
              <a:t> memory images for all users; must provide </a:t>
            </a:r>
            <a:r>
              <a:rPr lang="en-US" altLang="en-US" sz="2000" dirty="0">
                <a:solidFill>
                  <a:schemeClr val="accent5"/>
                </a:solidFill>
              </a:rPr>
              <a:t>direct</a:t>
            </a:r>
            <a:r>
              <a:rPr lang="en-US" altLang="en-US" sz="2000" dirty="0"/>
              <a:t> access to these memory images</a:t>
            </a:r>
          </a:p>
          <a:p>
            <a:pPr>
              <a:lnSpc>
                <a:spcPct val="100000"/>
              </a:lnSpc>
            </a:pPr>
            <a:endParaRPr lang="en-US" altLang="en-US" sz="2000" dirty="0"/>
          </a:p>
          <a:p>
            <a:pPr>
              <a:lnSpc>
                <a:spcPct val="100000"/>
              </a:lnSpc>
            </a:pPr>
            <a:r>
              <a:rPr lang="en-US" altLang="en-US" sz="2000" dirty="0"/>
              <a:t>Possible of </a:t>
            </a:r>
            <a:r>
              <a:rPr lang="en-US" altLang="en-US" sz="2000" dirty="0">
                <a:solidFill>
                  <a:srgbClr val="FF0000"/>
                </a:solidFill>
              </a:rPr>
              <a:t>total process</a:t>
            </a:r>
            <a:r>
              <a:rPr lang="en-US" altLang="en-US" sz="2000" dirty="0"/>
              <a:t> memory spaces </a:t>
            </a:r>
            <a:r>
              <a:rPr lang="en-US" altLang="en-US" sz="2000" dirty="0">
                <a:solidFill>
                  <a:srgbClr val="FF0000"/>
                </a:solidFill>
              </a:rPr>
              <a:t>exceeds</a:t>
            </a:r>
            <a:r>
              <a:rPr lang="en-US" altLang="en-US" sz="2000" dirty="0"/>
              <a:t> real physical memory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en-US" sz="1800" dirty="0">
                <a:solidFill>
                  <a:srgbClr val="FF0000"/>
                </a:solidFill>
                <a:sym typeface="Wingdings" panose="05000000000000000000" pitchFamily="2" charset="2"/>
              </a:rPr>
              <a:t> Use of Backing store</a:t>
            </a:r>
            <a:endParaRPr lang="en-US" altLang="en-US" sz="1800" dirty="0">
              <a:solidFill>
                <a:srgbClr val="FF0000"/>
              </a:solidFill>
            </a:endParaRPr>
          </a:p>
          <a:p>
            <a:pPr>
              <a:lnSpc>
                <a:spcPct val="100000"/>
              </a:lnSpc>
            </a:pPr>
            <a:endParaRPr lang="en-US" sz="2400" dirty="0"/>
          </a:p>
        </p:txBody>
      </p:sp>
      <p:pic>
        <p:nvPicPr>
          <p:cNvPr id="4" name="Picture 4" descr="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3687" y="1989722"/>
            <a:ext cx="5099050" cy="3814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0036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Swapping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en-US" sz="2400" dirty="0">
                <a:solidFill>
                  <a:srgbClr val="FF0000"/>
                </a:solidFill>
              </a:rPr>
              <a:t>Does the swapped out process need to swap back in to same physical addresses?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/>
              <a:t>Depends on address binding method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/>
              <a:t>Plus consider pending I/O to/from process memory space</a:t>
            </a:r>
          </a:p>
          <a:p>
            <a:pPr>
              <a:lnSpc>
                <a:spcPct val="100000"/>
              </a:lnSpc>
            </a:pPr>
            <a:endParaRPr lang="en-US" altLang="en-US" sz="2400" dirty="0">
              <a:solidFill>
                <a:srgbClr val="0070C0"/>
              </a:solidFill>
            </a:endParaRPr>
          </a:p>
          <a:p>
            <a:pPr>
              <a:lnSpc>
                <a:spcPct val="100000"/>
              </a:lnSpc>
            </a:pPr>
            <a:r>
              <a:rPr lang="en-US" altLang="en-US" sz="2400" dirty="0">
                <a:solidFill>
                  <a:srgbClr val="0070C0"/>
                </a:solidFill>
              </a:rPr>
              <a:t>Pending IO</a:t>
            </a:r>
            <a:r>
              <a:rPr lang="en-US" altLang="en-US" sz="2400" dirty="0"/>
              <a:t>: cannot swap out as IO would occur to wrong swapped in process!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/>
              <a:t>Or always transfer IO to kernel space, then to IO device; this is known as </a:t>
            </a:r>
            <a:r>
              <a:rPr lang="en-US" altLang="en-US" sz="2000" dirty="0">
                <a:solidFill>
                  <a:srgbClr val="FF0000"/>
                </a:solidFill>
              </a:rPr>
              <a:t>double buffering</a:t>
            </a:r>
            <a:r>
              <a:rPr lang="en-US" altLang="en-US" sz="2000" dirty="0"/>
              <a:t>; adds </a:t>
            </a:r>
            <a:r>
              <a:rPr lang="en-US" altLang="en-US" sz="2000" dirty="0">
                <a:solidFill>
                  <a:srgbClr val="FF0000"/>
                </a:solidFill>
              </a:rPr>
              <a:t>overheads</a:t>
            </a:r>
          </a:p>
          <a:p>
            <a:pPr>
              <a:lnSpc>
                <a:spcPct val="10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95995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Swapping and modern OSs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011" y="2414588"/>
            <a:ext cx="11417968" cy="3762375"/>
          </a:xfrm>
        </p:spPr>
        <p:txBody>
          <a:bodyPr/>
          <a:lstStyle/>
          <a:p>
            <a:r>
              <a:rPr lang="en-US" dirty="0">
                <a:solidFill>
                  <a:schemeClr val="accent5"/>
                </a:solidFill>
              </a:rPr>
              <a:t>Standard swapping </a:t>
            </a:r>
            <a:r>
              <a:rPr lang="en-US" dirty="0"/>
              <a:t>is not used in </a:t>
            </a:r>
            <a:r>
              <a:rPr lang="en-US" dirty="0">
                <a:solidFill>
                  <a:srgbClr val="FF0000"/>
                </a:solidFill>
              </a:rPr>
              <a:t>Linux</a:t>
            </a:r>
            <a:r>
              <a:rPr lang="en-US" dirty="0"/>
              <a:t> &amp; </a:t>
            </a:r>
            <a:r>
              <a:rPr lang="en-US" dirty="0">
                <a:solidFill>
                  <a:srgbClr val="FF0000"/>
                </a:solidFill>
              </a:rPr>
              <a:t>Windows</a:t>
            </a:r>
            <a:r>
              <a:rPr lang="en-US" dirty="0"/>
              <a:t>!</a:t>
            </a:r>
          </a:p>
          <a:p>
            <a:pPr lvl="1"/>
            <a:r>
              <a:rPr lang="en-US" dirty="0"/>
              <a:t>Modified version is used:</a:t>
            </a:r>
          </a:p>
          <a:p>
            <a:pPr lvl="2"/>
            <a:r>
              <a:rPr lang="en-US" dirty="0">
                <a:solidFill>
                  <a:schemeClr val="accent5"/>
                </a:solidFill>
              </a:rPr>
              <a:t>Swap</a:t>
            </a:r>
            <a:r>
              <a:rPr lang="en-US" dirty="0"/>
              <a:t> only when </a:t>
            </a:r>
            <a:r>
              <a:rPr lang="en-US" dirty="0">
                <a:solidFill>
                  <a:schemeClr val="accent5"/>
                </a:solidFill>
              </a:rPr>
              <a:t>free</a:t>
            </a:r>
            <a:r>
              <a:rPr lang="en-US" dirty="0"/>
              <a:t> memory is </a:t>
            </a:r>
            <a:r>
              <a:rPr lang="en-US" dirty="0">
                <a:solidFill>
                  <a:schemeClr val="accent5"/>
                </a:solidFill>
              </a:rPr>
              <a:t>extremely low </a:t>
            </a:r>
            <a:r>
              <a:rPr lang="en-US" dirty="0"/>
              <a:t>(</a:t>
            </a:r>
            <a:r>
              <a:rPr lang="en-US" dirty="0">
                <a:solidFill>
                  <a:schemeClr val="accent5"/>
                </a:solidFill>
              </a:rPr>
              <a:t>less than threshold</a:t>
            </a:r>
            <a:r>
              <a:rPr lang="en-US" dirty="0"/>
              <a:t>)</a:t>
            </a:r>
          </a:p>
          <a:p>
            <a:pPr lvl="2"/>
            <a:r>
              <a:rPr lang="en-US" dirty="0">
                <a:solidFill>
                  <a:schemeClr val="accent5"/>
                </a:solidFill>
              </a:rPr>
              <a:t>Disable</a:t>
            </a:r>
            <a:r>
              <a:rPr lang="en-US" dirty="0"/>
              <a:t> swapping when </a:t>
            </a:r>
            <a:r>
              <a:rPr lang="en-US" dirty="0">
                <a:solidFill>
                  <a:schemeClr val="accent5"/>
                </a:solidFill>
              </a:rPr>
              <a:t>free</a:t>
            </a:r>
            <a:r>
              <a:rPr lang="en-US" dirty="0"/>
              <a:t> memory is </a:t>
            </a:r>
            <a:r>
              <a:rPr lang="en-US" dirty="0">
                <a:solidFill>
                  <a:schemeClr val="accent5"/>
                </a:solidFill>
              </a:rPr>
              <a:t>more than threshold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764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Swapping cost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011" y="1263316"/>
            <a:ext cx="11417968" cy="4913647"/>
          </a:xfrm>
        </p:spPr>
        <p:txBody>
          <a:bodyPr/>
          <a:lstStyle/>
          <a:p>
            <a:r>
              <a:rPr lang="en-US" sz="2400" dirty="0"/>
              <a:t>Major part of swap time is </a:t>
            </a:r>
            <a:r>
              <a:rPr lang="en-US" sz="2400" dirty="0">
                <a:solidFill>
                  <a:srgbClr val="FF0000"/>
                </a:solidFill>
              </a:rPr>
              <a:t>transfer time</a:t>
            </a:r>
          </a:p>
          <a:p>
            <a:endParaRPr lang="en-US" dirty="0"/>
          </a:p>
          <a:p>
            <a:r>
              <a:rPr lang="en-US" sz="2400" dirty="0">
                <a:solidFill>
                  <a:srgbClr val="FF0000"/>
                </a:solidFill>
              </a:rPr>
              <a:t>Total transfer time </a:t>
            </a:r>
            <a:r>
              <a:rPr lang="en-US" sz="2400" dirty="0"/>
              <a:t>is </a:t>
            </a:r>
            <a:r>
              <a:rPr lang="en-US" sz="2400" dirty="0">
                <a:solidFill>
                  <a:schemeClr val="accent5"/>
                </a:solidFill>
              </a:rPr>
              <a:t>proportional</a:t>
            </a:r>
            <a:r>
              <a:rPr lang="en-US" sz="2400" dirty="0"/>
              <a:t> to the </a:t>
            </a:r>
            <a:r>
              <a:rPr lang="en-US" sz="2400" dirty="0">
                <a:solidFill>
                  <a:schemeClr val="accent5"/>
                </a:solidFill>
              </a:rPr>
              <a:t>amount</a:t>
            </a:r>
            <a:r>
              <a:rPr lang="en-US" sz="2400" dirty="0"/>
              <a:t> of memory swapped.</a:t>
            </a:r>
          </a:p>
          <a:p>
            <a:endParaRPr lang="en-US" dirty="0"/>
          </a:p>
          <a:p>
            <a:r>
              <a:rPr lang="en-US" dirty="0"/>
              <a:t>Example:</a:t>
            </a:r>
          </a:p>
          <a:p>
            <a:pPr lvl="1"/>
            <a:r>
              <a:rPr lang="en-US" dirty="0">
                <a:solidFill>
                  <a:schemeClr val="accent5"/>
                </a:solidFill>
              </a:rPr>
              <a:t>100 MB </a:t>
            </a:r>
            <a:r>
              <a:rPr lang="en-US" dirty="0"/>
              <a:t>process swapping to hard disk with transfer rate of </a:t>
            </a:r>
            <a:r>
              <a:rPr lang="en-US" dirty="0">
                <a:solidFill>
                  <a:schemeClr val="accent5"/>
                </a:solidFill>
              </a:rPr>
              <a:t>50 MB/sec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Swap out time of </a:t>
            </a:r>
            <a:r>
              <a:rPr lang="en-US" dirty="0">
                <a:solidFill>
                  <a:schemeClr val="accent5"/>
                </a:solidFill>
              </a:rPr>
              <a:t>2(sec)+swap in </a:t>
            </a:r>
            <a:r>
              <a:rPr lang="en-US" dirty="0"/>
              <a:t>of same size process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Total context switch swapping component time of </a:t>
            </a:r>
            <a:r>
              <a:rPr lang="en-US" dirty="0">
                <a:solidFill>
                  <a:schemeClr val="accent5"/>
                </a:solidFill>
              </a:rPr>
              <a:t>4 sec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65918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Memory allocation</a:t>
            </a:r>
          </a:p>
        </p:txBody>
      </p:sp>
    </p:spTree>
    <p:extLst>
      <p:ext uri="{BB962C8B-B14F-4D97-AF65-F5344CB8AC3E}">
        <p14:creationId xmlns:p14="http://schemas.microsoft.com/office/powerpoint/2010/main" val="7520498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Memory allocation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2979" y="1263316"/>
            <a:ext cx="11417968" cy="4913647"/>
          </a:xfrm>
        </p:spPr>
        <p:txBody>
          <a:bodyPr/>
          <a:lstStyle/>
          <a:p>
            <a:r>
              <a:rPr lang="en-US" dirty="0"/>
              <a:t>Different types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Contiguous</a:t>
            </a:r>
          </a:p>
          <a:p>
            <a:pPr lvl="2"/>
            <a:r>
              <a:rPr lang="en-US" dirty="0"/>
              <a:t>Each process is in a </a:t>
            </a:r>
            <a:r>
              <a:rPr lang="en-US" dirty="0">
                <a:solidFill>
                  <a:schemeClr val="accent5"/>
                </a:solidFill>
              </a:rPr>
              <a:t>single section </a:t>
            </a:r>
            <a:r>
              <a:rPr lang="en-US" dirty="0"/>
              <a:t>of memory that is </a:t>
            </a:r>
            <a:r>
              <a:rPr lang="en-US" dirty="0">
                <a:solidFill>
                  <a:schemeClr val="accent5"/>
                </a:solidFill>
              </a:rPr>
              <a:t>contiguous</a:t>
            </a:r>
            <a:r>
              <a:rPr lang="en-US" dirty="0"/>
              <a:t> to sections of </a:t>
            </a:r>
            <a:r>
              <a:rPr lang="en-US" dirty="0">
                <a:solidFill>
                  <a:schemeClr val="accent5"/>
                </a:solidFill>
              </a:rPr>
              <a:t>others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Segmentation</a:t>
            </a:r>
          </a:p>
          <a:p>
            <a:pPr lvl="2"/>
            <a:r>
              <a:rPr lang="en-US" dirty="0"/>
              <a:t>Each process is divided into different </a:t>
            </a:r>
            <a:r>
              <a:rPr lang="en-US" dirty="0">
                <a:solidFill>
                  <a:schemeClr val="accent5"/>
                </a:solidFill>
              </a:rPr>
              <a:t>segments</a:t>
            </a:r>
            <a:r>
              <a:rPr lang="en-US" dirty="0"/>
              <a:t>; each one is located in </a:t>
            </a:r>
            <a:r>
              <a:rPr lang="en-US" dirty="0">
                <a:solidFill>
                  <a:schemeClr val="accent5"/>
                </a:solidFill>
              </a:rPr>
              <a:t>different</a:t>
            </a:r>
            <a:r>
              <a:rPr lang="en-US" dirty="0"/>
              <a:t> part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Paging</a:t>
            </a:r>
          </a:p>
          <a:p>
            <a:pPr lvl="2"/>
            <a:r>
              <a:rPr lang="en-US" dirty="0"/>
              <a:t>Each process is divided into </a:t>
            </a:r>
            <a:r>
              <a:rPr lang="en-US" dirty="0">
                <a:solidFill>
                  <a:schemeClr val="accent5"/>
                </a:solidFill>
              </a:rPr>
              <a:t>same–small–size pages</a:t>
            </a:r>
            <a:r>
              <a:rPr lang="en-US" dirty="0"/>
              <a:t>; </a:t>
            </a:r>
            <a:r>
              <a:rPr lang="en-US" dirty="0">
                <a:solidFill>
                  <a:schemeClr val="accent5"/>
                </a:solidFill>
              </a:rPr>
              <a:t>some</a:t>
            </a:r>
            <a:r>
              <a:rPr lang="en-US" dirty="0"/>
              <a:t> of them are swapped in/out</a:t>
            </a:r>
          </a:p>
        </p:txBody>
      </p:sp>
    </p:spTree>
    <p:extLst>
      <p:ext uri="{BB962C8B-B14F-4D97-AF65-F5344CB8AC3E}">
        <p14:creationId xmlns:p14="http://schemas.microsoft.com/office/powerpoint/2010/main" val="2154739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memory management?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400" dirty="0">
                <a:solidFill>
                  <a:srgbClr val="00B050"/>
                </a:solidFill>
              </a:rPr>
              <a:t>CPU utilization </a:t>
            </a:r>
            <a:r>
              <a:rPr lang="en-US" altLang="en-US" sz="2400" dirty="0"/>
              <a:t>and increase of </a:t>
            </a:r>
            <a:r>
              <a:rPr lang="en-US" altLang="en-US" sz="2400" dirty="0">
                <a:solidFill>
                  <a:srgbClr val="00B050"/>
                </a:solidFill>
              </a:rPr>
              <a:t>performance</a:t>
            </a:r>
          </a:p>
          <a:p>
            <a:r>
              <a:rPr lang="en-US" altLang="en-US" sz="2400" dirty="0">
                <a:sym typeface="Wingdings" panose="05000000000000000000" pitchFamily="2" charset="2"/>
              </a:rPr>
              <a:t> need of </a:t>
            </a:r>
            <a:r>
              <a:rPr lang="en-US" altLang="en-US" sz="2400" dirty="0">
                <a:solidFill>
                  <a:srgbClr val="00B050"/>
                </a:solidFill>
                <a:sym typeface="Wingdings" panose="05000000000000000000" pitchFamily="2" charset="2"/>
              </a:rPr>
              <a:t>s</a:t>
            </a:r>
            <a:r>
              <a:rPr lang="en-US" altLang="en-US" sz="2400" dirty="0">
                <a:solidFill>
                  <a:srgbClr val="00B050"/>
                </a:solidFill>
              </a:rPr>
              <a:t>cheduler</a:t>
            </a:r>
            <a:r>
              <a:rPr lang="en-US" altLang="en-US" sz="2400" dirty="0"/>
              <a:t> to schedule </a:t>
            </a:r>
            <a:r>
              <a:rPr lang="en-US" altLang="en-US" sz="2400" dirty="0">
                <a:solidFill>
                  <a:srgbClr val="00B050"/>
                </a:solidFill>
              </a:rPr>
              <a:t>multiple</a:t>
            </a:r>
            <a:r>
              <a:rPr lang="en-US" altLang="en-US" sz="2400" dirty="0"/>
              <a:t> processes</a:t>
            </a:r>
          </a:p>
          <a:p>
            <a:r>
              <a:rPr lang="en-US" altLang="en-US" sz="2400" dirty="0">
                <a:sym typeface="Wingdings" panose="05000000000000000000" pitchFamily="2" charset="2"/>
              </a:rPr>
              <a:t></a:t>
            </a:r>
            <a:r>
              <a:rPr lang="en-US" altLang="en-US" sz="2400" dirty="0"/>
              <a:t> they should be </a:t>
            </a:r>
            <a:r>
              <a:rPr lang="en-US" altLang="en-US" sz="2400" dirty="0">
                <a:solidFill>
                  <a:srgbClr val="00B050"/>
                </a:solidFill>
              </a:rPr>
              <a:t>resident</a:t>
            </a:r>
            <a:r>
              <a:rPr lang="en-US" altLang="en-US" sz="2400" dirty="0"/>
              <a:t> in RAM (physical memory)</a:t>
            </a:r>
          </a:p>
          <a:p>
            <a:endParaRPr lang="en-US" sz="2400" dirty="0"/>
          </a:p>
          <a:p>
            <a:r>
              <a:rPr lang="en-US" sz="2400" dirty="0"/>
              <a:t>Why </a:t>
            </a:r>
            <a:r>
              <a:rPr lang="en-US" sz="2400" dirty="0">
                <a:solidFill>
                  <a:schemeClr val="accent5"/>
                </a:solidFill>
              </a:rPr>
              <a:t>need</a:t>
            </a:r>
            <a:r>
              <a:rPr lang="en-US" sz="2400" dirty="0"/>
              <a:t> of memory management?</a:t>
            </a:r>
          </a:p>
          <a:p>
            <a:pPr lvl="1"/>
            <a:r>
              <a:rPr lang="en-US" sz="2000" dirty="0"/>
              <a:t>Having </a:t>
            </a:r>
            <a:r>
              <a:rPr lang="en-US" sz="2000" dirty="0">
                <a:solidFill>
                  <a:schemeClr val="accent5"/>
                </a:solidFill>
              </a:rPr>
              <a:t>multiple processes</a:t>
            </a:r>
          </a:p>
          <a:p>
            <a:pPr lvl="1"/>
            <a:r>
              <a:rPr lang="en-US" sz="2000" dirty="0">
                <a:solidFill>
                  <a:schemeClr val="accent5"/>
                </a:solidFill>
              </a:rPr>
              <a:t>Protection</a:t>
            </a:r>
            <a:r>
              <a:rPr lang="en-US" sz="2000" dirty="0"/>
              <a:t> (processes from one another, processes from OS)</a:t>
            </a:r>
          </a:p>
          <a:p>
            <a:endParaRPr lang="en-US" sz="2400" dirty="0"/>
          </a:p>
          <a:p>
            <a:r>
              <a:rPr lang="en-US" sz="2400" dirty="0">
                <a:solidFill>
                  <a:srgbClr val="00B050"/>
                </a:solidFill>
              </a:rPr>
              <a:t>Protection</a:t>
            </a:r>
            <a:r>
              <a:rPr lang="en-US" sz="2400" dirty="0"/>
              <a:t> should be done by </a:t>
            </a:r>
            <a:r>
              <a:rPr lang="en-US" sz="2400" dirty="0">
                <a:solidFill>
                  <a:srgbClr val="00B050"/>
                </a:solidFill>
              </a:rPr>
              <a:t>Hardware</a:t>
            </a:r>
            <a:r>
              <a:rPr lang="en-US" sz="2400" dirty="0"/>
              <a:t> than </a:t>
            </a:r>
            <a:r>
              <a:rPr lang="en-US" sz="2400" dirty="0">
                <a:solidFill>
                  <a:srgbClr val="00B050"/>
                </a:solidFill>
              </a:rPr>
              <a:t>OS</a:t>
            </a:r>
            <a:r>
              <a:rPr lang="en-US" sz="2400" dirty="0"/>
              <a:t> (</a:t>
            </a:r>
            <a:r>
              <a:rPr lang="en-US" sz="2400" dirty="0">
                <a:solidFill>
                  <a:srgbClr val="FF0000"/>
                </a:solidFill>
              </a:rPr>
              <a:t>why?</a:t>
            </a:r>
            <a:r>
              <a:rPr lang="en-US" sz="2400" dirty="0"/>
              <a:t>)</a:t>
            </a:r>
          </a:p>
          <a:p>
            <a:pPr lvl="1"/>
            <a:r>
              <a:rPr lang="en-US" sz="2000" dirty="0">
                <a:solidFill>
                  <a:srgbClr val="FF0000"/>
                </a:solidFill>
              </a:rPr>
              <a:t>Performance penalty </a:t>
            </a:r>
            <a:r>
              <a:rPr lang="en-US" sz="2000" dirty="0"/>
              <a:t>and </a:t>
            </a:r>
            <a:r>
              <a:rPr lang="en-US" sz="2000" dirty="0">
                <a:solidFill>
                  <a:srgbClr val="FF0000"/>
                </a:solidFill>
              </a:rPr>
              <a:t>latency</a:t>
            </a:r>
          </a:p>
        </p:txBody>
      </p:sp>
    </p:spTree>
    <p:extLst>
      <p:ext uri="{BB962C8B-B14F-4D97-AF65-F5344CB8AC3E}">
        <p14:creationId xmlns:p14="http://schemas.microsoft.com/office/powerpoint/2010/main" val="3544485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Criteria and problems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385011" y="1251284"/>
                <a:ext cx="11417968" cy="4913647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CPU Utilization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dirty="0">
                    <a:solidFill>
                      <a:srgbClr val="0070C0"/>
                    </a:solidFill>
                  </a:rPr>
                  <a:t>Utilization</a:t>
                </a:r>
                <a:r>
                  <a:rPr lang="en-US" dirty="0"/>
                  <a:t> = Percent of time a CPU is busy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𝐶𝑃𝑈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𝑡𝑖𝑚𝑒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𝑢𝑠𝑒𝑑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𝑇𝑜𝑡𝑎𝑙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𝑡𝑖𝑚𝑒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𝑠𝑦𝑠𝑡𝑒𝑚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𝑏𝑢𝑠𝑦</m:t>
                        </m:r>
                      </m:den>
                    </m:f>
                  </m:oMath>
                </a14:m>
                <a:endParaRPr lang="en-US" dirty="0"/>
              </a:p>
              <a:p>
                <a:pPr lvl="2">
                  <a:lnSpc>
                    <a:spcPct val="120000"/>
                  </a:lnSpc>
                </a:pPr>
                <a:r>
                  <a:rPr lang="en-US" dirty="0"/>
                  <a:t>Some times is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𝑪𝑷𝑼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𝒕𝒊𝒎𝒆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𝒖𝒔𝒆𝒅</m:t>
                        </m:r>
                      </m:num>
                      <m:den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𝑪𝑷𝑼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𝒕𝒊𝒎𝒆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𝒖𝒔𝒆𝒅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∗ 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𝒔𝒘𝒂𝒑𝒑𝒊𝒏𝒈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𝒕𝒊𝒎𝒆</m:t>
                        </m:r>
                      </m:den>
                    </m:f>
                  </m:oMath>
                </a14:m>
                <a:endParaRPr lang="en-US" dirty="0"/>
              </a:p>
              <a:p>
                <a:pPr lvl="2">
                  <a:lnSpc>
                    <a:spcPct val="120000"/>
                  </a:lnSpc>
                </a:pPr>
                <a:r>
                  <a:rPr lang="en-US" dirty="0"/>
                  <a:t>Some times is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𝑪𝑷𝑼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𝒕𝒊𝒎𝒆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𝒖𝒔𝒆𝒅</m:t>
                        </m:r>
                      </m:num>
                      <m:den>
                        <m:r>
                          <a:rPr lang="en-US" b="1" i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𝐦𝐚𝐱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𝑪𝑷𝑼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𝒕𝒊𝒎𝒆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𝒖𝒔𝒆𝒅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,   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∗ 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𝒔𝒘𝒂𝒑𝒑𝒊𝒏𝒈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𝒕𝒊𝒎𝒆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b="1" dirty="0"/>
              </a:p>
              <a:p>
                <a:pPr lvl="2"/>
                <a:endParaRPr lang="en-US" dirty="0"/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Fragmentation</a:t>
                </a:r>
              </a:p>
              <a:p>
                <a:pPr lvl="1"/>
                <a:r>
                  <a:rPr lang="en-US" dirty="0">
                    <a:solidFill>
                      <a:srgbClr val="0070C0"/>
                    </a:solidFill>
                  </a:rPr>
                  <a:t>External</a:t>
                </a:r>
              </a:p>
              <a:p>
                <a:pPr lvl="1"/>
                <a:r>
                  <a:rPr lang="en-US" dirty="0">
                    <a:solidFill>
                      <a:srgbClr val="0070C0"/>
                    </a:solidFill>
                  </a:rPr>
                  <a:t>Internal</a:t>
                </a:r>
              </a:p>
              <a:p>
                <a:endParaRPr lang="en-US" dirty="0"/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Process locality problem</a:t>
                </a:r>
              </a:p>
              <a:p>
                <a:pPr lvl="1"/>
                <a:r>
                  <a:rPr lang="en-US" dirty="0">
                    <a:solidFill>
                      <a:srgbClr val="0070C0"/>
                    </a:solidFill>
                  </a:rPr>
                  <a:t>Static</a:t>
                </a:r>
                <a:r>
                  <a:rPr lang="en-US" dirty="0"/>
                  <a:t> sparseness </a:t>
                </a:r>
              </a:p>
              <a:p>
                <a:pPr lvl="1"/>
                <a:r>
                  <a:rPr lang="en-US" dirty="0">
                    <a:solidFill>
                      <a:srgbClr val="0070C0"/>
                    </a:solidFill>
                  </a:rPr>
                  <a:t>Dynamic</a:t>
                </a:r>
                <a:r>
                  <a:rPr lang="en-US" dirty="0"/>
                  <a:t> sparseness</a:t>
                </a:r>
              </a:p>
              <a:p>
                <a:endParaRPr lang="en-US" dirty="0"/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Code/data sharing</a:t>
                </a:r>
                <a:r>
                  <a:rPr lang="en-US" dirty="0"/>
                  <a:t> problem and </a:t>
                </a:r>
                <a:r>
                  <a:rPr lang="en-US" dirty="0">
                    <a:solidFill>
                      <a:srgbClr val="FF0000"/>
                    </a:solidFill>
                  </a:rPr>
                  <a:t>protection</a:t>
                </a:r>
                <a:r>
                  <a:rPr lang="en-US" dirty="0"/>
                  <a:t> problem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5011" y="1251284"/>
                <a:ext cx="11417968" cy="4913647"/>
              </a:xfrm>
              <a:blipFill rotWithShape="0">
                <a:blip r:embed="rId2"/>
                <a:stretch>
                  <a:fillRect l="-587" t="-2605" b="-14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00137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1) Contiguous allocation</a:t>
            </a:r>
            <a:endParaRPr 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en-US" sz="2400" dirty="0">
                <a:solidFill>
                  <a:srgbClr val="FF0000"/>
                </a:solidFill>
              </a:rPr>
              <a:t>Relocation registers</a:t>
            </a:r>
            <a:r>
              <a:rPr lang="en-US" altLang="en-US" sz="2400" dirty="0"/>
              <a:t> used to protect user processes from each other, and from changing operating-system code and data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>
                <a:solidFill>
                  <a:srgbClr val="0070C0"/>
                </a:solidFill>
              </a:rPr>
              <a:t>Base register</a:t>
            </a:r>
            <a:r>
              <a:rPr lang="en-US" altLang="en-US" sz="2000" dirty="0"/>
              <a:t> contains value of </a:t>
            </a:r>
            <a:r>
              <a:rPr lang="en-US" altLang="en-US" sz="2000" dirty="0">
                <a:solidFill>
                  <a:srgbClr val="00B050"/>
                </a:solidFill>
              </a:rPr>
              <a:t>smallest physical address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>
                <a:solidFill>
                  <a:srgbClr val="0070C0"/>
                </a:solidFill>
              </a:rPr>
              <a:t>Limit register</a:t>
            </a:r>
            <a:r>
              <a:rPr lang="en-US" altLang="en-US" sz="2000" dirty="0"/>
              <a:t> contains </a:t>
            </a:r>
            <a:r>
              <a:rPr lang="en-US" altLang="en-US" sz="2000" dirty="0">
                <a:solidFill>
                  <a:srgbClr val="00B050"/>
                </a:solidFill>
              </a:rPr>
              <a:t>range of logical addresses </a:t>
            </a:r>
          </a:p>
          <a:p>
            <a:pPr lvl="2">
              <a:lnSpc>
                <a:spcPct val="100000"/>
              </a:lnSpc>
            </a:pPr>
            <a:r>
              <a:rPr lang="en-US" altLang="en-US" sz="1600" dirty="0"/>
              <a:t>Each logical address must be less than the limit register</a:t>
            </a:r>
          </a:p>
        </p:txBody>
      </p:sp>
      <p:pic>
        <p:nvPicPr>
          <p:cNvPr id="4" name="Picture 4" descr="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0496" y="3271602"/>
            <a:ext cx="6552850" cy="32532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2397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Multiple-partition memory allocation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011" y="962692"/>
            <a:ext cx="11602202" cy="4913647"/>
          </a:xfrm>
        </p:spPr>
        <p:txBody>
          <a:bodyPr>
            <a:normAutofit/>
          </a:bodyPr>
          <a:lstStyle/>
          <a:p>
            <a:pPr lvl="1"/>
            <a:r>
              <a:rPr lang="en-US" altLang="en-US" sz="2000" dirty="0">
                <a:solidFill>
                  <a:srgbClr val="00B050"/>
                </a:solidFill>
              </a:rPr>
              <a:t>Degree of multiprogramming</a:t>
            </a:r>
            <a:r>
              <a:rPr lang="en-US" altLang="en-US" sz="2000" dirty="0"/>
              <a:t> limited by </a:t>
            </a:r>
            <a:r>
              <a:rPr lang="en-US" altLang="en-US" sz="2000" dirty="0">
                <a:solidFill>
                  <a:srgbClr val="00B050"/>
                </a:solidFill>
              </a:rPr>
              <a:t>number of partitions</a:t>
            </a:r>
          </a:p>
          <a:p>
            <a:pPr lvl="1"/>
            <a:r>
              <a:rPr lang="en-US" altLang="en-US" sz="2000" b="1" dirty="0">
                <a:solidFill>
                  <a:srgbClr val="0000FF"/>
                </a:solidFill>
              </a:rPr>
              <a:t>Variable-partition </a:t>
            </a:r>
            <a:r>
              <a:rPr lang="en-US" altLang="en-US" sz="2000" dirty="0"/>
              <a:t>sizes for efficiency (sized to a given process’ needs)</a:t>
            </a:r>
          </a:p>
          <a:p>
            <a:pPr lvl="1"/>
            <a:endParaRPr lang="en-US" altLang="en-US" sz="2000" b="1" dirty="0">
              <a:solidFill>
                <a:srgbClr val="0000FF"/>
              </a:solidFill>
            </a:endParaRPr>
          </a:p>
          <a:p>
            <a:pPr lvl="1"/>
            <a:r>
              <a:rPr lang="en-US" altLang="en-US" sz="2000" b="1" dirty="0">
                <a:solidFill>
                  <a:srgbClr val="0000FF"/>
                </a:solidFill>
              </a:rPr>
              <a:t>Hole</a:t>
            </a:r>
            <a:r>
              <a:rPr lang="en-US" altLang="en-US" sz="2000" dirty="0"/>
              <a:t> – block of </a:t>
            </a:r>
            <a:r>
              <a:rPr lang="en-US" altLang="en-US" sz="2000" dirty="0">
                <a:solidFill>
                  <a:srgbClr val="00B050"/>
                </a:solidFill>
              </a:rPr>
              <a:t>available</a:t>
            </a:r>
            <a:r>
              <a:rPr lang="en-US" altLang="en-US" sz="2000" dirty="0"/>
              <a:t> memory; </a:t>
            </a:r>
            <a:r>
              <a:rPr lang="en-US" altLang="en-US" sz="2000" dirty="0">
                <a:solidFill>
                  <a:srgbClr val="00B050"/>
                </a:solidFill>
              </a:rPr>
              <a:t>holes</a:t>
            </a:r>
            <a:r>
              <a:rPr lang="en-US" altLang="en-US" sz="2000" dirty="0"/>
              <a:t> of various size are </a:t>
            </a:r>
            <a:r>
              <a:rPr lang="en-US" altLang="en-US" sz="2000" dirty="0">
                <a:solidFill>
                  <a:srgbClr val="00B050"/>
                </a:solidFill>
              </a:rPr>
              <a:t>scattered</a:t>
            </a:r>
            <a:r>
              <a:rPr lang="en-US" altLang="en-US" sz="2000" dirty="0"/>
              <a:t> throughout memory</a:t>
            </a:r>
          </a:p>
          <a:p>
            <a:pPr lvl="1"/>
            <a:r>
              <a:rPr lang="en-US" altLang="en-US" sz="2000" dirty="0"/>
              <a:t>When a process </a:t>
            </a:r>
            <a:r>
              <a:rPr lang="en-US" altLang="en-US" sz="2000" dirty="0">
                <a:solidFill>
                  <a:srgbClr val="00B050"/>
                </a:solidFill>
              </a:rPr>
              <a:t>arrives</a:t>
            </a:r>
            <a:r>
              <a:rPr lang="en-US" altLang="en-US" sz="2000" dirty="0"/>
              <a:t>, it is allocated memory from a hole </a:t>
            </a:r>
            <a:r>
              <a:rPr lang="en-US" altLang="en-US" sz="2000" dirty="0">
                <a:solidFill>
                  <a:srgbClr val="00B050"/>
                </a:solidFill>
              </a:rPr>
              <a:t>large enough </a:t>
            </a:r>
            <a:r>
              <a:rPr lang="en-US" altLang="en-US" sz="2000" dirty="0"/>
              <a:t>to accommodate it</a:t>
            </a:r>
          </a:p>
          <a:p>
            <a:pPr lvl="1"/>
            <a:endParaRPr lang="en-US" altLang="en-US" sz="2000" dirty="0"/>
          </a:p>
          <a:p>
            <a:pPr lvl="1"/>
            <a:r>
              <a:rPr lang="en-US" altLang="en-US" sz="2000" dirty="0"/>
              <a:t>Operating system maintains information about:</a:t>
            </a:r>
            <a:br>
              <a:rPr lang="en-US" altLang="en-US" sz="2000" dirty="0"/>
            </a:br>
            <a:r>
              <a:rPr lang="en-US" altLang="en-US" sz="2000" dirty="0"/>
              <a:t>a) allocated partitions    b) free partitions (</a:t>
            </a:r>
            <a:r>
              <a:rPr lang="en-US" altLang="en-US" sz="2000" b="1" dirty="0">
                <a:solidFill>
                  <a:srgbClr val="0070C0"/>
                </a:solidFill>
              </a:rPr>
              <a:t>hole</a:t>
            </a:r>
            <a:r>
              <a:rPr lang="en-US" altLang="en-US" sz="2000" dirty="0"/>
              <a:t>)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4998" y="3933174"/>
            <a:ext cx="7026716" cy="24967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97139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Dynamic storage-allocation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400" dirty="0">
                <a:latin typeface="Helvetica" panose="020B0604020202020204" pitchFamily="34" charset="0"/>
              </a:rPr>
              <a:t>How to satisfy a request of size </a:t>
            </a:r>
            <a:r>
              <a:rPr lang="en-US" altLang="en-US" sz="2400" b="1" i="1" dirty="0">
                <a:solidFill>
                  <a:srgbClr val="FF0000"/>
                </a:solidFill>
                <a:latin typeface="Helvetica" panose="020B0604020202020204" pitchFamily="34" charset="0"/>
              </a:rPr>
              <a:t>n</a:t>
            </a:r>
            <a:r>
              <a:rPr lang="en-US" altLang="en-US" sz="2400" dirty="0">
                <a:solidFill>
                  <a:srgbClr val="FF0000"/>
                </a:solidFill>
                <a:latin typeface="Helvetica" panose="020B0604020202020204" pitchFamily="34" charset="0"/>
              </a:rPr>
              <a:t> </a:t>
            </a:r>
            <a:r>
              <a:rPr lang="en-US" altLang="en-US" sz="2400" dirty="0">
                <a:latin typeface="Helvetica" panose="020B0604020202020204" pitchFamily="34" charset="0"/>
              </a:rPr>
              <a:t>from a list of free holes?</a:t>
            </a:r>
          </a:p>
          <a:p>
            <a:pPr lvl="1"/>
            <a:endParaRPr lang="en-US" altLang="en-US" sz="2000" b="1" dirty="0">
              <a:solidFill>
                <a:srgbClr val="3366FF"/>
              </a:solidFill>
            </a:endParaRPr>
          </a:p>
          <a:p>
            <a:pPr lvl="1"/>
            <a:r>
              <a:rPr lang="en-US" altLang="en-US" sz="2000" b="1" dirty="0">
                <a:solidFill>
                  <a:srgbClr val="3366FF"/>
                </a:solidFill>
              </a:rPr>
              <a:t>First-fit</a:t>
            </a:r>
            <a:r>
              <a:rPr lang="en-US" altLang="en-US" sz="2000" dirty="0"/>
              <a:t>:  Allocate the </a:t>
            </a:r>
            <a:r>
              <a:rPr lang="en-US" altLang="en-US" sz="2000" b="1" i="1" dirty="0">
                <a:solidFill>
                  <a:srgbClr val="FF0000"/>
                </a:solidFill>
              </a:rPr>
              <a:t>first</a:t>
            </a:r>
            <a:r>
              <a:rPr lang="en-US" altLang="en-US" sz="2000" dirty="0">
                <a:solidFill>
                  <a:srgbClr val="FF0000"/>
                </a:solidFill>
              </a:rPr>
              <a:t> </a:t>
            </a:r>
            <a:r>
              <a:rPr lang="en-US" altLang="en-US" sz="2000" dirty="0"/>
              <a:t>hole that is big enough</a:t>
            </a:r>
          </a:p>
          <a:p>
            <a:pPr>
              <a:buNone/>
            </a:pPr>
            <a:endParaRPr lang="en-US" altLang="en-US" sz="2400" dirty="0"/>
          </a:p>
          <a:p>
            <a:pPr lvl="1"/>
            <a:r>
              <a:rPr lang="en-US" altLang="en-US" sz="2000" b="1" dirty="0">
                <a:solidFill>
                  <a:srgbClr val="3366FF"/>
                </a:solidFill>
              </a:rPr>
              <a:t>Best-fit</a:t>
            </a:r>
            <a:r>
              <a:rPr lang="en-US" altLang="en-US" sz="2000" dirty="0"/>
              <a:t>:  Allocate the </a:t>
            </a:r>
            <a:r>
              <a:rPr lang="en-US" altLang="en-US" sz="2000" b="1" i="1" dirty="0">
                <a:solidFill>
                  <a:srgbClr val="FF0000"/>
                </a:solidFill>
              </a:rPr>
              <a:t>smallest</a:t>
            </a:r>
            <a:r>
              <a:rPr lang="en-US" altLang="en-US" sz="2000" dirty="0">
                <a:solidFill>
                  <a:srgbClr val="FF0000"/>
                </a:solidFill>
              </a:rPr>
              <a:t> </a:t>
            </a:r>
            <a:r>
              <a:rPr lang="en-US" altLang="en-US" sz="2000" dirty="0"/>
              <a:t>hole that is big enough; must search entire list, unless ordered by size  </a:t>
            </a:r>
          </a:p>
          <a:p>
            <a:pPr lvl="2"/>
            <a:r>
              <a:rPr lang="en-US" altLang="en-US" sz="1800" dirty="0"/>
              <a:t>Produces the smallest leftover hole</a:t>
            </a:r>
          </a:p>
          <a:p>
            <a:pPr lvl="1">
              <a:buNone/>
            </a:pPr>
            <a:endParaRPr lang="en-US" altLang="en-US" sz="2000" dirty="0"/>
          </a:p>
          <a:p>
            <a:pPr lvl="1"/>
            <a:r>
              <a:rPr lang="en-US" altLang="en-US" sz="2000" b="1" dirty="0">
                <a:solidFill>
                  <a:srgbClr val="3366FF"/>
                </a:solidFill>
              </a:rPr>
              <a:t>Worst-fit</a:t>
            </a:r>
            <a:r>
              <a:rPr lang="en-US" altLang="en-US" sz="2000" dirty="0"/>
              <a:t>:  Allocate the </a:t>
            </a:r>
            <a:r>
              <a:rPr lang="en-US" altLang="en-US" sz="2000" b="1" i="1" dirty="0">
                <a:solidFill>
                  <a:srgbClr val="FF0000"/>
                </a:solidFill>
              </a:rPr>
              <a:t>largest</a:t>
            </a:r>
            <a:r>
              <a:rPr lang="en-US" altLang="en-US" sz="2000" dirty="0">
                <a:solidFill>
                  <a:srgbClr val="FF0000"/>
                </a:solidFill>
              </a:rPr>
              <a:t> </a:t>
            </a:r>
            <a:r>
              <a:rPr lang="en-US" altLang="en-US" sz="2000" dirty="0"/>
              <a:t>hole; must also search entire list  </a:t>
            </a:r>
          </a:p>
          <a:p>
            <a:pPr lvl="2"/>
            <a:r>
              <a:rPr lang="en-US" altLang="en-US" sz="1800" dirty="0"/>
              <a:t>Produces the largest leftover hole</a:t>
            </a:r>
          </a:p>
          <a:p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1118435" y="5294830"/>
            <a:ext cx="9488906" cy="369332"/>
          </a:xfrm>
          <a:prstGeom prst="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b="1" dirty="0">
                <a:solidFill>
                  <a:srgbClr val="00B050"/>
                </a:solidFill>
                <a:latin typeface="Helvetica" panose="020B0604020202020204" pitchFamily="34" charset="0"/>
              </a:rPr>
              <a:t>First-fit</a:t>
            </a:r>
            <a:r>
              <a:rPr lang="en-US" altLang="en-US" b="1" dirty="0">
                <a:latin typeface="Helvetica" panose="020B0604020202020204" pitchFamily="34" charset="0"/>
              </a:rPr>
              <a:t> and </a:t>
            </a:r>
            <a:r>
              <a:rPr lang="en-US" altLang="en-US" b="1" dirty="0">
                <a:solidFill>
                  <a:srgbClr val="00B050"/>
                </a:solidFill>
                <a:latin typeface="Helvetica" panose="020B0604020202020204" pitchFamily="34" charset="0"/>
              </a:rPr>
              <a:t>best-fit </a:t>
            </a:r>
            <a:r>
              <a:rPr lang="en-US" altLang="en-US" b="1" dirty="0">
                <a:solidFill>
                  <a:srgbClr val="0070C0"/>
                </a:solidFill>
                <a:latin typeface="Helvetica" panose="020B0604020202020204" pitchFamily="34" charset="0"/>
              </a:rPr>
              <a:t>better </a:t>
            </a:r>
            <a:r>
              <a:rPr lang="en-US" altLang="en-US" b="1" dirty="0">
                <a:latin typeface="Helvetica" panose="020B0604020202020204" pitchFamily="34" charset="0"/>
              </a:rPr>
              <a:t>than </a:t>
            </a:r>
            <a:r>
              <a:rPr lang="en-US" altLang="en-US" b="1" dirty="0">
                <a:solidFill>
                  <a:srgbClr val="FF0000"/>
                </a:solidFill>
                <a:latin typeface="Helvetica" panose="020B0604020202020204" pitchFamily="34" charset="0"/>
              </a:rPr>
              <a:t>worst-fit </a:t>
            </a:r>
            <a:r>
              <a:rPr lang="en-US" altLang="en-US" b="1" dirty="0">
                <a:latin typeface="Helvetica" panose="020B0604020202020204" pitchFamily="34" charset="0"/>
              </a:rPr>
              <a:t>in terms of </a:t>
            </a:r>
            <a:r>
              <a:rPr lang="en-US" altLang="en-US" b="1" dirty="0">
                <a:solidFill>
                  <a:srgbClr val="0070C0"/>
                </a:solidFill>
                <a:latin typeface="Helvetica" panose="020B0604020202020204" pitchFamily="34" charset="0"/>
              </a:rPr>
              <a:t>speed </a:t>
            </a:r>
            <a:r>
              <a:rPr lang="en-US" altLang="en-US" b="1" dirty="0">
                <a:latin typeface="Helvetica" panose="020B0604020202020204" pitchFamily="34" charset="0"/>
              </a:rPr>
              <a:t>and </a:t>
            </a:r>
            <a:r>
              <a:rPr lang="en-US" altLang="en-US" b="1" dirty="0">
                <a:solidFill>
                  <a:srgbClr val="0070C0"/>
                </a:solidFill>
                <a:latin typeface="Helvetica" panose="020B0604020202020204" pitchFamily="34" charset="0"/>
              </a:rPr>
              <a:t>storage utilization</a:t>
            </a:r>
          </a:p>
        </p:txBody>
      </p:sp>
    </p:spTree>
    <p:extLst>
      <p:ext uri="{BB962C8B-B14F-4D97-AF65-F5344CB8AC3E}">
        <p14:creationId xmlns:p14="http://schemas.microsoft.com/office/powerpoint/2010/main" val="4171583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Fragmentation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400" b="1" dirty="0">
                <a:solidFill>
                  <a:srgbClr val="3366FF"/>
                </a:solidFill>
              </a:rPr>
              <a:t>External Fragmentation</a:t>
            </a:r>
            <a:endParaRPr lang="en-US" altLang="en-US" sz="2400" dirty="0">
              <a:solidFill>
                <a:srgbClr val="3366FF"/>
              </a:solidFill>
            </a:endParaRPr>
          </a:p>
          <a:p>
            <a:pPr lvl="1"/>
            <a:r>
              <a:rPr lang="en-US" altLang="en-US" sz="2000" dirty="0"/>
              <a:t>Total memory space exists to satisfy a request, but it is not contiguous</a:t>
            </a:r>
          </a:p>
          <a:p>
            <a:endParaRPr lang="en-US" altLang="en-US" sz="2400" b="1" dirty="0">
              <a:solidFill>
                <a:srgbClr val="3366FF"/>
              </a:solidFill>
            </a:endParaRPr>
          </a:p>
          <a:p>
            <a:r>
              <a:rPr lang="en-US" altLang="en-US" sz="2400" b="1" dirty="0">
                <a:solidFill>
                  <a:srgbClr val="3366FF"/>
                </a:solidFill>
              </a:rPr>
              <a:t>Internal Fragmentation</a:t>
            </a:r>
            <a:endParaRPr lang="en-US" altLang="en-US" sz="2400" dirty="0">
              <a:solidFill>
                <a:srgbClr val="3366FF"/>
              </a:solidFill>
            </a:endParaRPr>
          </a:p>
          <a:p>
            <a:pPr lvl="1"/>
            <a:r>
              <a:rPr lang="en-US" altLang="en-US" sz="2000" dirty="0"/>
              <a:t>Not whole of allocated memory is filled by the process memory</a:t>
            </a:r>
          </a:p>
          <a:p>
            <a:endParaRPr lang="en-US" altLang="en-US" sz="2400" dirty="0"/>
          </a:p>
          <a:p>
            <a:r>
              <a:rPr lang="en-US" altLang="en-US" sz="2000" dirty="0">
                <a:solidFill>
                  <a:srgbClr val="FF0000"/>
                </a:solidFill>
              </a:rPr>
              <a:t>First fit </a:t>
            </a:r>
            <a:r>
              <a:rPr lang="en-US" altLang="en-US" sz="2000" dirty="0"/>
              <a:t>analysis reveals that given </a:t>
            </a:r>
            <a:r>
              <a:rPr lang="en-US" altLang="en-US" sz="2000" i="1" dirty="0">
                <a:solidFill>
                  <a:srgbClr val="FF0000"/>
                </a:solidFill>
              </a:rPr>
              <a:t>N</a:t>
            </a:r>
            <a:r>
              <a:rPr lang="en-US" altLang="en-US" sz="2000" dirty="0">
                <a:solidFill>
                  <a:srgbClr val="FF0000"/>
                </a:solidFill>
              </a:rPr>
              <a:t> </a:t>
            </a:r>
            <a:r>
              <a:rPr lang="en-US" altLang="en-US" sz="2000" dirty="0"/>
              <a:t>blocks allocated, </a:t>
            </a:r>
            <a:r>
              <a:rPr lang="en-US" altLang="en-US" sz="2000" dirty="0">
                <a:solidFill>
                  <a:srgbClr val="FF0000"/>
                </a:solidFill>
              </a:rPr>
              <a:t>0.5 </a:t>
            </a:r>
            <a:r>
              <a:rPr lang="en-US" altLang="en-US" sz="2000" i="1" dirty="0">
                <a:solidFill>
                  <a:srgbClr val="FF0000"/>
                </a:solidFill>
              </a:rPr>
              <a:t>N</a:t>
            </a:r>
            <a:r>
              <a:rPr lang="en-US" altLang="en-US" sz="2000" dirty="0"/>
              <a:t> blocks lost to fragmentation</a:t>
            </a:r>
          </a:p>
          <a:p>
            <a:pPr lvl="1"/>
            <a:r>
              <a:rPr lang="en-US" altLang="en-US" sz="1800" dirty="0">
                <a:solidFill>
                  <a:srgbClr val="FF0000"/>
                </a:solidFill>
              </a:rPr>
              <a:t>1/3 may be unusable </a:t>
            </a:r>
            <a:r>
              <a:rPr lang="en-US" altLang="en-US" sz="1800" dirty="0"/>
              <a:t>-&gt; </a:t>
            </a:r>
            <a:r>
              <a:rPr lang="en-US" altLang="en-US" sz="1800" b="1" dirty="0">
                <a:solidFill>
                  <a:srgbClr val="3366FF"/>
                </a:solidFill>
              </a:rPr>
              <a:t>50-percent rule</a:t>
            </a:r>
            <a:endParaRPr lang="en-US" altLang="en-US" sz="2000" b="1" dirty="0">
              <a:solidFill>
                <a:srgbClr val="3366FF"/>
              </a:solidFill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39735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Fragmentation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Compaction</a:t>
            </a:r>
          </a:p>
          <a:p>
            <a:pPr lvl="1"/>
            <a:r>
              <a:rPr lang="en-US" altLang="en-US" sz="2000" dirty="0">
                <a:solidFill>
                  <a:srgbClr val="0070C0"/>
                </a:solidFill>
              </a:rPr>
              <a:t>Shuffle</a:t>
            </a:r>
            <a:r>
              <a:rPr lang="en-US" altLang="en-US" sz="2000" dirty="0"/>
              <a:t> memory contents to place </a:t>
            </a:r>
            <a:r>
              <a:rPr lang="en-US" altLang="en-US" sz="2000" dirty="0">
                <a:solidFill>
                  <a:srgbClr val="0070C0"/>
                </a:solidFill>
              </a:rPr>
              <a:t>all free memory together </a:t>
            </a:r>
            <a:r>
              <a:rPr lang="en-US" altLang="en-US" sz="2000" dirty="0"/>
              <a:t>in one large block</a:t>
            </a:r>
          </a:p>
          <a:p>
            <a:pPr lvl="1"/>
            <a:endParaRPr lang="en-US" altLang="en-US" sz="2000" dirty="0"/>
          </a:p>
          <a:p>
            <a:pPr lvl="1"/>
            <a:r>
              <a:rPr lang="en-US" altLang="en-US" sz="2000" dirty="0"/>
              <a:t>Compaction is possible </a:t>
            </a:r>
            <a:r>
              <a:rPr lang="en-US" altLang="en-US" sz="2000" i="1" dirty="0">
                <a:solidFill>
                  <a:srgbClr val="0070C0"/>
                </a:solidFill>
              </a:rPr>
              <a:t>only</a:t>
            </a:r>
            <a:r>
              <a:rPr lang="en-US" altLang="en-US" sz="2000" dirty="0">
                <a:solidFill>
                  <a:srgbClr val="0070C0"/>
                </a:solidFill>
              </a:rPr>
              <a:t> </a:t>
            </a:r>
            <a:r>
              <a:rPr lang="en-US" altLang="en-US" sz="2000" dirty="0"/>
              <a:t>if relocation is </a:t>
            </a:r>
            <a:r>
              <a:rPr lang="en-US" altLang="en-US" sz="2000" dirty="0">
                <a:solidFill>
                  <a:srgbClr val="0070C0"/>
                </a:solidFill>
              </a:rPr>
              <a:t>dynamic</a:t>
            </a:r>
            <a:r>
              <a:rPr lang="en-US" altLang="en-US" sz="2000" dirty="0"/>
              <a:t>, and is done at </a:t>
            </a:r>
            <a:r>
              <a:rPr lang="en-US" altLang="en-US" sz="2000" dirty="0">
                <a:solidFill>
                  <a:srgbClr val="0070C0"/>
                </a:solidFill>
              </a:rPr>
              <a:t>execution time</a:t>
            </a:r>
          </a:p>
          <a:p>
            <a:pPr lvl="1"/>
            <a:endParaRPr lang="en-US" altLang="en-US" sz="2000" dirty="0"/>
          </a:p>
          <a:p>
            <a:pPr lvl="1"/>
            <a:r>
              <a:rPr lang="en-US" altLang="en-US" sz="2000" dirty="0"/>
              <a:t>I/O problem</a:t>
            </a:r>
          </a:p>
          <a:p>
            <a:pPr lvl="2"/>
            <a:r>
              <a:rPr lang="en-US" altLang="en-US" sz="1800" dirty="0"/>
              <a:t>Latch job in memory while it is involved in I/O</a:t>
            </a:r>
          </a:p>
          <a:p>
            <a:pPr lvl="2"/>
            <a:r>
              <a:rPr lang="en-US" altLang="en-US" sz="1800" dirty="0"/>
              <a:t>Do I/O only into OS buffers</a:t>
            </a:r>
          </a:p>
          <a:p>
            <a:pPr lvl="2"/>
            <a:endParaRPr lang="en-US" sz="1800" dirty="0"/>
          </a:p>
          <a:p>
            <a:pPr lvl="1"/>
            <a:r>
              <a:rPr lang="en-US" altLang="en-US" sz="2000" dirty="0">
                <a:solidFill>
                  <a:srgbClr val="FF0000"/>
                </a:solidFill>
              </a:rPr>
              <a:t>Now consider that backing store has same fragmentation problems</a:t>
            </a:r>
          </a:p>
        </p:txBody>
      </p:sp>
    </p:spTree>
    <p:extLst>
      <p:ext uri="{BB962C8B-B14F-4D97-AF65-F5344CB8AC3E}">
        <p14:creationId xmlns:p14="http://schemas.microsoft.com/office/powerpoint/2010/main" val="1875387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2) Segmentation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tabLst>
                <a:tab pos="1831975" algn="l"/>
              </a:tabLst>
            </a:pPr>
            <a:r>
              <a:rPr lang="en-US" altLang="en-US" sz="2400" dirty="0"/>
              <a:t>Memory-management scheme that supports </a:t>
            </a:r>
            <a:r>
              <a:rPr lang="en-US" altLang="en-US" sz="2400" dirty="0">
                <a:solidFill>
                  <a:srgbClr val="0070C0"/>
                </a:solidFill>
              </a:rPr>
              <a:t>user view of memory </a:t>
            </a:r>
            <a:endParaRPr lang="en-US" altLang="en-US" sz="700" dirty="0">
              <a:solidFill>
                <a:srgbClr val="0070C0"/>
              </a:solidFill>
            </a:endParaRPr>
          </a:p>
          <a:p>
            <a:pPr>
              <a:tabLst>
                <a:tab pos="1831975" algn="l"/>
              </a:tabLst>
            </a:pPr>
            <a:endParaRPr lang="en-US" altLang="en-US" sz="2400" dirty="0"/>
          </a:p>
          <a:p>
            <a:pPr>
              <a:tabLst>
                <a:tab pos="1831975" algn="l"/>
              </a:tabLst>
            </a:pPr>
            <a:r>
              <a:rPr lang="en-US" altLang="en-US" sz="2400" dirty="0"/>
              <a:t>A program is a collection of </a:t>
            </a:r>
            <a:r>
              <a:rPr lang="en-US" altLang="en-US" sz="2400" dirty="0">
                <a:solidFill>
                  <a:srgbClr val="0070C0"/>
                </a:solidFill>
              </a:rPr>
              <a:t>segments</a:t>
            </a:r>
          </a:p>
          <a:p>
            <a:pPr lvl="1">
              <a:tabLst>
                <a:tab pos="1831975" algn="l"/>
              </a:tabLst>
            </a:pPr>
            <a:endParaRPr lang="en-US" altLang="en-US" sz="2000" dirty="0"/>
          </a:p>
          <a:p>
            <a:pPr lvl="1">
              <a:tabLst>
                <a:tab pos="1831975" algn="l"/>
              </a:tabLst>
            </a:pPr>
            <a:r>
              <a:rPr lang="en-US" altLang="en-US" sz="2000" dirty="0"/>
              <a:t>A segment is a logical unit such as:</a:t>
            </a:r>
          </a:p>
          <a:p>
            <a:pPr lvl="2">
              <a:tabLst>
                <a:tab pos="1831975" algn="l"/>
              </a:tabLst>
            </a:pPr>
            <a:r>
              <a:rPr lang="en-US" altLang="en-US" sz="1800" dirty="0"/>
              <a:t>main program</a:t>
            </a:r>
          </a:p>
          <a:p>
            <a:pPr lvl="2">
              <a:tabLst>
                <a:tab pos="1831975" algn="l"/>
              </a:tabLst>
            </a:pPr>
            <a:r>
              <a:rPr lang="en-US" altLang="en-US" sz="1800" dirty="0"/>
              <a:t>procedure </a:t>
            </a:r>
          </a:p>
          <a:p>
            <a:pPr lvl="2">
              <a:tabLst>
                <a:tab pos="1831975" algn="l"/>
              </a:tabLst>
            </a:pPr>
            <a:r>
              <a:rPr lang="en-US" altLang="en-US" sz="1800" dirty="0"/>
              <a:t>function</a:t>
            </a:r>
          </a:p>
          <a:p>
            <a:pPr lvl="2">
              <a:tabLst>
                <a:tab pos="1831975" algn="l"/>
              </a:tabLst>
            </a:pPr>
            <a:r>
              <a:rPr lang="en-US" altLang="en-US" sz="1800" dirty="0"/>
              <a:t>method</a:t>
            </a:r>
          </a:p>
          <a:p>
            <a:pPr lvl="2">
              <a:tabLst>
                <a:tab pos="1831975" algn="l"/>
              </a:tabLst>
            </a:pPr>
            <a:r>
              <a:rPr lang="en-US" altLang="en-US" sz="1800" dirty="0"/>
              <a:t>object</a:t>
            </a:r>
          </a:p>
          <a:p>
            <a:pPr lvl="2">
              <a:tabLst>
                <a:tab pos="1831975" algn="l"/>
              </a:tabLst>
            </a:pPr>
            <a:r>
              <a:rPr lang="en-US" altLang="en-US" sz="1800" dirty="0"/>
              <a:t>local variables, global variables</a:t>
            </a:r>
          </a:p>
          <a:p>
            <a:pPr lvl="2">
              <a:tabLst>
                <a:tab pos="1831975" algn="l"/>
              </a:tabLst>
            </a:pPr>
            <a:r>
              <a:rPr lang="en-US" altLang="en-US" sz="1800" dirty="0"/>
              <a:t>common block</a:t>
            </a:r>
          </a:p>
          <a:p>
            <a:pPr lvl="2">
              <a:tabLst>
                <a:tab pos="1831975" algn="l"/>
              </a:tabLst>
            </a:pPr>
            <a:r>
              <a:rPr lang="en-US" altLang="en-US" sz="1800" dirty="0"/>
              <a:t>stack</a:t>
            </a:r>
          </a:p>
          <a:p>
            <a:pPr lvl="2">
              <a:tabLst>
                <a:tab pos="1831975" algn="l"/>
              </a:tabLst>
            </a:pPr>
            <a:r>
              <a:rPr lang="en-US" altLang="en-US" sz="1800" dirty="0"/>
              <a:t>symbol table</a:t>
            </a:r>
          </a:p>
          <a:p>
            <a:pPr lvl="2">
              <a:tabLst>
                <a:tab pos="1831975" algn="l"/>
              </a:tabLst>
            </a:pPr>
            <a:r>
              <a:rPr lang="en-US" altLang="en-US" sz="1800" dirty="0"/>
              <a:t>arrays</a:t>
            </a:r>
          </a:p>
          <a:p>
            <a:endParaRPr lang="en-US" sz="2400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9764" y="2018911"/>
            <a:ext cx="3175835" cy="4158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0884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logical </a:t>
            </a:r>
            <a:r>
              <a:rPr lang="en-US" altLang="en-US" dirty="0"/>
              <a:t>view of segmentation</a:t>
            </a:r>
            <a:endParaRPr lang="en-US" dirty="0"/>
          </a:p>
        </p:txBody>
      </p:sp>
      <p:sp>
        <p:nvSpPr>
          <p:cNvPr id="5" name="Oval 3"/>
          <p:cNvSpPr>
            <a:spLocks noChangeArrowheads="1"/>
          </p:cNvSpPr>
          <p:nvPr/>
        </p:nvSpPr>
        <p:spPr bwMode="auto">
          <a:xfrm>
            <a:off x="2578766" y="1364081"/>
            <a:ext cx="2895600" cy="3962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5" tIns="45718" rIns="91435" bIns="45718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3112166" y="2049881"/>
            <a:ext cx="9906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5" tIns="45718" rIns="91435" bIns="45718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>
                <a:latin typeface="Helvetica" panose="020B0604020202020204" pitchFamily="34" charset="0"/>
              </a:rPr>
              <a:t>1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959766" y="3192881"/>
            <a:ext cx="91440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5" tIns="45718" rIns="91435" bIns="45718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>
                <a:latin typeface="Helvetica" panose="020B0604020202020204" pitchFamily="34" charset="0"/>
              </a:rPr>
              <a:t>3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4407566" y="2659481"/>
            <a:ext cx="9144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5" tIns="45718" rIns="91435" bIns="45718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>
                <a:latin typeface="Helvetica" panose="020B0604020202020204" pitchFamily="34" charset="0"/>
              </a:rPr>
              <a:t>2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4331366" y="3650081"/>
            <a:ext cx="914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5" tIns="45718" rIns="91435" bIns="45718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>
                <a:latin typeface="Helvetica" panose="020B0604020202020204" pitchFamily="34" charset="0"/>
              </a:rPr>
              <a:t>4</a:t>
            </a:r>
          </a:p>
        </p:txBody>
      </p:sp>
      <p:grpSp>
        <p:nvGrpSpPr>
          <p:cNvPr id="10" name="Group 24"/>
          <p:cNvGrpSpPr>
            <a:grpSpLocks/>
          </p:cNvGrpSpPr>
          <p:nvPr/>
        </p:nvGrpSpPr>
        <p:grpSpPr bwMode="auto">
          <a:xfrm>
            <a:off x="6845966" y="1364081"/>
            <a:ext cx="1143000" cy="3962400"/>
            <a:chOff x="3888" y="1056"/>
            <a:chExt cx="720" cy="2496"/>
          </a:xfrm>
        </p:grpSpPr>
        <p:grpSp>
          <p:nvGrpSpPr>
            <p:cNvPr id="11" name="Group 11"/>
            <p:cNvGrpSpPr>
              <a:grpSpLocks/>
            </p:cNvGrpSpPr>
            <p:nvPr/>
          </p:nvGrpSpPr>
          <p:grpSpPr bwMode="auto">
            <a:xfrm>
              <a:off x="3888" y="1056"/>
              <a:ext cx="720" cy="672"/>
              <a:chOff x="3888" y="1056"/>
              <a:chExt cx="720" cy="672"/>
            </a:xfrm>
          </p:grpSpPr>
          <p:sp>
            <p:nvSpPr>
              <p:cNvPr id="22" name="Rectangle 8"/>
              <p:cNvSpPr>
                <a:spLocks noChangeArrowheads="1"/>
              </p:cNvSpPr>
              <p:nvPr/>
            </p:nvSpPr>
            <p:spPr bwMode="auto">
              <a:xfrm>
                <a:off x="3888" y="1056"/>
                <a:ext cx="720" cy="67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3" name="Line 9"/>
              <p:cNvSpPr>
                <a:spLocks noChangeShapeType="1"/>
              </p:cNvSpPr>
              <p:nvPr/>
            </p:nvSpPr>
            <p:spPr bwMode="auto">
              <a:xfrm>
                <a:off x="3888" y="1392"/>
                <a:ext cx="7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" name="Group 12"/>
            <p:cNvGrpSpPr>
              <a:grpSpLocks/>
            </p:cNvGrpSpPr>
            <p:nvPr/>
          </p:nvGrpSpPr>
          <p:grpSpPr bwMode="auto">
            <a:xfrm>
              <a:off x="3888" y="1728"/>
              <a:ext cx="720" cy="672"/>
              <a:chOff x="3888" y="1056"/>
              <a:chExt cx="720" cy="672"/>
            </a:xfrm>
          </p:grpSpPr>
          <p:sp>
            <p:nvSpPr>
              <p:cNvPr id="20" name="Rectangle 13"/>
              <p:cNvSpPr>
                <a:spLocks noChangeArrowheads="1"/>
              </p:cNvSpPr>
              <p:nvPr/>
            </p:nvSpPr>
            <p:spPr bwMode="auto">
              <a:xfrm>
                <a:off x="3888" y="1056"/>
                <a:ext cx="720" cy="672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1" name="Line 14"/>
              <p:cNvSpPr>
                <a:spLocks noChangeShapeType="1"/>
              </p:cNvSpPr>
              <p:nvPr/>
            </p:nvSpPr>
            <p:spPr bwMode="auto">
              <a:xfrm>
                <a:off x="3888" y="1392"/>
                <a:ext cx="7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3" name="Text Box 15"/>
            <p:cNvSpPr txBox="1">
              <a:spLocks noChangeArrowheads="1"/>
            </p:cNvSpPr>
            <p:nvPr/>
          </p:nvSpPr>
          <p:spPr bwMode="auto">
            <a:xfrm>
              <a:off x="4125" y="1132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>
                  <a:latin typeface="Helvetica" panose="020B0604020202020204" pitchFamily="34" charset="0"/>
                </a:rPr>
                <a:t>1</a:t>
              </a:r>
            </a:p>
          </p:txBody>
        </p:sp>
        <p:sp>
          <p:nvSpPr>
            <p:cNvPr id="14" name="Text Box 16"/>
            <p:cNvSpPr txBox="1">
              <a:spLocks noChangeArrowheads="1"/>
            </p:cNvSpPr>
            <p:nvPr/>
          </p:nvSpPr>
          <p:spPr bwMode="auto">
            <a:xfrm>
              <a:off x="4127" y="1439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>
                  <a:latin typeface="Helvetica" panose="020B0604020202020204" pitchFamily="34" charset="0"/>
                </a:rPr>
                <a:t>4</a:t>
              </a:r>
            </a:p>
          </p:txBody>
        </p:sp>
        <p:sp>
          <p:nvSpPr>
            <p:cNvPr id="15" name="Rectangle 17"/>
            <p:cNvSpPr>
              <a:spLocks noChangeArrowheads="1"/>
            </p:cNvSpPr>
            <p:nvPr/>
          </p:nvSpPr>
          <p:spPr bwMode="auto">
            <a:xfrm>
              <a:off x="3888" y="2400"/>
              <a:ext cx="720" cy="91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6" name="Rectangle 18"/>
            <p:cNvSpPr>
              <a:spLocks noChangeArrowheads="1"/>
            </p:cNvSpPr>
            <p:nvPr/>
          </p:nvSpPr>
          <p:spPr bwMode="auto">
            <a:xfrm>
              <a:off x="3888" y="3312"/>
              <a:ext cx="720" cy="24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7" name="Line 19"/>
            <p:cNvSpPr>
              <a:spLocks noChangeShapeType="1"/>
            </p:cNvSpPr>
            <p:nvPr/>
          </p:nvSpPr>
          <p:spPr bwMode="auto">
            <a:xfrm>
              <a:off x="3888" y="2640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Text Box 20"/>
            <p:cNvSpPr txBox="1">
              <a:spLocks noChangeArrowheads="1"/>
            </p:cNvSpPr>
            <p:nvPr/>
          </p:nvSpPr>
          <p:spPr bwMode="auto">
            <a:xfrm>
              <a:off x="4127" y="2428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>
                  <a:latin typeface="Helvetica" panose="020B0604020202020204" pitchFamily="34" charset="0"/>
                </a:rPr>
                <a:t>2</a:t>
              </a:r>
            </a:p>
          </p:txBody>
        </p:sp>
        <p:sp>
          <p:nvSpPr>
            <p:cNvPr id="19" name="Text Box 21"/>
            <p:cNvSpPr txBox="1">
              <a:spLocks noChangeArrowheads="1"/>
            </p:cNvSpPr>
            <p:nvPr/>
          </p:nvSpPr>
          <p:spPr bwMode="auto">
            <a:xfrm>
              <a:off x="4127" y="2888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>
                  <a:latin typeface="Helvetica" panose="020B0604020202020204" pitchFamily="34" charset="0"/>
                </a:rPr>
                <a:t>3</a:t>
              </a:r>
            </a:p>
          </p:txBody>
        </p:sp>
      </p:grpSp>
      <p:sp>
        <p:nvSpPr>
          <p:cNvPr id="24" name="Text Box 22"/>
          <p:cNvSpPr txBox="1">
            <a:spLocks noChangeArrowheads="1"/>
          </p:cNvSpPr>
          <p:nvPr/>
        </p:nvSpPr>
        <p:spPr bwMode="auto">
          <a:xfrm>
            <a:off x="3223291" y="5447131"/>
            <a:ext cx="13779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8" rIns="91435" bIns="45718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>
                <a:latin typeface="Helvetica" panose="020B0604020202020204" pitchFamily="34" charset="0"/>
              </a:rPr>
              <a:t>user space </a:t>
            </a:r>
          </a:p>
        </p:txBody>
      </p: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6077616" y="5447131"/>
            <a:ext cx="2597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8" rIns="91435" bIns="45718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>
                <a:latin typeface="Helvetica" panose="020B0604020202020204" pitchFamily="34" charset="0"/>
              </a:rPr>
              <a:t>physical memory space</a:t>
            </a:r>
          </a:p>
        </p:txBody>
      </p:sp>
    </p:spTree>
    <p:extLst>
      <p:ext uri="{BB962C8B-B14F-4D97-AF65-F5344CB8AC3E}">
        <p14:creationId xmlns:p14="http://schemas.microsoft.com/office/powerpoint/2010/main" val="2234050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Segmentation implementation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011" y="1263316"/>
            <a:ext cx="5590255" cy="4913647"/>
          </a:xfrm>
        </p:spPr>
        <p:txBody>
          <a:bodyPr/>
          <a:lstStyle/>
          <a:p>
            <a:pPr>
              <a:tabLst>
                <a:tab pos="1828800" algn="l"/>
                <a:tab pos="2855913" algn="ctr"/>
              </a:tabLst>
            </a:pPr>
            <a:r>
              <a:rPr lang="en-US" altLang="en-US" sz="2000" dirty="0">
                <a:solidFill>
                  <a:srgbClr val="0070C0"/>
                </a:solidFill>
              </a:rPr>
              <a:t>Logical address </a:t>
            </a:r>
            <a:r>
              <a:rPr lang="en-US" altLang="en-US" sz="2000" dirty="0"/>
              <a:t>consists of a two tuple: </a:t>
            </a:r>
            <a:r>
              <a:rPr lang="en-US" altLang="en-US" sz="2000" dirty="0">
                <a:solidFill>
                  <a:srgbClr val="FF0000"/>
                </a:solidFill>
              </a:rPr>
              <a:t>&lt;segment-number, offset&gt;</a:t>
            </a:r>
          </a:p>
          <a:p>
            <a:pPr>
              <a:tabLst>
                <a:tab pos="1828800" algn="l"/>
                <a:tab pos="2855913" algn="ctr"/>
              </a:tabLst>
            </a:pPr>
            <a:endParaRPr lang="en-US" altLang="en-US" b="1" dirty="0">
              <a:solidFill>
                <a:srgbClr val="3366FF"/>
              </a:solidFill>
            </a:endParaRPr>
          </a:p>
          <a:p>
            <a:pPr>
              <a:tabLst>
                <a:tab pos="1828800" algn="l"/>
                <a:tab pos="2855913" algn="ctr"/>
              </a:tabLst>
            </a:pPr>
            <a:r>
              <a:rPr lang="en-US" altLang="en-US" sz="2400" b="1" dirty="0">
                <a:solidFill>
                  <a:srgbClr val="3366FF"/>
                </a:solidFill>
              </a:rPr>
              <a:t>Segment table</a:t>
            </a:r>
            <a:r>
              <a:rPr lang="en-US" altLang="en-US" sz="2400" dirty="0">
                <a:solidFill>
                  <a:srgbClr val="3366FF"/>
                </a:solidFill>
              </a:rPr>
              <a:t> </a:t>
            </a:r>
          </a:p>
          <a:p>
            <a:pPr lvl="1">
              <a:tabLst>
                <a:tab pos="1828800" algn="l"/>
                <a:tab pos="2855913" algn="ctr"/>
              </a:tabLst>
            </a:pPr>
            <a:r>
              <a:rPr lang="en-US" altLang="en-US" sz="2000" dirty="0"/>
              <a:t>Maps </a:t>
            </a:r>
            <a:r>
              <a:rPr lang="en-US" altLang="en-US" sz="2000" dirty="0">
                <a:solidFill>
                  <a:schemeClr val="accent6"/>
                </a:solidFill>
              </a:rPr>
              <a:t>two-dimensiona</a:t>
            </a:r>
            <a:r>
              <a:rPr lang="en-US" altLang="en-US" sz="2000" dirty="0"/>
              <a:t>l physical addresses; each table entry has:</a:t>
            </a:r>
          </a:p>
          <a:p>
            <a:pPr lvl="2">
              <a:tabLst>
                <a:tab pos="1828800" algn="l"/>
                <a:tab pos="2855913" algn="ctr"/>
              </a:tabLst>
            </a:pPr>
            <a:r>
              <a:rPr lang="en-US" altLang="en-US" sz="1800" b="1" dirty="0">
                <a:solidFill>
                  <a:srgbClr val="3366FF"/>
                </a:solidFill>
              </a:rPr>
              <a:t>base</a:t>
            </a:r>
            <a:r>
              <a:rPr lang="en-US" altLang="en-US" sz="1800" dirty="0">
                <a:solidFill>
                  <a:srgbClr val="3366FF"/>
                </a:solidFill>
              </a:rPr>
              <a:t> </a:t>
            </a:r>
            <a:r>
              <a:rPr lang="en-US" altLang="en-US" sz="1800" dirty="0"/>
              <a:t>– contains the starting physical address where the segments reside in memory</a:t>
            </a:r>
          </a:p>
          <a:p>
            <a:pPr lvl="2">
              <a:tabLst>
                <a:tab pos="1828800" algn="l"/>
                <a:tab pos="2855913" algn="ctr"/>
              </a:tabLst>
            </a:pPr>
            <a:r>
              <a:rPr lang="en-US" altLang="en-US" sz="1800" b="1" dirty="0">
                <a:solidFill>
                  <a:srgbClr val="3366FF"/>
                </a:solidFill>
              </a:rPr>
              <a:t>limit</a:t>
            </a:r>
            <a:r>
              <a:rPr lang="en-US" altLang="en-US" sz="1800" dirty="0">
                <a:solidFill>
                  <a:srgbClr val="3366FF"/>
                </a:solidFill>
              </a:rPr>
              <a:t> </a:t>
            </a:r>
            <a:r>
              <a:rPr lang="en-US" altLang="en-US" sz="1800" dirty="0"/>
              <a:t>– specifies the length of the segment</a:t>
            </a:r>
            <a:endParaRPr lang="en-US" sz="1800" dirty="0"/>
          </a:p>
        </p:txBody>
      </p:sp>
      <p:pic>
        <p:nvPicPr>
          <p:cNvPr id="4" name="Picture 4" descr="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5838" y="1491916"/>
            <a:ext cx="6246315" cy="42832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4979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</a:t>
            </a:r>
            <a:r>
              <a:rPr lang="en-US"/>
              <a:t>of segmentation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005" y="1861260"/>
            <a:ext cx="6019279" cy="3717756"/>
          </a:xfrm>
        </p:spPr>
        <p:txBody>
          <a:bodyPr>
            <a:normAutofit/>
          </a:bodyPr>
          <a:lstStyle/>
          <a:p>
            <a:r>
              <a:rPr lang="en-US" sz="2000" dirty="0"/>
              <a:t>A reference to byte 53 of segment 2: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4300+53=4353</a:t>
            </a:r>
          </a:p>
          <a:p>
            <a:pPr lvl="1"/>
            <a:endParaRPr lang="en-US" sz="2000" dirty="0"/>
          </a:p>
          <a:p>
            <a:r>
              <a:rPr lang="en-US" sz="2000" dirty="0"/>
              <a:t>A reference to byte 852 of segment 3: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3200+852=4052</a:t>
            </a:r>
          </a:p>
          <a:p>
            <a:pPr lvl="1"/>
            <a:endParaRPr lang="en-US" sz="2000" dirty="0"/>
          </a:p>
          <a:p>
            <a:r>
              <a:rPr lang="en-US" sz="2000" dirty="0"/>
              <a:t>A reference to byte 1222 of segment 0: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Trap to OS!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850836" y="1098131"/>
            <a:ext cx="6132619" cy="5244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426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to protect process memory space?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011" y="1263316"/>
            <a:ext cx="8031830" cy="4913647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Each process has a </a:t>
            </a:r>
            <a:r>
              <a:rPr lang="en-US" sz="2400" dirty="0">
                <a:solidFill>
                  <a:schemeClr val="accent5"/>
                </a:solidFill>
              </a:rPr>
              <a:t>separate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memory space</a:t>
            </a:r>
          </a:p>
          <a:p>
            <a:endParaRPr lang="en-US" sz="2400" dirty="0"/>
          </a:p>
          <a:p>
            <a:r>
              <a:rPr lang="en-US" sz="2400" dirty="0"/>
              <a:t>To protect processes’ spaces</a:t>
            </a:r>
          </a:p>
          <a:p>
            <a:pPr lvl="1"/>
            <a:r>
              <a:rPr lang="en-US" dirty="0"/>
              <a:t>Determining </a:t>
            </a:r>
            <a:r>
              <a:rPr lang="en-US" dirty="0">
                <a:solidFill>
                  <a:srgbClr val="FF0000"/>
                </a:solidFill>
              </a:rPr>
              <a:t>legal address</a:t>
            </a:r>
          </a:p>
          <a:p>
            <a:pPr lvl="2"/>
            <a:r>
              <a:rPr lang="en-US" dirty="0">
                <a:solidFill>
                  <a:srgbClr val="0070C0"/>
                </a:solidFill>
              </a:rPr>
              <a:t>Base register (</a:t>
            </a:r>
            <a:r>
              <a:rPr lang="fa-IR" dirty="0">
                <a:solidFill>
                  <a:srgbClr val="0070C0"/>
                </a:solidFill>
              </a:rPr>
              <a:t>پایه</a:t>
            </a:r>
            <a:r>
              <a:rPr lang="en-US" dirty="0">
                <a:solidFill>
                  <a:srgbClr val="0070C0"/>
                </a:solidFill>
              </a:rPr>
              <a:t>)</a:t>
            </a:r>
            <a:r>
              <a:rPr lang="en-US" dirty="0"/>
              <a:t>: smallest legal physical memory address</a:t>
            </a:r>
          </a:p>
          <a:p>
            <a:pPr lvl="2"/>
            <a:r>
              <a:rPr lang="en-US" dirty="0">
                <a:solidFill>
                  <a:srgbClr val="0070C0"/>
                </a:solidFill>
              </a:rPr>
              <a:t>Limit register </a:t>
            </a:r>
            <a:r>
              <a:rPr lang="fa-IR" dirty="0">
                <a:solidFill>
                  <a:srgbClr val="0070C0"/>
                </a:solidFill>
              </a:rPr>
              <a:t>(حد)</a:t>
            </a:r>
            <a:r>
              <a:rPr lang="en-US" dirty="0"/>
              <a:t>: size of the range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Example:</a:t>
            </a:r>
          </a:p>
          <a:p>
            <a:pPr lvl="2"/>
            <a:r>
              <a:rPr lang="en-US" dirty="0"/>
              <a:t>Base register = 300040</a:t>
            </a:r>
          </a:p>
          <a:p>
            <a:pPr lvl="2"/>
            <a:r>
              <a:rPr lang="en-US" dirty="0"/>
              <a:t>Limit register = 120900</a:t>
            </a:r>
          </a:p>
          <a:p>
            <a:pPr lvl="2"/>
            <a:endParaRPr lang="en-US" dirty="0"/>
          </a:p>
          <a:p>
            <a:pPr lvl="2"/>
            <a:r>
              <a:rPr lang="en-US" dirty="0">
                <a:solidFill>
                  <a:srgbClr val="FF0000"/>
                </a:solidFill>
              </a:rPr>
              <a:t>Legal address space: </a:t>
            </a:r>
          </a:p>
          <a:p>
            <a:pPr marL="1371600" lvl="3" indent="0">
              <a:buNone/>
            </a:pPr>
            <a:r>
              <a:rPr lang="en-US" dirty="0"/>
              <a:t>Base &lt;= (any address</a:t>
            </a:r>
            <a:r>
              <a:rPr lang="en-US"/>
              <a:t>) &lt; </a:t>
            </a:r>
            <a:r>
              <a:rPr lang="en-US" dirty="0" err="1"/>
              <a:t>Base+Limit</a:t>
            </a:r>
            <a:endParaRPr lang="en-US" dirty="0"/>
          </a:p>
          <a:p>
            <a:pPr lvl="2"/>
            <a:r>
              <a:rPr lang="en-US" dirty="0">
                <a:solidFill>
                  <a:srgbClr val="0070C0"/>
                </a:solidFill>
              </a:rPr>
              <a:t>Can easily be checked by hardware</a:t>
            </a:r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6841" y="1832518"/>
            <a:ext cx="3273425" cy="360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4944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2"/>
          </a:solidFill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3) Paging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>
                <a:solidFill>
                  <a:schemeClr val="accent5"/>
                </a:solidFill>
              </a:rPr>
              <a:t>Noncontiguous</a:t>
            </a:r>
            <a:r>
              <a:rPr lang="en-US" dirty="0"/>
              <a:t> memory allocations: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solidFill>
                  <a:schemeClr val="accent6"/>
                </a:solidFill>
              </a:rPr>
              <a:t>Segmentation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solidFill>
                  <a:srgbClr val="FF0000"/>
                </a:solidFill>
              </a:rPr>
              <a:t>Paging</a:t>
            </a:r>
          </a:p>
          <a:p>
            <a:pPr>
              <a:lnSpc>
                <a:spcPct val="120000"/>
              </a:lnSpc>
            </a:pPr>
            <a:endParaRPr lang="en-US" sz="1100" dirty="0"/>
          </a:p>
          <a:p>
            <a:pPr>
              <a:lnSpc>
                <a:spcPct val="120000"/>
              </a:lnSpc>
            </a:pPr>
            <a:r>
              <a:rPr lang="en-US" dirty="0"/>
              <a:t>Paging </a:t>
            </a:r>
            <a:r>
              <a:rPr lang="en-US" dirty="0">
                <a:solidFill>
                  <a:schemeClr val="accent5"/>
                </a:solidFill>
              </a:rPr>
              <a:t>avoids external fragmentation</a:t>
            </a:r>
            <a:r>
              <a:rPr lang="en-US" dirty="0"/>
              <a:t>, and need of </a:t>
            </a:r>
            <a:r>
              <a:rPr lang="en-US" dirty="0">
                <a:solidFill>
                  <a:schemeClr val="accent5"/>
                </a:solidFill>
              </a:rPr>
              <a:t>compaction</a:t>
            </a:r>
            <a:r>
              <a:rPr lang="en-US" dirty="0"/>
              <a:t>, whereas segmentation does not.</a:t>
            </a:r>
          </a:p>
          <a:p>
            <a:pPr>
              <a:lnSpc>
                <a:spcPct val="120000"/>
              </a:lnSpc>
            </a:pPr>
            <a:endParaRPr lang="en-US" sz="1300" dirty="0"/>
          </a:p>
          <a:p>
            <a:pPr>
              <a:lnSpc>
                <a:spcPct val="120000"/>
              </a:lnSpc>
            </a:pPr>
            <a:r>
              <a:rPr lang="en-US" dirty="0"/>
              <a:t>Process is allocated physical memory whenever physical memory is available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Avoid </a:t>
            </a:r>
            <a:r>
              <a:rPr lang="en-US" dirty="0">
                <a:solidFill>
                  <a:srgbClr val="00B050"/>
                </a:solidFill>
              </a:rPr>
              <a:t>external fragmentation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Avoid </a:t>
            </a:r>
            <a:r>
              <a:rPr lang="en-US" dirty="0">
                <a:solidFill>
                  <a:srgbClr val="00B050"/>
                </a:solidFill>
              </a:rPr>
              <a:t>problem of varying sized memory chunks</a:t>
            </a:r>
          </a:p>
          <a:p>
            <a:pPr>
              <a:lnSpc>
                <a:spcPct val="120000"/>
              </a:lnSpc>
            </a:pPr>
            <a:endParaRPr lang="en-US" sz="1400" dirty="0"/>
          </a:p>
          <a:p>
            <a:pPr>
              <a:lnSpc>
                <a:spcPct val="120000"/>
              </a:lnSpc>
            </a:pPr>
            <a:r>
              <a:rPr lang="en-US" dirty="0"/>
              <a:t>Divide </a:t>
            </a:r>
            <a:r>
              <a:rPr lang="en-US" dirty="0">
                <a:solidFill>
                  <a:schemeClr val="accent5"/>
                </a:solidFill>
              </a:rPr>
              <a:t>physical memory </a:t>
            </a:r>
            <a:r>
              <a:rPr lang="en-US" dirty="0"/>
              <a:t>into fixed-sized blocks called </a:t>
            </a:r>
            <a:r>
              <a:rPr lang="en-US" dirty="0">
                <a:solidFill>
                  <a:srgbClr val="FF0000"/>
                </a:solidFill>
              </a:rPr>
              <a:t>frames</a:t>
            </a:r>
            <a:r>
              <a:rPr lang="en-US" dirty="0"/>
              <a:t>.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Size is </a:t>
            </a:r>
            <a:r>
              <a:rPr lang="en-US" dirty="0">
                <a:solidFill>
                  <a:srgbClr val="00B050"/>
                </a:solidFill>
              </a:rPr>
              <a:t>power of 2</a:t>
            </a:r>
            <a:r>
              <a:rPr lang="en-US" dirty="0"/>
              <a:t>, between 512 bytes to 16 Mbytes</a:t>
            </a:r>
          </a:p>
          <a:p>
            <a:pPr>
              <a:lnSpc>
                <a:spcPct val="120000"/>
              </a:lnSpc>
            </a:pPr>
            <a:r>
              <a:rPr lang="en-US" dirty="0"/>
              <a:t>Divide </a:t>
            </a:r>
            <a:r>
              <a:rPr lang="en-US" dirty="0">
                <a:solidFill>
                  <a:schemeClr val="accent5"/>
                </a:solidFill>
              </a:rPr>
              <a:t>logical memory</a:t>
            </a:r>
            <a:r>
              <a:rPr lang="en-US" dirty="0"/>
              <a:t> into blocks of same size called </a:t>
            </a:r>
            <a:r>
              <a:rPr lang="en-US" dirty="0">
                <a:solidFill>
                  <a:srgbClr val="FF0000"/>
                </a:solidFill>
              </a:rPr>
              <a:t>pages</a:t>
            </a:r>
            <a:r>
              <a:rPr lang="en-US" dirty="0"/>
              <a:t>.</a:t>
            </a:r>
          </a:p>
          <a:p>
            <a:pPr>
              <a:lnSpc>
                <a:spcPct val="12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91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Keep tracks of all </a:t>
            </a:r>
            <a:r>
              <a:rPr lang="en-US" dirty="0">
                <a:solidFill>
                  <a:srgbClr val="0070C0"/>
                </a:solidFill>
              </a:rPr>
              <a:t>free frames</a:t>
            </a:r>
          </a:p>
          <a:p>
            <a:endParaRPr lang="en-US" dirty="0"/>
          </a:p>
          <a:p>
            <a:r>
              <a:rPr lang="en-US" dirty="0"/>
              <a:t>To run a program with </a:t>
            </a:r>
            <a:r>
              <a:rPr lang="en-US" dirty="0">
                <a:solidFill>
                  <a:srgbClr val="0070C0"/>
                </a:solidFill>
              </a:rPr>
              <a:t>N pages</a:t>
            </a:r>
            <a:r>
              <a:rPr lang="en-US" dirty="0"/>
              <a:t>, need to find </a:t>
            </a:r>
            <a:r>
              <a:rPr lang="en-US" dirty="0">
                <a:solidFill>
                  <a:srgbClr val="0070C0"/>
                </a:solidFill>
              </a:rPr>
              <a:t>N different free frames </a:t>
            </a:r>
            <a:r>
              <a:rPr lang="en-US" dirty="0"/>
              <a:t>and load program.</a:t>
            </a:r>
          </a:p>
          <a:p>
            <a:endParaRPr lang="en-US" dirty="0"/>
          </a:p>
          <a:p>
            <a:r>
              <a:rPr lang="en-US" dirty="0"/>
              <a:t>Setup a </a:t>
            </a:r>
            <a:r>
              <a:rPr lang="en-US" dirty="0">
                <a:solidFill>
                  <a:srgbClr val="FF0000"/>
                </a:solidFill>
              </a:rPr>
              <a:t>page table</a:t>
            </a:r>
            <a:r>
              <a:rPr lang="en-US" dirty="0"/>
              <a:t> to translate </a:t>
            </a:r>
            <a:r>
              <a:rPr lang="en-US" dirty="0">
                <a:solidFill>
                  <a:srgbClr val="0070C0"/>
                </a:solidFill>
              </a:rPr>
              <a:t>logical to physical address</a:t>
            </a:r>
          </a:p>
          <a:p>
            <a:endParaRPr lang="en-US" dirty="0"/>
          </a:p>
          <a:p>
            <a:r>
              <a:rPr lang="en-US" dirty="0"/>
              <a:t>Still have </a:t>
            </a:r>
            <a:r>
              <a:rPr lang="en-US" dirty="0">
                <a:solidFill>
                  <a:srgbClr val="0070C0"/>
                </a:solidFill>
              </a:rPr>
              <a:t>internal fragmentation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626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Address translation scheme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CPU address (Logical address) is divided into </a:t>
            </a:r>
            <a:r>
              <a:rPr lang="en-US" dirty="0">
                <a:solidFill>
                  <a:srgbClr val="0070C0"/>
                </a:solidFill>
              </a:rPr>
              <a:t>two parts</a:t>
            </a:r>
            <a:r>
              <a:rPr lang="en-US" dirty="0"/>
              <a:t>: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Page number</a:t>
            </a:r>
            <a:r>
              <a:rPr lang="en-US" dirty="0"/>
              <a:t> (</a:t>
            </a:r>
            <a:r>
              <a:rPr lang="en-US" i="1" dirty="0">
                <a:solidFill>
                  <a:srgbClr val="0070C0"/>
                </a:solidFill>
              </a:rPr>
              <a:t>p</a:t>
            </a:r>
            <a:r>
              <a:rPr lang="en-US" dirty="0"/>
              <a:t>): used as an index into a page table that contains </a:t>
            </a:r>
            <a:r>
              <a:rPr lang="en-US" dirty="0">
                <a:solidFill>
                  <a:srgbClr val="0070C0"/>
                </a:solidFill>
              </a:rPr>
              <a:t>base register of each page </a:t>
            </a:r>
            <a:r>
              <a:rPr lang="en-US" dirty="0"/>
              <a:t>in physical memory</a:t>
            </a:r>
          </a:p>
          <a:p>
            <a:pPr lvl="1"/>
            <a:endParaRPr lang="en-US" dirty="0"/>
          </a:p>
          <a:p>
            <a:pPr lvl="1"/>
            <a:r>
              <a:rPr lang="en-US" dirty="0">
                <a:solidFill>
                  <a:srgbClr val="FF0000"/>
                </a:solidFill>
              </a:rPr>
              <a:t>Page offset</a:t>
            </a:r>
            <a:r>
              <a:rPr lang="en-US" dirty="0"/>
              <a:t> (</a:t>
            </a:r>
            <a:r>
              <a:rPr lang="en-US" i="1" dirty="0">
                <a:solidFill>
                  <a:srgbClr val="0070C0"/>
                </a:solidFill>
              </a:rPr>
              <a:t>d</a:t>
            </a:r>
            <a:r>
              <a:rPr lang="en-US" dirty="0"/>
              <a:t>): combined with base address to define the physical memory address that is sent to the memory unit.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For given logical address space </a:t>
            </a:r>
            <a:r>
              <a:rPr lang="en-US" dirty="0">
                <a:solidFill>
                  <a:srgbClr val="0070C0"/>
                </a:solidFill>
              </a:rPr>
              <a:t>2</a:t>
            </a:r>
            <a:r>
              <a:rPr lang="en-US" baseline="30000" dirty="0">
                <a:solidFill>
                  <a:srgbClr val="0070C0"/>
                </a:solidFill>
              </a:rPr>
              <a:t>m</a:t>
            </a:r>
            <a:r>
              <a:rPr lang="en-US" dirty="0"/>
              <a:t> and page size </a:t>
            </a:r>
            <a:r>
              <a:rPr lang="en-US" dirty="0">
                <a:solidFill>
                  <a:srgbClr val="0070C0"/>
                </a:solidFill>
              </a:rPr>
              <a:t>2</a:t>
            </a:r>
            <a:r>
              <a:rPr lang="en-US" baseline="30000" dirty="0">
                <a:solidFill>
                  <a:srgbClr val="0070C0"/>
                </a:solidFill>
              </a:rPr>
              <a:t>n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1668" y="3992012"/>
            <a:ext cx="5141995" cy="1181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081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265697"/>
            <a:ext cx="12191999" cy="624639"/>
          </a:xfrm>
        </p:spPr>
        <p:txBody>
          <a:bodyPr>
            <a:normAutofit fontScale="90000"/>
          </a:bodyPr>
          <a:lstStyle/>
          <a:p>
            <a:r>
              <a:rPr lang="en-US" dirty="0"/>
              <a:t>Paging hardware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8245" y="1130216"/>
            <a:ext cx="8191500" cy="488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6146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Paging model of logical and physical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8002" y="1143626"/>
            <a:ext cx="5657850" cy="5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2094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Paging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011" y="5185611"/>
            <a:ext cx="11417968" cy="991352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n=2</a:t>
            </a:r>
            <a:r>
              <a:rPr lang="en-US" dirty="0"/>
              <a:t> and </a:t>
            </a:r>
            <a:r>
              <a:rPr lang="en-US" dirty="0">
                <a:solidFill>
                  <a:srgbClr val="0070C0"/>
                </a:solidFill>
              </a:rPr>
              <a:t>m=4</a:t>
            </a:r>
            <a:r>
              <a:rPr lang="en-US" dirty="0"/>
              <a:t>, 32-byte memory and 4-byte pages.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3140" y="1157663"/>
            <a:ext cx="2773028" cy="334297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1038" y="995989"/>
            <a:ext cx="1162050" cy="544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52761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Free frames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4758" y="1381125"/>
            <a:ext cx="6659729" cy="4345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4263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Paging example – Internal fragmentation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0070C0"/>
                </a:solidFill>
              </a:rPr>
              <a:t>Page size</a:t>
            </a:r>
            <a:r>
              <a:rPr lang="en-US" dirty="0"/>
              <a:t> = 2048 bytes (2kB)</a:t>
            </a:r>
          </a:p>
          <a:p>
            <a:endParaRPr lang="en-US" dirty="0"/>
          </a:p>
          <a:p>
            <a:r>
              <a:rPr lang="en-US" dirty="0">
                <a:solidFill>
                  <a:srgbClr val="0070C0"/>
                </a:solidFill>
              </a:rPr>
              <a:t>Process size </a:t>
            </a:r>
            <a:r>
              <a:rPr lang="en-US" dirty="0"/>
              <a:t>= 72766 bytes</a:t>
            </a:r>
          </a:p>
          <a:p>
            <a:endParaRPr lang="en-US" dirty="0"/>
          </a:p>
          <a:p>
            <a:r>
              <a:rPr lang="en-US" dirty="0"/>
              <a:t>72766/2048 = 35 pages +1086 bytes</a:t>
            </a:r>
          </a:p>
          <a:p>
            <a:endParaRPr lang="en-US" dirty="0"/>
          </a:p>
          <a:p>
            <a:r>
              <a:rPr lang="en-US" dirty="0">
                <a:solidFill>
                  <a:srgbClr val="0070C0"/>
                </a:solidFill>
              </a:rPr>
              <a:t>Internal fragmentation</a:t>
            </a:r>
            <a:r>
              <a:rPr lang="en-US" dirty="0"/>
              <a:t>: 2048 – 1086 = 962 bytes</a:t>
            </a:r>
          </a:p>
          <a:p>
            <a:endParaRPr lang="en-US" dirty="0"/>
          </a:p>
          <a:p>
            <a:r>
              <a:rPr lang="en-US" dirty="0">
                <a:solidFill>
                  <a:srgbClr val="0070C0"/>
                </a:solidFill>
              </a:rPr>
              <a:t>Worst case </a:t>
            </a:r>
            <a:r>
              <a:rPr lang="en-US" dirty="0"/>
              <a:t>fragmentation: 1 frame – 1 byte</a:t>
            </a:r>
          </a:p>
          <a:p>
            <a:endParaRPr lang="en-US" dirty="0"/>
          </a:p>
          <a:p>
            <a:r>
              <a:rPr lang="en-US" dirty="0">
                <a:solidFill>
                  <a:srgbClr val="0070C0"/>
                </a:solidFill>
              </a:rPr>
              <a:t>On average </a:t>
            </a:r>
            <a:r>
              <a:rPr lang="en-US" dirty="0"/>
              <a:t>fragmentation: ½ frame size</a:t>
            </a:r>
          </a:p>
        </p:txBody>
      </p:sp>
    </p:spTree>
    <p:extLst>
      <p:ext uri="{BB962C8B-B14F-4D97-AF65-F5344CB8AC3E}">
        <p14:creationId xmlns:p14="http://schemas.microsoft.com/office/powerpoint/2010/main" val="1106463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Small page size vs big page size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On average </a:t>
            </a:r>
            <a:r>
              <a:rPr lang="en-US" sz="2400" dirty="0"/>
              <a:t>fragmentation: ½ page size, </a:t>
            </a:r>
            <a:r>
              <a:rPr lang="en-US" sz="2400" dirty="0">
                <a:solidFill>
                  <a:srgbClr val="0070C0"/>
                </a:solidFill>
              </a:rPr>
              <a:t>small page </a:t>
            </a:r>
            <a:r>
              <a:rPr lang="en-US" sz="2400" dirty="0"/>
              <a:t>size are good.</a:t>
            </a:r>
          </a:p>
          <a:p>
            <a:endParaRPr lang="en-US" sz="2400" dirty="0"/>
          </a:p>
          <a:p>
            <a:r>
              <a:rPr lang="en-US" sz="2400" dirty="0">
                <a:solidFill>
                  <a:srgbClr val="0070C0"/>
                </a:solidFill>
              </a:rPr>
              <a:t>Small page </a:t>
            </a:r>
            <a:r>
              <a:rPr lang="en-US" sz="2400" dirty="0"/>
              <a:t>size, more overhead is in the page-table, this overhead is reduced when page size </a:t>
            </a:r>
            <a:r>
              <a:rPr lang="en-US" sz="2400" dirty="0">
                <a:solidFill>
                  <a:srgbClr val="0070C0"/>
                </a:solidFill>
              </a:rPr>
              <a:t>increases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r>
              <a:rPr lang="en-US" sz="2400" dirty="0"/>
              <a:t>Disk I/O is more efficient when the amount of data being transferred is </a:t>
            </a:r>
            <a:r>
              <a:rPr lang="en-US" sz="2400" dirty="0">
                <a:solidFill>
                  <a:srgbClr val="0070C0"/>
                </a:solidFill>
              </a:rPr>
              <a:t>larger </a:t>
            </a:r>
            <a:r>
              <a:rPr lang="en-US" sz="2400" dirty="0"/>
              <a:t>(e.g. big pages)</a:t>
            </a:r>
          </a:p>
          <a:p>
            <a:endParaRPr lang="en-US" sz="2400" dirty="0"/>
          </a:p>
          <a:p>
            <a:r>
              <a:rPr lang="en-US" sz="2400" dirty="0"/>
              <a:t>Page typically are between 4 kB and 8 kB in size.</a:t>
            </a:r>
          </a:p>
        </p:txBody>
      </p:sp>
    </p:spTree>
    <p:extLst>
      <p:ext uri="{BB962C8B-B14F-4D97-AF65-F5344CB8AC3E}">
        <p14:creationId xmlns:p14="http://schemas.microsoft.com/office/powerpoint/2010/main" val="2290853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Page table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936790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HW address protection (base &amp; limit </a:t>
            </a:r>
            <a:r>
              <a:rPr lang="en-US" dirty="0" err="1"/>
              <a:t>regs</a:t>
            </a:r>
            <a:r>
              <a:rPr lang="en-US" dirty="0"/>
              <a:t>.)</a:t>
            </a:r>
          </a:p>
        </p:txBody>
      </p:sp>
      <p:pic>
        <p:nvPicPr>
          <p:cNvPr id="4" name="Content Placeholder 4" descr="8.02.pdf"/>
          <p:cNvPicPr>
            <a:picLocks noGrp="1" noChangeAspect="1"/>
          </p:cNvPicPr>
          <p:nvPr>
            <p:ph idx="1"/>
          </p:nvPr>
        </p:nvPicPr>
        <p:blipFill>
          <a:blip r:embed="rId2">
            <a:lum bright="-20000" contras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2790" b="-12790"/>
          <a:stretch>
            <a:fillRect/>
          </a:stretch>
        </p:blipFill>
        <p:spPr>
          <a:xfrm>
            <a:off x="2180366" y="1046747"/>
            <a:ext cx="7611861" cy="4186990"/>
          </a:xfrm>
        </p:spPr>
      </p:pic>
      <p:sp>
        <p:nvSpPr>
          <p:cNvPr id="5" name="Rectangle 4"/>
          <p:cNvSpPr/>
          <p:nvPr/>
        </p:nvSpPr>
        <p:spPr>
          <a:xfrm>
            <a:off x="1862539" y="5390148"/>
            <a:ext cx="824751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0" lvl="2"/>
            <a:r>
              <a:rPr lang="en-US" b="1" dirty="0"/>
              <a:t>Any illegal address generates a </a:t>
            </a:r>
            <a:r>
              <a:rPr lang="en-US" b="1" dirty="0">
                <a:solidFill>
                  <a:srgbClr val="0070C0"/>
                </a:solidFill>
              </a:rPr>
              <a:t>trap exception</a:t>
            </a:r>
            <a:r>
              <a:rPr lang="en-US" b="1" dirty="0"/>
              <a:t> which is known as </a:t>
            </a:r>
            <a:r>
              <a:rPr lang="en-US" b="1" dirty="0">
                <a:solidFill>
                  <a:srgbClr val="FF0000"/>
                </a:solidFill>
              </a:rPr>
              <a:t>fatal error</a:t>
            </a:r>
          </a:p>
        </p:txBody>
      </p:sp>
      <p:sp>
        <p:nvSpPr>
          <p:cNvPr id="6" name="Rectangle 5"/>
          <p:cNvSpPr/>
          <p:nvPr/>
        </p:nvSpPr>
        <p:spPr>
          <a:xfrm>
            <a:off x="4052906" y="5915891"/>
            <a:ext cx="4086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2"/>
            <a:r>
              <a:rPr lang="en-US" b="1" dirty="0">
                <a:solidFill>
                  <a:srgbClr val="FF0000"/>
                </a:solidFill>
              </a:rPr>
              <a:t>Who loads Base and Limit registers?</a:t>
            </a:r>
          </a:p>
        </p:txBody>
      </p:sp>
    </p:spTree>
    <p:extLst>
      <p:ext uri="{BB962C8B-B14F-4D97-AF65-F5344CB8AC3E}">
        <p14:creationId xmlns:p14="http://schemas.microsoft.com/office/powerpoint/2010/main" val="1512365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Page table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Page table</a:t>
            </a:r>
            <a:r>
              <a:rPr lang="en-US" dirty="0"/>
              <a:t> is kept in </a:t>
            </a:r>
            <a:r>
              <a:rPr lang="en-US" dirty="0">
                <a:solidFill>
                  <a:srgbClr val="0070C0"/>
                </a:solidFill>
              </a:rPr>
              <a:t>memory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Page-table base register (PTBR)</a:t>
            </a:r>
            <a:r>
              <a:rPr lang="en-US" dirty="0"/>
              <a:t> points to the </a:t>
            </a:r>
            <a:r>
              <a:rPr lang="en-US" dirty="0">
                <a:solidFill>
                  <a:srgbClr val="0070C0"/>
                </a:solidFill>
              </a:rPr>
              <a:t>page table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Page-table length register (PTLR)</a:t>
            </a:r>
            <a:r>
              <a:rPr lang="en-US" dirty="0"/>
              <a:t> indicates </a:t>
            </a:r>
            <a:r>
              <a:rPr lang="en-US" dirty="0">
                <a:solidFill>
                  <a:srgbClr val="0070C0"/>
                </a:solidFill>
              </a:rPr>
              <a:t>size of the page table</a:t>
            </a:r>
          </a:p>
          <a:p>
            <a:endParaRPr lang="en-US" dirty="0"/>
          </a:p>
          <a:p>
            <a:r>
              <a:rPr lang="en-US" dirty="0"/>
              <a:t>In this scheme every data/instruction access requires </a:t>
            </a:r>
            <a:r>
              <a:rPr lang="en-US" dirty="0">
                <a:solidFill>
                  <a:srgbClr val="0070C0"/>
                </a:solidFill>
              </a:rPr>
              <a:t>two memory accesses</a:t>
            </a:r>
            <a:r>
              <a:rPr lang="en-US" dirty="0"/>
              <a:t>: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One </a:t>
            </a:r>
            <a:r>
              <a:rPr lang="en-US" dirty="0"/>
              <a:t>for the page table, </a:t>
            </a:r>
            <a:r>
              <a:rPr lang="en-US" dirty="0">
                <a:solidFill>
                  <a:srgbClr val="0070C0"/>
                </a:solidFill>
              </a:rPr>
              <a:t>another </a:t>
            </a:r>
            <a:r>
              <a:rPr lang="en-US" dirty="0"/>
              <a:t>for data/instruction</a:t>
            </a:r>
          </a:p>
        </p:txBody>
      </p:sp>
    </p:spTree>
    <p:extLst>
      <p:ext uri="{BB962C8B-B14F-4D97-AF65-F5344CB8AC3E}">
        <p14:creationId xmlns:p14="http://schemas.microsoft.com/office/powerpoint/2010/main" val="1380296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Translation look-aside buffer (TLB)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The </a:t>
            </a:r>
            <a:r>
              <a:rPr lang="en-US" dirty="0">
                <a:solidFill>
                  <a:srgbClr val="0070C0"/>
                </a:solidFill>
              </a:rPr>
              <a:t>two memory access problem </a:t>
            </a:r>
            <a:r>
              <a:rPr lang="en-US" dirty="0"/>
              <a:t>can be solved by the use of a special fast-lookup hardware cache called </a:t>
            </a:r>
            <a:r>
              <a:rPr lang="en-US" dirty="0">
                <a:solidFill>
                  <a:srgbClr val="FF0000"/>
                </a:solidFill>
              </a:rPr>
              <a:t>associative memory</a:t>
            </a:r>
            <a:r>
              <a:rPr lang="en-US" dirty="0"/>
              <a:t> or </a:t>
            </a:r>
            <a:r>
              <a:rPr lang="en-US" dirty="0">
                <a:solidFill>
                  <a:srgbClr val="FF0000"/>
                </a:solidFill>
              </a:rPr>
              <a:t>translation look-aside buffer (TLB)</a:t>
            </a:r>
            <a:r>
              <a:rPr lang="en-US" dirty="0"/>
              <a:t>.</a:t>
            </a:r>
          </a:p>
          <a:p>
            <a:pPr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0070C0"/>
                </a:solidFill>
              </a:rPr>
              <a:t>Associative memory</a:t>
            </a:r>
            <a:r>
              <a:rPr lang="en-US" dirty="0"/>
              <a:t>: parallel search</a:t>
            </a:r>
          </a:p>
          <a:p>
            <a:pPr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Address translation </a:t>
            </a:r>
            <a:r>
              <a:rPr lang="en-US" dirty="0">
                <a:solidFill>
                  <a:srgbClr val="0070C0"/>
                </a:solidFill>
              </a:rPr>
              <a:t>(</a:t>
            </a:r>
            <a:r>
              <a:rPr lang="en-US" i="1" dirty="0">
                <a:solidFill>
                  <a:srgbClr val="0070C0"/>
                </a:solidFill>
              </a:rPr>
              <a:t>p, d</a:t>
            </a:r>
            <a:r>
              <a:rPr lang="en-US" dirty="0">
                <a:solidFill>
                  <a:srgbClr val="0070C0"/>
                </a:solidFill>
              </a:rPr>
              <a:t>)</a:t>
            </a:r>
            <a:r>
              <a:rPr lang="en-US" dirty="0"/>
              <a:t>: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If </a:t>
            </a:r>
            <a:r>
              <a:rPr lang="en-US" i="1" dirty="0">
                <a:solidFill>
                  <a:srgbClr val="0070C0"/>
                </a:solidFill>
              </a:rPr>
              <a:t>p </a:t>
            </a:r>
            <a:r>
              <a:rPr lang="en-US" dirty="0"/>
              <a:t>is in associative memory, get </a:t>
            </a:r>
            <a:r>
              <a:rPr lang="en-US" i="1" dirty="0">
                <a:solidFill>
                  <a:srgbClr val="0070C0"/>
                </a:solidFill>
              </a:rPr>
              <a:t>frame#</a:t>
            </a:r>
            <a:r>
              <a:rPr lang="en-US" dirty="0"/>
              <a:t> out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Otherwise, get </a:t>
            </a:r>
            <a:r>
              <a:rPr lang="en-US" i="1" dirty="0">
                <a:solidFill>
                  <a:srgbClr val="0070C0"/>
                </a:solidFill>
              </a:rPr>
              <a:t>frame#</a:t>
            </a:r>
            <a:r>
              <a:rPr lang="en-US" dirty="0"/>
              <a:t> from page table in memory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8210" y="2766664"/>
            <a:ext cx="4075948" cy="226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31193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Paging hardware with TLB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875" y="911498"/>
            <a:ext cx="7396914" cy="5560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56790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Effective access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Hit ratio</a:t>
            </a:r>
            <a:r>
              <a:rPr lang="en-US" sz="2400" dirty="0"/>
              <a:t>: </a:t>
            </a:r>
            <a:r>
              <a:rPr lang="en-US" sz="2400" dirty="0">
                <a:solidFill>
                  <a:srgbClr val="0070C0"/>
                </a:solidFill>
              </a:rPr>
              <a:t>percentage of times </a:t>
            </a:r>
            <a:r>
              <a:rPr lang="en-US" sz="2400" dirty="0"/>
              <a:t>that a page number is found in the </a:t>
            </a:r>
            <a:r>
              <a:rPr lang="en-US" sz="2400" dirty="0">
                <a:solidFill>
                  <a:srgbClr val="0070C0"/>
                </a:solidFill>
              </a:rPr>
              <a:t>TLB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7020" y="2341646"/>
            <a:ext cx="4933950" cy="16954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768" y="4821359"/>
            <a:ext cx="9839325" cy="381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800" y="5575339"/>
            <a:ext cx="9839325" cy="425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62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More about TLB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TLBs store </a:t>
            </a:r>
            <a:r>
              <a:rPr lang="en-US" dirty="0">
                <a:solidFill>
                  <a:srgbClr val="FF0000"/>
                </a:solidFill>
              </a:rPr>
              <a:t>address-space identifier (ASID)</a:t>
            </a:r>
            <a:r>
              <a:rPr lang="en-US" dirty="0"/>
              <a:t> in each TLB entry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Uniquely identifies each process </a:t>
            </a:r>
            <a:r>
              <a:rPr lang="en-US" dirty="0"/>
              <a:t>to provide address-space protection for that process</a:t>
            </a:r>
          </a:p>
          <a:p>
            <a:pPr lvl="1"/>
            <a:r>
              <a:rPr lang="en-US" dirty="0"/>
              <a:t>Otherwise, need to </a:t>
            </a:r>
            <a:r>
              <a:rPr lang="en-US" dirty="0">
                <a:solidFill>
                  <a:srgbClr val="0070C0"/>
                </a:solidFill>
              </a:rPr>
              <a:t>flush </a:t>
            </a:r>
            <a:r>
              <a:rPr lang="en-US" dirty="0"/>
              <a:t>at every context switch</a:t>
            </a:r>
          </a:p>
          <a:p>
            <a:endParaRPr lang="en-US" dirty="0"/>
          </a:p>
          <a:p>
            <a:r>
              <a:rPr lang="en-US" dirty="0"/>
              <a:t>TLB is typically </a:t>
            </a:r>
            <a:r>
              <a:rPr lang="en-US" dirty="0">
                <a:solidFill>
                  <a:srgbClr val="0070C0"/>
                </a:solidFill>
              </a:rPr>
              <a:t>small </a:t>
            </a:r>
            <a:r>
              <a:rPr lang="en-US" dirty="0"/>
              <a:t>(64 to 1024 entries)</a:t>
            </a:r>
          </a:p>
          <a:p>
            <a:endParaRPr lang="en-US" dirty="0"/>
          </a:p>
          <a:p>
            <a:r>
              <a:rPr lang="en-US" dirty="0"/>
              <a:t>On a </a:t>
            </a:r>
            <a:r>
              <a:rPr lang="en-US" dirty="0">
                <a:solidFill>
                  <a:srgbClr val="0070C0"/>
                </a:solidFill>
              </a:rPr>
              <a:t>TLB miss</a:t>
            </a:r>
            <a:r>
              <a:rPr lang="en-US" dirty="0"/>
              <a:t>, value is </a:t>
            </a:r>
            <a:r>
              <a:rPr lang="en-US" dirty="0">
                <a:solidFill>
                  <a:srgbClr val="0070C0"/>
                </a:solidFill>
              </a:rPr>
              <a:t>loaded </a:t>
            </a:r>
            <a:r>
              <a:rPr lang="en-US" dirty="0"/>
              <a:t>into the TLB for faster access next time.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Replacement policies </a:t>
            </a:r>
            <a:r>
              <a:rPr lang="en-US" dirty="0"/>
              <a:t>must be considered.</a:t>
            </a:r>
          </a:p>
        </p:txBody>
      </p:sp>
    </p:spTree>
    <p:extLst>
      <p:ext uri="{BB962C8B-B14F-4D97-AF65-F5344CB8AC3E}">
        <p14:creationId xmlns:p14="http://schemas.microsoft.com/office/powerpoint/2010/main" val="1512922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Memory protection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043" y="1576140"/>
            <a:ext cx="11417968" cy="491364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dirty="0"/>
              <a:t>Memory protection is implemented by </a:t>
            </a:r>
            <a:r>
              <a:rPr lang="en-US" sz="2400" dirty="0">
                <a:solidFill>
                  <a:srgbClr val="0070C0"/>
                </a:solidFill>
              </a:rPr>
              <a:t>protection bit </a:t>
            </a:r>
            <a:r>
              <a:rPr lang="en-US" sz="2400" dirty="0"/>
              <a:t>with each frame to indicate if read-only or read-write access is allowed.</a:t>
            </a:r>
          </a:p>
          <a:p>
            <a:pPr>
              <a:lnSpc>
                <a:spcPct val="100000"/>
              </a:lnSpc>
            </a:pPr>
            <a:endParaRPr lang="en-US" sz="2400" dirty="0"/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FF0000"/>
                </a:solidFill>
              </a:rPr>
              <a:t>Valid-invalid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bit </a:t>
            </a:r>
            <a:r>
              <a:rPr lang="en-US" sz="2400" dirty="0"/>
              <a:t>attached to </a:t>
            </a:r>
            <a:r>
              <a:rPr lang="en-US" sz="2400" dirty="0">
                <a:solidFill>
                  <a:srgbClr val="0070C0"/>
                </a:solidFill>
              </a:rPr>
              <a:t>each entry </a:t>
            </a:r>
            <a:r>
              <a:rPr lang="en-US" sz="2400" dirty="0"/>
              <a:t>in page table:</a:t>
            </a:r>
          </a:p>
          <a:p>
            <a:pPr lvl="1">
              <a:lnSpc>
                <a:spcPct val="100000"/>
              </a:lnSpc>
            </a:pPr>
            <a:r>
              <a:rPr lang="en-US" sz="2000" dirty="0">
                <a:solidFill>
                  <a:srgbClr val="0070C0"/>
                </a:solidFill>
              </a:rPr>
              <a:t>Valid </a:t>
            </a:r>
            <a:r>
              <a:rPr lang="en-US" sz="2000" dirty="0"/>
              <a:t>indicates that the page is in the process logical address space (legal page)</a:t>
            </a:r>
          </a:p>
          <a:p>
            <a:pPr lvl="1">
              <a:lnSpc>
                <a:spcPct val="100000"/>
              </a:lnSpc>
            </a:pPr>
            <a:r>
              <a:rPr lang="en-US" sz="2000" dirty="0">
                <a:solidFill>
                  <a:srgbClr val="0070C0"/>
                </a:solidFill>
              </a:rPr>
              <a:t>Invalid </a:t>
            </a:r>
            <a:r>
              <a:rPr lang="en-US" sz="2000" dirty="0"/>
              <a:t>indicates that the page is not in the process logical address space (illegal page)</a:t>
            </a:r>
          </a:p>
          <a:p>
            <a:pPr lvl="1">
              <a:lnSpc>
                <a:spcPct val="100000"/>
              </a:lnSpc>
            </a:pPr>
            <a:r>
              <a:rPr lang="en-US" sz="2000" dirty="0"/>
              <a:t>Or use </a:t>
            </a:r>
            <a:r>
              <a:rPr lang="en-US" sz="2000" dirty="0">
                <a:solidFill>
                  <a:srgbClr val="FF0000"/>
                </a:solidFill>
              </a:rPr>
              <a:t>page-table length register (PTLR)</a:t>
            </a:r>
          </a:p>
          <a:p>
            <a:pPr lvl="1">
              <a:lnSpc>
                <a:spcPct val="100000"/>
              </a:lnSpc>
            </a:pPr>
            <a:endParaRPr lang="en-US" sz="2000" dirty="0">
              <a:solidFill>
                <a:srgbClr val="FF0000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400" dirty="0"/>
              <a:t>Any violation result in </a:t>
            </a:r>
            <a:r>
              <a:rPr lang="en-US" sz="2400" dirty="0">
                <a:solidFill>
                  <a:srgbClr val="0070C0"/>
                </a:solidFill>
              </a:rPr>
              <a:t>trap to the kernel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95280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Valid/invalid bit in a page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4107" y="1186489"/>
            <a:ext cx="5819775" cy="506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97892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Shared pages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043" y="1913021"/>
            <a:ext cx="11417968" cy="4263942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Shared code</a:t>
            </a:r>
          </a:p>
          <a:p>
            <a:pPr lvl="1"/>
            <a:r>
              <a:rPr lang="en-US" sz="2000" dirty="0"/>
              <a:t>One copy of </a:t>
            </a:r>
            <a:r>
              <a:rPr lang="en-US" sz="2000" dirty="0">
                <a:solidFill>
                  <a:srgbClr val="0070C0"/>
                </a:solidFill>
              </a:rPr>
              <a:t>read-only (reentrant) code </a:t>
            </a:r>
            <a:r>
              <a:rPr lang="en-US" sz="2000" dirty="0"/>
              <a:t>shared among processes (e.g., text editors)</a:t>
            </a:r>
          </a:p>
          <a:p>
            <a:pPr lvl="1"/>
            <a:r>
              <a:rPr lang="en-US" sz="2000" dirty="0"/>
              <a:t>Similar to multiple threads sharing the same process space.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r>
              <a:rPr lang="en-US" sz="2400" dirty="0">
                <a:solidFill>
                  <a:srgbClr val="FF0000"/>
                </a:solidFill>
              </a:rPr>
              <a:t>Private code and data</a:t>
            </a:r>
          </a:p>
          <a:p>
            <a:pPr lvl="1"/>
            <a:r>
              <a:rPr lang="en-US" sz="2000" dirty="0"/>
              <a:t>Each process keeps a </a:t>
            </a:r>
            <a:r>
              <a:rPr lang="en-US" sz="2000" dirty="0">
                <a:solidFill>
                  <a:srgbClr val="0070C0"/>
                </a:solidFill>
              </a:rPr>
              <a:t>separate copy of the code and data</a:t>
            </a:r>
          </a:p>
          <a:p>
            <a:pPr lvl="1"/>
            <a:r>
              <a:rPr lang="en-US" sz="2000" dirty="0"/>
              <a:t>The page for the </a:t>
            </a:r>
            <a:r>
              <a:rPr lang="en-US" sz="2000" dirty="0">
                <a:solidFill>
                  <a:srgbClr val="0070C0"/>
                </a:solidFill>
              </a:rPr>
              <a:t>private code </a:t>
            </a:r>
            <a:r>
              <a:rPr lang="en-US" sz="2000" dirty="0"/>
              <a:t>and data can appear </a:t>
            </a:r>
            <a:r>
              <a:rPr lang="en-US" sz="2000" dirty="0">
                <a:solidFill>
                  <a:srgbClr val="0070C0"/>
                </a:solidFill>
              </a:rPr>
              <a:t>anywhere </a:t>
            </a:r>
            <a:r>
              <a:rPr lang="en-US" sz="2000" dirty="0"/>
              <a:t>in the logical address space</a:t>
            </a:r>
          </a:p>
        </p:txBody>
      </p:sp>
    </p:spTree>
    <p:extLst>
      <p:ext uri="{BB962C8B-B14F-4D97-AF65-F5344CB8AC3E}">
        <p14:creationId xmlns:p14="http://schemas.microsoft.com/office/powerpoint/2010/main" val="926046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Shared pages -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3618" y="1119188"/>
            <a:ext cx="5323552" cy="5293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91178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Problem of big page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Memory structure for paging</a:t>
            </a:r>
            <a:r>
              <a:rPr lang="en-US" dirty="0"/>
              <a:t> can get </a:t>
            </a:r>
            <a:r>
              <a:rPr lang="en-US" dirty="0">
                <a:solidFill>
                  <a:srgbClr val="FF0000"/>
                </a:solidFill>
              </a:rPr>
              <a:t>huge</a:t>
            </a:r>
            <a:r>
              <a:rPr lang="en-US" dirty="0"/>
              <a:t> using straight-forward methods.</a:t>
            </a:r>
          </a:p>
          <a:p>
            <a:endParaRPr lang="en-US" dirty="0"/>
          </a:p>
          <a:p>
            <a:r>
              <a:rPr lang="en-US" dirty="0"/>
              <a:t>Consider a 32-bit logical address space on a modern computers:</a:t>
            </a:r>
          </a:p>
          <a:p>
            <a:pPr lvl="1"/>
            <a:r>
              <a:rPr lang="en-US" dirty="0"/>
              <a:t>Page size of </a:t>
            </a:r>
            <a:r>
              <a:rPr lang="en-US" dirty="0">
                <a:solidFill>
                  <a:srgbClr val="0070C0"/>
                </a:solidFill>
              </a:rPr>
              <a:t>4 kB</a:t>
            </a:r>
            <a:r>
              <a:rPr lang="en-US" dirty="0"/>
              <a:t> = </a:t>
            </a:r>
            <a:r>
              <a:rPr lang="en-US" dirty="0">
                <a:solidFill>
                  <a:srgbClr val="0070C0"/>
                </a:solidFill>
              </a:rPr>
              <a:t>2</a:t>
            </a:r>
            <a:r>
              <a:rPr lang="en-US" baseline="30000" dirty="0">
                <a:solidFill>
                  <a:srgbClr val="0070C0"/>
                </a:solidFill>
              </a:rPr>
              <a:t>12</a:t>
            </a:r>
            <a:endParaRPr lang="en-US" dirty="0">
              <a:solidFill>
                <a:srgbClr val="0070C0"/>
              </a:solidFill>
            </a:endParaRPr>
          </a:p>
          <a:p>
            <a:pPr lvl="1"/>
            <a:r>
              <a:rPr lang="en-US" dirty="0"/>
              <a:t>Page table would have 1 million entries (</a:t>
            </a:r>
            <a:r>
              <a:rPr lang="en-US" dirty="0">
                <a:solidFill>
                  <a:srgbClr val="0070C0"/>
                </a:solidFill>
              </a:rPr>
              <a:t>2</a:t>
            </a:r>
            <a:r>
              <a:rPr lang="en-US" baseline="30000" dirty="0">
                <a:solidFill>
                  <a:srgbClr val="0070C0"/>
                </a:solidFill>
              </a:rPr>
              <a:t>32 </a:t>
            </a:r>
            <a:r>
              <a:rPr lang="en-US" dirty="0">
                <a:solidFill>
                  <a:srgbClr val="0070C0"/>
                </a:solidFill>
              </a:rPr>
              <a:t>/2</a:t>
            </a:r>
            <a:r>
              <a:rPr lang="en-US" baseline="30000" dirty="0">
                <a:solidFill>
                  <a:srgbClr val="0070C0"/>
                </a:solidFill>
              </a:rPr>
              <a:t>12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If each entry is </a:t>
            </a:r>
            <a:r>
              <a:rPr lang="en-US" dirty="0">
                <a:solidFill>
                  <a:srgbClr val="0070C0"/>
                </a:solidFill>
              </a:rPr>
              <a:t>4 B</a:t>
            </a:r>
            <a:r>
              <a:rPr lang="en-US" dirty="0"/>
              <a:t>: </a:t>
            </a:r>
            <a:r>
              <a:rPr lang="en-US" dirty="0">
                <a:solidFill>
                  <a:srgbClr val="0070C0"/>
                </a:solidFill>
              </a:rPr>
              <a:t>4 MB </a:t>
            </a:r>
            <a:r>
              <a:rPr lang="en-US" dirty="0"/>
              <a:t>of physical address space memory for page table alone.</a:t>
            </a:r>
          </a:p>
          <a:p>
            <a:pPr lvl="1"/>
            <a:r>
              <a:rPr lang="en-US" dirty="0"/>
              <a:t>The amount of memory used, </a:t>
            </a:r>
            <a:r>
              <a:rPr lang="en-US" dirty="0">
                <a:solidFill>
                  <a:srgbClr val="FF0000"/>
                </a:solidFill>
              </a:rPr>
              <a:t>cost a lot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Don’t </a:t>
            </a:r>
            <a:r>
              <a:rPr lang="en-US" dirty="0"/>
              <a:t>want to allocate that </a:t>
            </a:r>
            <a:r>
              <a:rPr lang="en-US" dirty="0">
                <a:solidFill>
                  <a:srgbClr val="0070C0"/>
                </a:solidFill>
              </a:rPr>
              <a:t>contiguously </a:t>
            </a:r>
            <a:r>
              <a:rPr lang="en-US" dirty="0"/>
              <a:t>in the memory</a:t>
            </a:r>
          </a:p>
        </p:txBody>
      </p:sp>
    </p:spTree>
    <p:extLst>
      <p:ext uri="{BB962C8B-B14F-4D97-AF65-F5344CB8AC3E}">
        <p14:creationId xmlns:p14="http://schemas.microsoft.com/office/powerpoint/2010/main" val="578905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Address binding</a:t>
            </a:r>
          </a:p>
        </p:txBody>
      </p:sp>
    </p:spTree>
    <p:extLst>
      <p:ext uri="{BB962C8B-B14F-4D97-AF65-F5344CB8AC3E}">
        <p14:creationId xmlns:p14="http://schemas.microsoft.com/office/powerpoint/2010/main" val="177741612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Solutions to maintain 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huge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/>
              <a:t>page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A) </a:t>
            </a:r>
            <a:r>
              <a:rPr lang="en-US" dirty="0">
                <a:solidFill>
                  <a:srgbClr val="0070C0"/>
                </a:solidFill>
              </a:rPr>
              <a:t>Hierarchical</a:t>
            </a:r>
            <a:r>
              <a:rPr lang="en-US" dirty="0"/>
              <a:t> paging</a:t>
            </a:r>
          </a:p>
          <a:p>
            <a:endParaRPr lang="en-US" dirty="0"/>
          </a:p>
          <a:p>
            <a:r>
              <a:rPr lang="en-US" dirty="0"/>
              <a:t>B) </a:t>
            </a:r>
            <a:r>
              <a:rPr lang="en-US" dirty="0">
                <a:solidFill>
                  <a:srgbClr val="0070C0"/>
                </a:solidFill>
              </a:rPr>
              <a:t>Hashed</a:t>
            </a:r>
            <a:r>
              <a:rPr lang="en-US" dirty="0"/>
              <a:t> page tables</a:t>
            </a:r>
          </a:p>
          <a:p>
            <a:endParaRPr lang="en-US" dirty="0"/>
          </a:p>
          <a:p>
            <a:r>
              <a:rPr lang="en-US" dirty="0"/>
              <a:t>C) </a:t>
            </a:r>
            <a:r>
              <a:rPr lang="en-US" dirty="0">
                <a:solidFill>
                  <a:srgbClr val="0070C0"/>
                </a:solidFill>
              </a:rPr>
              <a:t>Inverted</a:t>
            </a:r>
            <a:r>
              <a:rPr lang="en-US" dirty="0"/>
              <a:t> page tables</a:t>
            </a:r>
          </a:p>
        </p:txBody>
      </p:sp>
    </p:spTree>
    <p:extLst>
      <p:ext uri="{BB962C8B-B14F-4D97-AF65-F5344CB8AC3E}">
        <p14:creationId xmlns:p14="http://schemas.microsoft.com/office/powerpoint/2010/main" val="223034437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2"/>
          </a:solidFill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A) Hierarchical paging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011" y="1275348"/>
            <a:ext cx="11417968" cy="4913647"/>
          </a:xfrm>
        </p:spPr>
        <p:txBody>
          <a:bodyPr>
            <a:normAutofit/>
          </a:bodyPr>
          <a:lstStyle/>
          <a:p>
            <a:r>
              <a:rPr lang="en-US" sz="2400" dirty="0"/>
              <a:t>Use of </a:t>
            </a:r>
            <a:r>
              <a:rPr lang="en-US" sz="2400" dirty="0">
                <a:solidFill>
                  <a:srgbClr val="FF0000"/>
                </a:solidFill>
              </a:rPr>
              <a:t>two-level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page table</a:t>
            </a:r>
            <a:r>
              <a:rPr lang="en-US" sz="2400" dirty="0"/>
              <a:t>!</a:t>
            </a:r>
          </a:p>
          <a:p>
            <a:r>
              <a:rPr lang="en-US" sz="2400" dirty="0"/>
              <a:t>We then </a:t>
            </a:r>
            <a:r>
              <a:rPr lang="en-US" sz="2400" dirty="0">
                <a:solidFill>
                  <a:srgbClr val="0070C0"/>
                </a:solidFill>
              </a:rPr>
              <a:t>page</a:t>
            </a:r>
            <a:r>
              <a:rPr lang="en-US" sz="2400" dirty="0"/>
              <a:t> the </a:t>
            </a:r>
            <a:r>
              <a:rPr lang="en-US" sz="2400" dirty="0">
                <a:solidFill>
                  <a:srgbClr val="0070C0"/>
                </a:solidFill>
              </a:rPr>
              <a:t>page table</a:t>
            </a:r>
            <a:r>
              <a:rPr lang="en-US" sz="2400" dirty="0"/>
              <a:t>!</a:t>
            </a:r>
          </a:p>
          <a:p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6422" y="1068805"/>
            <a:ext cx="5294646" cy="5371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88446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Two-level paging -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011" y="1263316"/>
            <a:ext cx="11417968" cy="5221705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A logical address, on </a:t>
            </a:r>
            <a:r>
              <a:rPr lang="en-US" dirty="0">
                <a:solidFill>
                  <a:srgbClr val="0070C0"/>
                </a:solidFill>
              </a:rPr>
              <a:t>32-bit </a:t>
            </a:r>
            <a:r>
              <a:rPr lang="en-US" dirty="0"/>
              <a:t>machine with </a:t>
            </a:r>
            <a:r>
              <a:rPr lang="en-US" dirty="0">
                <a:solidFill>
                  <a:srgbClr val="0070C0"/>
                </a:solidFill>
              </a:rPr>
              <a:t>1 kB page size</a:t>
            </a:r>
            <a:r>
              <a:rPr lang="en-US" dirty="0"/>
              <a:t>, is divided: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A page offset consisting </a:t>
            </a:r>
            <a:r>
              <a:rPr lang="en-US" dirty="0">
                <a:solidFill>
                  <a:srgbClr val="0070C0"/>
                </a:solidFill>
              </a:rPr>
              <a:t>10 bits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A page number consisting of </a:t>
            </a:r>
            <a:r>
              <a:rPr lang="en-US" dirty="0">
                <a:solidFill>
                  <a:srgbClr val="0070C0"/>
                </a:solidFill>
              </a:rPr>
              <a:t>22 bits</a:t>
            </a:r>
          </a:p>
          <a:p>
            <a:pPr>
              <a:lnSpc>
                <a:spcPct val="120000"/>
              </a:lnSpc>
            </a:pPr>
            <a:r>
              <a:rPr lang="en-US" dirty="0"/>
              <a:t>Since the </a:t>
            </a:r>
            <a:r>
              <a:rPr lang="en-US" dirty="0">
                <a:solidFill>
                  <a:srgbClr val="0070C0"/>
                </a:solidFill>
              </a:rPr>
              <a:t>page table </a:t>
            </a:r>
            <a:r>
              <a:rPr lang="en-US" dirty="0"/>
              <a:t>is </a:t>
            </a:r>
            <a:r>
              <a:rPr lang="en-US" dirty="0">
                <a:solidFill>
                  <a:srgbClr val="0070C0"/>
                </a:solidFill>
              </a:rPr>
              <a:t>paged</a:t>
            </a:r>
            <a:r>
              <a:rPr lang="en-US" dirty="0"/>
              <a:t>, the </a:t>
            </a:r>
            <a:r>
              <a:rPr lang="en-US" dirty="0">
                <a:solidFill>
                  <a:srgbClr val="0070C0"/>
                </a:solidFill>
              </a:rPr>
              <a:t>page number </a:t>
            </a:r>
            <a:r>
              <a:rPr lang="en-US" dirty="0"/>
              <a:t>is divided into: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A 12-bit page number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A 10 bit page offset</a:t>
            </a:r>
          </a:p>
          <a:p>
            <a:pPr>
              <a:lnSpc>
                <a:spcPct val="120000"/>
              </a:lnSpc>
            </a:pPr>
            <a:r>
              <a:rPr lang="en-US" dirty="0"/>
              <a:t>Thus a logical address is:</a:t>
            </a:r>
          </a:p>
          <a:p>
            <a:pPr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endParaRPr lang="en-US" dirty="0"/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where </a:t>
            </a:r>
            <a:r>
              <a:rPr lang="en-US" i="1" dirty="0">
                <a:solidFill>
                  <a:srgbClr val="0070C0"/>
                </a:solidFill>
              </a:rPr>
              <a:t>p</a:t>
            </a:r>
            <a:r>
              <a:rPr lang="en-US" i="1" baseline="-25000" dirty="0">
                <a:solidFill>
                  <a:srgbClr val="0070C0"/>
                </a:solidFill>
              </a:rPr>
              <a:t>1</a:t>
            </a:r>
            <a:r>
              <a:rPr lang="en-US" dirty="0"/>
              <a:t> is an index into </a:t>
            </a:r>
            <a:r>
              <a:rPr lang="en-US" dirty="0">
                <a:solidFill>
                  <a:srgbClr val="0070C0"/>
                </a:solidFill>
              </a:rPr>
              <a:t>outer page table</a:t>
            </a:r>
            <a:r>
              <a:rPr lang="en-US" dirty="0"/>
              <a:t>, and </a:t>
            </a:r>
            <a:r>
              <a:rPr lang="en-US" i="1" dirty="0">
                <a:solidFill>
                  <a:srgbClr val="0070C0"/>
                </a:solidFill>
              </a:rPr>
              <a:t>p</a:t>
            </a:r>
            <a:r>
              <a:rPr lang="en-US" i="1" baseline="-25000" dirty="0">
                <a:solidFill>
                  <a:srgbClr val="0070C0"/>
                </a:solidFill>
              </a:rPr>
              <a:t>2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is the displacement within the page of </a:t>
            </a:r>
            <a:r>
              <a:rPr lang="en-US" dirty="0">
                <a:solidFill>
                  <a:srgbClr val="0070C0"/>
                </a:solidFill>
              </a:rPr>
              <a:t>inner page table</a:t>
            </a:r>
          </a:p>
          <a:p>
            <a:pPr>
              <a:lnSpc>
                <a:spcPct val="120000"/>
              </a:lnSpc>
            </a:pPr>
            <a:r>
              <a:rPr lang="en-US" dirty="0"/>
              <a:t>Known as </a:t>
            </a:r>
            <a:r>
              <a:rPr lang="en-US" dirty="0">
                <a:solidFill>
                  <a:srgbClr val="FF0000"/>
                </a:solidFill>
              </a:rPr>
              <a:t>forward-mapped page table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0935" y="3643312"/>
            <a:ext cx="3744327" cy="137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933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Address-translation scheme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5857" y="1741320"/>
            <a:ext cx="8296275" cy="349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64610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9075" y="1263316"/>
            <a:ext cx="11417968" cy="4913647"/>
          </a:xfrm>
        </p:spPr>
        <p:txBody>
          <a:bodyPr/>
          <a:lstStyle/>
          <a:p>
            <a:r>
              <a:rPr lang="en-US" dirty="0"/>
              <a:t>Even two-level paging scheme is not sufficient</a:t>
            </a:r>
          </a:p>
          <a:p>
            <a:endParaRPr lang="en-US" dirty="0"/>
          </a:p>
          <a:p>
            <a:r>
              <a:rPr lang="en-US" dirty="0"/>
              <a:t>If page size of </a:t>
            </a:r>
            <a:r>
              <a:rPr lang="en-US" dirty="0">
                <a:solidFill>
                  <a:srgbClr val="0070C0"/>
                </a:solidFill>
              </a:rPr>
              <a:t>4 kB (2</a:t>
            </a:r>
            <a:r>
              <a:rPr lang="en-US" baseline="30000" dirty="0">
                <a:solidFill>
                  <a:srgbClr val="0070C0"/>
                </a:solidFill>
              </a:rPr>
              <a:t>12</a:t>
            </a:r>
            <a:r>
              <a:rPr lang="en-US" dirty="0">
                <a:solidFill>
                  <a:srgbClr val="0070C0"/>
                </a:solidFill>
              </a:rPr>
              <a:t>)</a:t>
            </a:r>
          </a:p>
          <a:p>
            <a:pPr lvl="1"/>
            <a:r>
              <a:rPr lang="en-US" dirty="0"/>
              <a:t>Page table entries = </a:t>
            </a:r>
            <a:r>
              <a:rPr lang="en-US" dirty="0">
                <a:solidFill>
                  <a:srgbClr val="0070C0"/>
                </a:solidFill>
              </a:rPr>
              <a:t>2</a:t>
            </a:r>
            <a:r>
              <a:rPr lang="en-US" baseline="30000" dirty="0">
                <a:solidFill>
                  <a:srgbClr val="0070C0"/>
                </a:solidFill>
              </a:rPr>
              <a:t>52</a:t>
            </a:r>
            <a:endParaRPr lang="en-US" dirty="0">
              <a:solidFill>
                <a:srgbClr val="0070C0"/>
              </a:solidFill>
            </a:endParaRPr>
          </a:p>
          <a:p>
            <a:pPr lvl="1"/>
            <a:r>
              <a:rPr lang="en-US" dirty="0"/>
              <a:t>Assuming each page table entry size = </a:t>
            </a:r>
            <a:r>
              <a:rPr lang="en-US" dirty="0">
                <a:solidFill>
                  <a:srgbClr val="0070C0"/>
                </a:solidFill>
              </a:rPr>
              <a:t>4 B</a:t>
            </a:r>
            <a:endParaRPr lang="en-US" dirty="0"/>
          </a:p>
          <a:p>
            <a:pPr lvl="1"/>
            <a:r>
              <a:rPr lang="en-US" dirty="0"/>
              <a:t>If two-level scheme, inner page table could be </a:t>
            </a:r>
            <a:r>
              <a:rPr lang="en-US" dirty="0">
                <a:solidFill>
                  <a:srgbClr val="0070C0"/>
                </a:solidFill>
              </a:rPr>
              <a:t>2</a:t>
            </a:r>
            <a:r>
              <a:rPr lang="en-US" baseline="30000" dirty="0">
                <a:solidFill>
                  <a:srgbClr val="0070C0"/>
                </a:solidFill>
              </a:rPr>
              <a:t>10</a:t>
            </a:r>
            <a:r>
              <a:rPr lang="en-US" dirty="0"/>
              <a:t>, </a:t>
            </a:r>
            <a:r>
              <a:rPr lang="en-US" dirty="0">
                <a:solidFill>
                  <a:srgbClr val="0070C0"/>
                </a:solidFill>
              </a:rPr>
              <a:t>4 kB</a:t>
            </a:r>
            <a:r>
              <a:rPr lang="en-US" dirty="0"/>
              <a:t> entries</a:t>
            </a:r>
          </a:p>
          <a:p>
            <a:pPr lvl="1"/>
            <a:r>
              <a:rPr lang="en-US" dirty="0"/>
              <a:t>Outer page table has </a:t>
            </a:r>
            <a:r>
              <a:rPr lang="en-US" dirty="0">
                <a:solidFill>
                  <a:srgbClr val="0070C0"/>
                </a:solidFill>
              </a:rPr>
              <a:t>2</a:t>
            </a:r>
            <a:r>
              <a:rPr lang="en-US" baseline="30000" dirty="0">
                <a:solidFill>
                  <a:srgbClr val="0070C0"/>
                </a:solidFill>
              </a:rPr>
              <a:t>42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entries or </a:t>
            </a:r>
            <a:r>
              <a:rPr lang="en-US" dirty="0">
                <a:solidFill>
                  <a:srgbClr val="0070C0"/>
                </a:solidFill>
              </a:rPr>
              <a:t>2</a:t>
            </a:r>
            <a:r>
              <a:rPr lang="en-US" baseline="30000" dirty="0">
                <a:solidFill>
                  <a:srgbClr val="0070C0"/>
                </a:solidFill>
              </a:rPr>
              <a:t>44</a:t>
            </a:r>
            <a:r>
              <a:rPr lang="en-US" dirty="0">
                <a:solidFill>
                  <a:srgbClr val="0070C0"/>
                </a:solidFill>
              </a:rPr>
              <a:t> B</a:t>
            </a:r>
          </a:p>
          <a:p>
            <a:pPr lvl="1"/>
            <a:r>
              <a:rPr lang="en-US" dirty="0"/>
              <a:t>Address would look like: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64-bit logical address space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3821" y="4782803"/>
            <a:ext cx="4985344" cy="1112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007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Three-level paging scheme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One solution is to add a </a:t>
            </a:r>
            <a:r>
              <a:rPr lang="en-US" sz="2400" dirty="0">
                <a:solidFill>
                  <a:srgbClr val="0070C0"/>
                </a:solidFill>
              </a:rPr>
              <a:t>2nd outer page table</a:t>
            </a:r>
          </a:p>
          <a:p>
            <a:endParaRPr lang="en-US" sz="2400" dirty="0"/>
          </a:p>
          <a:p>
            <a:r>
              <a:rPr lang="en-US" sz="2400" dirty="0"/>
              <a:t>But in the following example, the 2nd outer page table is still </a:t>
            </a:r>
            <a:r>
              <a:rPr lang="en-US" sz="2400" dirty="0">
                <a:solidFill>
                  <a:srgbClr val="0070C0"/>
                </a:solidFill>
              </a:rPr>
              <a:t>2</a:t>
            </a:r>
            <a:r>
              <a:rPr lang="en-US" sz="2400" baseline="30000" dirty="0">
                <a:solidFill>
                  <a:srgbClr val="0070C0"/>
                </a:solidFill>
              </a:rPr>
              <a:t>34</a:t>
            </a:r>
            <a:r>
              <a:rPr lang="en-US" sz="2400" dirty="0">
                <a:solidFill>
                  <a:srgbClr val="0070C0"/>
                </a:solidFill>
              </a:rPr>
              <a:t> bytes </a:t>
            </a:r>
            <a:r>
              <a:rPr lang="en-US" sz="2400" dirty="0"/>
              <a:t>in size!</a:t>
            </a:r>
          </a:p>
          <a:p>
            <a:endParaRPr lang="en-US" sz="2400" dirty="0"/>
          </a:p>
          <a:p>
            <a:r>
              <a:rPr lang="en-US" sz="2400" dirty="0"/>
              <a:t>And possible </a:t>
            </a:r>
            <a:r>
              <a:rPr lang="en-US" sz="2400" dirty="0">
                <a:solidFill>
                  <a:srgbClr val="0070C0"/>
                </a:solidFill>
              </a:rPr>
              <a:t>4 memory access </a:t>
            </a:r>
            <a:r>
              <a:rPr lang="en-US" sz="2400" dirty="0"/>
              <a:t>to get to one physical memory location: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6283" y="3858654"/>
            <a:ext cx="5615424" cy="2318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295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2"/>
          </a:solidFill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B) Hashed page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043" y="1263316"/>
            <a:ext cx="11417968" cy="4913647"/>
          </a:xfrm>
        </p:spPr>
        <p:txBody>
          <a:bodyPr>
            <a:normAutofit/>
          </a:bodyPr>
          <a:lstStyle/>
          <a:p>
            <a:r>
              <a:rPr lang="en-US" sz="2400" dirty="0"/>
              <a:t>Common in address space &gt; </a:t>
            </a:r>
            <a:r>
              <a:rPr lang="en-US" sz="2400" dirty="0">
                <a:solidFill>
                  <a:srgbClr val="0070C0"/>
                </a:solidFill>
              </a:rPr>
              <a:t>32 bits</a:t>
            </a:r>
          </a:p>
          <a:p>
            <a:endParaRPr lang="en-US" sz="2400" dirty="0"/>
          </a:p>
          <a:p>
            <a:r>
              <a:rPr lang="en-US" sz="2400" dirty="0"/>
              <a:t>The </a:t>
            </a:r>
            <a:r>
              <a:rPr lang="en-US" sz="2400" dirty="0">
                <a:solidFill>
                  <a:srgbClr val="0070C0"/>
                </a:solidFill>
              </a:rPr>
              <a:t>logical page number </a:t>
            </a:r>
            <a:r>
              <a:rPr lang="en-US" sz="2400" dirty="0"/>
              <a:t>is </a:t>
            </a:r>
            <a:r>
              <a:rPr lang="en-US" sz="2400" dirty="0">
                <a:solidFill>
                  <a:srgbClr val="0070C0"/>
                </a:solidFill>
              </a:rPr>
              <a:t>hashed </a:t>
            </a:r>
            <a:r>
              <a:rPr lang="en-US" sz="2400" dirty="0"/>
              <a:t>into a page table</a:t>
            </a:r>
          </a:p>
          <a:p>
            <a:endParaRPr lang="en-US" sz="2400" dirty="0"/>
          </a:p>
          <a:p>
            <a:r>
              <a:rPr lang="en-US" sz="2400" dirty="0"/>
              <a:t>This page table contains a </a:t>
            </a:r>
            <a:r>
              <a:rPr lang="en-US" sz="2400" dirty="0">
                <a:solidFill>
                  <a:srgbClr val="0070C0"/>
                </a:solidFill>
              </a:rPr>
              <a:t>chain</a:t>
            </a:r>
            <a:r>
              <a:rPr lang="en-US" sz="2400" dirty="0"/>
              <a:t> of elements </a:t>
            </a:r>
            <a:r>
              <a:rPr lang="en-US" sz="2400" dirty="0">
                <a:solidFill>
                  <a:srgbClr val="0070C0"/>
                </a:solidFill>
              </a:rPr>
              <a:t>hashing to the same location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57895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Hash page table scheme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250" y="2261937"/>
            <a:ext cx="3801982" cy="3915026"/>
          </a:xfrm>
        </p:spPr>
        <p:txBody>
          <a:bodyPr>
            <a:normAutofit/>
          </a:bodyPr>
          <a:lstStyle/>
          <a:p>
            <a:r>
              <a:rPr lang="en-US" sz="2400" dirty="0"/>
              <a:t>Each element contains</a:t>
            </a:r>
          </a:p>
          <a:p>
            <a:pPr lvl="1"/>
            <a:r>
              <a:rPr lang="en-US" sz="1800" dirty="0">
                <a:solidFill>
                  <a:srgbClr val="0070C0"/>
                </a:solidFill>
              </a:rPr>
              <a:t>Logical page </a:t>
            </a:r>
            <a:r>
              <a:rPr lang="en-US" sz="1800" dirty="0"/>
              <a:t>number</a:t>
            </a:r>
          </a:p>
          <a:p>
            <a:pPr lvl="1"/>
            <a:r>
              <a:rPr lang="en-US" sz="1800" dirty="0">
                <a:solidFill>
                  <a:srgbClr val="0070C0"/>
                </a:solidFill>
              </a:rPr>
              <a:t>Physical frame </a:t>
            </a:r>
            <a:r>
              <a:rPr lang="en-US" sz="1800" dirty="0"/>
              <a:t>number</a:t>
            </a:r>
          </a:p>
          <a:p>
            <a:pPr lvl="1"/>
            <a:r>
              <a:rPr lang="en-US" sz="1800" dirty="0">
                <a:solidFill>
                  <a:srgbClr val="0070C0"/>
                </a:solidFill>
              </a:rPr>
              <a:t>Pointer </a:t>
            </a:r>
            <a:r>
              <a:rPr lang="en-US" sz="1800" dirty="0"/>
              <a:t>to the next node</a:t>
            </a:r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r>
              <a:rPr lang="en-US" sz="2400" dirty="0"/>
              <a:t>Search is done </a:t>
            </a:r>
            <a:r>
              <a:rPr lang="en-US" sz="2400" dirty="0">
                <a:solidFill>
                  <a:srgbClr val="0070C0"/>
                </a:solidFill>
              </a:rPr>
              <a:t>serially</a:t>
            </a:r>
            <a:r>
              <a:rPr lang="en-US" sz="2400" dirty="0"/>
              <a:t> in the </a:t>
            </a:r>
            <a:r>
              <a:rPr lang="en-US" sz="2400" dirty="0">
                <a:solidFill>
                  <a:srgbClr val="0070C0"/>
                </a:solidFill>
              </a:rPr>
              <a:t>linked list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1637" y="1333249"/>
            <a:ext cx="8382000" cy="460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59503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C) Inverted page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Rather than keeping all </a:t>
            </a:r>
            <a:r>
              <a:rPr lang="en-US" sz="2400" dirty="0">
                <a:solidFill>
                  <a:srgbClr val="0070C0"/>
                </a:solidFill>
              </a:rPr>
              <a:t>possible logical page </a:t>
            </a:r>
            <a:r>
              <a:rPr lang="en-US" sz="2400" dirty="0"/>
              <a:t>numbers, track all </a:t>
            </a:r>
            <a:r>
              <a:rPr lang="en-US" sz="2400" dirty="0">
                <a:solidFill>
                  <a:srgbClr val="0070C0"/>
                </a:solidFill>
              </a:rPr>
              <a:t>physical pages (frame)</a:t>
            </a:r>
            <a:r>
              <a:rPr lang="en-US" sz="2400" dirty="0"/>
              <a:t> numbers </a:t>
            </a:r>
          </a:p>
          <a:p>
            <a:endParaRPr lang="en-US" sz="2400" dirty="0"/>
          </a:p>
          <a:p>
            <a:r>
              <a:rPr lang="en-US" sz="2400" dirty="0">
                <a:solidFill>
                  <a:srgbClr val="0070C0"/>
                </a:solidFill>
              </a:rPr>
              <a:t>One entry </a:t>
            </a:r>
            <a:r>
              <a:rPr lang="en-US" sz="2400" dirty="0"/>
              <a:t>for each physical page of memory</a:t>
            </a:r>
          </a:p>
          <a:p>
            <a:endParaRPr lang="en-US" sz="2400" dirty="0"/>
          </a:p>
          <a:p>
            <a:r>
              <a:rPr lang="en-US" sz="2400" dirty="0">
                <a:solidFill>
                  <a:srgbClr val="0070C0"/>
                </a:solidFill>
              </a:rPr>
              <a:t>Entry </a:t>
            </a:r>
            <a:r>
              <a:rPr lang="en-US" sz="2400" dirty="0"/>
              <a:t>consists of </a:t>
            </a:r>
          </a:p>
          <a:p>
            <a:pPr lvl="1"/>
            <a:r>
              <a:rPr lang="en-US" sz="2000" dirty="0">
                <a:solidFill>
                  <a:srgbClr val="0070C0"/>
                </a:solidFill>
              </a:rPr>
              <a:t>Virtual address</a:t>
            </a:r>
            <a:r>
              <a:rPr lang="en-US" sz="2000" dirty="0"/>
              <a:t> of the page stored in that frame </a:t>
            </a:r>
          </a:p>
          <a:p>
            <a:pPr lvl="1"/>
            <a:r>
              <a:rPr lang="en-US" sz="2000" dirty="0"/>
              <a:t>+ Process info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21876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Inverted page table scheme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9584" y="1036469"/>
            <a:ext cx="7348821" cy="5140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091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Address binding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Input Queue</a:t>
            </a:r>
            <a:r>
              <a:rPr lang="en-US" sz="2400" dirty="0"/>
              <a:t> </a:t>
            </a:r>
          </a:p>
          <a:p>
            <a:pPr lvl="1"/>
            <a:r>
              <a:rPr lang="en-US" sz="2000" dirty="0">
                <a:solidFill>
                  <a:schemeClr val="accent5"/>
                </a:solidFill>
              </a:rPr>
              <a:t>Processes</a:t>
            </a:r>
            <a:r>
              <a:rPr lang="en-US" sz="2000" dirty="0"/>
              <a:t> on </a:t>
            </a:r>
            <a:r>
              <a:rPr lang="en-US" sz="2000" dirty="0">
                <a:solidFill>
                  <a:schemeClr val="accent5"/>
                </a:solidFill>
              </a:rPr>
              <a:t>disk</a:t>
            </a:r>
            <a:r>
              <a:rPr lang="en-US" sz="2000" dirty="0"/>
              <a:t> that are </a:t>
            </a:r>
            <a:r>
              <a:rPr lang="en-US" sz="2000" dirty="0">
                <a:solidFill>
                  <a:schemeClr val="accent5"/>
                </a:solidFill>
              </a:rPr>
              <a:t>waiting</a:t>
            </a:r>
            <a:r>
              <a:rPr lang="en-US" sz="2000" dirty="0"/>
              <a:t> to be </a:t>
            </a:r>
            <a:r>
              <a:rPr lang="en-US" sz="2000" dirty="0">
                <a:solidFill>
                  <a:schemeClr val="accent5"/>
                </a:solidFill>
              </a:rPr>
              <a:t>brought</a:t>
            </a:r>
            <a:r>
              <a:rPr lang="en-US" sz="2000" dirty="0"/>
              <a:t> into </a:t>
            </a:r>
            <a:r>
              <a:rPr lang="en-US" sz="2000" dirty="0">
                <a:solidFill>
                  <a:schemeClr val="accent5"/>
                </a:solidFill>
              </a:rPr>
              <a:t>memory</a:t>
            </a:r>
            <a:r>
              <a:rPr lang="en-US" sz="2000" dirty="0"/>
              <a:t> during execution (Part of </a:t>
            </a:r>
            <a:r>
              <a:rPr lang="en-US" sz="2000" dirty="0">
                <a:solidFill>
                  <a:srgbClr val="00B050"/>
                </a:solidFill>
              </a:rPr>
              <a:t>ready queue </a:t>
            </a:r>
            <a:r>
              <a:rPr lang="en-US" sz="2000" dirty="0"/>
              <a:t>which is on </a:t>
            </a:r>
            <a:r>
              <a:rPr lang="en-US" sz="2000" dirty="0">
                <a:solidFill>
                  <a:srgbClr val="00B050"/>
                </a:solidFill>
              </a:rPr>
              <a:t>disk</a:t>
            </a:r>
            <a:r>
              <a:rPr lang="en-US" sz="2000" dirty="0"/>
              <a:t>)</a:t>
            </a:r>
          </a:p>
          <a:p>
            <a:endParaRPr lang="en-US" sz="2400" dirty="0"/>
          </a:p>
          <a:p>
            <a:r>
              <a:rPr lang="en-US" sz="2400" dirty="0">
                <a:solidFill>
                  <a:srgbClr val="FF0000"/>
                </a:solidFill>
              </a:rPr>
              <a:t>How to put a process in a physical address?</a:t>
            </a:r>
            <a:endParaRPr lang="en-US" sz="2400" dirty="0"/>
          </a:p>
          <a:p>
            <a:pPr lvl="1"/>
            <a:r>
              <a:rPr lang="en-US" sz="2000" dirty="0"/>
              <a:t>Addresses in </a:t>
            </a:r>
            <a:r>
              <a:rPr lang="en-US" sz="2000" dirty="0">
                <a:solidFill>
                  <a:schemeClr val="accent5"/>
                </a:solidFill>
              </a:rPr>
              <a:t>source</a:t>
            </a:r>
            <a:r>
              <a:rPr lang="en-US" sz="2000" dirty="0"/>
              <a:t> program are </a:t>
            </a:r>
            <a:r>
              <a:rPr lang="en-US" sz="2000" dirty="0">
                <a:solidFill>
                  <a:schemeClr val="accent5"/>
                </a:solidFill>
              </a:rPr>
              <a:t>symbolic </a:t>
            </a:r>
          </a:p>
          <a:p>
            <a:pPr lvl="2"/>
            <a:r>
              <a:rPr lang="en-US" sz="1800" dirty="0"/>
              <a:t>Example: </a:t>
            </a:r>
            <a:r>
              <a:rPr lang="en-US" sz="1800" i="1" dirty="0">
                <a:solidFill>
                  <a:schemeClr val="accent5"/>
                </a:solidFill>
              </a:rPr>
              <a:t>count</a:t>
            </a:r>
            <a:r>
              <a:rPr lang="en-US" sz="1800" i="1" dirty="0"/>
              <a:t> </a:t>
            </a:r>
            <a:r>
              <a:rPr lang="en-US" sz="1800" dirty="0"/>
              <a:t>variable</a:t>
            </a:r>
          </a:p>
          <a:p>
            <a:pPr lvl="2"/>
            <a:endParaRPr lang="en-US" sz="1800" dirty="0"/>
          </a:p>
          <a:p>
            <a:pPr lvl="1"/>
            <a:r>
              <a:rPr lang="en-US" sz="2000" dirty="0"/>
              <a:t>A </a:t>
            </a:r>
            <a:r>
              <a:rPr lang="en-US" sz="2000" dirty="0">
                <a:solidFill>
                  <a:schemeClr val="accent5"/>
                </a:solidFill>
              </a:rPr>
              <a:t>compiler</a:t>
            </a:r>
            <a:r>
              <a:rPr lang="en-US" sz="2000" dirty="0"/>
              <a:t> binds them to </a:t>
            </a:r>
            <a:r>
              <a:rPr lang="en-US" sz="2000" dirty="0" err="1">
                <a:solidFill>
                  <a:schemeClr val="accent5"/>
                </a:solidFill>
              </a:rPr>
              <a:t>relocatable</a:t>
            </a:r>
            <a:r>
              <a:rPr lang="en-US" sz="2000" dirty="0">
                <a:solidFill>
                  <a:schemeClr val="accent5"/>
                </a:solidFill>
              </a:rPr>
              <a:t> </a:t>
            </a:r>
            <a:r>
              <a:rPr lang="en-US" sz="2000" dirty="0"/>
              <a:t>addresses</a:t>
            </a:r>
          </a:p>
          <a:p>
            <a:pPr lvl="2"/>
            <a:r>
              <a:rPr lang="en-US" sz="1800" dirty="0"/>
              <a:t>Example: 14 bytes from beginning of this module</a:t>
            </a:r>
          </a:p>
          <a:p>
            <a:pPr lvl="2"/>
            <a:endParaRPr lang="en-US" sz="1800" dirty="0"/>
          </a:p>
          <a:p>
            <a:pPr lvl="1"/>
            <a:r>
              <a:rPr lang="en-US" sz="2000" dirty="0">
                <a:solidFill>
                  <a:schemeClr val="accent5"/>
                </a:solidFill>
              </a:rPr>
              <a:t>Linker</a:t>
            </a:r>
            <a:r>
              <a:rPr lang="en-US" sz="2000" dirty="0"/>
              <a:t> and </a:t>
            </a:r>
            <a:r>
              <a:rPr lang="en-US" sz="2000" dirty="0">
                <a:solidFill>
                  <a:schemeClr val="accent5"/>
                </a:solidFill>
              </a:rPr>
              <a:t>loader</a:t>
            </a:r>
            <a:r>
              <a:rPr lang="en-US" sz="2000" dirty="0"/>
              <a:t> bind them next to </a:t>
            </a:r>
            <a:r>
              <a:rPr lang="en-US" sz="2000" dirty="0">
                <a:solidFill>
                  <a:schemeClr val="accent5"/>
                </a:solidFill>
              </a:rPr>
              <a:t>absolute</a:t>
            </a:r>
            <a:r>
              <a:rPr lang="en-US" sz="2000" dirty="0"/>
              <a:t> addresses</a:t>
            </a:r>
          </a:p>
          <a:p>
            <a:pPr lvl="2"/>
            <a:r>
              <a:rPr lang="en-US" sz="1800" dirty="0"/>
              <a:t>Example: 74014</a:t>
            </a:r>
          </a:p>
        </p:txBody>
      </p:sp>
    </p:spTree>
    <p:extLst>
      <p:ext uri="{BB962C8B-B14F-4D97-AF65-F5344CB8AC3E}">
        <p14:creationId xmlns:p14="http://schemas.microsoft.com/office/powerpoint/2010/main" val="488207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Problem and solutions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011" y="1263316"/>
            <a:ext cx="11417968" cy="4913647"/>
          </a:xfrm>
        </p:spPr>
        <p:txBody>
          <a:bodyPr/>
          <a:lstStyle/>
          <a:p>
            <a:r>
              <a:rPr lang="en-US" dirty="0"/>
              <a:t>Good: 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Decrease memory needed</a:t>
            </a:r>
          </a:p>
          <a:p>
            <a:r>
              <a:rPr lang="en-US" dirty="0"/>
              <a:t>Bad: 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Increase time needed to search the table</a:t>
            </a:r>
          </a:p>
          <a:p>
            <a:endParaRPr lang="en-US" dirty="0"/>
          </a:p>
          <a:p>
            <a:r>
              <a:rPr lang="en-US" sz="2400" dirty="0"/>
              <a:t>Use </a:t>
            </a:r>
            <a:r>
              <a:rPr lang="en-US" sz="2400" dirty="0">
                <a:solidFill>
                  <a:srgbClr val="0070C0"/>
                </a:solidFill>
              </a:rPr>
              <a:t>hash table</a:t>
            </a:r>
            <a:r>
              <a:rPr lang="en-US" sz="2400" dirty="0"/>
              <a:t> to limit the search to one, or at most a few, page-table entries.</a:t>
            </a:r>
          </a:p>
          <a:p>
            <a:endParaRPr lang="en-US" dirty="0"/>
          </a:p>
          <a:p>
            <a:r>
              <a:rPr lang="en-US" dirty="0"/>
              <a:t>How to implement </a:t>
            </a:r>
            <a:r>
              <a:rPr lang="en-US" dirty="0">
                <a:solidFill>
                  <a:srgbClr val="0070C0"/>
                </a:solidFill>
              </a:rPr>
              <a:t>shared memory</a:t>
            </a:r>
            <a:r>
              <a:rPr lang="en-US" dirty="0"/>
              <a:t>?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One mapping</a:t>
            </a:r>
            <a:r>
              <a:rPr lang="en-US" dirty="0"/>
              <a:t> of a </a:t>
            </a:r>
            <a:r>
              <a:rPr lang="en-US" dirty="0">
                <a:solidFill>
                  <a:srgbClr val="0070C0"/>
                </a:solidFill>
              </a:rPr>
              <a:t>virtual address</a:t>
            </a:r>
            <a:r>
              <a:rPr lang="en-US" dirty="0"/>
              <a:t> to the </a:t>
            </a:r>
            <a:r>
              <a:rPr lang="en-US" dirty="0">
                <a:solidFill>
                  <a:srgbClr val="0070C0"/>
                </a:solidFill>
              </a:rPr>
              <a:t>shared physical address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4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Questions?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http://cdn.free-power-point-templates.com/articles/wp-content/uploads/2014/02/free-question-mark-powerpoint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2700" y="1658292"/>
            <a:ext cx="6692900" cy="3958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5320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to </a:t>
            </a:r>
            <a:r>
              <a:rPr lang="en-US"/>
              <a:t>bind inst./</a:t>
            </a:r>
            <a:r>
              <a:rPr lang="en-US" dirty="0"/>
              <a:t>data to </a:t>
            </a:r>
            <a:r>
              <a:rPr lang="en-US" dirty="0" err="1"/>
              <a:t>mem</a:t>
            </a:r>
            <a:r>
              <a:rPr lang="en-US" dirty="0"/>
              <a:t>. address?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011" y="1263316"/>
            <a:ext cx="8121315" cy="5089358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</a:pPr>
            <a:r>
              <a:rPr lang="en-US" dirty="0">
                <a:solidFill>
                  <a:srgbClr val="FF0000"/>
                </a:solidFill>
              </a:rPr>
              <a:t>Compile time</a:t>
            </a:r>
          </a:p>
          <a:p>
            <a:pPr lvl="1">
              <a:lnSpc>
                <a:spcPct val="110000"/>
              </a:lnSpc>
            </a:pPr>
            <a:r>
              <a:rPr lang="en-US" altLang="en-US" dirty="0"/>
              <a:t>If memory location known</a:t>
            </a:r>
            <a:r>
              <a:rPr lang="en-US" altLang="en-US" dirty="0">
                <a:solidFill>
                  <a:schemeClr val="accent6"/>
                </a:solidFill>
              </a:rPr>
              <a:t> a priori</a:t>
            </a:r>
            <a:r>
              <a:rPr lang="en-US" altLang="en-US" dirty="0"/>
              <a:t>, </a:t>
            </a:r>
            <a:r>
              <a:rPr lang="en-US" altLang="en-US" b="1" dirty="0">
                <a:solidFill>
                  <a:srgbClr val="3366FF"/>
                </a:solidFill>
              </a:rPr>
              <a:t>absolute code</a:t>
            </a:r>
            <a:r>
              <a:rPr lang="en-US" altLang="en-US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can be generated; must recompile code if starting location changes</a:t>
            </a:r>
          </a:p>
          <a:p>
            <a:pPr lvl="2">
              <a:lnSpc>
                <a:spcPct val="110000"/>
              </a:lnSpc>
            </a:pPr>
            <a:r>
              <a:rPr lang="en-US" dirty="0"/>
              <a:t>Example: </a:t>
            </a:r>
            <a:r>
              <a:rPr lang="en-US" dirty="0">
                <a:solidFill>
                  <a:schemeClr val="accent6"/>
                </a:solidFill>
              </a:rPr>
              <a:t>COM files </a:t>
            </a:r>
            <a:r>
              <a:rPr lang="en-US" dirty="0"/>
              <a:t>in MS-DOS</a:t>
            </a:r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r>
              <a:rPr lang="en-US" dirty="0">
                <a:solidFill>
                  <a:srgbClr val="FF0000"/>
                </a:solidFill>
              </a:rPr>
              <a:t>Load time</a:t>
            </a:r>
          </a:p>
          <a:p>
            <a:pPr lvl="1">
              <a:lnSpc>
                <a:spcPct val="110000"/>
              </a:lnSpc>
            </a:pPr>
            <a:r>
              <a:rPr lang="en-US" altLang="en-US" dirty="0"/>
              <a:t>Must generate </a:t>
            </a:r>
            <a:r>
              <a:rPr lang="en-US" altLang="en-US" b="1" dirty="0" err="1">
                <a:solidFill>
                  <a:srgbClr val="3366FF"/>
                </a:solidFill>
              </a:rPr>
              <a:t>relocatable</a:t>
            </a:r>
            <a:r>
              <a:rPr lang="en-US" altLang="en-US" b="1" dirty="0">
                <a:solidFill>
                  <a:srgbClr val="3366FF"/>
                </a:solidFill>
              </a:rPr>
              <a:t> code</a:t>
            </a:r>
            <a:r>
              <a:rPr lang="en-US" altLang="en-US" dirty="0"/>
              <a:t> if memory location is not known at compile time</a:t>
            </a:r>
            <a:endParaRPr lang="en-US" dirty="0"/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r>
              <a:rPr lang="en-US" dirty="0">
                <a:solidFill>
                  <a:srgbClr val="FF0000"/>
                </a:solidFill>
              </a:rPr>
              <a:t>Execution time</a:t>
            </a:r>
          </a:p>
          <a:p>
            <a:pPr lvl="1">
              <a:lnSpc>
                <a:spcPct val="110000"/>
              </a:lnSpc>
            </a:pPr>
            <a:r>
              <a:rPr lang="en-US" altLang="en-US" dirty="0"/>
              <a:t>Binding delayed until run time if the process can be moved during its execution from one memory segment to another</a:t>
            </a:r>
          </a:p>
          <a:p>
            <a:pPr lvl="2">
              <a:lnSpc>
                <a:spcPct val="110000"/>
              </a:lnSpc>
            </a:pPr>
            <a:r>
              <a:rPr lang="en-US" altLang="en-US" dirty="0">
                <a:solidFill>
                  <a:schemeClr val="accent5"/>
                </a:solidFill>
              </a:rPr>
              <a:t>Need hardware support for address maps </a:t>
            </a:r>
          </a:p>
          <a:p>
            <a:pPr lvl="3">
              <a:lnSpc>
                <a:spcPct val="110000"/>
              </a:lnSpc>
            </a:pPr>
            <a:r>
              <a:rPr lang="en-US" altLang="en-US" sz="2100" dirty="0"/>
              <a:t>Example: Base-Limit</a:t>
            </a:r>
            <a:r>
              <a:rPr lang="en-US" altLang="en-US" sz="2100" i="1" dirty="0"/>
              <a:t> </a:t>
            </a:r>
            <a:r>
              <a:rPr lang="en-US" altLang="en-US" sz="2100" dirty="0"/>
              <a:t>registers</a:t>
            </a:r>
          </a:p>
          <a:p>
            <a:pPr lvl="1">
              <a:lnSpc>
                <a:spcPct val="110000"/>
              </a:lnSpc>
            </a:pPr>
            <a:endParaRPr lang="en-US" dirty="0"/>
          </a:p>
        </p:txBody>
      </p:sp>
      <p:pic>
        <p:nvPicPr>
          <p:cNvPr id="4" name="Picture 4" descr="8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6326" y="977939"/>
            <a:ext cx="2955257" cy="548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4782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Logical vs. physical address space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011" y="1275348"/>
            <a:ext cx="11417968" cy="4913647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Logical address (CPU address)</a:t>
            </a:r>
          </a:p>
          <a:p>
            <a:pPr lvl="1"/>
            <a:r>
              <a:rPr lang="en-US" sz="2000" dirty="0"/>
              <a:t>CPU logically sees addresses</a:t>
            </a:r>
          </a:p>
          <a:p>
            <a:pPr lvl="1"/>
            <a:r>
              <a:rPr lang="en-US" sz="2000" dirty="0">
                <a:solidFill>
                  <a:srgbClr val="0070C0"/>
                </a:solidFill>
              </a:rPr>
              <a:t>Logical address space</a:t>
            </a:r>
            <a:r>
              <a:rPr lang="en-US" sz="2000" dirty="0"/>
              <a:t>: set of all </a:t>
            </a:r>
            <a:r>
              <a:rPr lang="en-US" sz="2000" dirty="0">
                <a:solidFill>
                  <a:srgbClr val="00B050"/>
                </a:solidFill>
              </a:rPr>
              <a:t>logical addresses</a:t>
            </a:r>
            <a:r>
              <a:rPr lang="en-US" sz="2000" dirty="0"/>
              <a:t> generated by a program</a:t>
            </a:r>
          </a:p>
          <a:p>
            <a:endParaRPr lang="en-US" sz="2400" dirty="0"/>
          </a:p>
          <a:p>
            <a:r>
              <a:rPr lang="en-US" sz="2400" dirty="0">
                <a:solidFill>
                  <a:srgbClr val="FF0000"/>
                </a:solidFill>
              </a:rPr>
              <a:t>Physical address (Memory address)</a:t>
            </a:r>
          </a:p>
          <a:p>
            <a:pPr lvl="1"/>
            <a:r>
              <a:rPr lang="en-US" sz="2000" dirty="0"/>
              <a:t>Address of memory line</a:t>
            </a:r>
          </a:p>
          <a:p>
            <a:pPr lvl="1"/>
            <a:r>
              <a:rPr lang="en-US" sz="2000" dirty="0">
                <a:solidFill>
                  <a:srgbClr val="0070C0"/>
                </a:solidFill>
              </a:rPr>
              <a:t>Physical address space</a:t>
            </a:r>
            <a:r>
              <a:rPr lang="en-US" sz="2000" dirty="0"/>
              <a:t>: set of all </a:t>
            </a:r>
            <a:r>
              <a:rPr lang="en-US" sz="2000" dirty="0">
                <a:solidFill>
                  <a:srgbClr val="00B050"/>
                </a:solidFill>
              </a:rPr>
              <a:t>physical addresses</a:t>
            </a:r>
            <a:r>
              <a:rPr lang="en-US" sz="2000" dirty="0"/>
              <a:t> generated by a program</a:t>
            </a:r>
          </a:p>
          <a:p>
            <a:pPr lvl="1"/>
            <a:endParaRPr lang="en-US" sz="2000" dirty="0"/>
          </a:p>
          <a:p>
            <a:r>
              <a:rPr lang="en-US" sz="2400" dirty="0"/>
              <a:t>May be equal or not</a:t>
            </a:r>
          </a:p>
          <a:p>
            <a:pPr lvl="1"/>
            <a:r>
              <a:rPr lang="en-US" sz="2000" dirty="0">
                <a:solidFill>
                  <a:srgbClr val="FF0000"/>
                </a:solidFill>
              </a:rPr>
              <a:t>Equal</a:t>
            </a:r>
            <a:r>
              <a:rPr lang="en-US" sz="2000" dirty="0"/>
              <a:t>: </a:t>
            </a:r>
            <a:r>
              <a:rPr lang="en-US" sz="2000" dirty="0">
                <a:solidFill>
                  <a:srgbClr val="0070C0"/>
                </a:solidFill>
              </a:rPr>
              <a:t>compile-time</a:t>
            </a:r>
            <a:r>
              <a:rPr lang="en-US" sz="2000" dirty="0"/>
              <a:t> and </a:t>
            </a:r>
            <a:r>
              <a:rPr lang="en-US" sz="2000" dirty="0">
                <a:solidFill>
                  <a:srgbClr val="0070C0"/>
                </a:solidFill>
              </a:rPr>
              <a:t>load-time</a:t>
            </a:r>
            <a:r>
              <a:rPr lang="en-US" sz="2000" dirty="0"/>
              <a:t> address bindings</a:t>
            </a:r>
          </a:p>
          <a:p>
            <a:pPr lvl="1"/>
            <a:r>
              <a:rPr lang="en-US" sz="2000" dirty="0">
                <a:solidFill>
                  <a:srgbClr val="FF0000"/>
                </a:solidFill>
              </a:rPr>
              <a:t>Not equal</a:t>
            </a:r>
            <a:r>
              <a:rPr lang="en-US" sz="2000" dirty="0"/>
              <a:t>: </a:t>
            </a:r>
            <a:r>
              <a:rPr lang="en-US" sz="2000" dirty="0">
                <a:solidFill>
                  <a:srgbClr val="0070C0"/>
                </a:solidFill>
              </a:rPr>
              <a:t>execution-time </a:t>
            </a:r>
            <a:r>
              <a:rPr lang="en-US" sz="2000" dirty="0"/>
              <a:t>address binding</a:t>
            </a:r>
          </a:p>
          <a:p>
            <a:pPr lvl="2"/>
            <a:r>
              <a:rPr lang="en-US" sz="1800" dirty="0"/>
              <a:t>In this case, </a:t>
            </a:r>
            <a:r>
              <a:rPr lang="en-US" sz="1800" dirty="0">
                <a:solidFill>
                  <a:srgbClr val="00B050"/>
                </a:solidFill>
              </a:rPr>
              <a:t>logical address </a:t>
            </a:r>
            <a:r>
              <a:rPr lang="en-US" sz="1800" dirty="0"/>
              <a:t>is said </a:t>
            </a:r>
            <a:r>
              <a:rPr lang="en-US" sz="1800" dirty="0">
                <a:solidFill>
                  <a:srgbClr val="FF0000"/>
                </a:solidFill>
              </a:rPr>
              <a:t>virtual address</a:t>
            </a:r>
          </a:p>
        </p:txBody>
      </p:sp>
    </p:spTree>
    <p:extLst>
      <p:ext uri="{BB962C8B-B14F-4D97-AF65-F5344CB8AC3E}">
        <p14:creationId xmlns:p14="http://schemas.microsoft.com/office/powerpoint/2010/main" val="828599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is MMU (Memory Management Unit)?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011" y="2695074"/>
            <a:ext cx="5769561" cy="3481889"/>
          </a:xfrm>
        </p:spPr>
        <p:txBody>
          <a:bodyPr>
            <a:normAutofit/>
          </a:bodyPr>
          <a:lstStyle/>
          <a:p>
            <a:r>
              <a:rPr lang="en-US" sz="2000" dirty="0"/>
              <a:t>MMU is responsible of mapping </a:t>
            </a:r>
            <a:r>
              <a:rPr lang="en-US" sz="2000" dirty="0">
                <a:solidFill>
                  <a:srgbClr val="00B0F0"/>
                </a:solidFill>
              </a:rPr>
              <a:t>virtual (logical) </a:t>
            </a:r>
            <a:r>
              <a:rPr lang="en-US" sz="2000" dirty="0">
                <a:solidFill>
                  <a:srgbClr val="002060"/>
                </a:solidFill>
              </a:rPr>
              <a:t>address </a:t>
            </a:r>
            <a:r>
              <a:rPr lang="en-US" sz="2000" dirty="0"/>
              <a:t>to </a:t>
            </a:r>
            <a:r>
              <a:rPr lang="en-US" sz="2000" dirty="0">
                <a:solidFill>
                  <a:srgbClr val="00B0F0"/>
                </a:solidFill>
              </a:rPr>
              <a:t>physical </a:t>
            </a:r>
            <a:r>
              <a:rPr lang="en-US" sz="2000" dirty="0">
                <a:solidFill>
                  <a:srgbClr val="002060"/>
                </a:solidFill>
              </a:rPr>
              <a:t>address</a:t>
            </a:r>
          </a:p>
          <a:p>
            <a:endParaRPr lang="en-US" sz="2000" dirty="0"/>
          </a:p>
          <a:p>
            <a:r>
              <a:rPr lang="en-US" sz="2000" dirty="0"/>
              <a:t>Simple version: </a:t>
            </a:r>
            <a:r>
              <a:rPr lang="en-US" sz="2000" dirty="0">
                <a:solidFill>
                  <a:srgbClr val="00B050"/>
                </a:solidFill>
              </a:rPr>
              <a:t>Base-Limit</a:t>
            </a:r>
            <a:r>
              <a:rPr lang="en-US" sz="2000" dirty="0"/>
              <a:t> registers</a:t>
            </a:r>
          </a:p>
          <a:p>
            <a:endParaRPr lang="en-US" sz="2000" dirty="0"/>
          </a:p>
          <a:p>
            <a:r>
              <a:rPr lang="en-US" sz="2000" dirty="0"/>
              <a:t>Here </a:t>
            </a:r>
            <a:r>
              <a:rPr lang="en-US" sz="2000" dirty="0">
                <a:solidFill>
                  <a:srgbClr val="00B050"/>
                </a:solidFill>
              </a:rPr>
              <a:t>Base register</a:t>
            </a:r>
            <a:r>
              <a:rPr lang="en-US" sz="2000" dirty="0"/>
              <a:t> is called </a:t>
            </a:r>
            <a:r>
              <a:rPr lang="en-US" sz="2000" dirty="0">
                <a:solidFill>
                  <a:srgbClr val="FF0000"/>
                </a:solidFill>
              </a:rPr>
              <a:t>relocation register</a:t>
            </a:r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4572" y="1764047"/>
            <a:ext cx="5208336" cy="3770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568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 Light-Constantia">
      <a:majorFont>
        <a:latin typeface="Calibri Light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onstantia" panose="02030602050306030303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vert="horz" lIns="91440" tIns="45720" rIns="91440" bIns="45720" rtlCol="0" anchor="ctr">
        <a:noAutofit/>
      </a:bodyPr>
      <a:lstStyle>
        <a:defPPr>
          <a:defRPr sz="1200" b="0" dirty="0" smtClean="0">
            <a:solidFill>
              <a:schemeClr val="bg1"/>
            </a:solidFill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3538</TotalTime>
  <Words>2576</Words>
  <Application>Microsoft Office PowerPoint</Application>
  <PresentationFormat>Widescreen</PresentationFormat>
  <Paragraphs>443</Paragraphs>
  <Slides>61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72" baseType="lpstr">
      <vt:lpstr>Arial</vt:lpstr>
      <vt:lpstr>Calibri</vt:lpstr>
      <vt:lpstr>Calibri Light</vt:lpstr>
      <vt:lpstr>Cambria Math</vt:lpstr>
      <vt:lpstr>Constantia</vt:lpstr>
      <vt:lpstr>Courier New</vt:lpstr>
      <vt:lpstr>Helvetica</vt:lpstr>
      <vt:lpstr>Segoe UI Semibold</vt:lpstr>
      <vt:lpstr>Verdana</vt:lpstr>
      <vt:lpstr>Wingdings</vt:lpstr>
      <vt:lpstr>Office Theme</vt:lpstr>
      <vt:lpstr>Main Memory Management</vt:lpstr>
      <vt:lpstr>Why memory management?</vt:lpstr>
      <vt:lpstr>How to protect process memory space?</vt:lpstr>
      <vt:lpstr>HW address protection (base &amp; limit regs.)</vt:lpstr>
      <vt:lpstr>Address binding</vt:lpstr>
      <vt:lpstr>Address binding</vt:lpstr>
      <vt:lpstr>How to bind inst./data to mem. address?</vt:lpstr>
      <vt:lpstr>Logical vs. physical address space</vt:lpstr>
      <vt:lpstr>What is MMU (Memory Management Unit)?</vt:lpstr>
      <vt:lpstr>Dynamic linking and loading</vt:lpstr>
      <vt:lpstr>Dynamic loading</vt:lpstr>
      <vt:lpstr>Dynamic linking</vt:lpstr>
      <vt:lpstr>Swapping</vt:lpstr>
      <vt:lpstr>Swapping</vt:lpstr>
      <vt:lpstr>Swapping issues</vt:lpstr>
      <vt:lpstr>Swapping and modern OSs</vt:lpstr>
      <vt:lpstr>Swapping cost</vt:lpstr>
      <vt:lpstr>Memory allocation</vt:lpstr>
      <vt:lpstr>Memory allocation</vt:lpstr>
      <vt:lpstr>Criteria and problems</vt:lpstr>
      <vt:lpstr>1) Contiguous allocation</vt:lpstr>
      <vt:lpstr>Multiple-partition memory allocation</vt:lpstr>
      <vt:lpstr>Dynamic storage-allocation problem</vt:lpstr>
      <vt:lpstr>Fragmentation problem</vt:lpstr>
      <vt:lpstr>Fragmentation solution</vt:lpstr>
      <vt:lpstr>2) Segmentation</vt:lpstr>
      <vt:lpstr>logical view of segmentation</vt:lpstr>
      <vt:lpstr>Segmentation implementation</vt:lpstr>
      <vt:lpstr>Example of segmentation</vt:lpstr>
      <vt:lpstr>3) Paging</vt:lpstr>
      <vt:lpstr>Paging</vt:lpstr>
      <vt:lpstr>Address translation scheme</vt:lpstr>
      <vt:lpstr>Paging hardware</vt:lpstr>
      <vt:lpstr>Paging model of logical and physical memory</vt:lpstr>
      <vt:lpstr>Paging example</vt:lpstr>
      <vt:lpstr>Free frames</vt:lpstr>
      <vt:lpstr>Paging example – Internal fragmentation</vt:lpstr>
      <vt:lpstr>Small page size vs big page size</vt:lpstr>
      <vt:lpstr>Page table implementation</vt:lpstr>
      <vt:lpstr>Page table</vt:lpstr>
      <vt:lpstr>Translation look-aside buffer (TLB)</vt:lpstr>
      <vt:lpstr>Paging hardware with TLB</vt:lpstr>
      <vt:lpstr>Effective access time</vt:lpstr>
      <vt:lpstr>More about TLB</vt:lpstr>
      <vt:lpstr>Memory protection</vt:lpstr>
      <vt:lpstr>Valid/invalid bit in a page table</vt:lpstr>
      <vt:lpstr>Shared pages</vt:lpstr>
      <vt:lpstr>Shared pages - Example</vt:lpstr>
      <vt:lpstr>Problem of big page tables</vt:lpstr>
      <vt:lpstr>Solutions to maintain huge page tables</vt:lpstr>
      <vt:lpstr>A) Hierarchical paging</vt:lpstr>
      <vt:lpstr>Two-level paging - example</vt:lpstr>
      <vt:lpstr>Address-translation scheme</vt:lpstr>
      <vt:lpstr>64-bit logical address space</vt:lpstr>
      <vt:lpstr>Three-level paging scheme</vt:lpstr>
      <vt:lpstr>B) Hashed page tables</vt:lpstr>
      <vt:lpstr>Hash page table scheme</vt:lpstr>
      <vt:lpstr>C) Inverted page table</vt:lpstr>
      <vt:lpstr>Inverted page table scheme</vt:lpstr>
      <vt:lpstr>Problem and solutions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Sony</dc:creator>
  <cp:lastModifiedBy>Hamid</cp:lastModifiedBy>
  <cp:revision>1903</cp:revision>
  <dcterms:created xsi:type="dcterms:W3CDTF">2015-07-09T15:22:03Z</dcterms:created>
  <dcterms:modified xsi:type="dcterms:W3CDTF">2018-12-11T04:04:39Z</dcterms:modified>
</cp:coreProperties>
</file>