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482" r:id="rId3"/>
    <p:sldId id="483" r:id="rId4"/>
    <p:sldId id="484" r:id="rId5"/>
    <p:sldId id="485" r:id="rId6"/>
    <p:sldId id="486" r:id="rId7"/>
    <p:sldId id="489" r:id="rId8"/>
    <p:sldId id="487" r:id="rId9"/>
    <p:sldId id="488" r:id="rId10"/>
    <p:sldId id="490" r:id="rId11"/>
    <p:sldId id="441" r:id="rId12"/>
    <p:sldId id="491" r:id="rId13"/>
    <p:sldId id="492" r:id="rId14"/>
    <p:sldId id="493" r:id="rId15"/>
    <p:sldId id="494" r:id="rId16"/>
    <p:sldId id="495" r:id="rId17"/>
    <p:sldId id="496" r:id="rId18"/>
    <p:sldId id="497" r:id="rId19"/>
    <p:sldId id="498" r:id="rId20"/>
    <p:sldId id="500" r:id="rId21"/>
    <p:sldId id="499" r:id="rId22"/>
    <p:sldId id="501" r:id="rId23"/>
    <p:sldId id="503" r:id="rId24"/>
    <p:sldId id="502" r:id="rId25"/>
    <p:sldId id="522" r:id="rId26"/>
    <p:sldId id="504" r:id="rId27"/>
    <p:sldId id="505" r:id="rId28"/>
    <p:sldId id="506" r:id="rId29"/>
    <p:sldId id="519" r:id="rId30"/>
    <p:sldId id="507" r:id="rId31"/>
    <p:sldId id="509" r:id="rId32"/>
    <p:sldId id="520" r:id="rId33"/>
    <p:sldId id="510" r:id="rId34"/>
    <p:sldId id="511" r:id="rId35"/>
    <p:sldId id="512" r:id="rId36"/>
    <p:sldId id="513" r:id="rId37"/>
    <p:sldId id="521" r:id="rId38"/>
    <p:sldId id="514" r:id="rId39"/>
    <p:sldId id="515" r:id="rId40"/>
    <p:sldId id="516" r:id="rId41"/>
    <p:sldId id="517" r:id="rId42"/>
    <p:sldId id="518" r:id="rId43"/>
    <p:sldId id="31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CC"/>
    <a:srgbClr val="CCFFFF"/>
    <a:srgbClr val="00FFFF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99" autoAdjust="0"/>
  </p:normalViewPr>
  <p:slideViewPr>
    <p:cSldViewPr snapToGrid="0">
      <p:cViewPr varScale="1">
        <p:scale>
          <a:sx n="117" d="100"/>
          <a:sy n="117" d="100"/>
        </p:scale>
        <p:origin x="14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35DE5-58D3-48B1-B317-82A0B525C215}" type="datetimeFigureOut">
              <a:rPr lang="en-US" smtClean="0"/>
              <a:t>2017/12/10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43661-7627-44BA-A6CC-537E81137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100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3B13C-888D-43A3-A09A-F537282FE818}" type="datetimeFigureOut">
              <a:rPr lang="en-US" smtClean="0"/>
              <a:t>2017/12/10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D3545-B492-47AD-BA9C-F77EA58E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9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576679"/>
            <a:ext cx="12192000" cy="304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3316" y="2442412"/>
            <a:ext cx="9404684" cy="1215188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43221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 smtClean="0"/>
          </a:p>
          <a:p>
            <a:r>
              <a:rPr lang="en-US" dirty="0" smtClean="0"/>
              <a:t>h_zarandi@aut.ac.ir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888202" y="656975"/>
            <a:ext cx="4485778" cy="9701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Amirkabir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University of Technology</a:t>
            </a:r>
          </a:p>
          <a:p>
            <a:pPr algn="just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(Tehran Polytechnic)</a:t>
            </a:r>
          </a:p>
          <a:p>
            <a:pPr algn="just"/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Department of Computer Engineering and Information</a:t>
            </a:r>
            <a:r>
              <a:rPr lang="en-US" sz="1200" b="1" baseline="0" dirty="0" smtClean="0">
                <a:solidFill>
                  <a:schemeClr val="accent5">
                    <a:lumMod val="75000"/>
                  </a:schemeClr>
                </a:solidFill>
              </a:rPr>
              <a:t> Technology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425113" y="65399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6018" y="6524586"/>
            <a:ext cx="12198018" cy="60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84" y="527289"/>
            <a:ext cx="1047985" cy="110923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flipV="1">
            <a:off x="2865513" y="1675920"/>
            <a:ext cx="560471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2032" y="-24066"/>
            <a:ext cx="12204031" cy="288761"/>
            <a:chOff x="-12032" y="-24066"/>
            <a:chExt cx="12204031" cy="288761"/>
          </a:xfrm>
        </p:grpSpPr>
        <p:sp>
          <p:nvSpPr>
            <p:cNvPr id="7" name="Rectangle 6"/>
            <p:cNvSpPr/>
            <p:nvPr userDrawn="1"/>
          </p:nvSpPr>
          <p:spPr>
            <a:xfrm>
              <a:off x="-12032" y="-24064"/>
              <a:ext cx="8253664" cy="2887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241632" y="-24064"/>
              <a:ext cx="3950367" cy="2887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/>
            <p:cNvSpPr/>
            <p:nvPr userDrawn="1"/>
          </p:nvSpPr>
          <p:spPr>
            <a:xfrm rot="16200000">
              <a:off x="7923437" y="-53502"/>
              <a:ext cx="288760" cy="34763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3876169" y="6581001"/>
            <a:ext cx="32267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Amirkabir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Univ. of Tech. (Tehran Polytechnic)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401060" y="6576393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2015/11/22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4576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3C51-C9F6-4E71-AFD7-52FD8BC039F1}" type="datetime1">
              <a:rPr lang="en-US" smtClean="0"/>
              <a:t>2017/12/10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28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9748-7BD8-4B46-8C7A-E892DE87FAB4}" type="datetime1">
              <a:rPr lang="en-US" smtClean="0"/>
              <a:t>2017/12/10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87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7584-E329-4F4A-AC02-6CE69C68B1A9}" type="datetime1">
              <a:rPr lang="en-US" smtClean="0"/>
              <a:t>2017/12/10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12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65697"/>
            <a:ext cx="12191999" cy="624639"/>
          </a:xfrm>
          <a:solidFill>
            <a:schemeClr val="bg2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11417968" cy="4913647"/>
          </a:xfrm>
        </p:spPr>
        <p:txBody>
          <a:bodyPr/>
          <a:lstStyle>
            <a:lvl1pPr marL="228600" indent="-228600">
              <a:buClr>
                <a:srgbClr val="FF0000"/>
              </a:buClr>
              <a:buFont typeface="Wingdings" panose="05000000000000000000" pitchFamily="2" charset="2"/>
              <a:buChar char="Ø"/>
              <a:defRPr>
                <a:latin typeface="Segoe UI Semibold" panose="020B0702040204020203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>
                <a:latin typeface="Segoe UI Semibold" panose="020B0702040204020203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§"/>
              <a:defRPr>
                <a:latin typeface="Segoe UI Semibold" panose="020B07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Segoe UI Semibold" panose="020B0702040204020203" pitchFamily="34" charset="0"/>
              </a:defRPr>
            </a:lvl4pPr>
            <a:lvl5pPr>
              <a:defRPr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2032" y="-24066"/>
            <a:ext cx="12204031" cy="288761"/>
            <a:chOff x="-12032" y="-24066"/>
            <a:chExt cx="12204031" cy="288761"/>
          </a:xfrm>
        </p:grpSpPr>
        <p:sp>
          <p:nvSpPr>
            <p:cNvPr id="8" name="Rectangle 7"/>
            <p:cNvSpPr/>
            <p:nvPr userDrawn="1"/>
          </p:nvSpPr>
          <p:spPr>
            <a:xfrm>
              <a:off x="-12032" y="-24064"/>
              <a:ext cx="8253664" cy="2887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241632" y="-24064"/>
              <a:ext cx="3950367" cy="2887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 userDrawn="1"/>
          </p:nvSpPr>
          <p:spPr>
            <a:xfrm rot="16200000">
              <a:off x="7923437" y="-53502"/>
              <a:ext cx="288760" cy="34763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0" y="6576679"/>
            <a:ext cx="12192000" cy="304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3"/>
          <p:cNvSpPr txBox="1">
            <a:spLocks/>
          </p:cNvSpPr>
          <p:nvPr userDrawn="1"/>
        </p:nvSpPr>
        <p:spPr>
          <a:xfrm>
            <a:off x="425113" y="65399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6018" y="6524586"/>
            <a:ext cx="12198018" cy="60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3"/>
          <p:cNvSpPr txBox="1">
            <a:spLocks/>
          </p:cNvSpPr>
          <p:nvPr userDrawn="1"/>
        </p:nvSpPr>
        <p:spPr>
          <a:xfrm>
            <a:off x="9537027" y="-62249"/>
            <a:ext cx="20012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cap="none" spc="0" dirty="0" smtClean="0">
                <a:ln w="0"/>
                <a:solidFill>
                  <a:schemeClr val="tx1"/>
                </a:solidFill>
                <a:effectLst/>
              </a:rPr>
              <a:t>Operating Systems</a:t>
            </a:r>
            <a:endParaRPr lang="en-US" b="0" cap="none" spc="0" dirty="0">
              <a:ln w="0"/>
              <a:solidFill>
                <a:schemeClr val="tx1"/>
              </a:solidFill>
              <a:effectLst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3876169" y="6581001"/>
            <a:ext cx="32267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Amirkabir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Univ. of Tech. (Tehran Polytechnic)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401060" y="6576393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2015/11/22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863523" y="6553160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fld id="{260ED966-A93E-4BDC-8C8E-640F54600953}" type="slidenum">
              <a:rPr lang="en-US" sz="120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Date Placeholder 3"/>
          <p:cNvSpPr txBox="1">
            <a:spLocks/>
          </p:cNvSpPr>
          <p:nvPr userDrawn="1"/>
        </p:nvSpPr>
        <p:spPr>
          <a:xfrm>
            <a:off x="854242" y="-81926"/>
            <a:ext cx="5101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cap="none" spc="0" dirty="0">
              <a:ln w="0"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6572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52" y="2383255"/>
            <a:ext cx="12191999" cy="1394660"/>
          </a:xfrm>
          <a:noFill/>
        </p:spPr>
        <p:txBody>
          <a:bodyPr>
            <a:noAutofit/>
          </a:bodyPr>
          <a:lstStyle>
            <a:lvl1pPr algn="ctr">
              <a:defRPr sz="4800">
                <a:latin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2032" y="-24066"/>
            <a:ext cx="12204031" cy="288761"/>
            <a:chOff x="-12032" y="-24066"/>
            <a:chExt cx="12204031" cy="288761"/>
          </a:xfrm>
        </p:grpSpPr>
        <p:sp>
          <p:nvSpPr>
            <p:cNvPr id="8" name="Rectangle 7"/>
            <p:cNvSpPr/>
            <p:nvPr userDrawn="1"/>
          </p:nvSpPr>
          <p:spPr>
            <a:xfrm>
              <a:off x="-12032" y="-24064"/>
              <a:ext cx="8253664" cy="2887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241632" y="-24064"/>
              <a:ext cx="3950367" cy="2887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 userDrawn="1"/>
          </p:nvSpPr>
          <p:spPr>
            <a:xfrm rot="16200000">
              <a:off x="7923437" y="-53502"/>
              <a:ext cx="288760" cy="34763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0" y="6576679"/>
            <a:ext cx="12192000" cy="304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3"/>
          <p:cNvSpPr txBox="1">
            <a:spLocks/>
          </p:cNvSpPr>
          <p:nvPr userDrawn="1"/>
        </p:nvSpPr>
        <p:spPr>
          <a:xfrm>
            <a:off x="425113" y="65399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6018" y="6524586"/>
            <a:ext cx="12198018" cy="60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3"/>
          <p:cNvSpPr txBox="1">
            <a:spLocks/>
          </p:cNvSpPr>
          <p:nvPr userDrawn="1"/>
        </p:nvSpPr>
        <p:spPr>
          <a:xfrm>
            <a:off x="9537027" y="-62249"/>
            <a:ext cx="20012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cap="none" spc="0" dirty="0" smtClean="0">
                <a:ln w="0"/>
                <a:solidFill>
                  <a:schemeClr val="tx1"/>
                </a:solidFill>
                <a:effectLst/>
              </a:rPr>
              <a:t>Operating Systems</a:t>
            </a:r>
            <a:endParaRPr lang="en-US" b="0" cap="none" spc="0" dirty="0">
              <a:ln w="0"/>
              <a:solidFill>
                <a:schemeClr val="tx1"/>
              </a:solidFill>
              <a:effectLst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3876169" y="6581001"/>
            <a:ext cx="32267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Amirkabir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Univ. of Tech. (Tehran Polytechnic)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401060" y="6576393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2015/11/22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863523" y="6553160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fld id="{260ED966-A93E-4BDC-8C8E-640F54600953}" type="slidenum">
              <a:rPr lang="en-US" sz="120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Date Placeholder 3"/>
          <p:cNvSpPr txBox="1">
            <a:spLocks/>
          </p:cNvSpPr>
          <p:nvPr userDrawn="1"/>
        </p:nvSpPr>
        <p:spPr>
          <a:xfrm>
            <a:off x="854242" y="-81926"/>
            <a:ext cx="5101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cap="none" spc="0" dirty="0">
              <a:ln w="0"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806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C35F-1660-4D08-AD38-B9FE2ED9D2FF}" type="datetime1">
              <a:rPr lang="en-US" smtClean="0"/>
              <a:t>2017/12/10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06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0309-AA3E-4B70-9930-22580A7FDD9F}" type="datetime1">
              <a:rPr lang="en-US" smtClean="0"/>
              <a:t>2017/12/10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18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CDD9-AE6F-44B2-A640-38DBFED1269E}" type="datetime1">
              <a:rPr lang="en-US" smtClean="0"/>
              <a:t>2017/12/10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11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B44A-6F1D-4395-8373-4E99E4C6DBD5}" type="datetime1">
              <a:rPr lang="en-US" smtClean="0"/>
              <a:t>2017/12/10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75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6051-12E7-4E65-A2F9-A113526CF979}" type="datetime1">
              <a:rPr lang="en-US" smtClean="0"/>
              <a:t>2017/12/10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82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A6C5-1F81-4B95-B248-D916C2D96408}" type="datetime1">
              <a:rPr lang="en-US" smtClean="0"/>
              <a:t>2017/12/10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40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357A-10B4-4A5D-90A6-7230FA8A19AE}" type="datetime1">
              <a:rPr lang="en-US" smtClean="0"/>
              <a:t>2017/12/10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6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42412"/>
            <a:ext cx="9144000" cy="125328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Virtual Memory Management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 smtClean="0"/>
          </a:p>
          <a:p>
            <a:r>
              <a:rPr lang="en-US" dirty="0" smtClean="0"/>
              <a:t>h_zarandi@aut.ac.ir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Copy-on-Write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5000457" cy="4913647"/>
          </a:xfrm>
        </p:spPr>
        <p:txBody>
          <a:bodyPr/>
          <a:lstStyle/>
          <a:p>
            <a:r>
              <a:rPr lang="en-US" altLang="en-US" sz="1800" b="1" dirty="0">
                <a:solidFill>
                  <a:srgbClr val="3366FF"/>
                </a:solidFill>
              </a:rPr>
              <a:t>Copy-on-Write </a:t>
            </a:r>
            <a:r>
              <a:rPr lang="en-US" altLang="en-US" sz="1800" dirty="0"/>
              <a:t>(COW) allows both parent and child processes to initially </a:t>
            </a:r>
            <a:r>
              <a:rPr lang="en-US" altLang="en-US" sz="1800" b="1" i="1" dirty="0"/>
              <a:t>share</a:t>
            </a:r>
            <a:r>
              <a:rPr lang="en-US" altLang="en-US" sz="1800" dirty="0"/>
              <a:t> the same pages in memory</a:t>
            </a:r>
          </a:p>
          <a:p>
            <a:endParaRPr lang="en-US" dirty="0"/>
          </a:p>
        </p:txBody>
      </p:sp>
      <p:pic>
        <p:nvPicPr>
          <p:cNvPr id="4" name="Picture 4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468" y="890336"/>
            <a:ext cx="6561889" cy="264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468" y="3590843"/>
            <a:ext cx="6561889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2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Page replacement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04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Page </a:t>
            </a:r>
            <a:r>
              <a:rPr lang="en-US" altLang="en-US" dirty="0" smtClean="0"/>
              <a:t>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910" y="1410326"/>
            <a:ext cx="626745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370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Page faults vs. # of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799" y="1397543"/>
            <a:ext cx="7893301" cy="464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36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First-In-First-Out (FIFO) </a:t>
            </a:r>
            <a:r>
              <a:rPr lang="en-US" alt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3850258"/>
            <a:ext cx="10840452" cy="2326705"/>
          </a:xfrm>
        </p:spPr>
        <p:txBody>
          <a:bodyPr/>
          <a:lstStyle/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Much miss rate</a:t>
            </a:r>
            <a:r>
              <a:rPr lang="en-US" dirty="0" smtClean="0"/>
              <a:t> (high page fault)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FIFO anomaly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0070C0"/>
                </a:solidFill>
              </a:rPr>
              <a:t>Belady’s</a:t>
            </a:r>
            <a:r>
              <a:rPr lang="en-US" dirty="0" smtClean="0">
                <a:solidFill>
                  <a:srgbClr val="0070C0"/>
                </a:solidFill>
              </a:rPr>
              <a:t> anomaly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Check </a:t>
            </a:r>
            <a:r>
              <a:rPr lang="en-US" altLang="en-US" dirty="0" smtClean="0">
                <a:solidFill>
                  <a:srgbClr val="0070C0"/>
                </a:solidFill>
              </a:rPr>
              <a:t>1,2,3,4,1,2,5,1,2,3,4,5 </a:t>
            </a:r>
          </a:p>
          <a:p>
            <a:pPr lvl="3"/>
            <a:r>
              <a:rPr lang="en-US" altLang="en-US" dirty="0" smtClean="0">
                <a:solidFill>
                  <a:srgbClr val="0070C0"/>
                </a:solidFill>
              </a:rPr>
              <a:t>8 </a:t>
            </a:r>
            <a:r>
              <a:rPr lang="en-US" altLang="en-US" dirty="0" smtClean="0"/>
              <a:t>page faults for </a:t>
            </a:r>
            <a:r>
              <a:rPr lang="en-US" altLang="en-US" dirty="0" smtClean="0">
                <a:solidFill>
                  <a:srgbClr val="0070C0"/>
                </a:solidFill>
              </a:rPr>
              <a:t>3-page </a:t>
            </a:r>
            <a:r>
              <a:rPr lang="en-US" altLang="en-US" dirty="0" err="1" smtClean="0">
                <a:solidFill>
                  <a:srgbClr val="0070C0"/>
                </a:solidFill>
              </a:rPr>
              <a:t>mem</a:t>
            </a:r>
            <a:r>
              <a:rPr lang="en-US" altLang="en-US" dirty="0" smtClean="0"/>
              <a:t>!</a:t>
            </a:r>
          </a:p>
          <a:p>
            <a:pPr lvl="3"/>
            <a:r>
              <a:rPr lang="en-US" altLang="en-US" dirty="0" smtClean="0">
                <a:solidFill>
                  <a:srgbClr val="0070C0"/>
                </a:solidFill>
              </a:rPr>
              <a:t>10</a:t>
            </a:r>
            <a:r>
              <a:rPr lang="en-US" altLang="en-US" dirty="0" smtClean="0"/>
              <a:t> page faults for </a:t>
            </a:r>
            <a:r>
              <a:rPr lang="en-US" altLang="en-US" dirty="0" smtClean="0">
                <a:solidFill>
                  <a:srgbClr val="0070C0"/>
                </a:solidFill>
              </a:rPr>
              <a:t>4-page </a:t>
            </a:r>
            <a:r>
              <a:rPr lang="en-US" altLang="en-US" dirty="0" err="1" smtClean="0">
                <a:solidFill>
                  <a:srgbClr val="0070C0"/>
                </a:solidFill>
              </a:rPr>
              <a:t>mem</a:t>
            </a:r>
            <a:r>
              <a:rPr lang="en-US" altLang="en-US" dirty="0" smtClean="0"/>
              <a:t>!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295" y="1263316"/>
            <a:ext cx="8121399" cy="2586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9_1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485" y="3532031"/>
            <a:ext cx="4140782" cy="296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453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Optimal </a:t>
            </a:r>
            <a:r>
              <a:rPr lang="en-US" altLang="en-US" dirty="0" smtClean="0"/>
              <a:t>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949" y="1844560"/>
            <a:ext cx="7210095" cy="2424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5011" y="4680284"/>
            <a:ext cx="10840452" cy="149667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Problems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Who is aware of future?</a:t>
            </a:r>
          </a:p>
          <a:p>
            <a:r>
              <a:rPr lang="en-US" altLang="en-US" sz="2400" dirty="0"/>
              <a:t>Used </a:t>
            </a:r>
            <a:r>
              <a:rPr lang="en-US" altLang="en-US" sz="2400" dirty="0" smtClean="0">
                <a:solidFill>
                  <a:srgbClr val="0070C0"/>
                </a:solidFill>
              </a:rPr>
              <a:t>only</a:t>
            </a:r>
            <a:r>
              <a:rPr lang="en-US" altLang="en-US" sz="2400" dirty="0" smtClean="0"/>
              <a:t> for </a:t>
            </a:r>
            <a:r>
              <a:rPr lang="en-US" altLang="en-US" sz="2400" dirty="0" smtClean="0">
                <a:solidFill>
                  <a:srgbClr val="0070C0"/>
                </a:solidFill>
              </a:rPr>
              <a:t>comparison</a:t>
            </a:r>
            <a:r>
              <a:rPr lang="en-US" altLang="en-US" sz="2400" dirty="0" smtClean="0"/>
              <a:t> other algorithms</a:t>
            </a:r>
            <a:endParaRPr lang="en-US" altLang="en-US" sz="2400" dirty="0"/>
          </a:p>
          <a:p>
            <a:endParaRPr lang="en-US" sz="2400" dirty="0" smtClean="0"/>
          </a:p>
          <a:p>
            <a:pPr lvl="1"/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399312" y="1153497"/>
            <a:ext cx="7393371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tabLst>
                <a:tab pos="1889125" algn="l"/>
              </a:tabLst>
            </a:pP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Replace page that will not be used for longest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299376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Least Recently Used (LRU</a:t>
            </a:r>
            <a:r>
              <a:rPr lang="en-US" altLang="en-US" dirty="0" smtClean="0"/>
              <a:t>)</a:t>
            </a:r>
            <a:endParaRPr lang="en-US" dirty="0"/>
          </a:p>
        </p:txBody>
      </p:sp>
      <p:pic>
        <p:nvPicPr>
          <p:cNvPr id="4" name="Picture 4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535" y="1118936"/>
            <a:ext cx="8156971" cy="2226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5011" y="3850106"/>
            <a:ext cx="10840452" cy="2326858"/>
          </a:xfrm>
        </p:spPr>
        <p:txBody>
          <a:bodyPr>
            <a:normAutofit/>
          </a:bodyPr>
          <a:lstStyle/>
          <a:p>
            <a:r>
              <a:rPr lang="en-US" altLang="en-US" sz="2400" dirty="0" smtClean="0">
                <a:solidFill>
                  <a:srgbClr val="0070C0"/>
                </a:solidFill>
              </a:rPr>
              <a:t>Better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than </a:t>
            </a:r>
            <a:r>
              <a:rPr lang="en-US" altLang="en-US" sz="2400" dirty="0">
                <a:solidFill>
                  <a:srgbClr val="0070C0"/>
                </a:solidFill>
              </a:rPr>
              <a:t>FIFO</a:t>
            </a:r>
            <a:r>
              <a:rPr lang="en-US" altLang="en-US" sz="2400" dirty="0"/>
              <a:t> but </a:t>
            </a:r>
            <a:r>
              <a:rPr lang="en-US" altLang="en-US" sz="2400" dirty="0">
                <a:solidFill>
                  <a:srgbClr val="FF0000"/>
                </a:solidFill>
              </a:rPr>
              <a:t>worse</a:t>
            </a:r>
            <a:r>
              <a:rPr lang="en-US" altLang="en-US" sz="2400" dirty="0"/>
              <a:t> than </a:t>
            </a:r>
            <a:r>
              <a:rPr lang="en-US" altLang="en-US" sz="2400" dirty="0" smtClean="0">
                <a:solidFill>
                  <a:srgbClr val="FF0000"/>
                </a:solidFill>
              </a:rPr>
              <a:t>OPT</a:t>
            </a:r>
          </a:p>
          <a:p>
            <a:r>
              <a:rPr lang="en-US" sz="2400" dirty="0" smtClean="0"/>
              <a:t>Two possible implementation</a:t>
            </a:r>
            <a:r>
              <a:rPr lang="en-US" sz="2400" dirty="0"/>
              <a:t>s</a:t>
            </a:r>
            <a:endParaRPr lang="en-US" sz="2000" dirty="0" smtClean="0"/>
          </a:p>
          <a:p>
            <a:pPr lvl="1"/>
            <a:r>
              <a:rPr lang="en-US" altLang="en-US" sz="2000" dirty="0" smtClean="0">
                <a:solidFill>
                  <a:srgbClr val="0070C0"/>
                </a:solidFill>
              </a:rPr>
              <a:t>Counter-based</a:t>
            </a:r>
          </a:p>
          <a:p>
            <a:pPr lvl="1"/>
            <a:r>
              <a:rPr lang="en-US" altLang="en-US" sz="2000" dirty="0" smtClean="0">
                <a:solidFill>
                  <a:srgbClr val="0070C0"/>
                </a:solidFill>
              </a:rPr>
              <a:t>Stack-based</a:t>
            </a:r>
          </a:p>
          <a:p>
            <a:pPr marL="457200" lvl="1" indent="0">
              <a:buNone/>
            </a:pPr>
            <a:endParaRPr lang="en-US" altLang="en-US" sz="2000" dirty="0" smtClean="0"/>
          </a:p>
          <a:p>
            <a:r>
              <a:rPr lang="en-US" altLang="en-US" sz="2000" dirty="0"/>
              <a:t>LRU and OPT are cases of </a:t>
            </a:r>
            <a:r>
              <a:rPr lang="en-US" altLang="en-US" sz="2000" b="1" dirty="0">
                <a:solidFill>
                  <a:srgbClr val="3366FF"/>
                </a:solidFill>
              </a:rPr>
              <a:t>stack algorithms </a:t>
            </a:r>
            <a:r>
              <a:rPr lang="en-US" altLang="en-US" sz="2000" dirty="0"/>
              <a:t>that </a:t>
            </a:r>
            <a:r>
              <a:rPr lang="en-US" altLang="en-US" sz="2000" dirty="0">
                <a:solidFill>
                  <a:srgbClr val="0070C0"/>
                </a:solidFill>
              </a:rPr>
              <a:t>don</a:t>
            </a:r>
            <a:r>
              <a:rPr lang="ja-JP" altLang="en-US" sz="2000" dirty="0">
                <a:solidFill>
                  <a:srgbClr val="0070C0"/>
                </a:solidFill>
              </a:rPr>
              <a:t>’</a:t>
            </a:r>
            <a:r>
              <a:rPr lang="en-US" altLang="ja-JP" sz="2000" dirty="0">
                <a:solidFill>
                  <a:srgbClr val="0070C0"/>
                </a:solidFill>
              </a:rPr>
              <a:t>t</a:t>
            </a:r>
            <a:r>
              <a:rPr lang="en-US" altLang="ja-JP" sz="2000" dirty="0"/>
              <a:t> have </a:t>
            </a:r>
            <a:r>
              <a:rPr lang="en-US" altLang="ja-JP" sz="2000" dirty="0" err="1">
                <a:solidFill>
                  <a:srgbClr val="0070C0"/>
                </a:solidFill>
              </a:rPr>
              <a:t>Belady</a:t>
            </a:r>
            <a:r>
              <a:rPr lang="ja-JP" altLang="en-US" sz="2000" dirty="0">
                <a:solidFill>
                  <a:srgbClr val="0070C0"/>
                </a:solidFill>
              </a:rPr>
              <a:t>’</a:t>
            </a:r>
            <a:r>
              <a:rPr lang="en-US" altLang="ja-JP" sz="2000" dirty="0">
                <a:solidFill>
                  <a:srgbClr val="0070C0"/>
                </a:solidFill>
              </a:rPr>
              <a:t>s </a:t>
            </a:r>
            <a:r>
              <a:rPr lang="en-US" altLang="ja-JP" sz="2000" dirty="0" smtClean="0">
                <a:solidFill>
                  <a:srgbClr val="0070C0"/>
                </a:solidFill>
              </a:rPr>
              <a:t>Anomaly</a:t>
            </a:r>
            <a:endParaRPr lang="en-US" altLang="en-US" dirty="0" smtClean="0">
              <a:solidFill>
                <a:srgbClr val="0070C0"/>
              </a:solidFill>
            </a:endParaRPr>
          </a:p>
          <a:p>
            <a:endParaRPr lang="en-US" sz="24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165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Second-Chance (clock) </a:t>
            </a:r>
            <a:r>
              <a:rPr lang="en-US" altLang="en-US" dirty="0" smtClean="0"/>
              <a:t>algorithm = NRU</a:t>
            </a:r>
            <a:endParaRPr lang="en-US" dirty="0"/>
          </a:p>
        </p:txBody>
      </p:sp>
      <p:pic>
        <p:nvPicPr>
          <p:cNvPr id="4" name="Picture 1" descr="9_17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613" y="1284706"/>
            <a:ext cx="5182770" cy="523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00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LFU, MFU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Keep a counter of the number of references that have been made to each page</a:t>
            </a:r>
          </a:p>
          <a:p>
            <a:pPr lvl="1"/>
            <a:r>
              <a:rPr lang="en-US" altLang="en-US" sz="1800" dirty="0"/>
              <a:t>Not common</a:t>
            </a:r>
            <a:br>
              <a:rPr lang="en-US" altLang="en-US" sz="1800" dirty="0"/>
            </a:br>
            <a:endParaRPr lang="en-US" altLang="en-US" sz="1800" dirty="0"/>
          </a:p>
          <a:p>
            <a:r>
              <a:rPr lang="en-US" altLang="en-US" sz="2000" b="1" dirty="0" smtClean="0">
                <a:solidFill>
                  <a:srgbClr val="3366FF"/>
                </a:solidFill>
              </a:rPr>
              <a:t>Least </a:t>
            </a:r>
            <a:r>
              <a:rPr lang="en-US" altLang="en-US" sz="2000" b="1" dirty="0">
                <a:solidFill>
                  <a:srgbClr val="3366FF"/>
                </a:solidFill>
              </a:rPr>
              <a:t>Frequently Used </a:t>
            </a:r>
            <a:r>
              <a:rPr lang="en-US" altLang="en-US" sz="2000" dirty="0"/>
              <a:t>(</a:t>
            </a:r>
            <a:r>
              <a:rPr lang="en-US" altLang="en-US" sz="2000" b="1" dirty="0">
                <a:solidFill>
                  <a:srgbClr val="3366FF"/>
                </a:solidFill>
              </a:rPr>
              <a:t>LFU</a:t>
            </a:r>
            <a:r>
              <a:rPr lang="en-US" altLang="en-US" sz="2000" dirty="0"/>
              <a:t>)</a:t>
            </a:r>
            <a:r>
              <a:rPr lang="en-US" altLang="en-US" sz="2000" b="1" dirty="0">
                <a:solidFill>
                  <a:srgbClr val="3366FF"/>
                </a:solidFill>
              </a:rPr>
              <a:t> Algorithm</a:t>
            </a:r>
            <a:r>
              <a:rPr lang="en-US" altLang="en-US" sz="2000" dirty="0"/>
              <a:t>:  replaces page with smallest count</a:t>
            </a:r>
            <a:br>
              <a:rPr lang="en-US" altLang="en-US" sz="2000" dirty="0"/>
            </a:br>
            <a:endParaRPr lang="en-US" altLang="en-US" sz="2000" dirty="0"/>
          </a:p>
          <a:p>
            <a:r>
              <a:rPr lang="en-US" altLang="en-US" sz="2000" b="1" dirty="0">
                <a:solidFill>
                  <a:srgbClr val="3366FF"/>
                </a:solidFill>
              </a:rPr>
              <a:t>Most Frequently Used </a:t>
            </a:r>
            <a:r>
              <a:rPr lang="en-US" altLang="en-US" sz="2000" dirty="0"/>
              <a:t>(</a:t>
            </a:r>
            <a:r>
              <a:rPr lang="en-US" altLang="en-US" sz="2000" b="1" dirty="0">
                <a:solidFill>
                  <a:srgbClr val="3366FF"/>
                </a:solidFill>
              </a:rPr>
              <a:t>MFU</a:t>
            </a:r>
            <a:r>
              <a:rPr lang="en-US" altLang="en-US" sz="2000" dirty="0"/>
              <a:t>)</a:t>
            </a:r>
            <a:r>
              <a:rPr lang="en-US" altLang="en-US" sz="2000" b="1" dirty="0">
                <a:solidFill>
                  <a:srgbClr val="3366FF"/>
                </a:solidFill>
              </a:rPr>
              <a:t> Algorithm</a:t>
            </a:r>
            <a:r>
              <a:rPr lang="en-US" altLang="en-US" sz="2000" dirty="0"/>
              <a:t>: based on the argument that the page with the smallest count was probably just brought in and has yet to be used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557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Global vs. Local </a:t>
            </a:r>
            <a:r>
              <a:rPr lang="en-US" altLang="en-US" dirty="0" smtClean="0"/>
              <a:t>allocation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b="1" dirty="0" smtClean="0">
                <a:solidFill>
                  <a:srgbClr val="3366FF"/>
                </a:solidFill>
              </a:rPr>
              <a:t>Global replacement</a:t>
            </a:r>
            <a:r>
              <a:rPr lang="en-US" altLang="en-US" sz="2000" dirty="0" smtClean="0">
                <a:solidFill>
                  <a:srgbClr val="3366FF"/>
                </a:solidFill>
              </a:rPr>
              <a:t> </a:t>
            </a:r>
            <a:r>
              <a:rPr lang="en-US" altLang="en-US" sz="2000" dirty="0" smtClean="0"/>
              <a:t>– process selects a </a:t>
            </a:r>
            <a:r>
              <a:rPr lang="en-US" altLang="en-US" sz="2000" dirty="0" smtClean="0">
                <a:solidFill>
                  <a:srgbClr val="FF0000"/>
                </a:solidFill>
              </a:rPr>
              <a:t>replacement</a:t>
            </a:r>
            <a:r>
              <a:rPr lang="en-US" altLang="en-US" sz="2000" dirty="0" smtClean="0"/>
              <a:t> frame from the set of </a:t>
            </a:r>
            <a:r>
              <a:rPr lang="en-US" altLang="en-US" sz="2000" dirty="0" smtClean="0">
                <a:solidFill>
                  <a:srgbClr val="FF0000"/>
                </a:solidFill>
              </a:rPr>
              <a:t>all frames</a:t>
            </a:r>
            <a:r>
              <a:rPr lang="en-US" altLang="en-US" sz="2000" dirty="0" smtClean="0"/>
              <a:t>; one process can take a frame from another</a:t>
            </a:r>
          </a:p>
          <a:p>
            <a:pPr lvl="1"/>
            <a:r>
              <a:rPr lang="en-US" altLang="en-US" sz="1800" dirty="0" smtClean="0"/>
              <a:t>But then </a:t>
            </a:r>
            <a:r>
              <a:rPr lang="en-US" altLang="en-US" sz="1800" dirty="0" smtClean="0">
                <a:solidFill>
                  <a:srgbClr val="FF0000"/>
                </a:solidFill>
              </a:rPr>
              <a:t>process execution time can vary greatly</a:t>
            </a:r>
          </a:p>
          <a:p>
            <a:pPr lvl="1"/>
            <a:r>
              <a:rPr lang="en-US" altLang="en-US" sz="1800" dirty="0" smtClean="0"/>
              <a:t>But </a:t>
            </a:r>
            <a:r>
              <a:rPr lang="en-US" altLang="en-US" sz="1800" dirty="0" smtClean="0">
                <a:solidFill>
                  <a:srgbClr val="00B050"/>
                </a:solidFill>
              </a:rPr>
              <a:t>greater throughput so more common</a:t>
            </a:r>
          </a:p>
          <a:p>
            <a:pPr>
              <a:buFont typeface="Monotype Sorts" pitchFamily="-84" charset="2"/>
              <a:buNone/>
            </a:pPr>
            <a:endParaRPr lang="en-US" altLang="en-US" sz="2000" dirty="0" smtClean="0"/>
          </a:p>
          <a:p>
            <a:r>
              <a:rPr lang="en-US" altLang="en-US" sz="2000" b="1" dirty="0" smtClean="0">
                <a:solidFill>
                  <a:srgbClr val="3366FF"/>
                </a:solidFill>
              </a:rPr>
              <a:t>Local replacement</a:t>
            </a:r>
            <a:r>
              <a:rPr lang="en-US" altLang="en-US" sz="2000" dirty="0" smtClean="0">
                <a:solidFill>
                  <a:srgbClr val="3366FF"/>
                </a:solidFill>
              </a:rPr>
              <a:t> </a:t>
            </a:r>
            <a:r>
              <a:rPr lang="en-US" altLang="en-US" sz="2000" dirty="0" smtClean="0"/>
              <a:t>– each process </a:t>
            </a:r>
            <a:r>
              <a:rPr lang="en-US" altLang="en-US" sz="2000" dirty="0" smtClean="0">
                <a:solidFill>
                  <a:srgbClr val="FF0000"/>
                </a:solidFill>
              </a:rPr>
              <a:t>selects</a:t>
            </a:r>
            <a:r>
              <a:rPr lang="en-US" altLang="en-US" sz="2000" dirty="0" smtClean="0"/>
              <a:t> from only its </a:t>
            </a:r>
            <a:r>
              <a:rPr lang="en-US" altLang="en-US" sz="2000" dirty="0" smtClean="0">
                <a:solidFill>
                  <a:srgbClr val="FF0000"/>
                </a:solidFill>
              </a:rPr>
              <a:t>own</a:t>
            </a:r>
            <a:r>
              <a:rPr lang="en-US" altLang="en-US" sz="2000" dirty="0" smtClean="0"/>
              <a:t> set of allocated frames</a:t>
            </a:r>
          </a:p>
          <a:p>
            <a:pPr lvl="1"/>
            <a:r>
              <a:rPr lang="en-US" altLang="en-US" sz="1800" dirty="0" smtClean="0">
                <a:solidFill>
                  <a:srgbClr val="00B050"/>
                </a:solidFill>
              </a:rPr>
              <a:t>More consistent per-process performance</a:t>
            </a:r>
          </a:p>
          <a:p>
            <a:pPr lvl="1"/>
            <a:r>
              <a:rPr lang="en-US" altLang="en-US" sz="1800" dirty="0" smtClean="0"/>
              <a:t>But </a:t>
            </a:r>
            <a:r>
              <a:rPr lang="en-US" altLang="en-US" sz="1800" dirty="0" smtClean="0">
                <a:solidFill>
                  <a:srgbClr val="FF0000"/>
                </a:solidFill>
              </a:rPr>
              <a:t>possibly underutilized memory</a:t>
            </a:r>
          </a:p>
          <a:p>
            <a:pPr lvl="1"/>
            <a:endParaRPr lang="en-US" altLang="en-US" sz="1800" dirty="0" smtClean="0"/>
          </a:p>
          <a:p>
            <a:pPr lvl="1"/>
            <a:endParaRPr lang="en-US" altLang="en-US" sz="1800" dirty="0"/>
          </a:p>
          <a:p>
            <a:r>
              <a:rPr lang="en-US" altLang="en-US" sz="2200" dirty="0" smtClean="0"/>
              <a:t>Allocation algorithms</a:t>
            </a:r>
          </a:p>
          <a:p>
            <a:pPr lvl="1"/>
            <a:r>
              <a:rPr lang="en-US" altLang="en-US" sz="1800" dirty="0" smtClean="0">
                <a:solidFill>
                  <a:srgbClr val="0070C0"/>
                </a:solidFill>
              </a:rPr>
              <a:t>Equal allocation</a:t>
            </a:r>
          </a:p>
          <a:p>
            <a:pPr lvl="1"/>
            <a:r>
              <a:rPr lang="en-US" altLang="en-US" sz="1800" dirty="0" smtClean="0">
                <a:solidFill>
                  <a:srgbClr val="0070C0"/>
                </a:solidFill>
              </a:rPr>
              <a:t>Proportional allocation</a:t>
            </a:r>
          </a:p>
          <a:p>
            <a:pPr lvl="2"/>
            <a:r>
              <a:rPr lang="en-US" altLang="en-US" sz="1400" dirty="0" smtClean="0"/>
              <a:t>Proportional to size of program</a:t>
            </a:r>
          </a:p>
          <a:p>
            <a:pPr lvl="1"/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0036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 memory &gt; physical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819" y="1052512"/>
            <a:ext cx="6730352" cy="533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187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697"/>
            <a:ext cx="12191999" cy="624639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Thrashing (</a:t>
            </a:r>
            <a:r>
              <a:rPr lang="fa-IR" altLang="en-US" dirty="0" smtClean="0"/>
              <a:t>نامتعادل، کوبیدگی</a:t>
            </a:r>
            <a:r>
              <a:rPr lang="en-US" altLang="en-US" dirty="0" smtClean="0"/>
              <a:t>)</a:t>
            </a:r>
            <a:endParaRPr lang="en-US" dirty="0"/>
          </a:p>
        </p:txBody>
      </p:sp>
      <p:pic>
        <p:nvPicPr>
          <p:cNvPr id="4" name="Picture 4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013" y="1338846"/>
            <a:ext cx="7361969" cy="4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95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Thrashing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If a process does </a:t>
            </a:r>
            <a:r>
              <a:rPr lang="en-US" altLang="en-US" sz="2400" dirty="0">
                <a:solidFill>
                  <a:srgbClr val="FF0000"/>
                </a:solidFill>
              </a:rPr>
              <a:t>not</a:t>
            </a:r>
            <a:r>
              <a:rPr lang="en-US" altLang="en-US" sz="2400" dirty="0"/>
              <a:t> have </a:t>
            </a:r>
            <a:r>
              <a:rPr lang="ja-JP" altLang="en-US" sz="2400" dirty="0"/>
              <a:t>“</a:t>
            </a:r>
            <a:r>
              <a:rPr lang="en-US" altLang="ja-JP" sz="2400" dirty="0">
                <a:solidFill>
                  <a:srgbClr val="FF0000"/>
                </a:solidFill>
              </a:rPr>
              <a:t>enough</a:t>
            </a:r>
            <a:r>
              <a:rPr lang="ja-JP" altLang="en-US" sz="2400" dirty="0"/>
              <a:t>”</a:t>
            </a:r>
            <a:r>
              <a:rPr lang="en-US" altLang="ja-JP" sz="2400" dirty="0"/>
              <a:t> pages, the </a:t>
            </a:r>
            <a:r>
              <a:rPr lang="en-US" altLang="ja-JP" sz="2400" dirty="0">
                <a:solidFill>
                  <a:srgbClr val="0070C0"/>
                </a:solidFill>
              </a:rPr>
              <a:t>page-fault rate </a:t>
            </a:r>
            <a:r>
              <a:rPr lang="en-US" altLang="ja-JP" sz="2400" dirty="0"/>
              <a:t>is very </a:t>
            </a:r>
            <a:r>
              <a:rPr lang="en-US" altLang="ja-JP" sz="2400" dirty="0">
                <a:solidFill>
                  <a:srgbClr val="FF0000"/>
                </a:solidFill>
              </a:rPr>
              <a:t>high</a:t>
            </a:r>
          </a:p>
          <a:p>
            <a:pPr lvl="1"/>
            <a:r>
              <a:rPr lang="en-US" altLang="en-US" sz="2000" dirty="0"/>
              <a:t>Page fault to get page</a:t>
            </a:r>
          </a:p>
          <a:p>
            <a:pPr lvl="1"/>
            <a:r>
              <a:rPr lang="en-US" altLang="en-US" sz="2000" dirty="0"/>
              <a:t>Replace existing frame</a:t>
            </a:r>
          </a:p>
          <a:p>
            <a:pPr lvl="1"/>
            <a:r>
              <a:rPr lang="en-US" altLang="en-US" sz="2000" dirty="0"/>
              <a:t>But quickly need replaced frame back</a:t>
            </a:r>
          </a:p>
          <a:p>
            <a:pPr lvl="1"/>
            <a:r>
              <a:rPr lang="en-US" altLang="en-US" sz="2000" dirty="0"/>
              <a:t>This leads to:</a:t>
            </a:r>
          </a:p>
          <a:p>
            <a:pPr lvl="2"/>
            <a:r>
              <a:rPr lang="en-US" altLang="en-US" sz="1800" dirty="0"/>
              <a:t>Low CPU utilization</a:t>
            </a:r>
          </a:p>
          <a:p>
            <a:pPr lvl="2"/>
            <a:r>
              <a:rPr lang="en-US" altLang="en-US" sz="1800" dirty="0"/>
              <a:t>Operating system thinking that it needs to increase the degree of multiprogramming</a:t>
            </a:r>
          </a:p>
          <a:p>
            <a:pPr lvl="2"/>
            <a:r>
              <a:rPr lang="en-US" altLang="en-US" sz="1800" dirty="0"/>
              <a:t>Another process added to the system</a:t>
            </a:r>
            <a:br>
              <a:rPr lang="en-US" altLang="en-US" sz="1800" dirty="0"/>
            </a:br>
            <a:endParaRPr lang="en-US" altLang="en-US" sz="1800" dirty="0"/>
          </a:p>
          <a:p>
            <a:r>
              <a:rPr lang="en-US" altLang="en-US" sz="2400" b="1" dirty="0">
                <a:solidFill>
                  <a:srgbClr val="3366FF"/>
                </a:solidFill>
              </a:rPr>
              <a:t>Thrashing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 a process is </a:t>
            </a: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busy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swapping pages in and out</a:t>
            </a:r>
            <a:endParaRPr lang="en-US" altLang="en-US" sz="2400" dirty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352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Demand </a:t>
            </a:r>
            <a:r>
              <a:rPr lang="en-US" altLang="en-US" dirty="0" smtClean="0"/>
              <a:t>paging vs. thrashing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Why does demand paging work</a:t>
            </a:r>
            <a:r>
              <a:rPr lang="en-US" altLang="en-US" sz="2000" dirty="0" smtClean="0">
                <a:solidFill>
                  <a:srgbClr val="FF0000"/>
                </a:solidFill>
              </a:rPr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b="1" dirty="0" smtClean="0">
                <a:solidFill>
                  <a:srgbClr val="3366FF"/>
                </a:solidFill>
              </a:rPr>
              <a:t>Locality </a:t>
            </a:r>
            <a:r>
              <a:rPr lang="en-US" altLang="en-US" sz="2000" b="1" dirty="0">
                <a:solidFill>
                  <a:srgbClr val="3366FF"/>
                </a:solidFill>
              </a:rPr>
              <a:t>model</a:t>
            </a:r>
          </a:p>
          <a:p>
            <a:pPr lvl="1">
              <a:lnSpc>
                <a:spcPct val="100000"/>
              </a:lnSpc>
            </a:pPr>
            <a:r>
              <a:rPr lang="en-US" altLang="en-US" sz="1800" dirty="0"/>
              <a:t>Process migrates from one locality to another</a:t>
            </a:r>
          </a:p>
          <a:p>
            <a:pPr lvl="1">
              <a:lnSpc>
                <a:spcPct val="100000"/>
              </a:lnSpc>
            </a:pPr>
            <a:r>
              <a:rPr lang="en-US" altLang="en-US" sz="1800" dirty="0"/>
              <a:t>Localities may overlap</a:t>
            </a:r>
          </a:p>
          <a:p>
            <a:pPr lvl="1">
              <a:lnSpc>
                <a:spcPct val="100000"/>
              </a:lnSpc>
              <a:buFont typeface="Monotype Sorts" pitchFamily="-84" charset="2"/>
              <a:buNone/>
            </a:pPr>
            <a:endParaRPr lang="en-US" altLang="en-US" sz="1800" dirty="0"/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Why does thrashing occur</a:t>
            </a:r>
            <a:r>
              <a:rPr lang="en-US" altLang="en-US" sz="2000" dirty="0" smtClean="0">
                <a:solidFill>
                  <a:srgbClr val="FF0000"/>
                </a:solidFill>
              </a:rPr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dirty="0" smtClean="0">
                <a:solidFill>
                  <a:srgbClr val="0070C0"/>
                </a:solidFill>
                <a:sym typeface="Symbol" panose="05050102010706020507" pitchFamily="18" charset="2"/>
              </a:rPr>
              <a:t> </a:t>
            </a:r>
            <a:r>
              <a:rPr lang="en-US" alt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size of locality &gt; total memory size</a:t>
            </a:r>
          </a:p>
          <a:p>
            <a:pPr lvl="1">
              <a:lnSpc>
                <a:spcPct val="10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Limit effects by using local or priority page replacement</a:t>
            </a:r>
            <a:endParaRPr lang="en-US" altLang="en-US" sz="18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467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Solutions for Thrashing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11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</a:t>
            </a: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Working-set model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0070C0"/>
                </a:solidFill>
                <a:sym typeface="Symbol" panose="05050102010706020507" pitchFamily="18" charset="2"/>
              </a:rPr>
              <a:t></a:t>
            </a:r>
            <a:r>
              <a:rPr lang="en-US" altLang="en-US" sz="1600" dirty="0">
                <a:sym typeface="Symbol" panose="05050102010706020507" pitchFamily="18" charset="2"/>
              </a:rPr>
              <a:t>  </a:t>
            </a:r>
            <a:r>
              <a:rPr lang="en-US" altLang="en-US" sz="1600" dirty="0">
                <a:solidFill>
                  <a:srgbClr val="0070C0"/>
                </a:solidFill>
                <a:sym typeface="Symbol" panose="05050102010706020507" pitchFamily="18" charset="2"/>
              </a:rPr>
              <a:t>working-set </a:t>
            </a:r>
            <a:r>
              <a:rPr lang="en-US" altLang="en-US" sz="1600" dirty="0" smtClean="0">
                <a:solidFill>
                  <a:srgbClr val="0070C0"/>
                </a:solidFill>
                <a:sym typeface="Symbol" panose="05050102010706020507" pitchFamily="18" charset="2"/>
              </a:rPr>
              <a:t>window</a:t>
            </a:r>
            <a:r>
              <a:rPr lang="en-US" altLang="en-US" sz="1600" dirty="0" smtClean="0">
                <a:sym typeface="Symbol" panose="05050102010706020507" pitchFamily="18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 a </a:t>
            </a:r>
            <a:r>
              <a:rPr lang="en-US" altLang="en-US" sz="1600" dirty="0">
                <a:solidFill>
                  <a:srgbClr val="0070C0"/>
                </a:solidFill>
                <a:sym typeface="Symbol" panose="05050102010706020507" pitchFamily="18" charset="2"/>
              </a:rPr>
              <a:t>fixed </a:t>
            </a:r>
            <a:r>
              <a:rPr lang="en-US" altLang="en-US" sz="1600" dirty="0">
                <a:sym typeface="Symbol" panose="05050102010706020507" pitchFamily="18" charset="2"/>
              </a:rPr>
              <a:t>number of page </a:t>
            </a:r>
            <a:r>
              <a:rPr lang="en-US" altLang="en-US" sz="1600" dirty="0">
                <a:solidFill>
                  <a:srgbClr val="0070C0"/>
                </a:solidFill>
                <a:sym typeface="Symbol" panose="05050102010706020507" pitchFamily="18" charset="2"/>
              </a:rPr>
              <a:t>references </a:t>
            </a: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>Example:  10,000 instructions</a:t>
            </a:r>
          </a:p>
          <a:p>
            <a:r>
              <a:rPr lang="en-US" altLang="en-US" sz="1600" i="1" dirty="0" err="1">
                <a:solidFill>
                  <a:srgbClr val="0070C0"/>
                </a:solidFill>
                <a:sym typeface="Symbol" panose="05050102010706020507" pitchFamily="18" charset="2"/>
              </a:rPr>
              <a:t>WSS</a:t>
            </a:r>
            <a:r>
              <a:rPr lang="en-US" altLang="en-US" sz="1600" i="1" baseline="-25000" dirty="0" err="1">
                <a:solidFill>
                  <a:srgbClr val="0070C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(</a:t>
            </a:r>
            <a:r>
              <a:rPr lang="en-US" alt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working set of Process </a:t>
            </a:r>
            <a:r>
              <a:rPr lang="en-US" altLang="en-US" sz="1600" i="1" dirty="0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lang="en-US" altLang="en-US" sz="1600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ym typeface="Symbol" panose="05050102010706020507" pitchFamily="18" charset="2"/>
              </a:rPr>
              <a:t>) =</a:t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>total number of pages referenced in the most recent </a:t>
            </a:r>
            <a:r>
              <a:rPr lang="en-US" altLang="en-US" sz="1600" dirty="0">
                <a:solidFill>
                  <a:srgbClr val="0070C0"/>
                </a:solidFill>
                <a:sym typeface="Symbol" panose="05050102010706020507" pitchFamily="18" charset="2"/>
              </a:rPr>
              <a:t> </a:t>
            </a:r>
            <a:r>
              <a:rPr lang="en-US" altLang="en-US" sz="1600" dirty="0">
                <a:sym typeface="Symbol" panose="05050102010706020507" pitchFamily="18" charset="2"/>
              </a:rPr>
              <a:t>(varies in time)</a:t>
            </a:r>
          </a:p>
          <a:p>
            <a:pPr lvl="1"/>
            <a:r>
              <a:rPr lang="en-US" altLang="en-US" sz="1600" dirty="0">
                <a:sym typeface="Symbol" panose="05050102010706020507" pitchFamily="18" charset="2"/>
              </a:rPr>
              <a:t>if </a:t>
            </a:r>
            <a:r>
              <a:rPr lang="en-US" altLang="en-US" sz="1600" dirty="0">
                <a:solidFill>
                  <a:srgbClr val="0070C0"/>
                </a:solidFill>
                <a:sym typeface="Symbol" panose="05050102010706020507" pitchFamily="18" charset="2"/>
              </a:rPr>
              <a:t> </a:t>
            </a:r>
            <a:r>
              <a:rPr lang="en-US" alt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too small</a:t>
            </a:r>
            <a:r>
              <a:rPr lang="en-US" altLang="en-US" sz="1600" dirty="0">
                <a:sym typeface="Symbol" panose="05050102010706020507" pitchFamily="18" charset="2"/>
              </a:rPr>
              <a:t> will </a:t>
            </a:r>
            <a:r>
              <a:rPr lang="en-US" alt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not encompass</a:t>
            </a:r>
            <a:r>
              <a:rPr lang="en-US" altLang="en-US" sz="1600" dirty="0">
                <a:sym typeface="Symbol" panose="05050102010706020507" pitchFamily="18" charset="2"/>
              </a:rPr>
              <a:t> entire locality</a:t>
            </a:r>
          </a:p>
          <a:p>
            <a:pPr lvl="1"/>
            <a:r>
              <a:rPr lang="en-US" altLang="en-US" sz="1600" dirty="0">
                <a:sym typeface="Symbol" panose="05050102010706020507" pitchFamily="18" charset="2"/>
              </a:rPr>
              <a:t>if </a:t>
            </a:r>
            <a:r>
              <a:rPr lang="en-US" altLang="en-US" sz="1600" dirty="0">
                <a:solidFill>
                  <a:srgbClr val="0070C0"/>
                </a:solidFill>
                <a:sym typeface="Symbol" panose="05050102010706020507" pitchFamily="18" charset="2"/>
              </a:rPr>
              <a:t>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too large</a:t>
            </a:r>
            <a:r>
              <a:rPr lang="en-US" altLang="en-US" sz="1600" dirty="0">
                <a:sym typeface="Symbol" panose="05050102010706020507" pitchFamily="18" charset="2"/>
              </a:rPr>
              <a:t> will </a:t>
            </a:r>
            <a:r>
              <a:rPr lang="en-US" alt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encompass</a:t>
            </a:r>
            <a:r>
              <a:rPr lang="en-US" altLang="en-US" sz="1600" dirty="0">
                <a:sym typeface="Symbol" panose="05050102010706020507" pitchFamily="18" charset="2"/>
              </a:rPr>
              <a:t> several localities</a:t>
            </a:r>
          </a:p>
          <a:p>
            <a:pPr lvl="1"/>
            <a:r>
              <a:rPr lang="en-US" altLang="en-US" sz="1600" dirty="0">
                <a:sym typeface="Symbol" panose="05050102010706020507" pitchFamily="18" charset="2"/>
              </a:rPr>
              <a:t>if </a:t>
            </a:r>
            <a:r>
              <a:rPr lang="en-US" altLang="en-US" sz="1600" dirty="0">
                <a:solidFill>
                  <a:srgbClr val="0070C0"/>
                </a:solidFill>
                <a:sym typeface="Symbol" panose="05050102010706020507" pitchFamily="18" charset="2"/>
              </a:rPr>
              <a:t></a:t>
            </a:r>
            <a:r>
              <a:rPr lang="en-US" altLang="en-US" sz="1600" dirty="0">
                <a:sym typeface="Symbol" panose="05050102010706020507" pitchFamily="18" charset="2"/>
              </a:rPr>
              <a:t> = </a:t>
            </a:r>
            <a:r>
              <a:rPr lang="en-US" alt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</a:t>
            </a:r>
            <a:r>
              <a:rPr lang="en-US" altLang="en-US" sz="1600" dirty="0">
                <a:sym typeface="Symbol" panose="05050102010706020507" pitchFamily="18" charset="2"/>
              </a:rPr>
              <a:t>  will </a:t>
            </a:r>
            <a:r>
              <a:rPr lang="en-US" alt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encompass</a:t>
            </a:r>
            <a:r>
              <a:rPr lang="en-US" altLang="en-US" sz="1600" dirty="0">
                <a:sym typeface="Symbol" panose="05050102010706020507" pitchFamily="18" charset="2"/>
              </a:rPr>
              <a:t> entire program</a:t>
            </a:r>
          </a:p>
          <a:p>
            <a:r>
              <a:rPr lang="en-US" altLang="en-US" sz="1600" i="1" dirty="0">
                <a:solidFill>
                  <a:srgbClr val="0070C0"/>
                </a:solidFill>
                <a:sym typeface="Symbol" panose="05050102010706020507" pitchFamily="18" charset="2"/>
              </a:rPr>
              <a:t>D</a:t>
            </a:r>
            <a:r>
              <a:rPr lang="en-US" altLang="en-US" sz="1600" dirty="0">
                <a:sym typeface="Symbol" panose="05050102010706020507" pitchFamily="18" charset="2"/>
              </a:rPr>
              <a:t> = </a:t>
            </a:r>
            <a:r>
              <a:rPr lang="en-US" altLang="en-US" sz="1600" dirty="0">
                <a:solidFill>
                  <a:srgbClr val="0070C0"/>
                </a:solidFill>
                <a:sym typeface="Symbol" panose="05050102010706020507" pitchFamily="18" charset="2"/>
              </a:rPr>
              <a:t> </a:t>
            </a:r>
            <a:r>
              <a:rPr lang="en-US" altLang="en-US" sz="1600" i="1" dirty="0" err="1">
                <a:solidFill>
                  <a:srgbClr val="0070C0"/>
                </a:solidFill>
                <a:sym typeface="Symbol" panose="05050102010706020507" pitchFamily="18" charset="2"/>
              </a:rPr>
              <a:t>WSS</a:t>
            </a:r>
            <a:r>
              <a:rPr lang="en-US" altLang="en-US" sz="1600" i="1" baseline="-25000" dirty="0" err="1">
                <a:solidFill>
                  <a:srgbClr val="0070C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ym typeface="Symbol" panose="05050102010706020507" pitchFamily="18" charset="2"/>
              </a:rPr>
              <a:t>  total demand frames </a:t>
            </a:r>
          </a:p>
          <a:p>
            <a:pPr lvl="1"/>
            <a:r>
              <a:rPr lang="en-US" altLang="en-US" sz="1600" dirty="0">
                <a:sym typeface="Symbol" panose="05050102010706020507" pitchFamily="18" charset="2"/>
              </a:rPr>
              <a:t>Approximation of locality</a:t>
            </a:r>
          </a:p>
          <a:p>
            <a:r>
              <a:rPr lang="en-US" altLang="en-US" sz="1600" dirty="0">
                <a:sym typeface="Symbol" panose="05050102010706020507" pitchFamily="18" charset="2"/>
              </a:rPr>
              <a:t>if </a:t>
            </a:r>
            <a:r>
              <a:rPr lang="en-US" altLang="en-US" sz="1600" i="1" dirty="0">
                <a:solidFill>
                  <a:srgbClr val="0070C0"/>
                </a:solidFill>
                <a:sym typeface="Symbol" panose="05050102010706020507" pitchFamily="18" charset="2"/>
              </a:rPr>
              <a:t>D</a:t>
            </a:r>
            <a:r>
              <a:rPr lang="en-US" altLang="en-US" sz="1600" dirty="0">
                <a:solidFill>
                  <a:srgbClr val="0070C0"/>
                </a:solidFill>
                <a:sym typeface="Symbol" panose="05050102010706020507" pitchFamily="18" charset="2"/>
              </a:rPr>
              <a:t> &gt; </a:t>
            </a:r>
            <a:r>
              <a:rPr lang="en-US" altLang="en-US" sz="1600" i="1" dirty="0">
                <a:solidFill>
                  <a:srgbClr val="0070C0"/>
                </a:solidFill>
                <a:sym typeface="Symbol" panose="05050102010706020507" pitchFamily="18" charset="2"/>
              </a:rPr>
              <a:t>m</a:t>
            </a:r>
            <a:r>
              <a:rPr lang="en-US" altLang="en-US" sz="1600" dirty="0">
                <a:sym typeface="Symbol" panose="05050102010706020507" pitchFamily="18" charset="2"/>
              </a:rPr>
              <a:t>  Thrashing</a:t>
            </a:r>
          </a:p>
          <a:p>
            <a:r>
              <a:rPr lang="en-US" altLang="en-US" sz="1600" dirty="0" smtClean="0">
                <a:solidFill>
                  <a:srgbClr val="FF0000"/>
                </a:solidFill>
                <a:sym typeface="Symbol" panose="05050102010706020507" pitchFamily="18" charset="2"/>
              </a:rPr>
              <a:t>Policy:</a:t>
            </a:r>
            <a:r>
              <a:rPr lang="en-US" altLang="en-US" sz="1600" dirty="0" smtClean="0">
                <a:sym typeface="Symbol" panose="05050102010706020507" pitchFamily="18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if </a:t>
            </a:r>
            <a:r>
              <a:rPr lang="en-US" altLang="en-US" sz="1600" i="1" dirty="0">
                <a:sym typeface="Symbol" panose="05050102010706020507" pitchFamily="18" charset="2"/>
              </a:rPr>
              <a:t>D</a:t>
            </a:r>
            <a:r>
              <a:rPr lang="en-US" altLang="en-US" sz="1600" dirty="0">
                <a:sym typeface="Symbol" panose="05050102010706020507" pitchFamily="18" charset="2"/>
              </a:rPr>
              <a:t> &gt; </a:t>
            </a:r>
            <a:r>
              <a:rPr lang="en-US" altLang="en-US" sz="1600" dirty="0" smtClean="0">
                <a:sym typeface="Symbol" panose="05050102010706020507" pitchFamily="18" charset="2"/>
              </a:rPr>
              <a:t>m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dirty="0" smtClean="0">
                <a:sym typeface="Symbol" panose="05050102010706020507" pitchFamily="18" charset="2"/>
              </a:rPr>
              <a:t>then</a:t>
            </a:r>
          </a:p>
          <a:p>
            <a:pPr lvl="1"/>
            <a:r>
              <a:rPr lang="en-US" altLang="en-US" sz="1200" dirty="0" smtClean="0">
                <a:solidFill>
                  <a:srgbClr val="FF0000"/>
                </a:solidFill>
                <a:sym typeface="Symbol" panose="05050102010706020507" pitchFamily="18" charset="2"/>
              </a:rPr>
              <a:t>suspend</a:t>
            </a:r>
            <a:r>
              <a:rPr lang="en-US" altLang="en-US" sz="1200" dirty="0" smtClean="0">
                <a:sym typeface="Symbol" panose="05050102010706020507" pitchFamily="18" charset="2"/>
              </a:rPr>
              <a:t> </a:t>
            </a:r>
            <a:r>
              <a:rPr lang="en-US" altLang="en-US" sz="1200" dirty="0">
                <a:sym typeface="Symbol" panose="05050102010706020507" pitchFamily="18" charset="2"/>
              </a:rPr>
              <a:t>or </a:t>
            </a:r>
            <a:endParaRPr lang="en-US" altLang="en-US" sz="1200" dirty="0" smtClean="0">
              <a:sym typeface="Symbol" panose="05050102010706020507" pitchFamily="18" charset="2"/>
            </a:endParaRPr>
          </a:p>
          <a:p>
            <a:pPr lvl="1"/>
            <a:r>
              <a:rPr lang="en-US" altLang="en-US" sz="1200" dirty="0" smtClean="0">
                <a:solidFill>
                  <a:srgbClr val="FF0000"/>
                </a:solidFill>
                <a:sym typeface="Symbol" panose="05050102010706020507" pitchFamily="18" charset="2"/>
              </a:rPr>
              <a:t>swap </a:t>
            </a:r>
            <a:r>
              <a:rPr lang="en-US" altLang="en-US" sz="1200" dirty="0">
                <a:solidFill>
                  <a:srgbClr val="FF0000"/>
                </a:solidFill>
                <a:sym typeface="Symbol" panose="05050102010706020507" pitchFamily="18" charset="2"/>
              </a:rPr>
              <a:t>out </a:t>
            </a:r>
            <a:r>
              <a:rPr lang="en-US" altLang="en-US" sz="1200" dirty="0">
                <a:sym typeface="Symbol" panose="05050102010706020507" pitchFamily="18" charset="2"/>
              </a:rPr>
              <a:t>one of the processes </a:t>
            </a:r>
          </a:p>
          <a:p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877" y="4018548"/>
            <a:ext cx="8553123" cy="2279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85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set of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89947" y="890336"/>
            <a:ext cx="4451935" cy="561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5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Keeping </a:t>
            </a:r>
            <a:r>
              <a:rPr lang="en-US" altLang="en-US" dirty="0" smtClean="0"/>
              <a:t>track </a:t>
            </a:r>
            <a:r>
              <a:rPr lang="en-US" altLang="en-US" dirty="0"/>
              <a:t>of the </a:t>
            </a:r>
            <a:r>
              <a:rPr lang="en-US" altLang="en-US" dirty="0" smtClean="0"/>
              <a:t>working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11417968" cy="4913647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Approximate with </a:t>
            </a:r>
            <a:r>
              <a:rPr lang="en-US" altLang="en-US" sz="2400" dirty="0" smtClean="0">
                <a:solidFill>
                  <a:srgbClr val="0070C0"/>
                </a:solidFill>
              </a:rPr>
              <a:t>interval timer</a:t>
            </a:r>
            <a:r>
              <a:rPr lang="en-US" altLang="en-US" sz="2400" dirty="0" smtClean="0"/>
              <a:t> + a </a:t>
            </a:r>
            <a:r>
              <a:rPr lang="en-US" altLang="en-US" sz="2400" dirty="0" smtClean="0">
                <a:solidFill>
                  <a:srgbClr val="0070C0"/>
                </a:solidFill>
              </a:rPr>
              <a:t>reference bit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Example: </a:t>
            </a:r>
            <a:r>
              <a:rPr lang="en-US" altLang="en-US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 </a:t>
            </a:r>
            <a:r>
              <a:rPr lang="en-US" altLang="en-US" sz="2400" dirty="0" smtClean="0">
                <a:sym typeface="Symbol" panose="05050102010706020507" pitchFamily="18" charset="2"/>
              </a:rPr>
              <a:t>= </a:t>
            </a:r>
            <a:r>
              <a:rPr lang="en-US" altLang="en-US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10,000</a:t>
            </a:r>
          </a:p>
          <a:p>
            <a:pPr lvl="1"/>
            <a:r>
              <a:rPr lang="en-US" altLang="en-US" sz="2000" dirty="0" smtClean="0">
                <a:solidFill>
                  <a:srgbClr val="0070C0"/>
                </a:solidFill>
                <a:sym typeface="Symbol" panose="05050102010706020507" pitchFamily="18" charset="2"/>
              </a:rPr>
              <a:t>Timer </a:t>
            </a:r>
            <a:r>
              <a:rPr lang="en-US" altLang="en-US" sz="2000" dirty="0" smtClean="0">
                <a:sym typeface="Symbol" panose="05050102010706020507" pitchFamily="18" charset="2"/>
              </a:rPr>
              <a:t>interrupts after every </a:t>
            </a:r>
            <a:r>
              <a:rPr lang="en-US" altLang="en-US" sz="2000" dirty="0" smtClean="0">
                <a:solidFill>
                  <a:srgbClr val="0070C0"/>
                </a:solidFill>
                <a:sym typeface="Symbol" panose="05050102010706020507" pitchFamily="18" charset="2"/>
              </a:rPr>
              <a:t>5000</a:t>
            </a:r>
            <a:r>
              <a:rPr lang="en-US" altLang="en-US" sz="2000" dirty="0" smtClean="0">
                <a:sym typeface="Symbol" panose="05050102010706020507" pitchFamily="18" charset="2"/>
              </a:rPr>
              <a:t> time units</a:t>
            </a:r>
          </a:p>
          <a:p>
            <a:pPr lvl="1"/>
            <a:r>
              <a:rPr lang="en-US" altLang="en-US" sz="2000" dirty="0" smtClean="0">
                <a:sym typeface="Symbol" panose="05050102010706020507" pitchFamily="18" charset="2"/>
              </a:rPr>
              <a:t>Keep in memory </a:t>
            </a:r>
            <a:r>
              <a:rPr lang="en-US" altLang="en-US" sz="2000" dirty="0" smtClean="0">
                <a:solidFill>
                  <a:srgbClr val="0070C0"/>
                </a:solidFill>
                <a:sym typeface="Symbol" panose="05050102010706020507" pitchFamily="18" charset="2"/>
              </a:rPr>
              <a:t>2 bits </a:t>
            </a:r>
            <a:r>
              <a:rPr lang="en-US" altLang="en-US" sz="2000" dirty="0" smtClean="0">
                <a:sym typeface="Symbol" panose="05050102010706020507" pitchFamily="18" charset="2"/>
              </a:rPr>
              <a:t>for </a:t>
            </a:r>
            <a:r>
              <a:rPr lang="en-US" altLang="en-US" sz="2000" dirty="0" smtClean="0">
                <a:solidFill>
                  <a:srgbClr val="0070C0"/>
                </a:solidFill>
                <a:sym typeface="Symbol" panose="05050102010706020507" pitchFamily="18" charset="2"/>
              </a:rPr>
              <a:t>each page</a:t>
            </a:r>
          </a:p>
          <a:p>
            <a:pPr lvl="1"/>
            <a:r>
              <a:rPr lang="en-US" altLang="en-US" sz="2000" dirty="0" smtClean="0">
                <a:sym typeface="Symbol" panose="05050102010706020507" pitchFamily="18" charset="2"/>
              </a:rPr>
              <a:t>Whenever a timer </a:t>
            </a:r>
            <a:r>
              <a:rPr lang="en-US" altLang="en-US" sz="2000" dirty="0" smtClean="0">
                <a:solidFill>
                  <a:srgbClr val="0070C0"/>
                </a:solidFill>
                <a:sym typeface="Symbol" panose="05050102010706020507" pitchFamily="18" charset="2"/>
              </a:rPr>
              <a:t>interrupts </a:t>
            </a:r>
            <a:r>
              <a:rPr lang="en-US" altLang="en-US" sz="2000" dirty="0" smtClean="0">
                <a:sym typeface="Symbol" panose="05050102010706020507" pitchFamily="18" charset="2"/>
              </a:rPr>
              <a:t>copy and sets the values of all reference bits to </a:t>
            </a:r>
            <a:r>
              <a:rPr lang="en-US" altLang="en-US" sz="2000" dirty="0" smtClean="0">
                <a:solidFill>
                  <a:srgbClr val="0070C0"/>
                </a:solidFill>
                <a:sym typeface="Symbol" panose="05050102010706020507" pitchFamily="18" charset="2"/>
              </a:rPr>
              <a:t>0</a:t>
            </a:r>
          </a:p>
          <a:p>
            <a:pPr lvl="1"/>
            <a:r>
              <a:rPr lang="en-US" altLang="en-US" sz="2000" dirty="0" smtClean="0">
                <a:sym typeface="Symbol" panose="05050102010706020507" pitchFamily="18" charset="2"/>
              </a:rPr>
              <a:t>If one of the bits in memory = </a:t>
            </a:r>
            <a:r>
              <a:rPr lang="en-US" altLang="en-US" sz="2000" dirty="0" smtClean="0">
                <a:solidFill>
                  <a:srgbClr val="0070C0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 dirty="0" smtClean="0">
                <a:sym typeface="Symbol" panose="05050102010706020507" pitchFamily="18" charset="2"/>
              </a:rPr>
              <a:t>  page in </a:t>
            </a:r>
            <a:r>
              <a:rPr lang="en-US" altLang="en-US" sz="2000" dirty="0" smtClean="0">
                <a:solidFill>
                  <a:srgbClr val="0070C0"/>
                </a:solidFill>
                <a:sym typeface="Symbol" panose="05050102010706020507" pitchFamily="18" charset="2"/>
              </a:rPr>
              <a:t>working set</a:t>
            </a:r>
          </a:p>
          <a:p>
            <a:endParaRPr lang="en-US" altLang="en-US" sz="2400" dirty="0" smtClean="0">
              <a:sym typeface="Symbol" panose="05050102010706020507" pitchFamily="18" charset="2"/>
            </a:endParaRPr>
          </a:p>
          <a:p>
            <a:r>
              <a:rPr lang="en-US" altLang="en-US" sz="2400" dirty="0" smtClean="0">
                <a:sym typeface="Symbol" panose="05050102010706020507" pitchFamily="18" charset="2"/>
              </a:rPr>
              <a:t>Why is this </a:t>
            </a:r>
            <a:r>
              <a:rPr lang="en-US" altLang="en-US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not </a:t>
            </a:r>
            <a:r>
              <a:rPr lang="en-US" altLang="en-US" sz="2400" dirty="0" smtClean="0">
                <a:sym typeface="Symbol" panose="05050102010706020507" pitchFamily="18" charset="2"/>
              </a:rPr>
              <a:t>completely </a:t>
            </a:r>
            <a:r>
              <a:rPr lang="en-US" altLang="en-US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accurate</a:t>
            </a:r>
            <a:r>
              <a:rPr lang="en-US" altLang="en-US" sz="2400" dirty="0" smtClean="0">
                <a:sym typeface="Symbol" panose="05050102010706020507" pitchFamily="18" charset="2"/>
              </a:rPr>
              <a:t>?</a:t>
            </a:r>
          </a:p>
          <a:p>
            <a:endParaRPr lang="en-US" altLang="en-US" sz="2400" dirty="0" smtClean="0">
              <a:sym typeface="Symbol" panose="05050102010706020507" pitchFamily="18" charset="2"/>
            </a:endParaRPr>
          </a:p>
          <a:p>
            <a:r>
              <a:rPr lang="en-US" altLang="en-US" sz="2400" dirty="0" smtClean="0">
                <a:sym typeface="Symbol" panose="05050102010706020507" pitchFamily="18" charset="2"/>
              </a:rPr>
              <a:t>Improvement = </a:t>
            </a:r>
            <a:r>
              <a:rPr lang="en-US" altLang="en-US" sz="2400" dirty="0" smtClean="0">
                <a:solidFill>
                  <a:schemeClr val="accent5"/>
                </a:solidFill>
                <a:sym typeface="Symbol" panose="05050102010706020507" pitchFamily="18" charset="2"/>
              </a:rPr>
              <a:t>10 bits</a:t>
            </a:r>
            <a:r>
              <a:rPr lang="en-US" altLang="en-US" sz="2400" dirty="0" smtClean="0">
                <a:sym typeface="Symbol" panose="05050102010706020507" pitchFamily="18" charset="2"/>
              </a:rPr>
              <a:t> and interrupt every </a:t>
            </a:r>
            <a:r>
              <a:rPr lang="en-US" altLang="en-US" sz="2400" dirty="0" smtClean="0">
                <a:solidFill>
                  <a:schemeClr val="accent5"/>
                </a:solidFill>
                <a:sym typeface="Symbol" panose="05050102010706020507" pitchFamily="18" charset="2"/>
              </a:rPr>
              <a:t>1000 </a:t>
            </a:r>
            <a:r>
              <a:rPr lang="en-US" altLang="en-US" sz="2400" dirty="0" smtClean="0">
                <a:sym typeface="Symbol" panose="05050102010706020507" pitchFamily="18" charset="2"/>
              </a:rPr>
              <a:t>time units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832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</a:t>
            </a:r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Page-fault frequency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More </a:t>
            </a:r>
            <a:r>
              <a:rPr lang="en-US" altLang="en-US" sz="2400" dirty="0">
                <a:solidFill>
                  <a:schemeClr val="accent5"/>
                </a:solidFill>
              </a:rPr>
              <a:t>direct</a:t>
            </a:r>
            <a:r>
              <a:rPr lang="en-US" altLang="en-US" sz="2400" dirty="0"/>
              <a:t> approach than </a:t>
            </a:r>
            <a:r>
              <a:rPr lang="en-US" altLang="en-US" sz="2400" dirty="0">
                <a:solidFill>
                  <a:schemeClr val="accent5"/>
                </a:solidFill>
              </a:rPr>
              <a:t>WSS</a:t>
            </a:r>
          </a:p>
          <a:p>
            <a:r>
              <a:rPr lang="en-US" altLang="en-US" sz="2400" dirty="0"/>
              <a:t>Establish </a:t>
            </a:r>
            <a:r>
              <a:rPr lang="ja-JP" altLang="en-US" sz="2400" dirty="0"/>
              <a:t>“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</a:rPr>
              <a:t>acceptable</a:t>
            </a:r>
            <a:r>
              <a:rPr lang="ja-JP" altLang="en-US" sz="2400" dirty="0"/>
              <a:t>”</a:t>
            </a:r>
            <a:r>
              <a:rPr lang="en-US" altLang="ja-JP" sz="2400" dirty="0"/>
              <a:t> </a:t>
            </a:r>
            <a:r>
              <a:rPr lang="en-US" altLang="ja-JP" sz="2400" b="1" dirty="0">
                <a:solidFill>
                  <a:srgbClr val="3366FF"/>
                </a:solidFill>
              </a:rPr>
              <a:t>page-fault frequency </a:t>
            </a:r>
            <a:r>
              <a:rPr lang="en-US" altLang="ja-JP" sz="2400" dirty="0"/>
              <a:t>(</a:t>
            </a:r>
            <a:r>
              <a:rPr lang="en-US" altLang="ja-JP" sz="2400" b="1" dirty="0">
                <a:solidFill>
                  <a:srgbClr val="3366FF"/>
                </a:solidFill>
              </a:rPr>
              <a:t>PFF</a:t>
            </a:r>
            <a:r>
              <a:rPr lang="en-US" altLang="ja-JP" sz="2400" dirty="0"/>
              <a:t>)</a:t>
            </a:r>
            <a:r>
              <a:rPr lang="en-US" altLang="ja-JP" sz="2400" b="1" dirty="0">
                <a:solidFill>
                  <a:srgbClr val="3366FF"/>
                </a:solidFill>
              </a:rPr>
              <a:t> </a:t>
            </a:r>
            <a:r>
              <a:rPr lang="en-US" altLang="ja-JP" sz="2400" dirty="0"/>
              <a:t>rate and use local replacement policy</a:t>
            </a:r>
          </a:p>
          <a:p>
            <a:pPr lvl="1"/>
            <a:r>
              <a:rPr lang="en-US" altLang="en-US" sz="2000" dirty="0"/>
              <a:t>If actual rate </a:t>
            </a:r>
            <a:r>
              <a:rPr lang="en-US" altLang="en-US" sz="2000" dirty="0">
                <a:solidFill>
                  <a:srgbClr val="0070C0"/>
                </a:solidFill>
              </a:rPr>
              <a:t>too low</a:t>
            </a:r>
            <a:r>
              <a:rPr lang="en-US" altLang="en-US" sz="2000" dirty="0"/>
              <a:t>, process </a:t>
            </a:r>
            <a:r>
              <a:rPr lang="en-US" altLang="en-US" sz="2000" dirty="0">
                <a:solidFill>
                  <a:srgbClr val="0070C0"/>
                </a:solidFill>
              </a:rPr>
              <a:t>loses</a:t>
            </a:r>
            <a:r>
              <a:rPr lang="en-US" altLang="en-US" sz="2000" dirty="0"/>
              <a:t> frame</a:t>
            </a:r>
          </a:p>
          <a:p>
            <a:pPr lvl="1"/>
            <a:r>
              <a:rPr lang="en-US" altLang="en-US" sz="2000" dirty="0"/>
              <a:t>If actual rate </a:t>
            </a:r>
            <a:r>
              <a:rPr lang="en-US" altLang="en-US" sz="2000" dirty="0">
                <a:solidFill>
                  <a:srgbClr val="0070C0"/>
                </a:solidFill>
              </a:rPr>
              <a:t>too high</a:t>
            </a:r>
            <a:r>
              <a:rPr lang="en-US" altLang="en-US" sz="2000" dirty="0"/>
              <a:t>, process </a:t>
            </a:r>
            <a:r>
              <a:rPr lang="en-US" altLang="en-US" sz="2000" dirty="0">
                <a:solidFill>
                  <a:srgbClr val="0070C0"/>
                </a:solidFill>
              </a:rPr>
              <a:t>gains</a:t>
            </a:r>
            <a:r>
              <a:rPr lang="en-US" altLang="en-US" sz="2000" dirty="0"/>
              <a:t> frame</a:t>
            </a:r>
          </a:p>
          <a:p>
            <a:endParaRPr lang="en-US" sz="2400" dirty="0"/>
          </a:p>
        </p:txBody>
      </p:sp>
      <p:pic>
        <p:nvPicPr>
          <p:cNvPr id="4" name="Picture 1" descr="9_2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10" y="3116180"/>
            <a:ext cx="5932053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97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Working </a:t>
            </a:r>
            <a:r>
              <a:rPr lang="en-US" altLang="en-US" dirty="0" smtClean="0"/>
              <a:t>sets and Page fault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Direct </a:t>
            </a:r>
            <a:r>
              <a:rPr lang="en-US" sz="2400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relationship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between </a:t>
            </a:r>
            <a:r>
              <a:rPr lang="en-US" sz="2400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working set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of a process and its </a:t>
            </a:r>
            <a:r>
              <a:rPr lang="en-US" sz="2400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page-fault rate</a:t>
            </a:r>
          </a:p>
          <a:p>
            <a:pPr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Working set </a:t>
            </a:r>
            <a:r>
              <a:rPr lang="en-US" sz="2400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changes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over </a:t>
            </a:r>
            <a:r>
              <a:rPr lang="en-US" sz="2400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time</a:t>
            </a:r>
          </a:p>
          <a:p>
            <a:pPr>
              <a:defRPr/>
            </a:pPr>
            <a:r>
              <a:rPr lang="en-US" sz="2400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Peaks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and </a:t>
            </a:r>
            <a:r>
              <a:rPr lang="en-US" sz="2400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valleys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over time</a:t>
            </a:r>
          </a:p>
          <a:p>
            <a:endParaRPr lang="en-US" sz="2400" dirty="0"/>
          </a:p>
        </p:txBody>
      </p:sp>
      <p:pic>
        <p:nvPicPr>
          <p:cNvPr id="4" name="Picture 4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395" y="3532188"/>
            <a:ext cx="5802313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444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Memory mapped files, IOs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94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 address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155029"/>
            <a:ext cx="5113421" cy="914398"/>
          </a:xfrm>
        </p:spPr>
        <p:txBody>
          <a:bodyPr/>
          <a:lstStyle/>
          <a:p>
            <a:r>
              <a:rPr lang="en-US" dirty="0" smtClean="0"/>
              <a:t>Code, date, heap, stack</a:t>
            </a:r>
          </a:p>
          <a:p>
            <a:pPr lvl="1"/>
            <a:r>
              <a:rPr lang="en-US" dirty="0" smtClean="0"/>
              <a:t>Possible of </a:t>
            </a:r>
            <a:r>
              <a:rPr lang="en-US" dirty="0" smtClean="0">
                <a:solidFill>
                  <a:srgbClr val="0070C0"/>
                </a:solidFill>
              </a:rPr>
              <a:t>Sparse </a:t>
            </a:r>
            <a:r>
              <a:rPr lang="en-US" dirty="0" smtClean="0"/>
              <a:t>addresses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126" y="2177714"/>
            <a:ext cx="1908071" cy="42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6134332" y="1418182"/>
            <a:ext cx="6057666" cy="4898397"/>
            <a:chOff x="6134332" y="1418182"/>
            <a:chExt cx="6057666" cy="4898397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4332" y="2573214"/>
              <a:ext cx="5668647" cy="3743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7078577" y="1418182"/>
              <a:ext cx="5113421" cy="11550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  <a:defRPr sz="2800" kern="1200">
                  <a:solidFill>
                    <a:schemeClr val="tx1"/>
                  </a:solidFill>
                  <a:latin typeface="Segoe UI Semibold" panose="020B0702040204020203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o"/>
                <a:defRPr sz="2400" kern="1200">
                  <a:solidFill>
                    <a:schemeClr val="tx1"/>
                  </a:solidFill>
                  <a:latin typeface="Segoe UI Semibold" panose="020B0702040204020203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B050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Segoe UI Semibold" panose="020B0702040204020203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1800" kern="1200">
                  <a:solidFill>
                    <a:schemeClr val="tx1"/>
                  </a:solidFill>
                  <a:latin typeface="Segoe UI Semibold" panose="020B0702040204020203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 Semibold" panose="020B07020402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Shared library usage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330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Memory-mapped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/>
              <a:t>Memory-mapped file I/O allows </a:t>
            </a:r>
            <a:r>
              <a:rPr lang="en-US" altLang="en-US" sz="2000" dirty="0" smtClean="0">
                <a:solidFill>
                  <a:srgbClr val="0070C0"/>
                </a:solidFill>
              </a:rPr>
              <a:t>file I/O </a:t>
            </a:r>
            <a:r>
              <a:rPr lang="en-US" altLang="en-US" sz="2000" dirty="0" smtClean="0"/>
              <a:t>to be </a:t>
            </a:r>
            <a:r>
              <a:rPr lang="en-US" altLang="en-US" sz="2000" dirty="0" smtClean="0">
                <a:solidFill>
                  <a:srgbClr val="0070C0"/>
                </a:solidFill>
              </a:rPr>
              <a:t>treated</a:t>
            </a:r>
            <a:r>
              <a:rPr lang="en-US" altLang="en-US" sz="2000" dirty="0" smtClean="0"/>
              <a:t> as </a:t>
            </a:r>
            <a:r>
              <a:rPr lang="en-US" altLang="en-US" sz="2000" dirty="0" smtClean="0">
                <a:solidFill>
                  <a:srgbClr val="0070C0"/>
                </a:solidFill>
              </a:rPr>
              <a:t>routine memory access </a:t>
            </a:r>
            <a:r>
              <a:rPr lang="en-US" altLang="en-US" sz="2000" dirty="0" smtClean="0"/>
              <a:t>by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mapping</a:t>
            </a:r>
            <a:r>
              <a:rPr lang="en-US" altLang="en-US" sz="2000" dirty="0" smtClean="0">
                <a:solidFill>
                  <a:srgbClr val="3366FF"/>
                </a:solidFill>
              </a:rPr>
              <a:t> </a:t>
            </a:r>
            <a:r>
              <a:rPr lang="en-US" altLang="en-US" sz="2000" dirty="0" smtClean="0"/>
              <a:t>a </a:t>
            </a:r>
            <a:r>
              <a:rPr lang="en-US" altLang="en-US" sz="2000" dirty="0" smtClean="0">
                <a:solidFill>
                  <a:srgbClr val="0070C0"/>
                </a:solidFill>
              </a:rPr>
              <a:t>disk block </a:t>
            </a:r>
            <a:r>
              <a:rPr lang="en-US" altLang="en-US" sz="2000" dirty="0" smtClean="0"/>
              <a:t>to a </a:t>
            </a:r>
            <a:r>
              <a:rPr lang="en-US" altLang="en-US" sz="2000" dirty="0" smtClean="0">
                <a:solidFill>
                  <a:srgbClr val="0070C0"/>
                </a:solidFill>
              </a:rPr>
              <a:t>page</a:t>
            </a:r>
            <a:r>
              <a:rPr lang="en-US" altLang="en-US" sz="2000" dirty="0" smtClean="0"/>
              <a:t> in </a:t>
            </a:r>
            <a:r>
              <a:rPr lang="en-US" altLang="en-US" sz="2000" dirty="0" smtClean="0">
                <a:solidFill>
                  <a:srgbClr val="0070C0"/>
                </a:solidFill>
              </a:rPr>
              <a:t>memory</a:t>
            </a:r>
          </a:p>
          <a:p>
            <a:endParaRPr lang="en-US" altLang="en-US" sz="2000" dirty="0" smtClean="0"/>
          </a:p>
          <a:p>
            <a:r>
              <a:rPr lang="en-US" altLang="en-US" sz="2000" dirty="0"/>
              <a:t>A </a:t>
            </a:r>
            <a:r>
              <a:rPr lang="en-US" altLang="en-US" sz="2000" dirty="0">
                <a:solidFill>
                  <a:srgbClr val="0070C0"/>
                </a:solidFill>
              </a:rPr>
              <a:t>file</a:t>
            </a:r>
            <a:r>
              <a:rPr lang="en-US" altLang="en-US" sz="2000" dirty="0"/>
              <a:t> is initially </a:t>
            </a:r>
            <a:r>
              <a:rPr lang="en-US" altLang="en-US" sz="2000" dirty="0">
                <a:solidFill>
                  <a:srgbClr val="0070C0"/>
                </a:solidFill>
              </a:rPr>
              <a:t>read</a:t>
            </a:r>
            <a:r>
              <a:rPr lang="en-US" altLang="en-US" sz="2000" dirty="0"/>
              <a:t> using </a:t>
            </a:r>
            <a:r>
              <a:rPr lang="en-US" altLang="en-US" sz="2000" dirty="0">
                <a:solidFill>
                  <a:srgbClr val="0070C0"/>
                </a:solidFill>
              </a:rPr>
              <a:t>demand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paging</a:t>
            </a:r>
          </a:p>
          <a:p>
            <a:pPr lvl="1"/>
            <a:r>
              <a:rPr lang="en-US" altLang="en-US" sz="1800" dirty="0"/>
              <a:t>A page-sized portion of the file is read from the file system into a physical page</a:t>
            </a:r>
          </a:p>
          <a:p>
            <a:pPr lvl="1"/>
            <a:r>
              <a:rPr lang="en-US" altLang="en-US" sz="1800" dirty="0"/>
              <a:t>Subsequent reads/writes to/from the file are treated as ordinary memory accesses</a:t>
            </a:r>
            <a:endParaRPr lang="en-US" alt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28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Memory </a:t>
            </a:r>
            <a:r>
              <a:rPr lang="en-US" altLang="en-US" dirty="0" smtClean="0"/>
              <a:t>mapped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 descr="9_2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07" y="1394451"/>
            <a:ext cx="5149850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9_2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554" y="1828802"/>
            <a:ext cx="5559425" cy="2910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864470" y="4947960"/>
            <a:ext cx="4317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Shared Memory via Memory-Mapped I/O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324" y="6123432"/>
            <a:ext cx="6191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Some </a:t>
            </a:r>
            <a:r>
              <a:rPr lang="en-US" altLang="en-US" b="1" dirty="0" err="1">
                <a:solidFill>
                  <a:srgbClr val="FF0000"/>
                </a:solidFill>
              </a:rPr>
              <a:t>OSes</a:t>
            </a:r>
            <a:r>
              <a:rPr lang="en-US" altLang="en-US" b="1" dirty="0">
                <a:solidFill>
                  <a:srgbClr val="FF0000"/>
                </a:solidFill>
              </a:rPr>
              <a:t>  uses memory mapped files for standard I/O</a:t>
            </a:r>
          </a:p>
        </p:txBody>
      </p:sp>
    </p:spTree>
    <p:extLst>
      <p:ext uri="{BB962C8B-B14F-4D97-AF65-F5344CB8AC3E}">
        <p14:creationId xmlns:p14="http://schemas.microsoft.com/office/powerpoint/2010/main" val="48492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Kernel</a:t>
            </a:r>
            <a:r>
              <a:rPr lang="en-US" dirty="0" smtClean="0">
                <a:solidFill>
                  <a:srgbClr val="FF0000"/>
                </a:solidFill>
              </a:rPr>
              <a:t> memory allocation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&amp;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Virtual</a:t>
            </a:r>
            <a:r>
              <a:rPr lang="en-US" dirty="0" smtClean="0">
                <a:solidFill>
                  <a:srgbClr val="FF0000"/>
                </a:solidFill>
              </a:rPr>
              <a:t> memory allocation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5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</a:t>
            </a:r>
            <a:r>
              <a:rPr lang="en-US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Buddy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allocator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en-US" sz="2000" dirty="0"/>
              <a:t>Allocates memory from </a:t>
            </a:r>
            <a:r>
              <a:rPr lang="en-US" altLang="en-US" sz="2000" dirty="0">
                <a:solidFill>
                  <a:srgbClr val="0070C0"/>
                </a:solidFill>
              </a:rPr>
              <a:t>fixed-size</a:t>
            </a:r>
            <a:r>
              <a:rPr lang="en-US" altLang="en-US" sz="2000" dirty="0"/>
              <a:t> segment consisting of </a:t>
            </a:r>
            <a:r>
              <a:rPr lang="en-US" altLang="en-US" sz="2000" dirty="0">
                <a:solidFill>
                  <a:srgbClr val="0070C0"/>
                </a:solidFill>
              </a:rPr>
              <a:t>physically-contiguous </a:t>
            </a:r>
            <a:r>
              <a:rPr lang="en-US" altLang="en-US" sz="2000" dirty="0"/>
              <a:t>pages</a:t>
            </a:r>
          </a:p>
          <a:p>
            <a:pPr>
              <a:lnSpc>
                <a:spcPct val="100000"/>
              </a:lnSpc>
            </a:pPr>
            <a:r>
              <a:rPr lang="en-US" altLang="en-US" sz="2000" dirty="0"/>
              <a:t>Memory allocated using </a:t>
            </a:r>
            <a:r>
              <a:rPr lang="en-US" altLang="en-US" sz="2000" b="1" dirty="0">
                <a:solidFill>
                  <a:srgbClr val="3366FF"/>
                </a:solidFill>
              </a:rPr>
              <a:t>power-of-2 allocator</a:t>
            </a:r>
          </a:p>
          <a:p>
            <a:pPr lvl="1">
              <a:lnSpc>
                <a:spcPct val="100000"/>
              </a:lnSpc>
            </a:pPr>
            <a:r>
              <a:rPr lang="en-US" altLang="en-US" sz="1800" dirty="0"/>
              <a:t>Satisfies requests in units sized as power of 2</a:t>
            </a:r>
          </a:p>
          <a:p>
            <a:pPr lvl="1">
              <a:lnSpc>
                <a:spcPct val="100000"/>
              </a:lnSpc>
            </a:pPr>
            <a:r>
              <a:rPr lang="en-US" altLang="en-US" sz="1800" dirty="0"/>
              <a:t>Request rounded up to next highest power of 2</a:t>
            </a:r>
          </a:p>
          <a:p>
            <a:pPr lvl="1">
              <a:lnSpc>
                <a:spcPct val="100000"/>
              </a:lnSpc>
            </a:pPr>
            <a:r>
              <a:rPr lang="en-US" altLang="en-US" sz="1800" dirty="0"/>
              <a:t>When smaller allocation needed than is available, current chunk split into two buddies of next-lower power of 2</a:t>
            </a:r>
          </a:p>
          <a:p>
            <a:pPr lvl="2">
              <a:lnSpc>
                <a:spcPct val="100000"/>
              </a:lnSpc>
            </a:pPr>
            <a:r>
              <a:rPr lang="en-US" altLang="en-US" sz="1600" dirty="0"/>
              <a:t>Continue until appropriate sized chunk available</a:t>
            </a:r>
          </a:p>
          <a:p>
            <a:pPr>
              <a:lnSpc>
                <a:spcPct val="100000"/>
              </a:lnSpc>
            </a:pPr>
            <a:r>
              <a:rPr lang="en-US" altLang="en-US" sz="2000" dirty="0"/>
              <a:t>For example, assume 256KB chunk available, kernel requests 21KB</a:t>
            </a:r>
          </a:p>
          <a:p>
            <a:pPr lvl="1">
              <a:lnSpc>
                <a:spcPct val="100000"/>
              </a:lnSpc>
            </a:pPr>
            <a:r>
              <a:rPr lang="en-US" altLang="en-US" sz="1800" dirty="0"/>
              <a:t>Split into A</a:t>
            </a:r>
            <a:r>
              <a:rPr lang="en-US" altLang="en-US" sz="1800" baseline="-25000" dirty="0"/>
              <a:t>L</a:t>
            </a:r>
            <a:r>
              <a:rPr lang="en-US" altLang="en-US" sz="1800" dirty="0"/>
              <a:t> </a:t>
            </a:r>
            <a:r>
              <a:rPr lang="en-US" altLang="en-US" sz="1800" baseline="-25000" dirty="0"/>
              <a:t>and</a:t>
            </a:r>
            <a:r>
              <a:rPr lang="en-US" altLang="en-US" sz="1800" dirty="0"/>
              <a:t> A</a:t>
            </a:r>
            <a:r>
              <a:rPr lang="en-US" altLang="en-US" sz="1800" baseline="-25000" dirty="0"/>
              <a:t>R</a:t>
            </a:r>
            <a:r>
              <a:rPr lang="en-US" altLang="en-US" sz="1800" dirty="0"/>
              <a:t> of 128KB each</a:t>
            </a:r>
          </a:p>
          <a:p>
            <a:pPr lvl="2">
              <a:lnSpc>
                <a:spcPct val="100000"/>
              </a:lnSpc>
            </a:pPr>
            <a:r>
              <a:rPr lang="en-US" altLang="en-US" sz="1600" dirty="0"/>
              <a:t>One further divided into B</a:t>
            </a:r>
            <a:r>
              <a:rPr lang="en-US" altLang="en-US" sz="1600" baseline="-25000" dirty="0"/>
              <a:t>L</a:t>
            </a:r>
            <a:r>
              <a:rPr lang="en-US" altLang="en-US" sz="1600" dirty="0"/>
              <a:t> and B</a:t>
            </a:r>
            <a:r>
              <a:rPr lang="en-US" altLang="en-US" sz="1600" baseline="-25000" dirty="0"/>
              <a:t>R</a:t>
            </a:r>
            <a:r>
              <a:rPr lang="en-US" altLang="en-US" sz="1600" dirty="0"/>
              <a:t> of 64KB</a:t>
            </a:r>
          </a:p>
          <a:p>
            <a:pPr lvl="3">
              <a:lnSpc>
                <a:spcPct val="100000"/>
              </a:lnSpc>
            </a:pPr>
            <a:r>
              <a:rPr lang="en-US" altLang="en-US" sz="1400" dirty="0"/>
              <a:t>One further into C</a:t>
            </a:r>
            <a:r>
              <a:rPr lang="en-US" altLang="en-US" sz="1400" baseline="-25000" dirty="0"/>
              <a:t>L</a:t>
            </a:r>
            <a:r>
              <a:rPr lang="en-US" altLang="en-US" sz="1400" dirty="0"/>
              <a:t> and C</a:t>
            </a:r>
            <a:r>
              <a:rPr lang="en-US" altLang="en-US" sz="1400" baseline="-25000" dirty="0"/>
              <a:t>R</a:t>
            </a:r>
            <a:r>
              <a:rPr lang="en-US" altLang="en-US" sz="1400" dirty="0"/>
              <a:t> of 32KB each – one used to satisfy request</a:t>
            </a:r>
          </a:p>
          <a:p>
            <a:pPr>
              <a:lnSpc>
                <a:spcPct val="100000"/>
              </a:lnSpc>
            </a:pPr>
            <a:r>
              <a:rPr lang="en-US" altLang="en-US" sz="2000" dirty="0"/>
              <a:t>Advantage – quickly </a:t>
            </a:r>
            <a:r>
              <a:rPr lang="en-US" altLang="en-US" sz="2000" b="1" dirty="0">
                <a:solidFill>
                  <a:srgbClr val="3366FF"/>
                </a:solidFill>
              </a:rPr>
              <a:t>coalesce</a:t>
            </a:r>
            <a:r>
              <a:rPr lang="en-US" altLang="en-US" sz="2000" dirty="0"/>
              <a:t> unused chunks into larger chunk</a:t>
            </a:r>
          </a:p>
          <a:p>
            <a:pPr>
              <a:lnSpc>
                <a:spcPct val="100000"/>
              </a:lnSpc>
            </a:pPr>
            <a:r>
              <a:rPr lang="en-US" altLang="en-US" sz="2000" dirty="0"/>
              <a:t>Disadvantage - </a:t>
            </a:r>
            <a:r>
              <a:rPr lang="en-US" altLang="en-US" sz="2000" dirty="0" smtClean="0">
                <a:solidFill>
                  <a:srgbClr val="FF0000"/>
                </a:solidFill>
              </a:rPr>
              <a:t>fragmentation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33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Buddy </a:t>
            </a: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allocator scheme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 descr="9_2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263" y="1263316"/>
            <a:ext cx="4589463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3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</a:t>
            </a:r>
            <a:r>
              <a:rPr lang="en-US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Slab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allocator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sz="2400" dirty="0"/>
              <a:t>Alternate strategy</a:t>
            </a:r>
            <a:endParaRPr lang="en-US" altLang="en-US" sz="700" dirty="0"/>
          </a:p>
          <a:p>
            <a:pPr>
              <a:lnSpc>
                <a:spcPct val="100000"/>
              </a:lnSpc>
            </a:pPr>
            <a:r>
              <a:rPr lang="en-US" altLang="en-US" sz="2400" b="1" dirty="0">
                <a:solidFill>
                  <a:srgbClr val="3366FF"/>
                </a:solidFill>
              </a:rPr>
              <a:t>Slab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is one or more </a:t>
            </a:r>
            <a:r>
              <a:rPr lang="en-US" altLang="en-US" sz="2400" dirty="0">
                <a:solidFill>
                  <a:srgbClr val="00B050"/>
                </a:solidFill>
              </a:rPr>
              <a:t>physically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00B050"/>
                </a:solidFill>
              </a:rPr>
              <a:t>contiguous</a:t>
            </a:r>
            <a:r>
              <a:rPr lang="en-US" altLang="en-US" sz="2400" dirty="0"/>
              <a:t> pages</a:t>
            </a:r>
            <a:endParaRPr lang="en-US" altLang="en-US" sz="700" dirty="0"/>
          </a:p>
          <a:p>
            <a:pPr>
              <a:lnSpc>
                <a:spcPct val="100000"/>
              </a:lnSpc>
            </a:pPr>
            <a:r>
              <a:rPr lang="en-US" altLang="en-US" sz="2400" b="1" dirty="0">
                <a:solidFill>
                  <a:srgbClr val="3366FF"/>
                </a:solidFill>
              </a:rPr>
              <a:t>Cache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consists of </a:t>
            </a:r>
            <a:r>
              <a:rPr lang="en-US" altLang="en-US" sz="2400" dirty="0">
                <a:solidFill>
                  <a:srgbClr val="00B050"/>
                </a:solidFill>
              </a:rPr>
              <a:t>one or more slabs</a:t>
            </a:r>
            <a:endParaRPr lang="en-US" altLang="en-US" sz="700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00B050"/>
                </a:solidFill>
              </a:rPr>
              <a:t>Single cache</a:t>
            </a:r>
            <a:r>
              <a:rPr lang="en-US" altLang="en-US" sz="2400" dirty="0"/>
              <a:t> for each </a:t>
            </a:r>
            <a:r>
              <a:rPr lang="en-US" altLang="en-US" sz="2400" dirty="0">
                <a:solidFill>
                  <a:srgbClr val="00B050"/>
                </a:solidFill>
              </a:rPr>
              <a:t>unique</a:t>
            </a:r>
            <a:r>
              <a:rPr lang="en-US" altLang="en-US" sz="2400" dirty="0"/>
              <a:t> kernel data structure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/>
              <a:t>Each cache filled with </a:t>
            </a:r>
            <a:r>
              <a:rPr lang="en-US" altLang="en-US" sz="2000" b="1" dirty="0">
                <a:solidFill>
                  <a:srgbClr val="3366FF"/>
                </a:solidFill>
              </a:rPr>
              <a:t>objects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– instantiations of the data structure</a:t>
            </a:r>
            <a:endParaRPr lang="en-US" altLang="en-US" sz="700" dirty="0"/>
          </a:p>
          <a:p>
            <a:pPr>
              <a:lnSpc>
                <a:spcPct val="100000"/>
              </a:lnSpc>
            </a:pPr>
            <a:r>
              <a:rPr lang="en-US" altLang="en-US" sz="2400" dirty="0"/>
              <a:t>When cache </a:t>
            </a:r>
            <a:r>
              <a:rPr lang="en-US" altLang="en-US" sz="2400" dirty="0">
                <a:solidFill>
                  <a:srgbClr val="0070C0"/>
                </a:solidFill>
              </a:rPr>
              <a:t>created</a:t>
            </a:r>
            <a:r>
              <a:rPr lang="en-US" altLang="en-US" sz="2400" dirty="0"/>
              <a:t>, filled with </a:t>
            </a:r>
            <a:r>
              <a:rPr lang="en-US" altLang="en-US" sz="2400" dirty="0">
                <a:solidFill>
                  <a:srgbClr val="0070C0"/>
                </a:solidFill>
              </a:rPr>
              <a:t>objects </a:t>
            </a:r>
            <a:r>
              <a:rPr lang="en-US" altLang="en-US" sz="2400" dirty="0"/>
              <a:t>marked as 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endParaRPr lang="en-US" altLang="en-US" sz="700" b="1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en-US" sz="2400" dirty="0"/>
              <a:t>When structures </a:t>
            </a:r>
            <a:r>
              <a:rPr lang="en-US" altLang="en-US" sz="2400" dirty="0">
                <a:solidFill>
                  <a:srgbClr val="0070C0"/>
                </a:solidFill>
              </a:rPr>
              <a:t>stored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0070C0"/>
                </a:solidFill>
              </a:rPr>
              <a:t>objects </a:t>
            </a:r>
            <a:r>
              <a:rPr lang="en-US" altLang="en-US" sz="2400" dirty="0"/>
              <a:t>marked as 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endParaRPr lang="en-US" altLang="en-US" sz="700" b="1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en-US" sz="2400" dirty="0"/>
              <a:t>If </a:t>
            </a:r>
            <a:r>
              <a:rPr lang="en-US" altLang="en-US" sz="2400" dirty="0">
                <a:solidFill>
                  <a:srgbClr val="0070C0"/>
                </a:solidFill>
              </a:rPr>
              <a:t>slab </a:t>
            </a:r>
            <a:r>
              <a:rPr lang="en-US" altLang="en-US" sz="2400" dirty="0"/>
              <a:t>is </a:t>
            </a:r>
            <a:r>
              <a:rPr lang="en-US" altLang="en-US" sz="2400" dirty="0">
                <a:solidFill>
                  <a:srgbClr val="0070C0"/>
                </a:solidFill>
              </a:rPr>
              <a:t>full </a:t>
            </a:r>
            <a:r>
              <a:rPr lang="en-US" altLang="en-US" sz="2400" dirty="0"/>
              <a:t>of used objects, </a:t>
            </a:r>
            <a:r>
              <a:rPr lang="en-US" altLang="en-US" sz="2400" dirty="0">
                <a:solidFill>
                  <a:srgbClr val="0070C0"/>
                </a:solidFill>
              </a:rPr>
              <a:t>next </a:t>
            </a:r>
            <a:r>
              <a:rPr lang="en-US" altLang="en-US" sz="2400" dirty="0"/>
              <a:t>object allocated from </a:t>
            </a:r>
            <a:r>
              <a:rPr lang="en-US" altLang="en-US" sz="2400" dirty="0">
                <a:solidFill>
                  <a:srgbClr val="0070C0"/>
                </a:solidFill>
              </a:rPr>
              <a:t>empty slab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/>
              <a:t>If no empty slabs, </a:t>
            </a:r>
            <a:r>
              <a:rPr lang="en-US" altLang="en-US" sz="2000" dirty="0">
                <a:solidFill>
                  <a:srgbClr val="0070C0"/>
                </a:solidFill>
              </a:rPr>
              <a:t>new </a:t>
            </a:r>
            <a:r>
              <a:rPr lang="en-US" altLang="en-US" sz="2000" dirty="0"/>
              <a:t>slab </a:t>
            </a:r>
            <a:r>
              <a:rPr lang="en-US" altLang="en-US" sz="2000" dirty="0">
                <a:solidFill>
                  <a:srgbClr val="0070C0"/>
                </a:solidFill>
              </a:rPr>
              <a:t>allocated</a:t>
            </a:r>
            <a:endParaRPr lang="en-US" altLang="en-US" sz="7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en-US" sz="2400" dirty="0"/>
              <a:t>Benefits include </a:t>
            </a:r>
            <a:r>
              <a:rPr lang="en-US" altLang="en-US" sz="2400" dirty="0">
                <a:solidFill>
                  <a:srgbClr val="0070C0"/>
                </a:solidFill>
              </a:rPr>
              <a:t>no </a:t>
            </a:r>
            <a:r>
              <a:rPr lang="en-US" altLang="en-US" sz="2400" dirty="0"/>
              <a:t>fragmentation, </a:t>
            </a:r>
            <a:r>
              <a:rPr lang="en-US" altLang="en-US" sz="2400" dirty="0">
                <a:solidFill>
                  <a:srgbClr val="0070C0"/>
                </a:solidFill>
              </a:rPr>
              <a:t>fast </a:t>
            </a:r>
            <a:r>
              <a:rPr lang="en-US" altLang="en-US" sz="2400" dirty="0"/>
              <a:t>memory request satisfaction</a:t>
            </a:r>
          </a:p>
          <a:p>
            <a:pPr>
              <a:lnSpc>
                <a:spcPct val="100000"/>
              </a:lnSpc>
              <a:buFont typeface="Monotype Sorts" pitchFamily="-84" charset="2"/>
              <a:buNone/>
            </a:pPr>
            <a:endParaRPr lang="en-US" altLang="en-US" sz="2400" dirty="0"/>
          </a:p>
          <a:p>
            <a:pPr>
              <a:lnSpc>
                <a:spcPct val="100000"/>
              </a:lnSpc>
            </a:pPr>
            <a:endParaRPr lang="en-US" alt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33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Slab allocation scheme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 descr="9_27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301" y="1475727"/>
            <a:ext cx="5665387" cy="448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05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Some important points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I) </a:t>
            </a:r>
            <a:r>
              <a:rPr lang="en-US" alt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Prepaging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Prepaging</a:t>
            </a:r>
            <a:r>
              <a:rPr lang="en-US" altLang="en-US" dirty="0" smtClean="0"/>
              <a:t> </a:t>
            </a:r>
          </a:p>
          <a:p>
            <a:pPr lvl="1"/>
            <a:r>
              <a:rPr lang="en-US" altLang="en-US" dirty="0" smtClean="0"/>
              <a:t>To </a:t>
            </a:r>
            <a:r>
              <a:rPr lang="en-US" altLang="en-US" dirty="0" smtClean="0">
                <a:solidFill>
                  <a:srgbClr val="0070C0"/>
                </a:solidFill>
              </a:rPr>
              <a:t>reduce</a:t>
            </a:r>
            <a:r>
              <a:rPr lang="en-US" altLang="en-US" dirty="0" smtClean="0"/>
              <a:t> the </a:t>
            </a:r>
            <a:r>
              <a:rPr lang="en-US" altLang="en-US" dirty="0" smtClean="0">
                <a:solidFill>
                  <a:srgbClr val="0070C0"/>
                </a:solidFill>
              </a:rPr>
              <a:t>large</a:t>
            </a:r>
            <a:r>
              <a:rPr lang="en-US" altLang="en-US" dirty="0" smtClean="0"/>
              <a:t> number of </a:t>
            </a:r>
            <a:r>
              <a:rPr lang="en-US" altLang="en-US" dirty="0" smtClean="0">
                <a:solidFill>
                  <a:srgbClr val="0070C0"/>
                </a:solidFill>
              </a:rPr>
              <a:t>page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0070C0"/>
                </a:solidFill>
              </a:rPr>
              <a:t>faults</a:t>
            </a:r>
            <a:r>
              <a:rPr lang="en-US" altLang="en-US" dirty="0" smtClean="0"/>
              <a:t> that occurs at process </a:t>
            </a:r>
            <a:r>
              <a:rPr lang="en-US" altLang="en-US" dirty="0" smtClean="0">
                <a:solidFill>
                  <a:srgbClr val="0070C0"/>
                </a:solidFill>
              </a:rPr>
              <a:t>startup</a:t>
            </a:r>
          </a:p>
          <a:p>
            <a:pPr lvl="1"/>
            <a:r>
              <a:rPr lang="en-US" altLang="en-US" dirty="0" err="1" smtClean="0"/>
              <a:t>Prepage</a:t>
            </a:r>
            <a:r>
              <a:rPr lang="en-US" altLang="en-US" dirty="0" smtClean="0"/>
              <a:t> all or some of the pages a process will need, before they are referenced</a:t>
            </a:r>
          </a:p>
          <a:p>
            <a:pPr lvl="1"/>
            <a:endParaRPr lang="en-US" altLang="en-US" dirty="0" smtClean="0">
              <a:solidFill>
                <a:srgbClr val="FF0000"/>
              </a:solidFill>
            </a:endParaRP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But if </a:t>
            </a:r>
            <a:r>
              <a:rPr lang="en-US" altLang="en-US" dirty="0" err="1" smtClean="0">
                <a:solidFill>
                  <a:srgbClr val="FF0000"/>
                </a:solidFill>
              </a:rPr>
              <a:t>prepaged</a:t>
            </a:r>
            <a:r>
              <a:rPr lang="en-US" altLang="en-US" dirty="0" smtClean="0">
                <a:solidFill>
                  <a:srgbClr val="FF0000"/>
                </a:solidFill>
              </a:rPr>
              <a:t> pages are unused, I/O and memory was wasted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Assume </a:t>
            </a:r>
            <a:r>
              <a:rPr lang="en-US" altLang="en-US" i="1" dirty="0" smtClean="0">
                <a:solidFill>
                  <a:srgbClr val="0070C0"/>
                </a:solidFill>
              </a:rPr>
              <a:t>s</a:t>
            </a:r>
            <a:r>
              <a:rPr lang="en-US" altLang="en-US" dirty="0" smtClean="0"/>
              <a:t> pages are </a:t>
            </a:r>
            <a:r>
              <a:rPr lang="en-US" altLang="en-US" dirty="0" err="1" smtClean="0"/>
              <a:t>prepaged</a:t>
            </a:r>
            <a:r>
              <a:rPr lang="en-US" altLang="en-US" dirty="0" smtClean="0"/>
              <a:t> and </a:t>
            </a:r>
            <a:r>
              <a:rPr lang="el-GR" altLang="en-US" i="1" dirty="0" smtClean="0">
                <a:solidFill>
                  <a:srgbClr val="0070C0"/>
                </a:solidFill>
              </a:rPr>
              <a:t>α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of the pages is used</a:t>
            </a:r>
          </a:p>
          <a:p>
            <a:pPr lvl="2"/>
            <a:r>
              <a:rPr lang="en-US" altLang="en-US" dirty="0" smtClean="0"/>
              <a:t>Is cost of </a:t>
            </a:r>
            <a:r>
              <a:rPr lang="en-US" altLang="en-US" b="1" i="1" dirty="0" smtClean="0">
                <a:solidFill>
                  <a:srgbClr val="0070C0"/>
                </a:solidFill>
              </a:rPr>
              <a:t>s * </a:t>
            </a:r>
            <a:r>
              <a:rPr lang="el-GR" altLang="en-US" b="1" i="1" dirty="0" smtClean="0">
                <a:solidFill>
                  <a:srgbClr val="0070C0"/>
                </a:solidFill>
              </a:rPr>
              <a:t>α</a:t>
            </a:r>
            <a:r>
              <a:rPr lang="en-US" altLang="en-US" b="1" i="1" dirty="0" smtClean="0">
                <a:solidFill>
                  <a:srgbClr val="0070C0"/>
                </a:solidFill>
              </a:rPr>
              <a:t>  </a:t>
            </a:r>
            <a:r>
              <a:rPr lang="en-US" altLang="en-US" dirty="0" smtClean="0"/>
              <a:t>save pages faults </a:t>
            </a:r>
            <a:r>
              <a:rPr lang="en-US" altLang="en-US" dirty="0" smtClean="0">
                <a:solidFill>
                  <a:srgbClr val="0070C0"/>
                </a:solidFill>
              </a:rPr>
              <a:t>&gt; or &lt;</a:t>
            </a:r>
            <a:r>
              <a:rPr lang="en-US" altLang="en-US" dirty="0" smtClean="0"/>
              <a:t> than the </a:t>
            </a:r>
            <a:r>
              <a:rPr lang="en-US" altLang="en-US" dirty="0" smtClean="0">
                <a:solidFill>
                  <a:srgbClr val="0070C0"/>
                </a:solidFill>
              </a:rPr>
              <a:t>cost of </a:t>
            </a:r>
            <a:r>
              <a:rPr lang="en-US" altLang="en-US" dirty="0" err="1" smtClean="0">
                <a:solidFill>
                  <a:srgbClr val="0070C0"/>
                </a:solidFill>
              </a:rPr>
              <a:t>prepaging</a:t>
            </a:r>
            <a:r>
              <a:rPr lang="en-US" altLang="en-US" i="1" dirty="0" smtClean="0"/>
              <a:t> </a:t>
            </a:r>
            <a:br>
              <a:rPr lang="en-US" altLang="en-US" i="1" dirty="0" smtClean="0"/>
            </a:br>
            <a:r>
              <a:rPr lang="en-US" altLang="en-US" b="1" i="1" dirty="0" smtClean="0">
                <a:solidFill>
                  <a:srgbClr val="0070C0"/>
                </a:solidFill>
              </a:rPr>
              <a:t>s * (1- </a:t>
            </a:r>
            <a:r>
              <a:rPr lang="el-GR" altLang="en-US" b="1" i="1" dirty="0" smtClean="0">
                <a:solidFill>
                  <a:srgbClr val="0070C0"/>
                </a:solidFill>
              </a:rPr>
              <a:t>α</a:t>
            </a:r>
            <a:r>
              <a:rPr lang="en-US" altLang="en-US" b="1" i="1" dirty="0" smtClean="0">
                <a:solidFill>
                  <a:srgbClr val="0070C0"/>
                </a:solidFill>
              </a:rPr>
              <a:t>) </a:t>
            </a:r>
            <a:r>
              <a:rPr lang="en-US" altLang="en-US" dirty="0" smtClean="0"/>
              <a:t>unnecessary pages</a:t>
            </a:r>
            <a:r>
              <a:rPr lang="en-US" altLang="en-US" i="1" dirty="0" smtClean="0"/>
              <a:t>?  </a:t>
            </a:r>
          </a:p>
          <a:p>
            <a:pPr lvl="2"/>
            <a:r>
              <a:rPr lang="el-GR" altLang="en-US" b="1" i="1" dirty="0" smtClean="0">
                <a:solidFill>
                  <a:srgbClr val="0070C0"/>
                </a:solidFill>
              </a:rPr>
              <a:t>α</a:t>
            </a:r>
            <a:r>
              <a:rPr lang="en-US" altLang="en-US" i="1" dirty="0" smtClean="0">
                <a:solidFill>
                  <a:srgbClr val="0070C0"/>
                </a:solidFill>
              </a:rPr>
              <a:t> </a:t>
            </a:r>
            <a:r>
              <a:rPr lang="en-US" altLang="en-US" dirty="0" smtClean="0"/>
              <a:t>near zero </a:t>
            </a:r>
            <a:r>
              <a:rPr lang="en-US" altLang="en-US" dirty="0" smtClean="0">
                <a:sym typeface="Symbol" panose="05050102010706020507" pitchFamily="18" charset="2"/>
              </a:rPr>
              <a:t> </a:t>
            </a:r>
            <a:r>
              <a:rPr lang="en-US" altLang="en-US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prepaging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 loses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442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II) </a:t>
            </a:r>
            <a:r>
              <a:rPr lang="en-US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Size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Sometimes OS designers have a choice</a:t>
            </a:r>
          </a:p>
          <a:p>
            <a:pPr lvl="1"/>
            <a:r>
              <a:rPr lang="en-US" altLang="en-US" dirty="0"/>
              <a:t>Especially if running on custom-built CPU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Page </a:t>
            </a:r>
            <a:r>
              <a:rPr lang="en-US" altLang="en-US" dirty="0"/>
              <a:t>size selection must take into consideration:</a:t>
            </a:r>
          </a:p>
          <a:p>
            <a:pPr lvl="1"/>
            <a:r>
              <a:rPr lang="en-US" altLang="en-US" dirty="0"/>
              <a:t>Fragmentation</a:t>
            </a:r>
          </a:p>
          <a:p>
            <a:pPr lvl="1"/>
            <a:r>
              <a:rPr lang="en-US" altLang="en-US" dirty="0"/>
              <a:t>Page table size 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Resolution</a:t>
            </a:r>
          </a:p>
          <a:p>
            <a:pPr lvl="1"/>
            <a:r>
              <a:rPr lang="en-US" altLang="en-US" dirty="0"/>
              <a:t>I/O overhead</a:t>
            </a:r>
          </a:p>
          <a:p>
            <a:pPr lvl="1"/>
            <a:r>
              <a:rPr lang="en-US" altLang="en-US" dirty="0"/>
              <a:t>Number of page faults</a:t>
            </a:r>
          </a:p>
          <a:p>
            <a:pPr lvl="1"/>
            <a:r>
              <a:rPr lang="en-US" altLang="en-US" dirty="0"/>
              <a:t>Locality</a:t>
            </a:r>
          </a:p>
          <a:p>
            <a:pPr lvl="1"/>
            <a:r>
              <a:rPr lang="en-US" altLang="en-US" dirty="0"/>
              <a:t>TLB size and effectiveness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Always </a:t>
            </a:r>
            <a:r>
              <a:rPr lang="en-US" altLang="en-US" dirty="0"/>
              <a:t>power of 2, usually in the range 2</a:t>
            </a:r>
            <a:r>
              <a:rPr lang="en-US" altLang="en-US" baseline="30000" dirty="0"/>
              <a:t>12</a:t>
            </a:r>
            <a:r>
              <a:rPr lang="en-US" altLang="en-US" dirty="0"/>
              <a:t> (4,096 bytes) to 2</a:t>
            </a:r>
            <a:r>
              <a:rPr lang="en-US" altLang="en-US" baseline="30000" dirty="0"/>
              <a:t>22</a:t>
            </a:r>
            <a:r>
              <a:rPr lang="en-US" altLang="en-US" dirty="0"/>
              <a:t> (4,194,304 bytes)</a:t>
            </a:r>
          </a:p>
          <a:p>
            <a:r>
              <a:rPr lang="en-US" altLang="en-US" dirty="0"/>
              <a:t>On average, growing over </a:t>
            </a:r>
            <a:r>
              <a:rPr lang="en-US" altLang="en-US" dirty="0" smtClean="0"/>
              <a:t>time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95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Demand 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5919536" cy="4913647"/>
          </a:xfrm>
        </p:spPr>
        <p:txBody>
          <a:bodyPr>
            <a:normAutofit/>
          </a:bodyPr>
          <a:lstStyle/>
          <a:p>
            <a:r>
              <a:rPr lang="en-US" altLang="en-US" sz="1800" b="1" dirty="0" smtClean="0">
                <a:sym typeface="Symbol" panose="05050102010706020507" pitchFamily="18" charset="2"/>
              </a:rPr>
              <a:t>Why demand paging?</a:t>
            </a:r>
          </a:p>
          <a:p>
            <a:pPr lvl="1"/>
            <a:r>
              <a:rPr lang="en-US" altLang="en-US" sz="1400" b="1" dirty="0" smtClean="0">
                <a:solidFill>
                  <a:srgbClr val="3366FF"/>
                </a:solidFill>
                <a:sym typeface="Symbol" panose="05050102010706020507" pitchFamily="18" charset="2"/>
              </a:rPr>
              <a:t>Less memory needed</a:t>
            </a:r>
          </a:p>
          <a:p>
            <a:pPr lvl="1"/>
            <a:r>
              <a:rPr lang="en-US" altLang="en-US" sz="1400" b="1" dirty="0" smtClean="0">
                <a:solidFill>
                  <a:srgbClr val="3366FF"/>
                </a:solidFill>
                <a:sym typeface="Symbol" panose="05050102010706020507" pitchFamily="18" charset="2"/>
              </a:rPr>
              <a:t>Faster response</a:t>
            </a:r>
          </a:p>
          <a:p>
            <a:pPr lvl="1"/>
            <a:r>
              <a:rPr lang="en-US" altLang="en-US" sz="1400" b="1" dirty="0" smtClean="0">
                <a:solidFill>
                  <a:srgbClr val="3366FF"/>
                </a:solidFill>
                <a:sym typeface="Symbol" panose="05050102010706020507" pitchFamily="18" charset="2"/>
              </a:rPr>
              <a:t>Better CPU utilization</a:t>
            </a:r>
          </a:p>
          <a:p>
            <a:pPr lvl="1"/>
            <a:endParaRPr lang="en-US" altLang="en-US" sz="1400" b="1" dirty="0" smtClean="0">
              <a:solidFill>
                <a:srgbClr val="3366FF"/>
              </a:solidFill>
              <a:sym typeface="Symbol" panose="05050102010706020507" pitchFamily="18" charset="2"/>
            </a:endParaRPr>
          </a:p>
          <a:p>
            <a:r>
              <a:rPr lang="en-US" altLang="en-US" sz="1800" b="1" dirty="0" smtClean="0">
                <a:solidFill>
                  <a:srgbClr val="3366FF"/>
                </a:solidFill>
                <a:sym typeface="Symbol" panose="05050102010706020507" pitchFamily="18" charset="2"/>
              </a:rPr>
              <a:t>Lazy </a:t>
            </a:r>
            <a:r>
              <a:rPr lang="en-US" altLang="en-US" sz="1800" b="1" dirty="0">
                <a:solidFill>
                  <a:srgbClr val="3366FF"/>
                </a:solidFill>
                <a:sym typeface="Symbol" panose="05050102010706020507" pitchFamily="18" charset="2"/>
              </a:rPr>
              <a:t>swapper</a:t>
            </a:r>
            <a:r>
              <a:rPr lang="en-US" altLang="en-US" sz="1800" dirty="0">
                <a:solidFill>
                  <a:srgbClr val="3366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– never swaps a page into memory unless page will be needed</a:t>
            </a:r>
          </a:p>
          <a:p>
            <a:pPr lvl="1"/>
            <a:r>
              <a:rPr lang="en-US" altLang="en-US" sz="1800" dirty="0">
                <a:sym typeface="Symbol" panose="05050102010706020507" pitchFamily="18" charset="2"/>
              </a:rPr>
              <a:t>Swapper that deals with pages is a </a:t>
            </a:r>
            <a:r>
              <a:rPr lang="en-US" altLang="en-US" sz="1800" b="1" dirty="0" smtClean="0">
                <a:solidFill>
                  <a:srgbClr val="3366FF"/>
                </a:solidFill>
                <a:sym typeface="Symbol" panose="05050102010706020507" pitchFamily="18" charset="2"/>
              </a:rPr>
              <a:t>pager</a:t>
            </a:r>
          </a:p>
          <a:p>
            <a:pPr lvl="1"/>
            <a:endParaRPr lang="en-US" altLang="en-US" sz="1800" b="1" dirty="0">
              <a:solidFill>
                <a:srgbClr val="3366FF"/>
              </a:solidFill>
              <a:sym typeface="Symbol" panose="05050102010706020507" pitchFamily="18" charset="2"/>
            </a:endParaRPr>
          </a:p>
          <a:p>
            <a:r>
              <a:rPr lang="en-US" altLang="en-US" sz="1800" b="1" dirty="0" smtClean="0">
                <a:solidFill>
                  <a:srgbClr val="3366FF"/>
                </a:solidFill>
                <a:sym typeface="Symbol" panose="05050102010706020507" pitchFamily="18" charset="2"/>
              </a:rPr>
              <a:t>Swapper </a:t>
            </a:r>
            <a:r>
              <a:rPr lang="en-US" altLang="en-US" sz="1800" b="1" dirty="0" smtClean="0">
                <a:sym typeface="Symbol" panose="05050102010706020507" pitchFamily="18" charset="2"/>
              </a:rPr>
              <a:t>is different from</a:t>
            </a:r>
            <a:r>
              <a:rPr lang="en-US" altLang="en-US" sz="1800" b="1" dirty="0" smtClean="0">
                <a:solidFill>
                  <a:srgbClr val="3366FF"/>
                </a:solidFill>
                <a:sym typeface="Symbol" panose="05050102010706020507" pitchFamily="18" charset="2"/>
              </a:rPr>
              <a:t> Pager</a:t>
            </a:r>
          </a:p>
          <a:p>
            <a:endParaRPr lang="en-US" altLang="en-US" sz="1800" b="1" dirty="0">
              <a:solidFill>
                <a:srgbClr val="3366FF"/>
              </a:solidFill>
              <a:sym typeface="Symbol" panose="05050102010706020507" pitchFamily="18" charset="2"/>
            </a:endParaRPr>
          </a:p>
          <a:p>
            <a:endParaRPr lang="en-US" sz="3200" dirty="0"/>
          </a:p>
        </p:txBody>
      </p:sp>
      <p:pic>
        <p:nvPicPr>
          <p:cNvPr id="4" name="Picture 4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27" y="1485231"/>
            <a:ext cx="4829511" cy="442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12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III) 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TLB 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TLB Reach - The amount of memory accessible from the TLB</a:t>
            </a:r>
          </a:p>
          <a:p>
            <a:endParaRPr lang="en-US" altLang="en-US" sz="800" dirty="0"/>
          </a:p>
          <a:p>
            <a:r>
              <a:rPr lang="en-US" altLang="en-US" dirty="0">
                <a:solidFill>
                  <a:srgbClr val="0070C0"/>
                </a:solidFill>
              </a:rPr>
              <a:t>TLB Reach</a:t>
            </a:r>
            <a:r>
              <a:rPr lang="en-US" altLang="en-US" dirty="0"/>
              <a:t> = (</a:t>
            </a:r>
            <a:r>
              <a:rPr lang="en-US" altLang="en-US" dirty="0">
                <a:solidFill>
                  <a:srgbClr val="0070C0"/>
                </a:solidFill>
              </a:rPr>
              <a:t>TLB Size</a:t>
            </a:r>
            <a:r>
              <a:rPr lang="en-US" altLang="en-US" dirty="0"/>
              <a:t>) </a:t>
            </a:r>
            <a:r>
              <a:rPr lang="en-US" altLang="en-US" dirty="0">
                <a:solidFill>
                  <a:srgbClr val="0070C0"/>
                </a:solidFill>
              </a:rPr>
              <a:t>X</a:t>
            </a:r>
            <a:r>
              <a:rPr lang="en-US" altLang="en-US" dirty="0"/>
              <a:t> (</a:t>
            </a:r>
            <a:r>
              <a:rPr lang="en-US" altLang="en-US" dirty="0">
                <a:solidFill>
                  <a:srgbClr val="0070C0"/>
                </a:solidFill>
              </a:rPr>
              <a:t>Page Size</a:t>
            </a:r>
            <a:r>
              <a:rPr lang="en-US" altLang="en-US" dirty="0"/>
              <a:t>)</a:t>
            </a:r>
          </a:p>
          <a:p>
            <a:endParaRPr lang="en-US" altLang="en-US" sz="800" dirty="0"/>
          </a:p>
          <a:p>
            <a:r>
              <a:rPr lang="en-US" altLang="en-US" dirty="0">
                <a:solidFill>
                  <a:srgbClr val="0070C0"/>
                </a:solidFill>
              </a:rPr>
              <a:t>Ideally</a:t>
            </a:r>
            <a:r>
              <a:rPr lang="en-US" altLang="en-US" dirty="0"/>
              <a:t>, the working set of each process is </a:t>
            </a:r>
            <a:r>
              <a:rPr lang="en-US" altLang="en-US" dirty="0">
                <a:solidFill>
                  <a:srgbClr val="0070C0"/>
                </a:solidFill>
              </a:rPr>
              <a:t>stored </a:t>
            </a:r>
            <a:r>
              <a:rPr lang="en-US" altLang="en-US" dirty="0"/>
              <a:t>in the </a:t>
            </a:r>
            <a:r>
              <a:rPr lang="en-US" altLang="en-US" dirty="0">
                <a:solidFill>
                  <a:srgbClr val="0070C0"/>
                </a:solidFill>
              </a:rPr>
              <a:t>TLB</a:t>
            </a:r>
          </a:p>
          <a:p>
            <a:pPr lvl="1"/>
            <a:r>
              <a:rPr lang="en-US" altLang="en-US" dirty="0">
                <a:solidFill>
                  <a:srgbClr val="0070C0"/>
                </a:solidFill>
              </a:rPr>
              <a:t>Otherwise </a:t>
            </a:r>
            <a:r>
              <a:rPr lang="en-US" altLang="en-US" dirty="0"/>
              <a:t>there is a high degree of page faults</a:t>
            </a:r>
          </a:p>
          <a:p>
            <a:pPr lvl="1"/>
            <a:endParaRPr lang="en-US" altLang="en-US" sz="800" dirty="0"/>
          </a:p>
          <a:p>
            <a:r>
              <a:rPr lang="en-US" altLang="en-US" dirty="0"/>
              <a:t>Increase the </a:t>
            </a:r>
            <a:r>
              <a:rPr lang="en-US" altLang="en-US" dirty="0">
                <a:solidFill>
                  <a:srgbClr val="0070C0"/>
                </a:solidFill>
              </a:rPr>
              <a:t>Page Size</a:t>
            </a:r>
          </a:p>
          <a:p>
            <a:pPr lvl="1"/>
            <a:r>
              <a:rPr lang="en-US" altLang="en-US" dirty="0"/>
              <a:t>This may lead to an increase in </a:t>
            </a:r>
            <a:r>
              <a:rPr lang="en-US" altLang="en-US" dirty="0">
                <a:solidFill>
                  <a:srgbClr val="0070C0"/>
                </a:solidFill>
              </a:rPr>
              <a:t>fragmentation</a:t>
            </a:r>
            <a:r>
              <a:rPr lang="en-US" altLang="en-US" dirty="0"/>
              <a:t> as not all applications require a large page size</a:t>
            </a:r>
          </a:p>
          <a:p>
            <a:pPr lvl="1"/>
            <a:endParaRPr lang="en-US" altLang="en-US" sz="800" dirty="0"/>
          </a:p>
          <a:p>
            <a:r>
              <a:rPr lang="en-US" altLang="en-US" dirty="0"/>
              <a:t>Provide </a:t>
            </a:r>
            <a:r>
              <a:rPr lang="en-US" altLang="en-US" dirty="0">
                <a:solidFill>
                  <a:srgbClr val="0070C0"/>
                </a:solidFill>
              </a:rPr>
              <a:t>Multiple Page Sizes</a:t>
            </a:r>
          </a:p>
          <a:p>
            <a:pPr lvl="1"/>
            <a:r>
              <a:rPr lang="en-US" altLang="en-US" dirty="0"/>
              <a:t>This allows applications that require </a:t>
            </a:r>
            <a:r>
              <a:rPr lang="en-US" altLang="en-US" dirty="0">
                <a:solidFill>
                  <a:srgbClr val="0070C0"/>
                </a:solidFill>
              </a:rPr>
              <a:t>larger page sizes</a:t>
            </a:r>
            <a:r>
              <a:rPr lang="en-US" altLang="en-US" dirty="0"/>
              <a:t> the opportunity to use them </a:t>
            </a:r>
            <a:r>
              <a:rPr lang="en-US" altLang="en-US" dirty="0">
                <a:solidFill>
                  <a:srgbClr val="0070C0"/>
                </a:solidFill>
              </a:rPr>
              <a:t>without </a:t>
            </a:r>
            <a:r>
              <a:rPr lang="en-US" altLang="en-US" dirty="0"/>
              <a:t>an </a:t>
            </a:r>
            <a:r>
              <a:rPr lang="en-US" altLang="en-US" dirty="0">
                <a:solidFill>
                  <a:srgbClr val="0070C0"/>
                </a:solidFill>
              </a:rPr>
              <a:t>increase </a:t>
            </a:r>
            <a:r>
              <a:rPr lang="en-US" altLang="en-US" dirty="0"/>
              <a:t>in fragmentation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9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IV) 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structure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77888" y="1104900"/>
            <a:ext cx="10311480" cy="4995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tabLst>
                <a:tab pos="3317875" algn="l"/>
                <a:tab pos="3649663" algn="l"/>
              </a:tabLst>
            </a:pPr>
            <a:r>
              <a:rPr lang="en-US" altLang="en-US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[128,128] data;</a:t>
            </a:r>
          </a:p>
          <a:p>
            <a:pPr lvl="1">
              <a:tabLst>
                <a:tab pos="3317875" algn="l"/>
                <a:tab pos="3649663" algn="l"/>
              </a:tabLst>
            </a:pPr>
            <a:r>
              <a:rPr lang="en-US" altLang="en-US" dirty="0" smtClean="0"/>
              <a:t>Each </a:t>
            </a:r>
            <a:r>
              <a:rPr lang="en-US" altLang="en-US" dirty="0" smtClean="0">
                <a:solidFill>
                  <a:srgbClr val="0070C0"/>
                </a:solidFill>
              </a:rPr>
              <a:t>row</a:t>
            </a:r>
            <a:r>
              <a:rPr lang="en-US" altLang="en-US" dirty="0" smtClean="0"/>
              <a:t> is stored in </a:t>
            </a:r>
            <a:r>
              <a:rPr lang="en-US" altLang="en-US" dirty="0" smtClean="0">
                <a:solidFill>
                  <a:srgbClr val="0070C0"/>
                </a:solidFill>
              </a:rPr>
              <a:t>one page</a:t>
            </a:r>
            <a:r>
              <a:rPr lang="en-US" altLang="en-US" dirty="0" smtClean="0"/>
              <a:t> </a:t>
            </a:r>
          </a:p>
          <a:p>
            <a:pPr lvl="1">
              <a:tabLst>
                <a:tab pos="3317875" algn="l"/>
                <a:tab pos="3649663" algn="l"/>
              </a:tabLst>
            </a:pPr>
            <a:r>
              <a:rPr lang="en-US" altLang="en-US" dirty="0" smtClean="0">
                <a:solidFill>
                  <a:srgbClr val="FF0000"/>
                </a:solidFill>
              </a:rPr>
              <a:t>Program 1 	</a:t>
            </a:r>
          </a:p>
          <a:p>
            <a:pPr>
              <a:buFont typeface="Monotype Sorts" pitchFamily="-84" charset="2"/>
              <a:buNone/>
              <a:tabLst>
                <a:tab pos="3317875" algn="l"/>
                <a:tab pos="3649663" algn="l"/>
              </a:tabLst>
            </a:pP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         	for (j = 0; j &lt;128; j++)</a:t>
            </a:r>
            <a:b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               for (</a:t>
            </a:r>
            <a:r>
              <a:rPr lang="en-US" altLang="en-US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= 0; </a:t>
            </a:r>
            <a:r>
              <a:rPr lang="en-US" altLang="en-US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&lt; 128; </a:t>
            </a:r>
            <a:r>
              <a:rPr lang="en-US" altLang="en-US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++)</a:t>
            </a:r>
            <a:b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                     data[</a:t>
            </a:r>
            <a:r>
              <a:rPr lang="en-US" altLang="en-US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i,j</a:t>
            </a: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] = 0;</a:t>
            </a:r>
            <a:b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</a:br>
            <a:endParaRPr lang="en-US" altLang="en-US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>
              <a:buFont typeface="Monotype Sorts" pitchFamily="-84" charset="2"/>
              <a:buNone/>
              <a:tabLst>
                <a:tab pos="3317875" algn="l"/>
                <a:tab pos="3649663" algn="l"/>
              </a:tabLst>
            </a:pPr>
            <a:r>
              <a:rPr lang="en-US" altLang="en-US" dirty="0" smtClean="0"/>
              <a:t>     </a:t>
            </a:r>
            <a:r>
              <a:rPr lang="en-US" altLang="en-US" dirty="0" smtClean="0">
                <a:solidFill>
                  <a:srgbClr val="0070C0"/>
                </a:solidFill>
              </a:rPr>
              <a:t>128 x 128 = 16,384</a:t>
            </a:r>
            <a:r>
              <a:rPr lang="en-US" altLang="en-US" dirty="0" smtClean="0"/>
              <a:t> page faults </a:t>
            </a:r>
            <a:br>
              <a:rPr lang="en-US" altLang="en-US" dirty="0" smtClean="0"/>
            </a:br>
            <a:endParaRPr lang="en-US" altLang="en-US" dirty="0" smtClean="0"/>
          </a:p>
          <a:p>
            <a:pPr lvl="1">
              <a:tabLst>
                <a:tab pos="3317875" algn="l"/>
                <a:tab pos="3649663" algn="l"/>
              </a:tabLst>
            </a:pP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Program 2</a:t>
            </a:r>
            <a:r>
              <a:rPr lang="en-US" altLang="en-US" dirty="0" smtClean="0"/>
              <a:t> 	</a:t>
            </a:r>
          </a:p>
          <a:p>
            <a:pPr lvl="1">
              <a:buFont typeface="Monotype Sorts" pitchFamily="-84" charset="2"/>
              <a:buNone/>
              <a:tabLst>
                <a:tab pos="3317875" algn="l"/>
                <a:tab pos="3649663" algn="l"/>
              </a:tabLst>
            </a:pPr>
            <a:r>
              <a:rPr lang="en-US" altLang="en-US" sz="2600" dirty="0" smtClean="0">
                <a:latin typeface="Courier New" panose="02070309020205020404" pitchFamily="49" charset="0"/>
              </a:rPr>
              <a:t>		</a:t>
            </a:r>
            <a:r>
              <a:rPr lang="en-US" altLang="en-US" sz="26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for (</a:t>
            </a:r>
            <a:r>
              <a:rPr lang="en-US" altLang="en-US" sz="2600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6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= 0; </a:t>
            </a:r>
            <a:r>
              <a:rPr lang="en-US" altLang="en-US" sz="2600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6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&lt; 128; </a:t>
            </a:r>
            <a:r>
              <a:rPr lang="en-US" altLang="en-US" sz="2600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6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++)</a:t>
            </a:r>
            <a:br>
              <a:rPr lang="en-US" altLang="en-US" sz="26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</a:br>
            <a:r>
              <a:rPr lang="en-US" altLang="en-US" sz="26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              </a:t>
            </a:r>
            <a:r>
              <a:rPr lang="en-US" altLang="en-US" sz="2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6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for (j = 0; j &lt; 128; j++)</a:t>
            </a:r>
            <a:br>
              <a:rPr lang="en-US" altLang="en-US" sz="26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</a:br>
            <a:r>
              <a:rPr lang="en-US" altLang="en-US" sz="26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                    data[</a:t>
            </a:r>
            <a:r>
              <a:rPr lang="en-US" altLang="en-US" sz="2600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i,j</a:t>
            </a:r>
            <a:r>
              <a:rPr lang="en-US" altLang="en-US" sz="26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] = 0;</a:t>
            </a:r>
          </a:p>
          <a:p>
            <a:pPr lvl="1">
              <a:buFont typeface="Monotype Sorts" pitchFamily="-84" charset="2"/>
              <a:buNone/>
              <a:tabLst>
                <a:tab pos="3317875" algn="l"/>
                <a:tab pos="3649663" algn="l"/>
              </a:tabLst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>
                <a:solidFill>
                  <a:srgbClr val="0070C0"/>
                </a:solidFill>
              </a:rPr>
              <a:t>128 </a:t>
            </a:r>
            <a:r>
              <a:rPr lang="en-US" altLang="en-US" dirty="0" smtClean="0"/>
              <a:t>page faults</a:t>
            </a:r>
          </a:p>
        </p:txBody>
      </p:sp>
    </p:spTree>
    <p:extLst>
      <p:ext uri="{BB962C8B-B14F-4D97-AF65-F5344CB8AC3E}">
        <p14:creationId xmlns:p14="http://schemas.microsoft.com/office/powerpoint/2010/main" val="9075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V) 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 lock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8171" y="1422400"/>
            <a:ext cx="6415923" cy="445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b="1" dirty="0" smtClean="0">
                <a:solidFill>
                  <a:srgbClr val="3366FF"/>
                </a:solidFill>
              </a:rPr>
              <a:t>I/O Interlock</a:t>
            </a:r>
            <a:r>
              <a:rPr lang="en-US" altLang="en-US" sz="2000" dirty="0" smtClean="0">
                <a:solidFill>
                  <a:srgbClr val="3366FF"/>
                </a:solidFill>
              </a:rPr>
              <a:t> </a:t>
            </a:r>
            <a:r>
              <a:rPr lang="en-US" altLang="en-US" sz="2000" dirty="0" smtClean="0"/>
              <a:t>– Pages must sometimes be locked into memory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Consider I/O - Pages that are used for copying a file from a device must be locked from being selected for eviction by a page replacement algorithm</a:t>
            </a:r>
          </a:p>
          <a:p>
            <a:endParaRPr lang="en-US" altLang="en-US" sz="2000" dirty="0" smtClean="0"/>
          </a:p>
          <a:p>
            <a:r>
              <a:rPr lang="en-US" altLang="en-US" sz="2000" b="1" dirty="0" smtClean="0">
                <a:solidFill>
                  <a:srgbClr val="3366FF"/>
                </a:solidFill>
              </a:rPr>
              <a:t>Pinning</a:t>
            </a:r>
            <a:r>
              <a:rPr lang="en-US" altLang="en-US" sz="2000" dirty="0" smtClean="0"/>
              <a:t> of pages to lock into memory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179" y="1641892"/>
            <a:ext cx="3401929" cy="3941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14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cdn.free-power-point-templates.com/articles/wp-content/uploads/2014/02/free-question-mark-powerpoin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658292"/>
            <a:ext cx="6692900" cy="395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32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Demand paging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of </a:t>
            </a:r>
            <a:r>
              <a:rPr lang="en-US" dirty="0" smtClean="0">
                <a:solidFill>
                  <a:srgbClr val="FF0000"/>
                </a:solidFill>
              </a:rPr>
              <a:t>valid-invalid</a:t>
            </a:r>
            <a:r>
              <a:rPr lang="en-US" dirty="0" smtClean="0"/>
              <a:t> bit</a:t>
            </a:r>
            <a:endParaRPr lang="en-US" dirty="0"/>
          </a:p>
        </p:txBody>
      </p:sp>
      <p:pic>
        <p:nvPicPr>
          <p:cNvPr id="4" name="Picture 4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564" y="1263316"/>
            <a:ext cx="4967288" cy="481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12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Page fault, its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5144837" cy="4913647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If there is a reference to a page, first reference to that page will </a:t>
            </a:r>
            <a:r>
              <a:rPr lang="en-US" altLang="en-US" sz="2000" dirty="0">
                <a:solidFill>
                  <a:srgbClr val="FF0000"/>
                </a:solidFill>
              </a:rPr>
              <a:t>trap</a:t>
            </a:r>
            <a:r>
              <a:rPr lang="en-US" altLang="en-US" sz="2000" dirty="0"/>
              <a:t> to operating system</a:t>
            </a:r>
            <a:r>
              <a:rPr lang="en-US" altLang="en-US" sz="2000" dirty="0" smtClean="0"/>
              <a:t>:</a:t>
            </a:r>
            <a:r>
              <a:rPr lang="en-US" altLang="en-US" sz="2000" dirty="0" smtClean="0">
                <a:solidFill>
                  <a:srgbClr val="3366FF"/>
                </a:solidFill>
                <a:sym typeface="Symbol" panose="05050102010706020507" pitchFamily="18" charset="2"/>
              </a:rPr>
              <a:t>    </a:t>
            </a:r>
            <a:r>
              <a:rPr lang="en-US" altLang="en-US" sz="2000" b="1" dirty="0" smtClean="0">
                <a:solidFill>
                  <a:srgbClr val="3366FF"/>
                </a:solidFill>
                <a:sym typeface="Symbol" panose="05050102010706020507" pitchFamily="18" charset="2"/>
              </a:rPr>
              <a:t>page fault</a:t>
            </a:r>
          </a:p>
          <a:p>
            <a:pPr>
              <a:buNone/>
            </a:pPr>
            <a:endParaRPr lang="en-US" sz="2000" b="1" dirty="0">
              <a:solidFill>
                <a:srgbClr val="3366FF"/>
              </a:solidFill>
              <a:sym typeface="Symbol" panose="05050102010706020507" pitchFamily="18" charset="2"/>
            </a:endParaRPr>
          </a:p>
          <a:p>
            <a:pPr marL="228600" lvl="1"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/>
              <a:t>Extreme case – start process with </a:t>
            </a:r>
            <a:r>
              <a:rPr lang="en-US" altLang="en-US" sz="2000" i="1" dirty="0">
                <a:solidFill>
                  <a:srgbClr val="FF0000"/>
                </a:solidFill>
              </a:rPr>
              <a:t>no</a:t>
            </a:r>
            <a:r>
              <a:rPr lang="en-US" altLang="en-US" sz="2000" dirty="0">
                <a:solidFill>
                  <a:srgbClr val="FF0000"/>
                </a:solidFill>
              </a:rPr>
              <a:t> pages</a:t>
            </a:r>
            <a:r>
              <a:rPr lang="en-US" altLang="en-US" sz="2000" dirty="0"/>
              <a:t> in </a:t>
            </a:r>
            <a:r>
              <a:rPr lang="en-US" altLang="en-US" sz="2000" dirty="0" smtClean="0"/>
              <a:t>memory (</a:t>
            </a:r>
            <a:r>
              <a:rPr lang="en-US" altLang="en-US" sz="1800" b="1" dirty="0">
                <a:solidFill>
                  <a:srgbClr val="3366FF"/>
                </a:solidFill>
              </a:rPr>
              <a:t>Pure demand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paging</a:t>
            </a:r>
            <a:r>
              <a:rPr lang="en-US" altLang="en-US" sz="2000" dirty="0" smtClean="0"/>
              <a:t>)</a:t>
            </a:r>
          </a:p>
          <a:p>
            <a:pPr lvl="1"/>
            <a:r>
              <a:rPr lang="en-US" altLang="en-US" sz="1600" dirty="0"/>
              <a:t>OS sets instruction pointer to first instruction of process, non-memory-resident -&gt; page fault</a:t>
            </a:r>
          </a:p>
          <a:p>
            <a:pPr lvl="1"/>
            <a:endParaRPr lang="en-US" altLang="en-US" sz="1600" dirty="0"/>
          </a:p>
          <a:p>
            <a:pPr>
              <a:buNone/>
            </a:pPr>
            <a:endParaRPr lang="en-US" sz="2000" dirty="0"/>
          </a:p>
        </p:txBody>
      </p:sp>
      <p:pic>
        <p:nvPicPr>
          <p:cNvPr id="4" name="Picture 4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048" y="1263316"/>
            <a:ext cx="5800725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22609" y="4567808"/>
            <a:ext cx="5469639" cy="1769507"/>
            <a:chOff x="222609" y="4567808"/>
            <a:chExt cx="5469639" cy="1769507"/>
          </a:xfrm>
        </p:grpSpPr>
        <p:sp>
          <p:nvSpPr>
            <p:cNvPr id="5" name="Rectangle 4"/>
            <p:cNvSpPr/>
            <p:nvPr/>
          </p:nvSpPr>
          <p:spPr>
            <a:xfrm>
              <a:off x="222609" y="4567808"/>
              <a:ext cx="54696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>
                  <a:solidFill>
                    <a:srgbClr val="3366FF"/>
                  </a:solidFill>
                  <a:sym typeface="Symbol" panose="05050102010706020507" pitchFamily="18" charset="2"/>
                </a:rPr>
                <a:t>What happens for an instruction with page fault?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7262" y="4937140"/>
              <a:ext cx="3419475" cy="1400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612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Stages in </a:t>
            </a:r>
            <a:r>
              <a:rPr lang="en-US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demand paging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88765" y="890336"/>
            <a:ext cx="8405729" cy="549843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Trap to the operating system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Save the user registers and process state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Determine that the interrupt was a page fault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 that the page reference was legal and determine the location of the page on the disk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Issue a read from the disk to a free frame:</a:t>
            </a:r>
          </a:p>
          <a:p>
            <a:pPr marL="798513" lvl="1" indent="-341313"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Wait in a queue for this device until the read request is serviced</a:t>
            </a:r>
          </a:p>
          <a:p>
            <a:pPr marL="798513" lvl="1" indent="-341313"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Wait for the device seek and/or latency time</a:t>
            </a:r>
          </a:p>
          <a:p>
            <a:pPr marL="798513" lvl="1" indent="-341313"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Begin the transfer of the page to a free frame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While waiting, allocate the CPU to some other user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Receive an interrupt from the disk I/O subsystem (I/O completed)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Save the registers and process state for the other user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Determine that the interrupt was from the disk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Correct the page table and other tables to show page is now in memory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Wait for the CPU to be allocated to this process again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Restore the user registers, process state, and new page table, and then resume the interrupted instruction</a:t>
            </a:r>
          </a:p>
          <a:p>
            <a:pPr>
              <a:tabLst>
                <a:tab pos="2163763" algn="l"/>
                <a:tab pos="2855913" algn="l"/>
              </a:tabLst>
            </a:pPr>
            <a:endParaRPr lang="en-US" altLang="en-US" sz="3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5505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Performance of </a:t>
            </a:r>
            <a:r>
              <a:rPr lang="en-US" altLang="en-US" dirty="0" smtClean="0"/>
              <a:t>demand 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tabLst>
                <a:tab pos="2163763" algn="l"/>
                <a:tab pos="2855913" algn="l"/>
              </a:tabLst>
            </a:pPr>
            <a:r>
              <a:rPr lang="en-US" altLang="en-US" dirty="0"/>
              <a:t>Three major activities</a:t>
            </a:r>
          </a:p>
          <a:p>
            <a:pPr lvl="1">
              <a:lnSpc>
                <a:spcPct val="120000"/>
              </a:lnSpc>
              <a:tabLst>
                <a:tab pos="2163763" algn="l"/>
                <a:tab pos="2855913" algn="l"/>
              </a:tabLst>
            </a:pPr>
            <a:r>
              <a:rPr lang="en-US" altLang="en-US" dirty="0">
                <a:solidFill>
                  <a:srgbClr val="0070C0"/>
                </a:solidFill>
              </a:rPr>
              <a:t>Service the interrupt</a:t>
            </a:r>
            <a:r>
              <a:rPr lang="en-US" altLang="en-US" dirty="0"/>
              <a:t> – careful coding means just several hundred instructions needed</a:t>
            </a:r>
          </a:p>
          <a:p>
            <a:pPr lvl="1">
              <a:lnSpc>
                <a:spcPct val="120000"/>
              </a:lnSpc>
              <a:tabLst>
                <a:tab pos="2163763" algn="l"/>
                <a:tab pos="2855913" algn="l"/>
              </a:tabLst>
            </a:pPr>
            <a:r>
              <a:rPr lang="en-US" altLang="en-US" dirty="0">
                <a:solidFill>
                  <a:srgbClr val="0070C0"/>
                </a:solidFill>
              </a:rPr>
              <a:t>Read the page</a:t>
            </a:r>
            <a:r>
              <a:rPr lang="en-US" altLang="en-US" dirty="0"/>
              <a:t> – lots of time</a:t>
            </a:r>
          </a:p>
          <a:p>
            <a:pPr lvl="1">
              <a:lnSpc>
                <a:spcPct val="120000"/>
              </a:lnSpc>
              <a:tabLst>
                <a:tab pos="2163763" algn="l"/>
                <a:tab pos="2855913" algn="l"/>
              </a:tabLst>
            </a:pPr>
            <a:r>
              <a:rPr lang="en-US" altLang="en-US" dirty="0">
                <a:solidFill>
                  <a:srgbClr val="0070C0"/>
                </a:solidFill>
              </a:rPr>
              <a:t>Restart the process</a:t>
            </a:r>
            <a:r>
              <a:rPr lang="en-US" altLang="en-US" dirty="0"/>
              <a:t> – again just a small amount of time</a:t>
            </a:r>
          </a:p>
          <a:p>
            <a:pPr>
              <a:lnSpc>
                <a:spcPct val="120000"/>
              </a:lnSpc>
              <a:tabLst>
                <a:tab pos="2163763" algn="l"/>
                <a:tab pos="2855913" algn="l"/>
              </a:tabLst>
            </a:pPr>
            <a:r>
              <a:rPr lang="en-US" altLang="en-US" dirty="0"/>
              <a:t>Page Fault Rate 0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olidFill>
                  <a:srgbClr val="0070C0"/>
                </a:solidFill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 1</a:t>
            </a:r>
          </a:p>
          <a:p>
            <a:pPr lvl="1">
              <a:lnSpc>
                <a:spcPct val="120000"/>
              </a:lnSpc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i="1" dirty="0">
                <a:solidFill>
                  <a:srgbClr val="0070C0"/>
                </a:solidFill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no page faults </a:t>
            </a:r>
          </a:p>
          <a:p>
            <a:pPr lvl="1">
              <a:lnSpc>
                <a:spcPct val="120000"/>
              </a:lnSpc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i="1" dirty="0">
                <a:solidFill>
                  <a:srgbClr val="0070C0"/>
                </a:solidFill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every </a:t>
            </a:r>
            <a:r>
              <a:rPr lang="en-US" altLang="en-US" dirty="0">
                <a:sym typeface="Symbol" panose="05050102010706020507" pitchFamily="18" charset="2"/>
              </a:rPr>
              <a:t>reference is a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fault</a:t>
            </a:r>
          </a:p>
          <a:p>
            <a:pPr>
              <a:lnSpc>
                <a:spcPct val="120000"/>
              </a:lnSpc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Effective Access Time (EAT)</a:t>
            </a:r>
          </a:p>
          <a:p>
            <a:pPr>
              <a:lnSpc>
                <a:spcPct val="120000"/>
              </a:lnSpc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		EAT = (1 – </a:t>
            </a:r>
            <a:r>
              <a:rPr lang="en-US" altLang="en-US" i="1" dirty="0">
                <a:solidFill>
                  <a:srgbClr val="0070C0"/>
                </a:solidFill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) x memory access</a:t>
            </a:r>
          </a:p>
          <a:p>
            <a:pPr>
              <a:lnSpc>
                <a:spcPct val="120000"/>
              </a:lnSpc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			+ </a:t>
            </a:r>
            <a:r>
              <a:rPr lang="en-US" altLang="en-US" i="1" dirty="0">
                <a:solidFill>
                  <a:srgbClr val="0070C0"/>
                </a:solidFill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page fault overhead</a:t>
            </a:r>
          </a:p>
          <a:p>
            <a:pPr>
              <a:lnSpc>
                <a:spcPct val="120000"/>
              </a:lnSpc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			           +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swap page out</a:t>
            </a:r>
          </a:p>
          <a:p>
            <a:pPr>
              <a:lnSpc>
                <a:spcPct val="120000"/>
              </a:lnSpc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			           +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swap page in</a:t>
            </a:r>
            <a:r>
              <a:rPr lang="en-US" altLang="en-US" dirty="0">
                <a:sym typeface="Symbol" panose="05050102010706020507" pitchFamily="18" charset="2"/>
              </a:rPr>
              <a:t> )</a:t>
            </a:r>
          </a:p>
          <a:p>
            <a:pPr>
              <a:lnSpc>
                <a:spcPct val="120000"/>
              </a:lnSpc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6880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53665"/>
            <a:ext cx="12191999" cy="624639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Demand </a:t>
            </a:r>
            <a:r>
              <a:rPr lang="en-US" altLang="en-US" smtClean="0"/>
              <a:t>paging example</a:t>
            </a:r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57250" y="1068388"/>
            <a:ext cx="10103518" cy="4849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tabLst>
                <a:tab pos="1773238" algn="l"/>
                <a:tab pos="2278063" algn="l"/>
              </a:tabLst>
            </a:pPr>
            <a:r>
              <a:rPr lang="en-US" altLang="en-US" sz="1800" dirty="0">
                <a:solidFill>
                  <a:srgbClr val="0070C0"/>
                </a:solidFill>
              </a:rPr>
              <a:t>Memory access time</a:t>
            </a:r>
            <a:r>
              <a:rPr lang="en-US" altLang="en-US" sz="1800" dirty="0"/>
              <a:t> = 200 nanoseconds</a:t>
            </a:r>
          </a:p>
          <a:p>
            <a:pPr>
              <a:lnSpc>
                <a:spcPct val="120000"/>
              </a:lnSpc>
              <a:tabLst>
                <a:tab pos="1773238" algn="l"/>
                <a:tab pos="2278063" algn="l"/>
              </a:tabLst>
            </a:pPr>
            <a:r>
              <a:rPr lang="en-US" altLang="en-US" sz="1800" dirty="0">
                <a:solidFill>
                  <a:srgbClr val="0070C0"/>
                </a:solidFill>
              </a:rPr>
              <a:t>Average</a:t>
            </a:r>
            <a:r>
              <a:rPr lang="en-US" altLang="en-US" sz="1800" dirty="0"/>
              <a:t> page-fault </a:t>
            </a:r>
            <a:r>
              <a:rPr lang="en-US" altLang="en-US" sz="1800" dirty="0">
                <a:solidFill>
                  <a:srgbClr val="0070C0"/>
                </a:solidFill>
              </a:rPr>
              <a:t>service time</a:t>
            </a:r>
            <a:r>
              <a:rPr lang="en-US" altLang="en-US" sz="1800" dirty="0"/>
              <a:t> = 8 milliseconds</a:t>
            </a:r>
          </a:p>
          <a:p>
            <a:pPr>
              <a:lnSpc>
                <a:spcPct val="120000"/>
              </a:lnSpc>
              <a:tabLst>
                <a:tab pos="1773238" algn="l"/>
                <a:tab pos="2278063" algn="l"/>
              </a:tabLst>
            </a:pPr>
            <a:r>
              <a:rPr lang="en-US" altLang="en-US" sz="1800" dirty="0"/>
              <a:t>EAT = (1 – p) x 200 + p (8 milliseconds) </a:t>
            </a:r>
          </a:p>
          <a:p>
            <a:pPr>
              <a:lnSpc>
                <a:spcPct val="120000"/>
              </a:lnSpc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sz="1800" dirty="0"/>
              <a:t>	        = (1 – </a:t>
            </a:r>
            <a:r>
              <a:rPr lang="en-US" altLang="en-US" sz="1800" dirty="0" smtClean="0"/>
              <a:t>p)  </a:t>
            </a:r>
            <a:r>
              <a:rPr lang="en-US" altLang="en-US" sz="1800" dirty="0"/>
              <a:t>x 200 + p x 8,000,000 </a:t>
            </a:r>
          </a:p>
          <a:p>
            <a:pPr>
              <a:lnSpc>
                <a:spcPct val="120000"/>
              </a:lnSpc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sz="1800" dirty="0"/>
              <a:t>              = 200 + p x 7,999,800</a:t>
            </a:r>
          </a:p>
          <a:p>
            <a:pPr>
              <a:lnSpc>
                <a:spcPct val="120000"/>
              </a:lnSpc>
              <a:tabLst>
                <a:tab pos="1773238" algn="l"/>
                <a:tab pos="2278063" algn="l"/>
              </a:tabLst>
            </a:pPr>
            <a:r>
              <a:rPr lang="en-US" altLang="en-US" sz="1800" dirty="0"/>
              <a:t>If </a:t>
            </a:r>
            <a:r>
              <a:rPr lang="en-US" altLang="en-US" sz="1800" dirty="0">
                <a:solidFill>
                  <a:srgbClr val="0070C0"/>
                </a:solidFill>
              </a:rPr>
              <a:t>one access out of 1,000 </a:t>
            </a:r>
            <a:r>
              <a:rPr lang="en-US" altLang="en-US" sz="1800" dirty="0"/>
              <a:t>causes a page fault, then</a:t>
            </a:r>
          </a:p>
          <a:p>
            <a:pPr>
              <a:lnSpc>
                <a:spcPct val="120000"/>
              </a:lnSpc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sz="1800" dirty="0"/>
              <a:t>         EAT = 8.2 microseconds. </a:t>
            </a:r>
          </a:p>
          <a:p>
            <a:pPr>
              <a:lnSpc>
                <a:spcPct val="120000"/>
              </a:lnSpc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sz="1800" dirty="0"/>
              <a:t>      This is a slowdown by a factor of 40!!</a:t>
            </a:r>
          </a:p>
          <a:p>
            <a:pPr>
              <a:lnSpc>
                <a:spcPct val="120000"/>
              </a:lnSpc>
              <a:tabLst>
                <a:tab pos="1773238" algn="l"/>
                <a:tab pos="2278063" algn="l"/>
              </a:tabLst>
            </a:pPr>
            <a:r>
              <a:rPr lang="en-US" altLang="en-US" sz="1800" dirty="0"/>
              <a:t>If want </a:t>
            </a:r>
            <a:r>
              <a:rPr lang="en-US" altLang="en-US" sz="1800" dirty="0">
                <a:solidFill>
                  <a:srgbClr val="0070C0"/>
                </a:solidFill>
              </a:rPr>
              <a:t>performance degradation &lt; 10 percent</a:t>
            </a:r>
          </a:p>
          <a:p>
            <a:pPr lvl="1">
              <a:lnSpc>
                <a:spcPct val="120000"/>
              </a:lnSpc>
              <a:tabLst>
                <a:tab pos="1773238" algn="l"/>
                <a:tab pos="2278063" algn="l"/>
              </a:tabLst>
            </a:pPr>
            <a:r>
              <a:rPr lang="en-US" altLang="en-US" sz="1600" dirty="0"/>
              <a:t>220 &gt; 200 + 7,999,800 x p</a:t>
            </a:r>
            <a:br>
              <a:rPr lang="en-US" altLang="en-US" sz="1600" dirty="0"/>
            </a:br>
            <a:r>
              <a:rPr lang="en-US" altLang="en-US" sz="1600" dirty="0"/>
              <a:t>20 &gt; 7,999,800 x p</a:t>
            </a:r>
          </a:p>
          <a:p>
            <a:pPr lvl="1">
              <a:lnSpc>
                <a:spcPct val="120000"/>
              </a:lnSpc>
              <a:tabLst>
                <a:tab pos="1773238" algn="l"/>
                <a:tab pos="2278063" algn="l"/>
              </a:tabLst>
            </a:pPr>
            <a:r>
              <a:rPr lang="en-US" altLang="en-US" sz="1600" dirty="0"/>
              <a:t>p &lt; .0000025</a:t>
            </a:r>
          </a:p>
          <a:p>
            <a:pPr lvl="1">
              <a:lnSpc>
                <a:spcPct val="120000"/>
              </a:lnSpc>
              <a:tabLst>
                <a:tab pos="1773238" algn="l"/>
                <a:tab pos="2278063" algn="l"/>
              </a:tabLst>
            </a:pPr>
            <a:r>
              <a:rPr lang="en-US" altLang="en-US" sz="1600" dirty="0"/>
              <a:t>&lt; one page fault in every 400,000 memory </a:t>
            </a:r>
            <a:r>
              <a:rPr lang="en-US" altLang="en-US" sz="1600" dirty="0" smtClean="0"/>
              <a:t>accesses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2922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 anchor="ctr">
        <a:noAutofit/>
      </a:bodyPr>
      <a:lstStyle>
        <a:defPPr>
          <a:defRPr sz="1200" b="0" dirty="0" smtClean="0">
            <a:solidFill>
              <a:schemeClr val="bg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3701</TotalTime>
  <Words>1520</Words>
  <Application>Microsoft Office PowerPoint</Application>
  <PresentationFormat>Widescreen</PresentationFormat>
  <Paragraphs>260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7" baseType="lpstr">
      <vt:lpstr>ＭＳ Ｐゴシック</vt:lpstr>
      <vt:lpstr>Arial</vt:lpstr>
      <vt:lpstr>Calibri</vt:lpstr>
      <vt:lpstr>Calibri Light</vt:lpstr>
      <vt:lpstr>Constantia</vt:lpstr>
      <vt:lpstr>Courier New</vt:lpstr>
      <vt:lpstr>HG明朝E</vt:lpstr>
      <vt:lpstr>Monotype Sorts</vt:lpstr>
      <vt:lpstr>Segoe UI</vt:lpstr>
      <vt:lpstr>Segoe UI Semibold</vt:lpstr>
      <vt:lpstr>Symbol</vt:lpstr>
      <vt:lpstr>Times New Roman</vt:lpstr>
      <vt:lpstr>Wingdings</vt:lpstr>
      <vt:lpstr>Office Theme</vt:lpstr>
      <vt:lpstr>Virtual Memory Management</vt:lpstr>
      <vt:lpstr>Virtual memory &gt; physical memory</vt:lpstr>
      <vt:lpstr>Virtual address space</vt:lpstr>
      <vt:lpstr>Demand paging</vt:lpstr>
      <vt:lpstr>Demand paging implementation</vt:lpstr>
      <vt:lpstr>Page fault, its handler</vt:lpstr>
      <vt:lpstr>Stages in demand paging</vt:lpstr>
      <vt:lpstr>Performance of demand paging</vt:lpstr>
      <vt:lpstr>Demand paging example</vt:lpstr>
      <vt:lpstr>Copy-on-Write</vt:lpstr>
      <vt:lpstr>Page replacement</vt:lpstr>
      <vt:lpstr>Page replacement</vt:lpstr>
      <vt:lpstr>Page faults vs. # of frames</vt:lpstr>
      <vt:lpstr>First-In-First-Out (FIFO) algorithm</vt:lpstr>
      <vt:lpstr>Optimal algorithm</vt:lpstr>
      <vt:lpstr>Least Recently Used (LRU)</vt:lpstr>
      <vt:lpstr>Second-Chance (clock) algorithm = NRU</vt:lpstr>
      <vt:lpstr>LFU, MFU</vt:lpstr>
      <vt:lpstr>Global vs. Local allocation</vt:lpstr>
      <vt:lpstr>Thrashing (نامتعادل، کوبیدگی)</vt:lpstr>
      <vt:lpstr>Thrashing</vt:lpstr>
      <vt:lpstr>Demand paging vs. thrashing </vt:lpstr>
      <vt:lpstr>Solutions for Thrashing</vt:lpstr>
      <vt:lpstr>1) Working-set model</vt:lpstr>
      <vt:lpstr>Working set of a program</vt:lpstr>
      <vt:lpstr>Keeping track of the working set</vt:lpstr>
      <vt:lpstr>2) Page-fault frequency</vt:lpstr>
      <vt:lpstr>Working sets and Page fault rates</vt:lpstr>
      <vt:lpstr>Memory mapped files, IOs</vt:lpstr>
      <vt:lpstr>Memory-mapped files</vt:lpstr>
      <vt:lpstr>Memory mapped files</vt:lpstr>
      <vt:lpstr>Kernel memory allocation &amp; Virtual memory allocation</vt:lpstr>
      <vt:lpstr>1) Buddy system allocator</vt:lpstr>
      <vt:lpstr>Buddy system allocator scheme</vt:lpstr>
      <vt:lpstr>2) Slab allocator</vt:lpstr>
      <vt:lpstr>Slab allocation scheme</vt:lpstr>
      <vt:lpstr>Some important points</vt:lpstr>
      <vt:lpstr>I) Prepaging</vt:lpstr>
      <vt:lpstr>II) Page Size</vt:lpstr>
      <vt:lpstr>III) TLB reach</vt:lpstr>
      <vt:lpstr>IV) Program structure</vt:lpstr>
      <vt:lpstr>V) IO lock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Hamid</cp:lastModifiedBy>
  <cp:revision>2151</cp:revision>
  <dcterms:created xsi:type="dcterms:W3CDTF">2015-07-09T15:22:03Z</dcterms:created>
  <dcterms:modified xsi:type="dcterms:W3CDTF">2017-12-10T04:24:45Z</dcterms:modified>
</cp:coreProperties>
</file>