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83" r:id="rId3"/>
    <p:sldId id="482" r:id="rId4"/>
    <p:sldId id="484" r:id="rId5"/>
    <p:sldId id="485" r:id="rId6"/>
    <p:sldId id="486" r:id="rId7"/>
    <p:sldId id="488" r:id="rId8"/>
    <p:sldId id="489" r:id="rId9"/>
    <p:sldId id="490" r:id="rId10"/>
    <p:sldId id="491" r:id="rId11"/>
    <p:sldId id="492" r:id="rId12"/>
    <p:sldId id="493" r:id="rId13"/>
    <p:sldId id="516" r:id="rId14"/>
    <p:sldId id="517" r:id="rId15"/>
    <p:sldId id="518" r:id="rId16"/>
    <p:sldId id="519" r:id="rId17"/>
    <p:sldId id="520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15" r:id="rId29"/>
    <p:sldId id="511" r:id="rId30"/>
    <p:sldId id="512" r:id="rId31"/>
    <p:sldId id="513" r:id="rId32"/>
    <p:sldId id="514" r:id="rId33"/>
    <p:sldId id="31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  <a:srgbClr val="CCFFFF"/>
    <a:srgbClr val="00FF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99" autoAdjust="0"/>
  </p:normalViewPr>
  <p:slideViewPr>
    <p:cSldViewPr snapToGrid="0">
      <p:cViewPr varScale="1">
        <p:scale>
          <a:sx n="117" d="100"/>
          <a:sy n="117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5DE5-58D3-48B1-B317-82A0B525C215}" type="datetimeFigureOut">
              <a:rPr lang="en-US" smtClean="0"/>
              <a:t>2017/12/12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43661-7627-44BA-A6CC-537E81137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0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B13C-888D-43A3-A09A-F537282FE818}" type="datetimeFigureOut">
              <a:rPr lang="en-US" smtClean="0"/>
              <a:t>2017/12/12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D3545-B492-47AD-BA9C-F77EA58E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9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316" y="2442412"/>
            <a:ext cx="9404684" cy="1215188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322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888202" y="656975"/>
            <a:ext cx="4485778" cy="970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Amirkabir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University of Technology</a:t>
            </a:r>
          </a:p>
          <a:p>
            <a:pPr algn="just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(Tehran Polytechnic)</a:t>
            </a:r>
          </a:p>
          <a:p>
            <a:pPr algn="just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Department of Computer Engineering and Information</a:t>
            </a:r>
            <a:r>
              <a:rPr lang="en-US" sz="1200" b="1" baseline="0" dirty="0" smtClean="0">
                <a:solidFill>
                  <a:schemeClr val="accent5">
                    <a:lumMod val="75000"/>
                  </a:schemeClr>
                </a:solidFill>
              </a:rPr>
              <a:t> Technology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84" y="527289"/>
            <a:ext cx="1047985" cy="110923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flipV="1">
            <a:off x="2865513" y="1675920"/>
            <a:ext cx="560471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7" name="Rectangle 6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2015/11/22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576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3C51-C9F6-4E71-AFD7-52FD8BC039F1}" type="datetime1">
              <a:rPr lang="en-US" smtClean="0"/>
              <a:t>2017/12/12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9748-7BD8-4B46-8C7A-E892DE87FAB4}" type="datetime1">
              <a:rPr lang="en-US" smtClean="0"/>
              <a:t>2017/12/12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7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584-E329-4F4A-AC02-6CE69C68B1A9}" type="datetime1">
              <a:rPr lang="en-US" smtClean="0"/>
              <a:t>2017/12/12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Ø"/>
              <a:defRPr>
                <a:latin typeface="Segoe UI Semibold" panose="020B0702040204020203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>
                <a:latin typeface="Segoe UI Semibold" panose="020B0702040204020203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latin typeface="Segoe UI Semibold" panose="020B07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2015/11/22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657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" y="2383255"/>
            <a:ext cx="12191999" cy="1394660"/>
          </a:xfrm>
          <a:noFill/>
        </p:spPr>
        <p:txBody>
          <a:bodyPr>
            <a:noAutofit/>
          </a:bodyPr>
          <a:lstStyle>
            <a:lvl1pPr algn="ctr">
              <a:defRPr sz="48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2015/11/22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806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C35F-1660-4D08-AD38-B9FE2ED9D2FF}" type="datetime1">
              <a:rPr lang="en-US" smtClean="0"/>
              <a:t>2017/12/12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09-AA3E-4B70-9930-22580A7FDD9F}" type="datetime1">
              <a:rPr lang="en-US" smtClean="0"/>
              <a:t>2017/12/12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1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CDD9-AE6F-44B2-A640-38DBFED1269E}" type="datetime1">
              <a:rPr lang="en-US" smtClean="0"/>
              <a:t>2017/12/12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B44A-6F1D-4395-8373-4E99E4C6DBD5}" type="datetime1">
              <a:rPr lang="en-US" smtClean="0"/>
              <a:t>2017/12/12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6051-12E7-4E65-A2F9-A113526CF979}" type="datetime1">
              <a:rPr lang="en-US" smtClean="0"/>
              <a:t>2017/12/12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A6C5-1F81-4B95-B248-D916C2D96408}" type="datetime1">
              <a:rPr lang="en-US" smtClean="0"/>
              <a:t>2017/12/12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0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357A-10B4-4A5D-90A6-7230FA8A19AE}" type="datetime1">
              <a:rPr lang="en-US" smtClean="0"/>
              <a:t>2017/12/12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4444"/>
            <a:ext cx="9144000" cy="125328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Mass Storage Systems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C-SCAN (Circular SCAN)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73" y="1479888"/>
            <a:ext cx="5880350" cy="4121641"/>
          </a:xfr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/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Provides a more </a:t>
            </a: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uniform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wait time 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than SCAN</a:t>
            </a:r>
          </a:p>
          <a:p>
            <a:pPr marL="0"/>
            <a:endParaRPr lang="en-US" altLang="en-US" sz="2000" dirty="0" smtClean="0">
              <a:solidFill>
                <a:schemeClr val="dk1"/>
              </a:solidFill>
              <a:latin typeface="+mn-lt"/>
            </a:endParaRPr>
          </a:p>
          <a:p>
            <a:pPr marL="0"/>
            <a:r>
              <a:rPr lang="en-US" altLang="en-US" sz="2000" dirty="0" smtClean="0">
                <a:solidFill>
                  <a:schemeClr val="dk1"/>
                </a:solidFill>
                <a:latin typeface="+mn-lt"/>
              </a:rPr>
              <a:t>The 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head moves from </a:t>
            </a: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one end 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of the disk to </a:t>
            </a: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the other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, servicing requests as it goes</a:t>
            </a:r>
          </a:p>
          <a:p>
            <a:pPr marL="457200" lvl="1"/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When it </a:t>
            </a: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reaches the other end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, however, it immediately returns to the </a:t>
            </a: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beginning of the disk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, </a:t>
            </a: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without servicing any requests 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on the </a:t>
            </a:r>
            <a:r>
              <a:rPr lang="en-US" altLang="en-US" sz="2000" dirty="0">
                <a:solidFill>
                  <a:srgbClr val="00B050"/>
                </a:solidFill>
                <a:latin typeface="+mn-lt"/>
              </a:rPr>
              <a:t>return trip</a:t>
            </a:r>
          </a:p>
          <a:p>
            <a:pPr marL="0"/>
            <a:endParaRPr lang="en-US" altLang="en-US" sz="2000" dirty="0" smtClean="0">
              <a:solidFill>
                <a:schemeClr val="dk1"/>
              </a:solidFill>
              <a:latin typeface="+mn-lt"/>
            </a:endParaRPr>
          </a:p>
          <a:p>
            <a:pPr marL="0"/>
            <a:r>
              <a:rPr lang="en-US" altLang="en-US" sz="2000" dirty="0" smtClean="0">
                <a:solidFill>
                  <a:schemeClr val="dk1"/>
                </a:solidFill>
                <a:latin typeface="+mn-lt"/>
              </a:rPr>
              <a:t>Treats 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the cylinders as a </a:t>
            </a: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circular list 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that </a:t>
            </a: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wraps 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around from the last cylinder to the first one</a:t>
            </a:r>
          </a:p>
          <a:p>
            <a:pPr marL="0"/>
            <a:endParaRPr lang="en-US" altLang="en-US" sz="2000" dirty="0" smtClean="0">
              <a:solidFill>
                <a:schemeClr val="dk1"/>
              </a:solidFill>
              <a:latin typeface="+mn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6" t="3731" r="925" b="3731"/>
          <a:stretch>
            <a:fillRect/>
          </a:stretch>
        </p:blipFill>
        <p:spPr bwMode="auto">
          <a:xfrm>
            <a:off x="6389685" y="1421649"/>
            <a:ext cx="5802313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3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3665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LOOK and C-LOOK </a:t>
            </a:r>
            <a:r>
              <a:rPr lang="en-US" altLang="en-US" smtClean="0"/>
              <a:t>(Circular </a:t>
            </a:r>
            <a:r>
              <a:rPr lang="en-US" altLang="en-US" dirty="0" smtClean="0"/>
              <a:t>LOOK)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29" y="2767260"/>
            <a:ext cx="5943600" cy="2544286"/>
          </a:xfr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/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LOOK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 a version of </a:t>
            </a:r>
            <a:r>
              <a:rPr lang="en-US" altLang="en-US" sz="2000" dirty="0" smtClean="0">
                <a:solidFill>
                  <a:srgbClr val="0070C0"/>
                </a:solidFill>
                <a:latin typeface="+mn-lt"/>
              </a:rPr>
              <a:t>SCAN</a:t>
            </a:r>
          </a:p>
          <a:p>
            <a:pPr marL="0"/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C-LOOK</a:t>
            </a:r>
            <a:r>
              <a:rPr lang="en-US" altLang="en-US" sz="2000" dirty="0" smtClean="0">
                <a:solidFill>
                  <a:schemeClr val="dk1"/>
                </a:solidFill>
                <a:latin typeface="+mn-lt"/>
              </a:rPr>
              <a:t> 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a version of </a:t>
            </a: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C-SCAN</a:t>
            </a:r>
          </a:p>
          <a:p>
            <a:pPr marL="0"/>
            <a:endParaRPr lang="en-US" altLang="en-US" sz="2000" dirty="0">
              <a:solidFill>
                <a:schemeClr val="dk1"/>
              </a:solidFill>
              <a:latin typeface="+mn-lt"/>
            </a:endParaRPr>
          </a:p>
          <a:p>
            <a:pPr marL="0"/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Arm only goes as far as the last request in each direction, then reverses direction immediately, without first going all the way to the end of the disk </a:t>
            </a:r>
          </a:p>
          <a:p>
            <a:pPr marL="0" indent="0">
              <a:buNone/>
            </a:pPr>
            <a:endParaRPr lang="en-US" altLang="en-US" sz="2000" dirty="0">
              <a:solidFill>
                <a:schemeClr val="dk1"/>
              </a:solidFill>
              <a:latin typeface="+mn-lt"/>
            </a:endParaRPr>
          </a:p>
        </p:txBody>
      </p:sp>
      <p:pic>
        <p:nvPicPr>
          <p:cNvPr id="4" name="Picture 4" descr="1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609" y="1360395"/>
            <a:ext cx="5863389" cy="434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9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Which one is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75348"/>
            <a:ext cx="11417968" cy="4913647"/>
          </a:xfrm>
        </p:spPr>
        <p:txBody>
          <a:bodyPr>
            <a:normAutofit/>
          </a:bodyPr>
          <a:lstStyle/>
          <a:p>
            <a:endParaRPr lang="en-US" altLang="en-US" sz="2400" dirty="0" smtClean="0">
              <a:solidFill>
                <a:srgbClr val="0070C0"/>
              </a:solidFill>
            </a:endParaRPr>
          </a:p>
          <a:p>
            <a:endParaRPr lang="en-US" altLang="en-US" sz="2400" dirty="0" smtClean="0">
              <a:solidFill>
                <a:srgbClr val="0070C0"/>
              </a:solidFill>
            </a:endParaRPr>
          </a:p>
          <a:p>
            <a:r>
              <a:rPr lang="en-US" altLang="en-US" sz="2400" dirty="0" smtClean="0">
                <a:solidFill>
                  <a:srgbClr val="0070C0"/>
                </a:solidFill>
              </a:rPr>
              <a:t>SSTF </a:t>
            </a:r>
            <a:r>
              <a:rPr lang="en-US" altLang="en-US" sz="2400" dirty="0"/>
              <a:t>is common and has a </a:t>
            </a:r>
            <a:r>
              <a:rPr lang="en-US" altLang="en-US" sz="2400" dirty="0">
                <a:solidFill>
                  <a:srgbClr val="00B050"/>
                </a:solidFill>
              </a:rPr>
              <a:t>natural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appeal: </a:t>
            </a:r>
            <a:r>
              <a:rPr lang="en-US" altLang="en-US" sz="2400" dirty="0" smtClean="0">
                <a:solidFill>
                  <a:srgbClr val="FF0000"/>
                </a:solidFill>
              </a:rPr>
              <a:t>good performance</a:t>
            </a:r>
            <a:endParaRPr lang="en-US" altLang="en-US" sz="2400" dirty="0">
              <a:solidFill>
                <a:srgbClr val="FF0000"/>
              </a:solidFill>
            </a:endParaRPr>
          </a:p>
          <a:p>
            <a:endParaRPr lang="en-US" altLang="en-US" sz="2400" dirty="0" smtClean="0"/>
          </a:p>
          <a:p>
            <a:r>
              <a:rPr lang="en-US" altLang="en-US" sz="2400" dirty="0" smtClean="0">
                <a:solidFill>
                  <a:srgbClr val="0070C0"/>
                </a:solidFill>
              </a:rPr>
              <a:t>SCAN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and </a:t>
            </a:r>
            <a:r>
              <a:rPr lang="en-US" altLang="en-US" sz="2400" dirty="0">
                <a:solidFill>
                  <a:srgbClr val="0070C0"/>
                </a:solidFill>
              </a:rPr>
              <a:t>C-SCAN </a:t>
            </a:r>
            <a:r>
              <a:rPr lang="en-US" altLang="en-US" sz="2400" dirty="0"/>
              <a:t>perform </a:t>
            </a:r>
            <a:r>
              <a:rPr lang="en-US" altLang="en-US" sz="2400" dirty="0">
                <a:solidFill>
                  <a:srgbClr val="00B050"/>
                </a:solidFill>
              </a:rPr>
              <a:t>better </a:t>
            </a:r>
            <a:r>
              <a:rPr lang="en-US" altLang="en-US" sz="2400" dirty="0"/>
              <a:t>for systems that place a </a:t>
            </a:r>
            <a:r>
              <a:rPr lang="en-US" altLang="en-US" sz="2400" dirty="0">
                <a:solidFill>
                  <a:srgbClr val="00B050"/>
                </a:solidFill>
              </a:rPr>
              <a:t>heavy load </a:t>
            </a:r>
            <a:r>
              <a:rPr lang="en-US" altLang="en-US" sz="2400" dirty="0"/>
              <a:t>on the </a:t>
            </a:r>
            <a:r>
              <a:rPr lang="en-US" altLang="en-US" sz="2400" dirty="0" smtClean="0"/>
              <a:t>disk: </a:t>
            </a:r>
            <a:r>
              <a:rPr lang="en-US" altLang="en-US" sz="2400" dirty="0" smtClean="0">
                <a:solidFill>
                  <a:srgbClr val="FF0000"/>
                </a:solidFill>
              </a:rPr>
              <a:t>less starvation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Performance </a:t>
            </a:r>
            <a:r>
              <a:rPr lang="en-US" altLang="en-US" sz="2400" dirty="0"/>
              <a:t>depends on the number and types of requests</a:t>
            </a:r>
          </a:p>
          <a:p>
            <a:endParaRPr lang="en-US" alt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5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Disk Attachment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Disk attachment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2979" y="1263316"/>
            <a:ext cx="11417968" cy="4913647"/>
          </a:xfrm>
        </p:spPr>
        <p:txBody>
          <a:bodyPr/>
          <a:lstStyle/>
          <a:p>
            <a:endParaRPr lang="en-US" dirty="0" smtClean="0"/>
          </a:p>
          <a:p>
            <a:r>
              <a:rPr lang="en-US" altLang="en-US" dirty="0" smtClean="0">
                <a:solidFill>
                  <a:srgbClr val="FF0000"/>
                </a:solidFill>
              </a:rPr>
              <a:t>1) Host-attached </a:t>
            </a:r>
            <a:r>
              <a:rPr lang="en-US" altLang="en-US" dirty="0" smtClean="0"/>
              <a:t>storage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2) Network-attached </a:t>
            </a:r>
            <a:r>
              <a:rPr lang="en-US" dirty="0" smtClean="0"/>
              <a:t>storage (NAS)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3) Storage-area network</a:t>
            </a:r>
            <a:r>
              <a:rPr lang="en-US" dirty="0" smtClean="0"/>
              <a:t> (SAN)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Host-attached storage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Accessed </a:t>
            </a:r>
            <a:r>
              <a:rPr lang="en-US" altLang="en-US" sz="2400" dirty="0"/>
              <a:t>through </a:t>
            </a:r>
            <a:r>
              <a:rPr lang="en-US" altLang="en-US" sz="2400" dirty="0" smtClean="0">
                <a:solidFill>
                  <a:schemeClr val="accent5"/>
                </a:solidFill>
              </a:rPr>
              <a:t>PC I/O </a:t>
            </a:r>
            <a:r>
              <a:rPr lang="en-US" altLang="en-US" sz="2400" dirty="0">
                <a:solidFill>
                  <a:schemeClr val="accent5"/>
                </a:solidFill>
              </a:rPr>
              <a:t>ports</a:t>
            </a:r>
            <a:r>
              <a:rPr lang="en-US" altLang="en-US" sz="2400" dirty="0"/>
              <a:t> talking to I/O busses</a:t>
            </a:r>
          </a:p>
          <a:p>
            <a:endParaRPr lang="en-US" sz="2400" dirty="0" smtClean="0"/>
          </a:p>
          <a:p>
            <a:r>
              <a:rPr lang="en-US" sz="2400" dirty="0" smtClean="0"/>
              <a:t>The typical desktop PC uses an I/O bus architecture, called </a:t>
            </a:r>
            <a:r>
              <a:rPr lang="en-US" sz="2400" dirty="0" smtClean="0">
                <a:solidFill>
                  <a:schemeClr val="accent5"/>
                </a:solidFill>
              </a:rPr>
              <a:t>IDE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chemeClr val="accent5"/>
                </a:solidFill>
              </a:rPr>
              <a:t>ATA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Maximum of 2 drivers per I/O bus</a:t>
            </a:r>
          </a:p>
          <a:p>
            <a:pPr lvl="1"/>
            <a:r>
              <a:rPr lang="en-US" sz="2000" dirty="0" smtClean="0"/>
              <a:t>A newer, similar protocol that has simplified cabling is </a:t>
            </a:r>
            <a:r>
              <a:rPr lang="en-US" sz="2000" dirty="0" smtClean="0">
                <a:solidFill>
                  <a:schemeClr val="accent5"/>
                </a:solidFill>
              </a:rPr>
              <a:t>SATA</a:t>
            </a:r>
          </a:p>
          <a:p>
            <a:pPr lvl="1"/>
            <a:endParaRPr lang="en-US" sz="2000" dirty="0"/>
          </a:p>
          <a:p>
            <a:r>
              <a:rPr lang="en-US" sz="2400" dirty="0" smtClean="0">
                <a:solidFill>
                  <a:schemeClr val="accent5"/>
                </a:solidFill>
              </a:rPr>
              <a:t>SCSI </a:t>
            </a:r>
            <a:r>
              <a:rPr lang="en-US" sz="2400" dirty="0" smtClean="0"/>
              <a:t>is a bus, up to </a:t>
            </a:r>
            <a:r>
              <a:rPr lang="en-US" sz="2400" dirty="0" smtClean="0">
                <a:solidFill>
                  <a:schemeClr val="accent5"/>
                </a:solidFill>
              </a:rPr>
              <a:t>16 devices </a:t>
            </a:r>
            <a:r>
              <a:rPr lang="en-US" sz="2400" dirty="0" smtClean="0"/>
              <a:t>on one cable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accent5"/>
                </a:solidFill>
              </a:rPr>
              <a:t>Fiber Channel (FC)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00B050"/>
                </a:solidFill>
              </a:rPr>
              <a:t>high-speed serial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356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Network-attached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(NAS)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Storage </a:t>
            </a:r>
            <a:r>
              <a:rPr lang="en-US" sz="2400" dirty="0" smtClean="0">
                <a:solidFill>
                  <a:srgbClr val="0070C0"/>
                </a:solidFill>
              </a:rPr>
              <a:t>over a network</a:t>
            </a:r>
            <a:r>
              <a:rPr lang="en-US" sz="2400" dirty="0" smtClean="0"/>
              <a:t> rather than a </a:t>
            </a:r>
            <a:r>
              <a:rPr lang="en-US" sz="2400" dirty="0" smtClean="0">
                <a:solidFill>
                  <a:srgbClr val="00B050"/>
                </a:solidFill>
              </a:rPr>
              <a:t>local connection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B050"/>
                </a:solidFill>
              </a:rPr>
              <a:t>Remotely attaching </a:t>
            </a:r>
            <a:r>
              <a:rPr lang="en-US" sz="2400" dirty="0" smtClean="0"/>
              <a:t>to file systems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70C0"/>
                </a:solidFill>
              </a:rPr>
              <a:t>NFS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CIFS </a:t>
            </a:r>
            <a:r>
              <a:rPr lang="en-US" sz="2400" dirty="0" smtClean="0"/>
              <a:t>are common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protocols</a:t>
            </a:r>
          </a:p>
          <a:p>
            <a:endParaRPr lang="en-US" sz="2400" dirty="0"/>
          </a:p>
          <a:p>
            <a:r>
              <a:rPr lang="en-US" sz="2400" dirty="0" smtClean="0"/>
              <a:t>Implemented via </a:t>
            </a:r>
            <a:r>
              <a:rPr lang="en-US" sz="2400" dirty="0" smtClean="0">
                <a:solidFill>
                  <a:srgbClr val="0070C0"/>
                </a:solidFill>
              </a:rPr>
              <a:t>remote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procedure calls (RPCs) </a:t>
            </a:r>
          </a:p>
          <a:p>
            <a:pPr marL="0" indent="0">
              <a:buNone/>
            </a:pPr>
            <a:r>
              <a:rPr lang="en-US" sz="2400" dirty="0" smtClean="0"/>
              <a:t>between host and storage </a:t>
            </a:r>
          </a:p>
          <a:p>
            <a:pPr marL="0" indent="0">
              <a:buNone/>
            </a:pPr>
            <a:r>
              <a:rPr lang="en-US" sz="2400" dirty="0" smtClean="0"/>
              <a:t>over typically TCP or UDP on IP network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2857" y="2646947"/>
            <a:ext cx="6120122" cy="28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Storage-area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(SAN)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5802980" cy="4913647"/>
          </a:xfrm>
        </p:spPr>
        <p:txBody>
          <a:bodyPr>
            <a:normAutofit/>
          </a:bodyPr>
          <a:lstStyle/>
          <a:p>
            <a:endParaRPr lang="en-US" altLang="en-US" sz="2400" dirty="0" smtClean="0"/>
          </a:p>
          <a:p>
            <a:r>
              <a:rPr lang="en-US" altLang="en-US" sz="2400" dirty="0" smtClean="0"/>
              <a:t>A method for </a:t>
            </a:r>
            <a:r>
              <a:rPr lang="en-US" altLang="en-US" sz="2400" dirty="0" smtClean="0">
                <a:solidFill>
                  <a:srgbClr val="0070C0"/>
                </a:solidFill>
              </a:rPr>
              <a:t>large storage environments</a:t>
            </a:r>
          </a:p>
          <a:p>
            <a:endParaRPr lang="en-US" altLang="en-US" sz="2400" dirty="0"/>
          </a:p>
          <a:p>
            <a:r>
              <a:rPr lang="en-US" altLang="en-US" sz="2400" dirty="0" smtClean="0">
                <a:solidFill>
                  <a:srgbClr val="00B050"/>
                </a:solidFill>
              </a:rPr>
              <a:t>Multiple hosts </a:t>
            </a:r>
            <a:r>
              <a:rPr lang="en-US" altLang="en-US" sz="2400" dirty="0" smtClean="0"/>
              <a:t>attached to </a:t>
            </a:r>
            <a:r>
              <a:rPr lang="en-US" altLang="en-US" sz="2400" dirty="0" smtClean="0">
                <a:solidFill>
                  <a:srgbClr val="0070C0"/>
                </a:solidFill>
              </a:rPr>
              <a:t>multiple storage arrays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Storage arrays and Hosts are connected to one or more </a:t>
            </a:r>
            <a:r>
              <a:rPr lang="en-US" altLang="en-US" sz="2400" dirty="0" smtClean="0">
                <a:solidFill>
                  <a:srgbClr val="0070C0"/>
                </a:solidFill>
              </a:rPr>
              <a:t>Fiber </a:t>
            </a:r>
            <a:r>
              <a:rPr lang="en-US" altLang="en-US" sz="2400" smtClean="0">
                <a:solidFill>
                  <a:srgbClr val="0070C0"/>
                </a:solidFill>
              </a:rPr>
              <a:t>Channel Switches</a:t>
            </a:r>
            <a:endParaRPr lang="en-US" alt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</p:txBody>
      </p:sp>
      <p:pic>
        <p:nvPicPr>
          <p:cNvPr id="4" name="Picture 1" descr="10_03.pdf"/>
          <p:cNvPicPr>
            <a:picLocks noChangeAspect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991" y="1859213"/>
            <a:ext cx="5614988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8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Disk Management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Disk management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011" y="1251284"/>
            <a:ext cx="11417968" cy="491364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Disk formatting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Boot block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Bad blocks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Magnetic disk structure</a:t>
            </a:r>
            <a:endParaRPr lang="en-US" dirty="0"/>
          </a:p>
        </p:txBody>
      </p:sp>
      <p:pic>
        <p:nvPicPr>
          <p:cNvPr id="4" name="Picture 1" descr="10_0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72" y="1263316"/>
            <a:ext cx="6323045" cy="5149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0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formatting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>
                <a:solidFill>
                  <a:srgbClr val="3366FF"/>
                </a:solidFill>
              </a:rPr>
              <a:t>Low-level formatting</a:t>
            </a:r>
            <a:r>
              <a:rPr lang="en-US" altLang="en-US" sz="2400" dirty="0"/>
              <a:t>, or </a:t>
            </a:r>
            <a:r>
              <a:rPr lang="en-US" altLang="en-US" sz="2400" b="1" dirty="0">
                <a:solidFill>
                  <a:srgbClr val="3366FF"/>
                </a:solidFill>
              </a:rPr>
              <a:t>physical formatting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endParaRPr lang="en-US" altLang="en-US" sz="2400" dirty="0" smtClean="0">
              <a:solidFill>
                <a:srgbClr val="3366FF"/>
              </a:solidFill>
            </a:endParaRPr>
          </a:p>
          <a:p>
            <a:pPr lvl="1"/>
            <a:r>
              <a:rPr lang="en-US" altLang="en-US" sz="2000" dirty="0" smtClean="0"/>
              <a:t>Dividing </a:t>
            </a:r>
            <a:r>
              <a:rPr lang="en-US" altLang="en-US" sz="2000" dirty="0"/>
              <a:t>a disk into </a:t>
            </a:r>
            <a:r>
              <a:rPr lang="en-US" altLang="en-US" sz="2000" dirty="0" smtClean="0">
                <a:solidFill>
                  <a:srgbClr val="FF0000"/>
                </a:solidFill>
              </a:rPr>
              <a:t>sectors</a:t>
            </a:r>
            <a:endParaRPr lang="en-US" altLang="en-US" sz="2000" dirty="0"/>
          </a:p>
          <a:p>
            <a:pPr lvl="1"/>
            <a:r>
              <a:rPr lang="en-US" altLang="en-US" sz="2000" dirty="0"/>
              <a:t>Each sector can hold </a:t>
            </a:r>
            <a:r>
              <a:rPr lang="en-US" altLang="en-US" sz="2000" dirty="0">
                <a:solidFill>
                  <a:srgbClr val="FF0000"/>
                </a:solidFill>
              </a:rPr>
              <a:t>header </a:t>
            </a:r>
            <a:r>
              <a:rPr lang="en-US" altLang="en-US" sz="2000" dirty="0"/>
              <a:t>information, plus </a:t>
            </a:r>
            <a:r>
              <a:rPr lang="en-US" altLang="en-US" sz="2000" dirty="0">
                <a:solidFill>
                  <a:srgbClr val="FF0000"/>
                </a:solidFill>
              </a:rPr>
              <a:t>data</a:t>
            </a:r>
            <a:r>
              <a:rPr lang="en-US" altLang="en-US" sz="2000" dirty="0"/>
              <a:t>, plus </a:t>
            </a:r>
            <a:r>
              <a:rPr lang="en-US" altLang="en-US" sz="2000" dirty="0">
                <a:solidFill>
                  <a:srgbClr val="FF0000"/>
                </a:solidFill>
              </a:rPr>
              <a:t>error correction code</a:t>
            </a:r>
            <a:r>
              <a:rPr lang="en-US" altLang="en-US" sz="2000" dirty="0"/>
              <a:t> (</a:t>
            </a:r>
            <a:r>
              <a:rPr lang="en-US" altLang="en-US" sz="2000" b="1" dirty="0">
                <a:solidFill>
                  <a:srgbClr val="3366FF"/>
                </a:solidFill>
              </a:rPr>
              <a:t>ECC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Usually </a:t>
            </a:r>
            <a:r>
              <a:rPr lang="en-US" altLang="en-US" sz="2000" dirty="0">
                <a:solidFill>
                  <a:srgbClr val="FF0000"/>
                </a:solidFill>
              </a:rPr>
              <a:t>512 bytes </a:t>
            </a:r>
            <a:r>
              <a:rPr lang="en-US" altLang="en-US" sz="2000" dirty="0"/>
              <a:t>of data but can be </a:t>
            </a:r>
            <a:r>
              <a:rPr lang="en-US" altLang="en-US" sz="2000" dirty="0" smtClean="0"/>
              <a:t>selectable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OS </a:t>
            </a:r>
            <a:r>
              <a:rPr lang="en-US" altLang="en-US" sz="2400" dirty="0"/>
              <a:t>data structures </a:t>
            </a:r>
            <a:r>
              <a:rPr lang="en-US" altLang="en-US" sz="2400" dirty="0" smtClean="0"/>
              <a:t>to save files</a:t>
            </a:r>
            <a:endParaRPr lang="en-US" altLang="en-US" sz="2400" dirty="0"/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Partition</a:t>
            </a:r>
            <a:r>
              <a:rPr lang="en-US" altLang="en-US" sz="2000" dirty="0"/>
              <a:t> the disk into one or more groups of </a:t>
            </a:r>
            <a:r>
              <a:rPr lang="en-US" altLang="en-US" sz="2000" dirty="0">
                <a:solidFill>
                  <a:srgbClr val="FF0000"/>
                </a:solidFill>
              </a:rPr>
              <a:t>cylinders</a:t>
            </a:r>
            <a:r>
              <a:rPr lang="en-US" altLang="en-US" sz="2000" dirty="0"/>
              <a:t>, each treated as a logical disk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Logical formatting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or </a:t>
            </a:r>
            <a:r>
              <a:rPr lang="ja-JP" altLang="en-US" sz="2000" dirty="0"/>
              <a:t>“</a:t>
            </a:r>
            <a:r>
              <a:rPr lang="en-US" altLang="ja-JP" sz="2000" dirty="0"/>
              <a:t>making a file system</a:t>
            </a:r>
            <a:r>
              <a:rPr lang="ja-JP" altLang="en-US" sz="2000" dirty="0"/>
              <a:t>”</a:t>
            </a:r>
            <a:endParaRPr lang="en-US" altLang="ja-JP" sz="2000" dirty="0"/>
          </a:p>
          <a:p>
            <a:pPr lvl="1"/>
            <a:r>
              <a:rPr lang="en-US" altLang="en-US" sz="2000" dirty="0"/>
              <a:t>To increase efficiency most file systems group blocks into </a:t>
            </a:r>
            <a:r>
              <a:rPr lang="en-US" altLang="en-US" sz="2000" b="1" dirty="0">
                <a:solidFill>
                  <a:srgbClr val="3366FF"/>
                </a:solidFill>
              </a:rPr>
              <a:t>clusters</a:t>
            </a:r>
          </a:p>
          <a:p>
            <a:pPr lvl="2"/>
            <a:r>
              <a:rPr lang="en-US" altLang="en-US" dirty="0"/>
              <a:t>Disk I/O done in blocks</a:t>
            </a:r>
          </a:p>
          <a:p>
            <a:pPr lvl="2"/>
            <a:r>
              <a:rPr lang="en-US" altLang="en-US" dirty="0"/>
              <a:t>File I/O done in clusters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00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75" y="1263317"/>
            <a:ext cx="3922293" cy="2306836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Boot block initializes system</a:t>
            </a:r>
          </a:p>
          <a:p>
            <a:pPr lvl="1"/>
            <a:r>
              <a:rPr lang="en-US" altLang="en-US" sz="2000" dirty="0"/>
              <a:t>The bootstrap is stored in ROM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Bootstrap loader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program stored in boot blocks of boot partition</a:t>
            </a:r>
          </a:p>
          <a:p>
            <a:pPr marL="0" indent="0">
              <a:buNone/>
            </a:pPr>
            <a:endParaRPr lang="en-US" altLang="en-US" sz="2400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978" y="1065609"/>
            <a:ext cx="5258481" cy="393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469" y="3570153"/>
            <a:ext cx="3418973" cy="2564230"/>
          </a:xfrm>
          <a:prstGeom prst="rect">
            <a:avLst/>
          </a:prstGeom>
        </p:spPr>
      </p:pic>
      <p:pic>
        <p:nvPicPr>
          <p:cNvPr id="6" name="Picture 4" descr="https://encrypted-tbn0.gstatic.com/images?q=tbn:ANd9GcTg9e6qhA-HhJjG7B4ZWOQIrJEFueJsikvACaEztVfvq_fU8IJfX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42" y="38462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69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controller </a:t>
            </a:r>
            <a:r>
              <a:rPr lang="en-US" dirty="0" smtClean="0"/>
              <a:t>maintains a </a:t>
            </a:r>
            <a:r>
              <a:rPr lang="en-US" dirty="0" smtClean="0">
                <a:solidFill>
                  <a:srgbClr val="0070C0"/>
                </a:solidFill>
              </a:rPr>
              <a:t>list of bad blocks</a:t>
            </a:r>
            <a:r>
              <a:rPr lang="en-US" dirty="0" smtClean="0"/>
              <a:t> on the disk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list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initialized </a:t>
            </a:r>
            <a:r>
              <a:rPr lang="en-US" dirty="0" smtClean="0"/>
              <a:t>during the </a:t>
            </a:r>
            <a:r>
              <a:rPr lang="en-US" dirty="0" smtClean="0">
                <a:solidFill>
                  <a:srgbClr val="0070C0"/>
                </a:solidFill>
              </a:rPr>
              <a:t>low-level formatting</a:t>
            </a:r>
            <a:r>
              <a:rPr lang="en-US" dirty="0" smtClean="0"/>
              <a:t> at the factory and is </a:t>
            </a:r>
            <a:r>
              <a:rPr lang="en-US" dirty="0" smtClean="0">
                <a:solidFill>
                  <a:schemeClr val="accent5"/>
                </a:solidFill>
              </a:rPr>
              <a:t>updated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over the file </a:t>
            </a:r>
            <a:r>
              <a:rPr lang="en-US" dirty="0" smtClean="0"/>
              <a:t>of the disk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Sector sparing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forwarding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/>
                </a:solidFill>
              </a:rPr>
              <a:t>replacing</a:t>
            </a:r>
            <a:r>
              <a:rPr lang="en-US" dirty="0" smtClean="0"/>
              <a:t> each </a:t>
            </a:r>
            <a:r>
              <a:rPr lang="en-US" dirty="0" smtClean="0">
                <a:solidFill>
                  <a:schemeClr val="accent5"/>
                </a:solidFill>
              </a:rPr>
              <a:t>bad sector </a:t>
            </a:r>
            <a:r>
              <a:rPr lang="en-US" dirty="0" smtClean="0">
                <a:solidFill>
                  <a:schemeClr val="accent6"/>
                </a:solidFill>
              </a:rPr>
              <a:t>logically</a:t>
            </a:r>
            <a:r>
              <a:rPr lang="en-US" dirty="0" smtClean="0"/>
              <a:t> with one of the </a:t>
            </a:r>
            <a:r>
              <a:rPr lang="en-US" dirty="0" smtClean="0">
                <a:solidFill>
                  <a:schemeClr val="accent5"/>
                </a:solidFill>
              </a:rPr>
              <a:t>spare sectors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8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Swap space management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1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2033" y="277729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Swap-space management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011" y="1263317"/>
            <a:ext cx="11417968" cy="249169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Swap-space</a:t>
            </a:r>
            <a:r>
              <a:rPr lang="en-US" altLang="en-US" dirty="0"/>
              <a:t> — </a:t>
            </a:r>
            <a:r>
              <a:rPr lang="en-US" altLang="en-US" dirty="0">
                <a:solidFill>
                  <a:srgbClr val="0070C0"/>
                </a:solidFill>
              </a:rPr>
              <a:t>Virtual memory</a:t>
            </a:r>
            <a:r>
              <a:rPr lang="en-US" altLang="en-US" dirty="0"/>
              <a:t> uses disk space as an </a:t>
            </a:r>
            <a:r>
              <a:rPr lang="en-US" altLang="en-US" dirty="0">
                <a:solidFill>
                  <a:schemeClr val="accent6"/>
                </a:solidFill>
              </a:rPr>
              <a:t>extension of main </a:t>
            </a:r>
            <a:r>
              <a:rPr lang="en-US" altLang="en-US" dirty="0" smtClean="0">
                <a:solidFill>
                  <a:schemeClr val="accent6"/>
                </a:solidFill>
              </a:rPr>
              <a:t>memory</a:t>
            </a:r>
          </a:p>
          <a:p>
            <a:endParaRPr lang="en-US" altLang="en-US" dirty="0"/>
          </a:p>
          <a:p>
            <a:r>
              <a:rPr lang="en-US" dirty="0"/>
              <a:t>Less common now due to </a:t>
            </a:r>
            <a:r>
              <a:rPr lang="en-US" dirty="0">
                <a:solidFill>
                  <a:srgbClr val="0070C0"/>
                </a:solidFill>
              </a:rPr>
              <a:t>memory capacity increases</a:t>
            </a:r>
          </a:p>
          <a:p>
            <a:endParaRPr lang="en-US" altLang="en-US" dirty="0" smtClean="0"/>
          </a:p>
          <a:p>
            <a:r>
              <a:rPr lang="en-US" altLang="en-US" dirty="0" smtClean="0">
                <a:solidFill>
                  <a:srgbClr val="0070C0"/>
                </a:solidFill>
              </a:rPr>
              <a:t>Swap-space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>
                <a:solidFill>
                  <a:srgbClr val="0070C0"/>
                </a:solidFill>
              </a:rPr>
              <a:t>Normal </a:t>
            </a:r>
            <a:r>
              <a:rPr lang="en-US" altLang="en-US" dirty="0">
                <a:solidFill>
                  <a:srgbClr val="0070C0"/>
                </a:solidFill>
              </a:rPr>
              <a:t>file </a:t>
            </a:r>
            <a:r>
              <a:rPr lang="en-US" altLang="en-US" dirty="0" smtClean="0">
                <a:solidFill>
                  <a:srgbClr val="0070C0"/>
                </a:solidFill>
              </a:rPr>
              <a:t>system</a:t>
            </a:r>
            <a:r>
              <a:rPr lang="en-US" altLang="en-US" dirty="0" smtClean="0"/>
              <a:t>, OR </a:t>
            </a:r>
            <a:r>
              <a:rPr lang="en-US" altLang="en-US" dirty="0">
                <a:solidFill>
                  <a:srgbClr val="0070C0"/>
                </a:solidFill>
              </a:rPr>
              <a:t>separate disk partition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0070C0"/>
                </a:solidFill>
              </a:rPr>
              <a:t>raw</a:t>
            </a:r>
            <a:r>
              <a:rPr lang="en-US" alt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1" descr="10_10.pdf"/>
          <p:cNvPicPr>
            <a:picLocks noChangeAspect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804" y="3911416"/>
            <a:ext cx="5860048" cy="24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0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RAID Structures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altLang="en-US" dirty="0" smtClean="0">
                <a:solidFill>
                  <a:srgbClr val="FF0000"/>
                </a:solidFill>
              </a:rPr>
              <a:t>RAID</a:t>
            </a:r>
            <a:r>
              <a:rPr lang="en-US" altLang="en-US" dirty="0" smtClean="0"/>
              <a:t> </a:t>
            </a:r>
            <a:r>
              <a:rPr lang="en-US" altLang="en-US" dirty="0"/>
              <a:t>– </a:t>
            </a:r>
            <a:r>
              <a:rPr lang="en-US" altLang="en-US" dirty="0" smtClean="0">
                <a:solidFill>
                  <a:srgbClr val="FF0000"/>
                </a:solidFill>
              </a:rPr>
              <a:t>R</a:t>
            </a:r>
            <a:r>
              <a:rPr lang="en-US" altLang="en-US" dirty="0" smtClean="0"/>
              <a:t>edundant </a:t>
            </a:r>
            <a:r>
              <a:rPr lang="en-US" altLang="en-US" dirty="0" smtClean="0">
                <a:solidFill>
                  <a:srgbClr val="FF0000"/>
                </a:solidFill>
              </a:rPr>
              <a:t>A</a:t>
            </a:r>
            <a:r>
              <a:rPr lang="en-US" altLang="en-US" dirty="0" smtClean="0"/>
              <a:t>rray </a:t>
            </a:r>
            <a:r>
              <a:rPr lang="en-US" altLang="en-US" dirty="0"/>
              <a:t>of </a:t>
            </a:r>
            <a:r>
              <a:rPr lang="en-US" altLang="en-US" dirty="0" smtClean="0">
                <a:solidFill>
                  <a:srgbClr val="FF0000"/>
                </a:solidFill>
              </a:rPr>
              <a:t>I</a:t>
            </a:r>
            <a:r>
              <a:rPr lang="en-US" altLang="en-US" dirty="0" smtClean="0"/>
              <a:t>nexpensive </a:t>
            </a:r>
            <a:r>
              <a:rPr lang="en-US" altLang="en-US" dirty="0" smtClean="0">
                <a:solidFill>
                  <a:srgbClr val="FF0000"/>
                </a:solidFill>
              </a:rPr>
              <a:t>D</a:t>
            </a:r>
            <a:r>
              <a:rPr lang="en-US" altLang="en-US" dirty="0" smtClean="0"/>
              <a:t>isks</a:t>
            </a:r>
            <a:endParaRPr lang="en-US" altLang="en-US" dirty="0"/>
          </a:p>
          <a:p>
            <a:pPr marL="228600" lvl="1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en-US" sz="2800" dirty="0" smtClean="0"/>
          </a:p>
          <a:p>
            <a:pPr marL="228600" lvl="1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Multiple </a:t>
            </a:r>
            <a:r>
              <a:rPr lang="en-US" altLang="en-US" sz="2800" dirty="0"/>
              <a:t>disk drives provides reliability via </a:t>
            </a:r>
            <a:r>
              <a:rPr lang="en-US" altLang="en-US" sz="2800" b="1" dirty="0">
                <a:solidFill>
                  <a:srgbClr val="3366FF"/>
                </a:solidFill>
              </a:rPr>
              <a:t>redundancy</a:t>
            </a:r>
            <a:endParaRPr lang="en-US" altLang="en-US" sz="2800" b="1" dirty="0"/>
          </a:p>
          <a:p>
            <a:endParaRPr lang="en-US" altLang="en-US" dirty="0" smtClean="0"/>
          </a:p>
          <a:p>
            <a:r>
              <a:rPr lang="en-US" altLang="en-US" dirty="0" smtClean="0"/>
              <a:t>Increases </a:t>
            </a: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3366FF"/>
                </a:solidFill>
              </a:rPr>
              <a:t>mean time to 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10_11.pdf"/>
          <p:cNvPicPr>
            <a:picLocks noChangeAspect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542" y="286520"/>
            <a:ext cx="3311942" cy="624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66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RAID (0 + 1) and (1 + 0)</a:t>
            </a:r>
            <a:endParaRPr lang="en-US" dirty="0"/>
          </a:p>
        </p:txBody>
      </p:sp>
      <p:pic>
        <p:nvPicPr>
          <p:cNvPr id="4" name="Picture 1" descr="10_1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424" y="1008121"/>
            <a:ext cx="4247147" cy="545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9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Stable-Storage Implementation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Overview of </a:t>
            </a:r>
            <a:r>
              <a:rPr lang="en-US" altLang="en-US" dirty="0" smtClean="0"/>
              <a:t>mass storage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Magnetic disks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endParaRPr lang="en-US" altLang="en-US" dirty="0" smtClean="0">
              <a:solidFill>
                <a:srgbClr val="3366FF"/>
              </a:solidFill>
            </a:endParaRPr>
          </a:p>
          <a:p>
            <a:pPr lvl="1"/>
            <a:r>
              <a:rPr lang="en-US" altLang="en-US" dirty="0" smtClean="0"/>
              <a:t>Bulk </a:t>
            </a:r>
            <a:r>
              <a:rPr lang="en-US" altLang="en-US" dirty="0"/>
              <a:t>of secondary storage of modern computers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</a:rPr>
              <a:t>Transfer </a:t>
            </a:r>
            <a:r>
              <a:rPr lang="en-US" altLang="en-US" b="1" dirty="0">
                <a:solidFill>
                  <a:srgbClr val="FF0000"/>
                </a:solidFill>
              </a:rPr>
              <a:t>rate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rate at which data flow between drive and computer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Positioning time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random-access time</a:t>
            </a:r>
            <a:r>
              <a:rPr lang="en-US" altLang="en-US" dirty="0" smtClean="0"/>
              <a:t>)</a:t>
            </a:r>
          </a:p>
          <a:p>
            <a:pPr lvl="2"/>
            <a:r>
              <a:rPr lang="en-US" altLang="en-US" b="1" dirty="0" smtClean="0">
                <a:solidFill>
                  <a:srgbClr val="FF0000"/>
                </a:solidFill>
              </a:rPr>
              <a:t>Seek time</a:t>
            </a:r>
            <a:r>
              <a:rPr lang="en-US" altLang="en-US" b="1" dirty="0" smtClean="0">
                <a:solidFill>
                  <a:srgbClr val="3366FF"/>
                </a:solidFill>
              </a:rPr>
              <a:t>: </a:t>
            </a:r>
            <a:r>
              <a:rPr lang="en-US" altLang="en-US" dirty="0" smtClean="0"/>
              <a:t>time </a:t>
            </a:r>
            <a:r>
              <a:rPr lang="en-US" altLang="en-US" dirty="0"/>
              <a:t>to move disk arm to desired cylinder </a:t>
            </a:r>
            <a:r>
              <a:rPr lang="en-US" altLang="en-US" dirty="0" smtClean="0"/>
              <a:t> </a:t>
            </a:r>
          </a:p>
          <a:p>
            <a:pPr lvl="2"/>
            <a:r>
              <a:rPr lang="en-US" altLang="en-US" b="1" dirty="0" smtClean="0">
                <a:solidFill>
                  <a:srgbClr val="FF0000"/>
                </a:solidFill>
              </a:rPr>
              <a:t>Rotational latency</a:t>
            </a:r>
            <a:r>
              <a:rPr lang="en-US" altLang="en-US" b="1" dirty="0" smtClean="0">
                <a:solidFill>
                  <a:srgbClr val="3366FF"/>
                </a:solidFill>
              </a:rPr>
              <a:t>: </a:t>
            </a:r>
            <a:r>
              <a:rPr lang="en-US" altLang="en-US" dirty="0" smtClean="0"/>
              <a:t>time for </a:t>
            </a:r>
            <a:r>
              <a:rPr lang="en-US" altLang="en-US" dirty="0"/>
              <a:t>desired sector to rotate under the disk </a:t>
            </a:r>
            <a:r>
              <a:rPr lang="en-US" altLang="en-US" dirty="0" smtClean="0"/>
              <a:t>head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Head crash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results from disk head making contact with the disk surface  -- That</a:t>
            </a:r>
            <a:r>
              <a:rPr lang="ja-JP" altLang="en-US" dirty="0"/>
              <a:t>’</a:t>
            </a:r>
            <a:r>
              <a:rPr lang="en-US" altLang="ja-JP" dirty="0"/>
              <a:t>s bad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Some drives </a:t>
            </a:r>
            <a:r>
              <a:rPr lang="en-US" altLang="en-US" dirty="0"/>
              <a:t>attached to computer via </a:t>
            </a:r>
            <a:r>
              <a:rPr lang="en-US" altLang="en-US" b="1" dirty="0">
                <a:solidFill>
                  <a:srgbClr val="3366FF"/>
                </a:solidFill>
              </a:rPr>
              <a:t>I/O bus</a:t>
            </a:r>
          </a:p>
          <a:p>
            <a:pPr lvl="1"/>
            <a:r>
              <a:rPr lang="en-US" altLang="en-US" dirty="0"/>
              <a:t>Busses vary, including </a:t>
            </a:r>
            <a:r>
              <a:rPr lang="en-US" altLang="en-US" b="1" dirty="0">
                <a:solidFill>
                  <a:srgbClr val="3366FF"/>
                </a:solidFill>
              </a:rPr>
              <a:t>EIDE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rgbClr val="3366FF"/>
                </a:solidFill>
              </a:rPr>
              <a:t> ATA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rgbClr val="3366FF"/>
                </a:solidFill>
              </a:rPr>
              <a:t> SATA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rgbClr val="3366FF"/>
                </a:solidFill>
              </a:rPr>
              <a:t> USB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 smtClean="0">
                <a:solidFill>
                  <a:srgbClr val="3366FF"/>
                </a:solidFill>
              </a:rPr>
              <a:t>Fiber </a:t>
            </a:r>
            <a:r>
              <a:rPr lang="en-US" altLang="en-US" b="1" dirty="0">
                <a:solidFill>
                  <a:srgbClr val="3366FF"/>
                </a:solidFill>
              </a:rPr>
              <a:t>Channel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rgbClr val="3366FF"/>
                </a:solidFill>
              </a:rPr>
              <a:t> SCSI, SAS, </a:t>
            </a:r>
            <a:r>
              <a:rPr lang="en-US" altLang="en-US" b="1" dirty="0" err="1">
                <a:solidFill>
                  <a:srgbClr val="3366FF"/>
                </a:solidFill>
              </a:rPr>
              <a:t>Firewire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Host controller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computer uses bus to talk to </a:t>
            </a:r>
            <a:r>
              <a:rPr lang="en-US" altLang="en-US" b="1" dirty="0">
                <a:solidFill>
                  <a:srgbClr val="3366FF"/>
                </a:solidFill>
              </a:rPr>
              <a:t>disk controller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built into drive or storage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Stable-storage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Stable storage</a:t>
            </a:r>
            <a:r>
              <a:rPr lang="en-US" dirty="0" smtClean="0"/>
              <a:t>: data is </a:t>
            </a:r>
            <a:r>
              <a:rPr lang="en-US" dirty="0" smtClean="0">
                <a:solidFill>
                  <a:srgbClr val="0070C0"/>
                </a:solidFill>
              </a:rPr>
              <a:t>never lost</a:t>
            </a:r>
            <a:r>
              <a:rPr lang="en-US" dirty="0" smtClean="0"/>
              <a:t> (due to failures,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Write-ahead log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WAL</a:t>
            </a:r>
            <a:r>
              <a:rPr lang="en-US" dirty="0" smtClean="0"/>
              <a:t>) scheme requires stable storage</a:t>
            </a:r>
          </a:p>
          <a:p>
            <a:endParaRPr lang="en-US" dirty="0" smtClean="0"/>
          </a:p>
          <a:p>
            <a:r>
              <a:rPr lang="en-US" dirty="0" smtClean="0"/>
              <a:t>In a system using WAL, all </a:t>
            </a:r>
            <a:r>
              <a:rPr lang="en-US" dirty="0" smtClean="0">
                <a:solidFill>
                  <a:srgbClr val="0070C0"/>
                </a:solidFill>
              </a:rPr>
              <a:t>modifications</a:t>
            </a:r>
            <a:r>
              <a:rPr lang="en-US" dirty="0" smtClean="0"/>
              <a:t> are written to a </a:t>
            </a:r>
            <a:r>
              <a:rPr lang="en-US" dirty="0" smtClean="0">
                <a:solidFill>
                  <a:srgbClr val="0070C0"/>
                </a:solidFill>
              </a:rPr>
              <a:t>log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before</a:t>
            </a:r>
            <a:r>
              <a:rPr lang="en-US" dirty="0" smtClean="0"/>
              <a:t> they are </a:t>
            </a:r>
            <a:r>
              <a:rPr lang="en-US" dirty="0" smtClean="0">
                <a:solidFill>
                  <a:srgbClr val="0070C0"/>
                </a:solidFill>
              </a:rPr>
              <a:t>applied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are failure’s effects?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 smtClean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b="1" dirty="0" smtClean="0">
                <a:solidFill>
                  <a:srgbClr val="0070C0"/>
                </a:solidFill>
              </a:rPr>
              <a:t>Successful </a:t>
            </a:r>
            <a:r>
              <a:rPr lang="en-US" altLang="en-US" b="1" dirty="0">
                <a:solidFill>
                  <a:srgbClr val="0070C0"/>
                </a:solidFill>
              </a:rPr>
              <a:t>completion</a:t>
            </a:r>
            <a:r>
              <a:rPr lang="en-US" altLang="en-US" b="1" dirty="0"/>
              <a:t> </a:t>
            </a:r>
          </a:p>
          <a:p>
            <a:pPr marL="914400" lvl="2" indent="0">
              <a:buNone/>
            </a:pPr>
            <a:r>
              <a:rPr lang="en-US" altLang="en-US" dirty="0" smtClean="0"/>
              <a:t>The </a:t>
            </a:r>
            <a:r>
              <a:rPr lang="en-US" altLang="en-US" dirty="0"/>
              <a:t>data were written correctly on disk</a:t>
            </a:r>
            <a:r>
              <a:rPr lang="en-US" altLang="en-US" b="1" dirty="0"/>
              <a:t> </a:t>
            </a:r>
            <a:endParaRPr lang="en-US" altLang="en-US" b="1" dirty="0" smtClean="0"/>
          </a:p>
          <a:p>
            <a:pPr lvl="1">
              <a:buFont typeface="Arial" panose="020B0604020202020204" pitchFamily="34" charset="0"/>
              <a:buAutoNum type="arabicPeriod"/>
            </a:pPr>
            <a:endParaRPr lang="en-US" altLang="en-US" b="1"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b="1" dirty="0">
                <a:solidFill>
                  <a:srgbClr val="FF0000"/>
                </a:solidFill>
              </a:rPr>
              <a:t>Partial failure</a:t>
            </a:r>
            <a:r>
              <a:rPr lang="en-US" altLang="en-US" b="1" dirty="0"/>
              <a:t> </a:t>
            </a:r>
            <a:endParaRPr lang="en-US" altLang="en-US" b="1" dirty="0" smtClean="0"/>
          </a:p>
          <a:p>
            <a:pPr marL="914400" lvl="2" indent="0">
              <a:buNone/>
            </a:pPr>
            <a:r>
              <a:rPr lang="en-US" altLang="en-US" dirty="0" smtClean="0"/>
              <a:t>A </a:t>
            </a:r>
            <a:r>
              <a:rPr lang="en-US" altLang="en-US" dirty="0"/>
              <a:t>failure occurred in the midst of transfer, so only some of the sectors were written with the new data, and the sector being written during the failure may have been </a:t>
            </a:r>
            <a:r>
              <a:rPr lang="en-US" altLang="en-US" dirty="0" smtClean="0"/>
              <a:t>corrupted</a:t>
            </a:r>
          </a:p>
          <a:p>
            <a:pPr lvl="1">
              <a:buFont typeface="Arial" panose="020B0604020202020204" pitchFamily="34" charset="0"/>
              <a:buAutoNum type="arabicPeriod"/>
            </a:pPr>
            <a:endParaRPr lang="en-US" altLang="en-US"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b="1" dirty="0">
                <a:solidFill>
                  <a:srgbClr val="FF0000"/>
                </a:solidFill>
              </a:rPr>
              <a:t>Total failure</a:t>
            </a:r>
            <a:r>
              <a:rPr lang="en-US" altLang="en-US" b="1" dirty="0"/>
              <a:t> </a:t>
            </a:r>
          </a:p>
          <a:p>
            <a:pPr marL="914400" lvl="2" indent="0">
              <a:buNone/>
            </a:pPr>
            <a:r>
              <a:rPr lang="en-US" altLang="en-US" dirty="0" smtClean="0"/>
              <a:t>The </a:t>
            </a:r>
            <a:r>
              <a:rPr lang="en-US" altLang="en-US" dirty="0"/>
              <a:t>failure occurred before the disk write started, so the previous data values on the disk remain intact</a:t>
            </a:r>
            <a:endParaRPr lang="en-US" altLang="en-US" sz="18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49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implement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stable storage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2400" dirty="0" smtClean="0"/>
          </a:p>
          <a:p>
            <a:r>
              <a:rPr lang="en-US" altLang="en-US" sz="2400" dirty="0" smtClean="0"/>
              <a:t>If </a:t>
            </a:r>
            <a:r>
              <a:rPr lang="en-US" altLang="en-US" sz="2400" dirty="0">
                <a:solidFill>
                  <a:srgbClr val="FF0000"/>
                </a:solidFill>
              </a:rPr>
              <a:t>failure occurs during block write</a:t>
            </a:r>
            <a:r>
              <a:rPr lang="en-US" altLang="en-US" sz="2400" dirty="0"/>
              <a:t>, recovery procedure restores block to consistent state</a:t>
            </a:r>
          </a:p>
          <a:p>
            <a:pPr lvl="1"/>
            <a:r>
              <a:rPr lang="en-US" altLang="en-US" dirty="0"/>
              <a:t>System maintains </a:t>
            </a:r>
            <a:r>
              <a:rPr lang="en-US" altLang="en-US" dirty="0">
                <a:solidFill>
                  <a:srgbClr val="0070C0"/>
                </a:solidFill>
              </a:rPr>
              <a:t>2 physical blocks </a:t>
            </a:r>
            <a:r>
              <a:rPr lang="en-US" altLang="en-US" dirty="0"/>
              <a:t>per </a:t>
            </a:r>
            <a:r>
              <a:rPr lang="en-US" altLang="en-US" dirty="0">
                <a:solidFill>
                  <a:srgbClr val="0070C0"/>
                </a:solidFill>
              </a:rPr>
              <a:t>logical </a:t>
            </a:r>
            <a:r>
              <a:rPr lang="en-US" altLang="en-US" dirty="0" smtClean="0">
                <a:solidFill>
                  <a:srgbClr val="0070C0"/>
                </a:solidFill>
              </a:rPr>
              <a:t>block</a:t>
            </a:r>
            <a:endParaRPr lang="en-US" altLang="en-US" dirty="0"/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00B050"/>
                </a:solidFill>
              </a:rPr>
              <a:t>Write </a:t>
            </a:r>
            <a:r>
              <a:rPr lang="en-US" altLang="en-US" sz="2400" dirty="0">
                <a:solidFill>
                  <a:srgbClr val="00B050"/>
                </a:solidFill>
              </a:rPr>
              <a:t>to 1</a:t>
            </a:r>
            <a:r>
              <a:rPr lang="en-US" altLang="en-US" sz="2400" baseline="30000" dirty="0">
                <a:solidFill>
                  <a:srgbClr val="00B050"/>
                </a:solidFill>
              </a:rPr>
              <a:t>st</a:t>
            </a:r>
            <a:r>
              <a:rPr lang="en-US" altLang="en-US" sz="2400" dirty="0">
                <a:solidFill>
                  <a:srgbClr val="00B050"/>
                </a:solidFill>
              </a:rPr>
              <a:t> physical</a:t>
            </a:r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00B050"/>
                </a:solidFill>
              </a:rPr>
              <a:t>When </a:t>
            </a:r>
            <a:r>
              <a:rPr lang="en-US" altLang="en-US" sz="2400" dirty="0">
                <a:solidFill>
                  <a:srgbClr val="00B050"/>
                </a:solidFill>
              </a:rPr>
              <a:t>successful, write to 2</a:t>
            </a:r>
            <a:r>
              <a:rPr lang="en-US" altLang="en-US" sz="2400" baseline="30000" dirty="0">
                <a:solidFill>
                  <a:srgbClr val="00B050"/>
                </a:solidFill>
              </a:rPr>
              <a:t>nd</a:t>
            </a:r>
            <a:r>
              <a:rPr lang="en-US" altLang="en-US" sz="2400" dirty="0">
                <a:solidFill>
                  <a:srgbClr val="00B050"/>
                </a:solidFill>
              </a:rPr>
              <a:t> physical</a:t>
            </a:r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00B050"/>
                </a:solidFill>
              </a:rPr>
              <a:t>Declare </a:t>
            </a:r>
            <a:r>
              <a:rPr lang="en-US" altLang="en-US" sz="2400" dirty="0">
                <a:solidFill>
                  <a:srgbClr val="00B050"/>
                </a:solidFill>
              </a:rPr>
              <a:t>complete only after second write completes successfully</a:t>
            </a:r>
          </a:p>
          <a:p>
            <a:pPr marL="228600" lvl="1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 marL="228600" lvl="1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Systems </a:t>
            </a:r>
            <a:r>
              <a:rPr lang="en-US" altLang="en-US" dirty="0"/>
              <a:t>frequently use </a:t>
            </a:r>
            <a:r>
              <a:rPr lang="en-US" altLang="en-US" dirty="0" smtClean="0">
                <a:solidFill>
                  <a:srgbClr val="FF0000"/>
                </a:solidFill>
              </a:rPr>
              <a:t>NVRAM (Non-Volatile RAM) </a:t>
            </a:r>
            <a:r>
              <a:rPr lang="en-US" altLang="en-US" dirty="0"/>
              <a:t>as one physical to </a:t>
            </a:r>
            <a:r>
              <a:rPr lang="en-US" altLang="en-US" dirty="0" smtClean="0"/>
              <a:t>accelerate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84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6" name="Picture 2" descr="http://cdn.free-power-point-templates.com/articles/wp-content/uploads/2014/02/free-question-mark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58292"/>
            <a:ext cx="6692900" cy="39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Magnetic disk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48" y="998622"/>
            <a:ext cx="11999494" cy="5342020"/>
          </a:xfrm>
        </p:spPr>
        <p:txBody>
          <a:bodyPr>
            <a:normAutofit/>
          </a:bodyPr>
          <a:lstStyle/>
          <a:p>
            <a:endParaRPr lang="en-US" altLang="en-US" sz="2400" b="1" dirty="0" smtClean="0">
              <a:solidFill>
                <a:srgbClr val="3366FF"/>
              </a:solidFill>
            </a:endParaRP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Access </a:t>
            </a:r>
            <a:r>
              <a:rPr lang="en-US" altLang="en-US" sz="2400" b="1" dirty="0">
                <a:solidFill>
                  <a:srgbClr val="3366FF"/>
                </a:solidFill>
              </a:rPr>
              <a:t>Latency </a:t>
            </a:r>
            <a:r>
              <a:rPr lang="en-US" altLang="en-US" sz="2400" b="1" dirty="0"/>
              <a:t>= </a:t>
            </a:r>
            <a:r>
              <a:rPr lang="en-US" altLang="en-US" sz="2400" b="1" dirty="0">
                <a:solidFill>
                  <a:srgbClr val="3366FF"/>
                </a:solidFill>
              </a:rPr>
              <a:t>Average access time </a:t>
            </a:r>
            <a:r>
              <a:rPr lang="en-US" altLang="en-US" sz="2400" b="1" dirty="0"/>
              <a:t>= </a:t>
            </a:r>
            <a:r>
              <a:rPr lang="en-US" altLang="en-US" sz="2000" b="1" dirty="0">
                <a:solidFill>
                  <a:srgbClr val="0070C0"/>
                </a:solidFill>
              </a:rPr>
              <a:t>average seek time </a:t>
            </a:r>
            <a:r>
              <a:rPr lang="en-US" altLang="en-US" sz="2000" b="1" dirty="0" smtClean="0">
                <a:solidFill>
                  <a:srgbClr val="0070C0"/>
                </a:solidFill>
              </a:rPr>
              <a:t>+ average rotation </a:t>
            </a:r>
            <a:r>
              <a:rPr lang="en-US" altLang="en-US" sz="2000" b="1" dirty="0">
                <a:solidFill>
                  <a:srgbClr val="0070C0"/>
                </a:solidFill>
              </a:rPr>
              <a:t>latency</a:t>
            </a:r>
          </a:p>
          <a:p>
            <a:pPr lvl="1"/>
            <a:r>
              <a:rPr lang="en-US" altLang="en-US" b="1" dirty="0"/>
              <a:t>For </a:t>
            </a:r>
            <a:r>
              <a:rPr lang="en-US" altLang="en-US" b="1" dirty="0">
                <a:solidFill>
                  <a:srgbClr val="FF0000"/>
                </a:solidFill>
              </a:rPr>
              <a:t>fastest</a:t>
            </a:r>
            <a:r>
              <a:rPr lang="en-US" altLang="en-US" b="1" dirty="0"/>
              <a:t> disk 3ms + 2ms = </a:t>
            </a:r>
            <a:r>
              <a:rPr lang="en-US" altLang="en-US" b="1" dirty="0">
                <a:solidFill>
                  <a:srgbClr val="FF0000"/>
                </a:solidFill>
              </a:rPr>
              <a:t>5ms</a:t>
            </a:r>
          </a:p>
          <a:p>
            <a:pPr lvl="1"/>
            <a:r>
              <a:rPr lang="en-US" altLang="en-US" b="1" dirty="0"/>
              <a:t>For </a:t>
            </a:r>
            <a:r>
              <a:rPr lang="en-US" altLang="en-US" b="1" dirty="0">
                <a:solidFill>
                  <a:srgbClr val="FF0000"/>
                </a:solidFill>
              </a:rPr>
              <a:t>slow disk </a:t>
            </a:r>
            <a:r>
              <a:rPr lang="en-US" altLang="en-US" b="1" dirty="0"/>
              <a:t>9ms + 5.56ms = </a:t>
            </a:r>
            <a:r>
              <a:rPr lang="en-US" altLang="en-US" b="1" dirty="0">
                <a:solidFill>
                  <a:srgbClr val="FF0000"/>
                </a:solidFill>
              </a:rPr>
              <a:t>14.56ms</a:t>
            </a:r>
          </a:p>
          <a:p>
            <a:endParaRPr lang="en-US" altLang="en-US" b="1" dirty="0" smtClean="0">
              <a:solidFill>
                <a:srgbClr val="FF0000"/>
              </a:solidFill>
            </a:endParaRPr>
          </a:p>
          <a:p>
            <a:endParaRPr lang="en-US" altLang="en-US" b="1" dirty="0" smtClean="0">
              <a:solidFill>
                <a:srgbClr val="FF0000"/>
              </a:solidFill>
            </a:endParaRPr>
          </a:p>
          <a:p>
            <a:r>
              <a:rPr lang="en-US" altLang="en-US" b="1" dirty="0" smtClean="0">
                <a:solidFill>
                  <a:srgbClr val="FF0000"/>
                </a:solidFill>
              </a:rPr>
              <a:t>Average </a:t>
            </a:r>
            <a:r>
              <a:rPr lang="en-US" altLang="en-US" b="1" dirty="0">
                <a:solidFill>
                  <a:srgbClr val="FF0000"/>
                </a:solidFill>
              </a:rPr>
              <a:t>I/O time</a:t>
            </a:r>
            <a:r>
              <a:rPr lang="en-US" altLang="en-US" b="1" dirty="0"/>
              <a:t> = </a:t>
            </a:r>
            <a:r>
              <a:rPr lang="en-US" altLang="en-US" b="1" dirty="0">
                <a:solidFill>
                  <a:srgbClr val="00B050"/>
                </a:solidFill>
              </a:rPr>
              <a:t>average access time</a:t>
            </a:r>
            <a:r>
              <a:rPr lang="en-US" altLang="en-US" b="1" dirty="0"/>
              <a:t> </a:t>
            </a:r>
            <a:endParaRPr lang="en-US" altLang="en-US" b="1" dirty="0" smtClean="0"/>
          </a:p>
          <a:p>
            <a:pPr marL="0" indent="0">
              <a:buNone/>
            </a:pPr>
            <a:r>
              <a:rPr lang="en-US" altLang="en-US" b="1" dirty="0"/>
              <a:t>	</a:t>
            </a:r>
            <a:r>
              <a:rPr lang="en-US" altLang="en-US" b="1" dirty="0" smtClean="0"/>
              <a:t>+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00B050"/>
                </a:solidFill>
              </a:rPr>
              <a:t>amount to transfer</a:t>
            </a:r>
            <a:r>
              <a:rPr lang="en-US" altLang="en-US" b="1" dirty="0"/>
              <a:t> / </a:t>
            </a:r>
            <a:r>
              <a:rPr lang="en-US" altLang="en-US" b="1" dirty="0">
                <a:solidFill>
                  <a:srgbClr val="00B050"/>
                </a:solidFill>
              </a:rPr>
              <a:t>transfer rate</a:t>
            </a:r>
            <a:r>
              <a:rPr lang="en-US" altLang="en-US" b="1" dirty="0"/>
              <a:t>) </a:t>
            </a:r>
            <a:endParaRPr lang="en-US" altLang="en-US" b="1" dirty="0" smtClean="0"/>
          </a:p>
          <a:p>
            <a:pPr marL="0" indent="0">
              <a:buNone/>
            </a:pPr>
            <a:r>
              <a:rPr lang="en-US" altLang="en-US" b="1" dirty="0"/>
              <a:t>	</a:t>
            </a:r>
            <a:r>
              <a:rPr lang="en-US" altLang="en-US" b="1" dirty="0" smtClean="0"/>
              <a:t>+ </a:t>
            </a:r>
            <a:r>
              <a:rPr lang="en-US" altLang="en-US" b="1" dirty="0">
                <a:solidFill>
                  <a:srgbClr val="00B050"/>
                </a:solidFill>
              </a:rPr>
              <a:t>controller overhead</a:t>
            </a:r>
          </a:p>
          <a:p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235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1st commercial disk drive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10691"/>
            <a:ext cx="348138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508750" y="1794878"/>
            <a:ext cx="4127166" cy="286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1956</a:t>
            </a:r>
          </a:p>
          <a:p>
            <a:r>
              <a:rPr lang="en-US" altLang="en-US" sz="2000" dirty="0"/>
              <a:t>IBM RAMDAC computer included the IBM Model 350 disk storage system</a:t>
            </a:r>
          </a:p>
          <a:p>
            <a:endParaRPr lang="en-US" altLang="en-US" sz="2000" dirty="0"/>
          </a:p>
          <a:p>
            <a:r>
              <a:rPr lang="en-US" altLang="en-US" sz="2000" dirty="0"/>
              <a:t>5M (7 bit) characters</a:t>
            </a:r>
          </a:p>
          <a:p>
            <a:r>
              <a:rPr lang="en-US" altLang="en-US" sz="2000" dirty="0"/>
              <a:t>50 x 24</a:t>
            </a:r>
            <a:r>
              <a:rPr lang="ja-JP" altLang="en-US" sz="2000" dirty="0"/>
              <a:t>”</a:t>
            </a:r>
            <a:r>
              <a:rPr lang="en-US" altLang="ja-JP" sz="2000" dirty="0"/>
              <a:t> platters</a:t>
            </a:r>
          </a:p>
          <a:p>
            <a:r>
              <a:rPr lang="en-US" altLang="en-US" sz="2000" dirty="0"/>
              <a:t>Access time = &lt; 1 second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15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Disk </a:t>
            </a:r>
            <a:r>
              <a:rPr lang="en-US" alt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>
            <a:normAutofit/>
          </a:bodyPr>
          <a:lstStyle/>
          <a:p>
            <a:endParaRPr lang="en-US" altLang="en-US" sz="2400" dirty="0" smtClean="0"/>
          </a:p>
          <a:p>
            <a:r>
              <a:rPr lang="en-US" altLang="en-US" sz="2400" dirty="0" smtClean="0"/>
              <a:t>The </a:t>
            </a:r>
            <a:r>
              <a:rPr lang="en-US" altLang="en-US" sz="2400" dirty="0">
                <a:solidFill>
                  <a:srgbClr val="0070C0"/>
                </a:solidFill>
              </a:rPr>
              <a:t>operating system</a:t>
            </a:r>
            <a:r>
              <a:rPr lang="en-US" altLang="en-US" sz="2400" dirty="0"/>
              <a:t> is </a:t>
            </a:r>
            <a:r>
              <a:rPr lang="en-US" altLang="en-US" sz="2400" dirty="0">
                <a:solidFill>
                  <a:srgbClr val="FF0000"/>
                </a:solidFill>
              </a:rPr>
              <a:t>responsible</a:t>
            </a:r>
            <a:r>
              <a:rPr lang="en-US" altLang="en-US" sz="2400" dirty="0"/>
              <a:t> for using hardware </a:t>
            </a:r>
            <a:r>
              <a:rPr lang="en-US" altLang="en-US" sz="2400" dirty="0">
                <a:solidFill>
                  <a:srgbClr val="0070C0"/>
                </a:solidFill>
              </a:rPr>
              <a:t>efficiently</a:t>
            </a:r>
            <a:r>
              <a:rPr lang="en-US" altLang="en-US" sz="2400" dirty="0"/>
              <a:t> — for the disk drives, this means having a </a:t>
            </a:r>
            <a:r>
              <a:rPr lang="en-US" altLang="en-US" sz="2400" dirty="0">
                <a:solidFill>
                  <a:srgbClr val="0070C0"/>
                </a:solidFill>
              </a:rPr>
              <a:t>fast access time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0070C0"/>
                </a:solidFill>
              </a:rPr>
              <a:t>disk </a:t>
            </a:r>
            <a:r>
              <a:rPr lang="en-US" altLang="en-US" sz="2400" dirty="0" smtClean="0">
                <a:solidFill>
                  <a:srgbClr val="0070C0"/>
                </a:solidFill>
              </a:rPr>
              <a:t>bandwidth</a:t>
            </a:r>
          </a:p>
          <a:p>
            <a:endParaRPr lang="en-US" altLang="en-US" sz="1000" dirty="0"/>
          </a:p>
          <a:p>
            <a:r>
              <a:rPr lang="en-US" altLang="en-US" sz="2400" dirty="0"/>
              <a:t>Minimize </a:t>
            </a:r>
            <a:r>
              <a:rPr lang="en-US" altLang="en-US" sz="2400" dirty="0">
                <a:solidFill>
                  <a:srgbClr val="0070C0"/>
                </a:solidFill>
              </a:rPr>
              <a:t>seek </a:t>
            </a:r>
            <a:r>
              <a:rPr lang="en-US" altLang="en-US" sz="2400" dirty="0" smtClean="0">
                <a:solidFill>
                  <a:srgbClr val="0070C0"/>
                </a:solidFill>
              </a:rPr>
              <a:t>time</a:t>
            </a:r>
          </a:p>
          <a:p>
            <a:endParaRPr lang="en-US" altLang="en-US" sz="10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Seek time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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seek </a:t>
            </a:r>
            <a:r>
              <a:rPr lang="en-US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distance</a:t>
            </a:r>
          </a:p>
          <a:p>
            <a:endParaRPr lang="en-US" altLang="en-US" sz="10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Disk </a:t>
            </a:r>
            <a:r>
              <a:rPr lang="en-US" alt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bandwidth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endParaRPr lang="en-US" altLang="en-US" sz="2400" dirty="0" smtClean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sz="2000" dirty="0" smtClean="0">
                <a:sym typeface="Symbol" panose="05050102010706020507" pitchFamily="18" charset="2"/>
              </a:rPr>
              <a:t>The </a:t>
            </a:r>
            <a:r>
              <a:rPr lang="en-US" alt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total number of bytes </a:t>
            </a:r>
            <a:r>
              <a:rPr lang="en-US" altLang="en-US" sz="2000" dirty="0">
                <a:sym typeface="Symbol" panose="05050102010706020507" pitchFamily="18" charset="2"/>
              </a:rPr>
              <a:t>transferred, </a:t>
            </a:r>
            <a:r>
              <a:rPr lang="en-US" alt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divided </a:t>
            </a:r>
            <a:r>
              <a:rPr lang="en-US" altLang="en-US" sz="2000" dirty="0">
                <a:sym typeface="Symbol" panose="05050102010706020507" pitchFamily="18" charset="2"/>
              </a:rPr>
              <a:t>by the </a:t>
            </a:r>
            <a:r>
              <a:rPr lang="en-US" alt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total time </a:t>
            </a:r>
            <a:r>
              <a:rPr lang="en-US" altLang="en-US" sz="2000" dirty="0">
                <a:sym typeface="Symbol" panose="05050102010706020507" pitchFamily="18" charset="2"/>
              </a:rPr>
              <a:t>between the </a:t>
            </a:r>
            <a:r>
              <a:rPr lang="en-US" alt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first </a:t>
            </a:r>
            <a:r>
              <a:rPr lang="en-US" altLang="en-US" sz="2000" dirty="0">
                <a:sym typeface="Symbol" panose="05050102010706020507" pitchFamily="18" charset="2"/>
              </a:rPr>
              <a:t>request for service and the </a:t>
            </a:r>
            <a:r>
              <a:rPr lang="en-US" alt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completion </a:t>
            </a:r>
            <a:r>
              <a:rPr lang="en-US" altLang="en-US" sz="2000" dirty="0">
                <a:sym typeface="Symbol" panose="05050102010706020507" pitchFamily="18" charset="2"/>
              </a:rPr>
              <a:t>of the last transfer</a:t>
            </a:r>
            <a:endParaRPr lang="en-US" alt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84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FCFS (First come first serve)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61" y="2005628"/>
            <a:ext cx="5840412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24389" y="1106906"/>
            <a:ext cx="5852884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dk1"/>
                </a:solidFill>
              </a:rPr>
              <a:t>Response to request queue based on FCFS</a:t>
            </a:r>
          </a:p>
          <a:p>
            <a:r>
              <a:rPr lang="en-US" altLang="en-US" dirty="0" smtClean="0"/>
              <a:t>Head movement = 640 cylinders</a:t>
            </a:r>
            <a:endParaRPr lang="en-US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SSTF (Shortest Seek Time First)</a:t>
            </a:r>
            <a:endParaRPr lang="en-US" dirty="0"/>
          </a:p>
        </p:txBody>
      </p:sp>
      <p:pic>
        <p:nvPicPr>
          <p:cNvPr id="4" name="Picture 4" descr="1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87" y="2538663"/>
            <a:ext cx="5676325" cy="382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0697" y="998620"/>
            <a:ext cx="8610600" cy="14773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 smtClean="0"/>
              <a:t>Selects </a:t>
            </a:r>
            <a:r>
              <a:rPr lang="en-US" altLang="en-US" dirty="0"/>
              <a:t>the request with the </a:t>
            </a:r>
            <a:r>
              <a:rPr lang="en-US" altLang="en-US" dirty="0">
                <a:solidFill>
                  <a:srgbClr val="0070C0"/>
                </a:solidFill>
              </a:rPr>
              <a:t>minimum seek time</a:t>
            </a:r>
            <a:r>
              <a:rPr lang="en-US" altLang="en-US" dirty="0"/>
              <a:t> from the </a:t>
            </a:r>
            <a:r>
              <a:rPr lang="en-US" altLang="en-US" dirty="0">
                <a:solidFill>
                  <a:srgbClr val="0070C0"/>
                </a:solidFill>
              </a:rPr>
              <a:t>current head position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SSTF </a:t>
            </a:r>
            <a:r>
              <a:rPr lang="en-US" altLang="en-US" dirty="0"/>
              <a:t>scheduling is a form of SJF scheduling; may cause </a:t>
            </a:r>
            <a:r>
              <a:rPr lang="en-US" altLang="en-US" dirty="0">
                <a:solidFill>
                  <a:srgbClr val="FF0000"/>
                </a:solidFill>
              </a:rPr>
              <a:t>starvation </a:t>
            </a:r>
            <a:r>
              <a:rPr lang="en-US" altLang="en-US" dirty="0"/>
              <a:t>of some </a:t>
            </a:r>
            <a:r>
              <a:rPr lang="en-US" altLang="en-US" dirty="0" smtClean="0"/>
              <a:t>requests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/>
              <a:t>Head movement = </a:t>
            </a:r>
            <a:r>
              <a:rPr lang="en-US" altLang="en-US" dirty="0" smtClean="0"/>
              <a:t>208 cylinders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37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11" y="1299410"/>
            <a:ext cx="5715000" cy="4675639"/>
          </a:xfr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/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The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disk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arm 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starts at </a:t>
            </a: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one end 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of the disk, and moves toward </a:t>
            </a: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the other end</a:t>
            </a:r>
          </a:p>
          <a:p>
            <a:pPr marL="457200" lvl="1"/>
            <a:r>
              <a:rPr lang="en-US" altLang="en-US" sz="2000" dirty="0" smtClean="0">
                <a:solidFill>
                  <a:schemeClr val="dk1"/>
                </a:solidFill>
                <a:latin typeface="+mn-lt"/>
              </a:rPr>
              <a:t>Servicing 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requests </a:t>
            </a:r>
            <a:r>
              <a:rPr lang="en-US" altLang="en-US" sz="2000" dirty="0">
                <a:solidFill>
                  <a:srgbClr val="00B050"/>
                </a:solidFill>
                <a:latin typeface="+mn-lt"/>
              </a:rPr>
              <a:t>until 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it gets to the </a:t>
            </a:r>
            <a:r>
              <a:rPr lang="en-US" altLang="en-US" sz="2000" dirty="0">
                <a:solidFill>
                  <a:srgbClr val="00B050"/>
                </a:solidFill>
                <a:latin typeface="+mn-lt"/>
              </a:rPr>
              <a:t>other end 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of the disk, where </a:t>
            </a:r>
          </a:p>
          <a:p>
            <a:pPr marL="457200" lvl="1"/>
            <a:r>
              <a:rPr lang="en-US" altLang="en-US" sz="2000" dirty="0" smtClean="0">
                <a:solidFill>
                  <a:schemeClr val="dk1"/>
                </a:solidFill>
                <a:latin typeface="+mn-lt"/>
              </a:rPr>
              <a:t>The 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head movement is </a:t>
            </a:r>
            <a:r>
              <a:rPr lang="en-US" altLang="en-US" sz="2000" dirty="0">
                <a:solidFill>
                  <a:srgbClr val="00B050"/>
                </a:solidFill>
                <a:latin typeface="+mn-lt"/>
              </a:rPr>
              <a:t>reversed 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and servicing continues</a:t>
            </a:r>
            <a:r>
              <a:rPr lang="en-US" altLang="en-US" sz="2000" dirty="0" smtClean="0">
                <a:solidFill>
                  <a:schemeClr val="dk1"/>
                </a:solidFill>
                <a:latin typeface="+mn-lt"/>
              </a:rPr>
              <a:t>.</a:t>
            </a:r>
          </a:p>
          <a:p>
            <a:pPr marL="457200" lvl="1"/>
            <a:endParaRPr lang="en-US" altLang="en-US" sz="2000" dirty="0">
              <a:solidFill>
                <a:schemeClr val="dk1"/>
              </a:solidFill>
              <a:latin typeface="+mn-lt"/>
            </a:endParaRPr>
          </a:p>
          <a:p>
            <a:pPr marL="0"/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SCAN algorithm </a:t>
            </a:r>
            <a:r>
              <a:rPr lang="en-US" altLang="en-US" sz="2000" dirty="0" smtClean="0">
                <a:solidFill>
                  <a:schemeClr val="dk1"/>
                </a:solidFill>
                <a:latin typeface="+mn-lt"/>
              </a:rPr>
              <a:t>sometimes </a:t>
            </a:r>
            <a:r>
              <a:rPr lang="en-US" altLang="en-US" sz="2000" dirty="0">
                <a:solidFill>
                  <a:schemeClr val="dk1"/>
                </a:solidFill>
                <a:latin typeface="+mn-lt"/>
              </a:rPr>
              <a:t>called the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elevator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algorithm</a:t>
            </a:r>
          </a:p>
          <a:p>
            <a:pPr marL="0"/>
            <a:endParaRPr lang="en-US" altLang="en-US" sz="2000" dirty="0">
              <a:solidFill>
                <a:schemeClr val="dk1"/>
              </a:solidFill>
              <a:latin typeface="+mn-lt"/>
            </a:endParaRPr>
          </a:p>
          <a:p>
            <a:pPr marL="0"/>
            <a:r>
              <a:rPr lang="en-US" altLang="en-US" sz="2000" b="1" dirty="0" smtClean="0">
                <a:solidFill>
                  <a:srgbClr val="FF0000"/>
                </a:solidFill>
                <a:latin typeface="+mn-lt"/>
              </a:rPr>
              <a:t>If 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requests are uniformly dense, largest density at other end of disk and those wait the longest</a:t>
            </a:r>
          </a:p>
          <a:p>
            <a:pPr marL="0"/>
            <a:endParaRPr lang="en-US" sz="2000" dirty="0">
              <a:solidFill>
                <a:schemeClr val="dk1"/>
              </a:solidFill>
              <a:latin typeface="+mn-lt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665288"/>
            <a:ext cx="59817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1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 anchor="ctr">
        <a:noAutofit/>
      </a:bodyPr>
      <a:lstStyle>
        <a:defPPr>
          <a:defRPr sz="1200" b="0" dirty="0" smtClean="0">
            <a:solidFill>
              <a:schemeClr val="bg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1151</Words>
  <Application>Microsoft Office PowerPoint</Application>
  <PresentationFormat>Widescreen</PresentationFormat>
  <Paragraphs>193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MS PGothic</vt:lpstr>
      <vt:lpstr>Arial</vt:lpstr>
      <vt:lpstr>Calibri</vt:lpstr>
      <vt:lpstr>Calibri Light</vt:lpstr>
      <vt:lpstr>Constantia</vt:lpstr>
      <vt:lpstr>Courier New</vt:lpstr>
      <vt:lpstr>HG明朝E</vt:lpstr>
      <vt:lpstr>Segoe UI Semibold</vt:lpstr>
      <vt:lpstr>Symbol</vt:lpstr>
      <vt:lpstr>Verdana</vt:lpstr>
      <vt:lpstr>Wingdings</vt:lpstr>
      <vt:lpstr>Office Theme</vt:lpstr>
      <vt:lpstr>Mass Storage Systems</vt:lpstr>
      <vt:lpstr>Magnetic disk structure</vt:lpstr>
      <vt:lpstr>Overview of mass storage structure</vt:lpstr>
      <vt:lpstr>Magnetic disk performance</vt:lpstr>
      <vt:lpstr>1st commercial disk drive</vt:lpstr>
      <vt:lpstr>Disk scheduling</vt:lpstr>
      <vt:lpstr>FCFS (First come first serve)</vt:lpstr>
      <vt:lpstr>SSTF (Shortest Seek Time First)</vt:lpstr>
      <vt:lpstr>SCAN</vt:lpstr>
      <vt:lpstr>C-SCAN (Circular SCAN)</vt:lpstr>
      <vt:lpstr>LOOK and C-LOOK (Circular LOOK)</vt:lpstr>
      <vt:lpstr>Which one is better?</vt:lpstr>
      <vt:lpstr>Disk Attachment</vt:lpstr>
      <vt:lpstr>Disk attachment</vt:lpstr>
      <vt:lpstr>1) Host-attached storage</vt:lpstr>
      <vt:lpstr>2) Network-attached storage (NAS)</vt:lpstr>
      <vt:lpstr>3) Storage-area network (SAN)</vt:lpstr>
      <vt:lpstr>Disk Management</vt:lpstr>
      <vt:lpstr>Disk management</vt:lpstr>
      <vt:lpstr>Disk formatting</vt:lpstr>
      <vt:lpstr>Boot block</vt:lpstr>
      <vt:lpstr>Bad blocks</vt:lpstr>
      <vt:lpstr>Swap space management</vt:lpstr>
      <vt:lpstr>Swap-space management</vt:lpstr>
      <vt:lpstr>RAID Structures</vt:lpstr>
      <vt:lpstr>RAID</vt:lpstr>
      <vt:lpstr>PowerPoint Presentation</vt:lpstr>
      <vt:lpstr>RAID (0 + 1) and (1 + 0)</vt:lpstr>
      <vt:lpstr>Stable-Storage Implementation</vt:lpstr>
      <vt:lpstr>Stable-storage implementation</vt:lpstr>
      <vt:lpstr>What are failure’s effects?</vt:lpstr>
      <vt:lpstr>How to implement stable storage?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Hamid</cp:lastModifiedBy>
  <cp:revision>2329</cp:revision>
  <dcterms:created xsi:type="dcterms:W3CDTF">2015-07-09T15:22:03Z</dcterms:created>
  <dcterms:modified xsi:type="dcterms:W3CDTF">2017-12-12T04:00:41Z</dcterms:modified>
</cp:coreProperties>
</file>