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2" r:id="rId3"/>
    <p:sldId id="313" r:id="rId4"/>
    <p:sldId id="314" r:id="rId5"/>
    <p:sldId id="311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6" r:id="rId26"/>
    <p:sldId id="335" r:id="rId27"/>
    <p:sldId id="334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345" r:id="rId36"/>
    <p:sldId id="346" r:id="rId37"/>
    <p:sldId id="347" r:id="rId38"/>
    <p:sldId id="348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 varScale="1">
        <p:scale>
          <a:sx n="117" d="100"/>
          <a:sy n="11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lnSpc>
                <a:spcPct val="100000"/>
              </a:lnSpc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solidFill>
                  <a:srgbClr val="FF000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4444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File System Interface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locking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Mandatory</a:t>
            </a:r>
          </a:p>
          <a:p>
            <a:pPr lvl="1"/>
            <a:r>
              <a:rPr lang="en-US" dirty="0" smtClean="0"/>
              <a:t>OS will </a:t>
            </a:r>
            <a:r>
              <a:rPr lang="en-US" dirty="0" smtClean="0">
                <a:solidFill>
                  <a:srgbClr val="0070C0"/>
                </a:solidFill>
              </a:rPr>
              <a:t>prevent </a:t>
            </a:r>
            <a:r>
              <a:rPr lang="en-US" dirty="0" smtClean="0"/>
              <a:t>access until the </a:t>
            </a:r>
            <a:r>
              <a:rPr lang="en-US" dirty="0" smtClean="0">
                <a:solidFill>
                  <a:srgbClr val="0070C0"/>
                </a:solidFill>
              </a:rPr>
              <a:t>exclusive lock </a:t>
            </a:r>
            <a:r>
              <a:rPr lang="en-US" dirty="0" smtClean="0"/>
              <a:t>is released</a:t>
            </a:r>
          </a:p>
          <a:p>
            <a:pPr lvl="2"/>
            <a:r>
              <a:rPr lang="en-US" dirty="0" smtClean="0"/>
              <a:t>Windows®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Advisory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OS will </a:t>
            </a:r>
            <a:r>
              <a:rPr lang="en-US" dirty="0" smtClean="0">
                <a:solidFill>
                  <a:srgbClr val="0070C0"/>
                </a:solidFill>
              </a:rPr>
              <a:t>not prevent </a:t>
            </a:r>
            <a:r>
              <a:rPr lang="en-US" dirty="0" smtClean="0"/>
              <a:t>applications from acquiring access to a file, and the application must be developed to </a:t>
            </a:r>
            <a:r>
              <a:rPr lang="en-US" dirty="0" smtClean="0">
                <a:solidFill>
                  <a:srgbClr val="0070C0"/>
                </a:solidFill>
              </a:rPr>
              <a:t>manually acquire the lock </a:t>
            </a:r>
            <a:r>
              <a:rPr lang="en-US" dirty="0" smtClean="0"/>
              <a:t>before accessing the file</a:t>
            </a:r>
          </a:p>
          <a:p>
            <a:pPr lvl="2"/>
            <a:r>
              <a:rPr lang="en-US" dirty="0" smtClean="0"/>
              <a:t>UNIX®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 smtClean="0">
                <a:solidFill>
                  <a:srgbClr val="0070C0"/>
                </a:solidFill>
              </a:rPr>
              <a:t>must </a:t>
            </a:r>
            <a:r>
              <a:rPr lang="en-US" dirty="0" smtClean="0"/>
              <a:t>conform to </a:t>
            </a:r>
            <a:r>
              <a:rPr lang="en-US" dirty="0" smtClean="0">
                <a:solidFill>
                  <a:srgbClr val="0070C0"/>
                </a:solidFill>
              </a:rPr>
              <a:t>structures </a:t>
            </a:r>
            <a:r>
              <a:rPr lang="en-US" dirty="0" smtClean="0"/>
              <a:t>that are </a:t>
            </a:r>
            <a:r>
              <a:rPr lang="en-US" dirty="0" smtClean="0">
                <a:solidFill>
                  <a:srgbClr val="0070C0"/>
                </a:solidFill>
              </a:rPr>
              <a:t>understood </a:t>
            </a:r>
            <a:r>
              <a:rPr lang="en-US" dirty="0" smtClean="0"/>
              <a:t>by OS</a:t>
            </a:r>
          </a:p>
          <a:p>
            <a:pPr lvl="1"/>
            <a:r>
              <a:rPr lang="en-US" dirty="0" smtClean="0"/>
              <a:t>OS requires an </a:t>
            </a:r>
            <a:r>
              <a:rPr lang="en-US" dirty="0" smtClean="0">
                <a:solidFill>
                  <a:srgbClr val="0070C0"/>
                </a:solidFill>
              </a:rPr>
              <a:t>executable file </a:t>
            </a:r>
            <a:r>
              <a:rPr lang="en-US" dirty="0" smtClean="0"/>
              <a:t>has a specific structure; it can determine </a:t>
            </a: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>
                <a:solidFill>
                  <a:srgbClr val="00B050"/>
                </a:solidFill>
              </a:rPr>
              <a:t>in memory to load the file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>
                <a:solidFill>
                  <a:srgbClr val="00B050"/>
                </a:solidFill>
              </a:rPr>
              <a:t>the location of first instruction is</a:t>
            </a:r>
          </a:p>
          <a:p>
            <a:endParaRPr lang="en-US" dirty="0" smtClean="0"/>
          </a:p>
          <a:p>
            <a:r>
              <a:rPr lang="en-US" dirty="0" smtClean="0"/>
              <a:t>Support of multiple file structures?</a:t>
            </a:r>
          </a:p>
          <a:p>
            <a:pPr lvl="1"/>
            <a:r>
              <a:rPr lang="en-US" dirty="0" smtClean="0"/>
              <a:t>Size of OS could be 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/>
              <a:t>; it needs to contain codes to support these file structures</a:t>
            </a:r>
          </a:p>
          <a:p>
            <a:pPr lvl="1"/>
            <a:r>
              <a:rPr lang="en-US" dirty="0" smtClean="0"/>
              <a:t>Severe problems may result </a:t>
            </a:r>
            <a:r>
              <a:rPr lang="en-US" dirty="0" smtClean="0">
                <a:solidFill>
                  <a:srgbClr val="0070C0"/>
                </a:solidFill>
              </a:rPr>
              <a:t>if OS does not support </a:t>
            </a:r>
            <a:r>
              <a:rPr lang="en-US" dirty="0" smtClean="0"/>
              <a:t>some file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access methods: 1)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Simplest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most common</a:t>
            </a:r>
          </a:p>
          <a:p>
            <a:r>
              <a:rPr lang="en-US" sz="2400" dirty="0" smtClean="0"/>
              <a:t>Based on </a:t>
            </a:r>
            <a:r>
              <a:rPr lang="en-US" sz="2400" dirty="0" smtClean="0">
                <a:solidFill>
                  <a:srgbClr val="0070C0"/>
                </a:solidFill>
              </a:rPr>
              <a:t>tape model </a:t>
            </a:r>
            <a:r>
              <a:rPr lang="en-US" sz="2400" dirty="0" smtClean="0"/>
              <a:t>of a file</a:t>
            </a:r>
          </a:p>
          <a:p>
            <a:r>
              <a:rPr lang="en-US" sz="2400" dirty="0" smtClean="0"/>
              <a:t>Processing information in a file is </a:t>
            </a:r>
            <a:r>
              <a:rPr lang="en-US" sz="2400" dirty="0" smtClean="0">
                <a:solidFill>
                  <a:srgbClr val="FF0000"/>
                </a:solidFill>
              </a:rPr>
              <a:t>in order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one record after the other</a:t>
            </a:r>
          </a:p>
          <a:p>
            <a:r>
              <a:rPr lang="en-US" sz="2400" dirty="0" smtClean="0"/>
              <a:t>A read operation, </a:t>
            </a:r>
            <a:r>
              <a:rPr lang="en-US" sz="2400" dirty="0" err="1" smtClean="0">
                <a:solidFill>
                  <a:srgbClr val="0070C0"/>
                </a:solidFill>
              </a:rPr>
              <a:t>read_next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Reads </a:t>
            </a:r>
            <a:r>
              <a:rPr lang="en-US" sz="2000" dirty="0" smtClean="0"/>
              <a:t>the next portion of the file and </a:t>
            </a:r>
            <a:r>
              <a:rPr lang="en-US" sz="2000" dirty="0" smtClean="0">
                <a:solidFill>
                  <a:srgbClr val="00B050"/>
                </a:solidFill>
              </a:rPr>
              <a:t>automatically </a:t>
            </a:r>
            <a:r>
              <a:rPr lang="en-US" sz="2000" dirty="0" smtClean="0"/>
              <a:t>advances a file pointer</a:t>
            </a:r>
          </a:p>
          <a:p>
            <a:r>
              <a:rPr lang="en-US" sz="2400" dirty="0" smtClean="0"/>
              <a:t>A write operation, </a:t>
            </a:r>
            <a:r>
              <a:rPr lang="en-US" sz="2400" dirty="0" err="1" smtClean="0">
                <a:solidFill>
                  <a:srgbClr val="0070C0"/>
                </a:solidFill>
              </a:rPr>
              <a:t>write_next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Appends </a:t>
            </a:r>
            <a:r>
              <a:rPr lang="en-US" sz="2000" dirty="0" smtClean="0"/>
              <a:t>to the end of the file and </a:t>
            </a:r>
            <a:r>
              <a:rPr lang="en-US" sz="2000" dirty="0" smtClean="0">
                <a:solidFill>
                  <a:srgbClr val="00B050"/>
                </a:solidFill>
              </a:rPr>
              <a:t>advances </a:t>
            </a:r>
            <a:r>
              <a:rPr lang="en-US" sz="2000" dirty="0" smtClean="0"/>
              <a:t>to the </a:t>
            </a:r>
            <a:r>
              <a:rPr lang="en-US" sz="2000" dirty="0" smtClean="0">
                <a:solidFill>
                  <a:srgbClr val="00B050"/>
                </a:solidFill>
              </a:rPr>
              <a:t>end </a:t>
            </a:r>
            <a:r>
              <a:rPr lang="en-US" sz="2000" dirty="0" smtClean="0"/>
              <a:t>of the newly written </a:t>
            </a:r>
            <a:r>
              <a:rPr lang="en-US" sz="2000" dirty="0" smtClean="0">
                <a:solidFill>
                  <a:srgbClr val="00B050"/>
                </a:solidFill>
              </a:rPr>
              <a:t>information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49" y="4511174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access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 2) Direct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1284"/>
            <a:ext cx="11417968" cy="49136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a </a:t>
            </a:r>
            <a:r>
              <a:rPr lang="en-US" sz="2400" dirty="0" smtClean="0">
                <a:solidFill>
                  <a:srgbClr val="0070C0"/>
                </a:solidFill>
              </a:rPr>
              <a:t>disk model </a:t>
            </a:r>
            <a:r>
              <a:rPr lang="en-US" sz="2400" dirty="0" smtClean="0"/>
              <a:t>of a file</a:t>
            </a:r>
          </a:p>
          <a:p>
            <a:r>
              <a:rPr lang="en-US" sz="2400" dirty="0" smtClean="0"/>
              <a:t>A file is made up of </a:t>
            </a:r>
            <a:r>
              <a:rPr lang="en-US" sz="2400" dirty="0" smtClean="0">
                <a:solidFill>
                  <a:srgbClr val="00B050"/>
                </a:solidFill>
              </a:rPr>
              <a:t>fixed-length logical records </a:t>
            </a:r>
            <a:r>
              <a:rPr lang="en-US" sz="2400" dirty="0" smtClean="0"/>
              <a:t>that allow programs to read and write records </a:t>
            </a:r>
            <a:r>
              <a:rPr lang="en-US" sz="2400" dirty="0" smtClean="0">
                <a:solidFill>
                  <a:srgbClr val="00B050"/>
                </a:solidFill>
              </a:rPr>
              <a:t>rapidly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no particular order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Immediate </a:t>
            </a:r>
            <a:r>
              <a:rPr lang="en-US" sz="2400" dirty="0" smtClean="0"/>
              <a:t>access to large amount of information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 </a:t>
            </a:r>
            <a:r>
              <a:rPr lang="en-US" sz="2000" dirty="0" smtClean="0"/>
              <a:t>are often of this type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read(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rather than </a:t>
            </a:r>
            <a:r>
              <a:rPr lang="en-US" sz="2400" dirty="0" err="1" smtClean="0"/>
              <a:t>read_next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i="1" dirty="0" smtClean="0"/>
              <a:t>n</a:t>
            </a:r>
            <a:r>
              <a:rPr lang="en-US" sz="2000" dirty="0" smtClean="0"/>
              <a:t> is block number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write(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rather than </a:t>
            </a:r>
            <a:r>
              <a:rPr lang="en-US" sz="2400" dirty="0" err="1" smtClean="0"/>
              <a:t>write_next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41" y="3904331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access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15188"/>
            <a:ext cx="5515643" cy="491364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Can be built </a:t>
            </a:r>
            <a:r>
              <a:rPr lang="en-US" sz="2400" dirty="0" smtClean="0">
                <a:solidFill>
                  <a:srgbClr val="0070C0"/>
                </a:solidFill>
              </a:rPr>
              <a:t>on top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0070C0"/>
                </a:solidFill>
              </a:rPr>
              <a:t>base methods</a:t>
            </a:r>
          </a:p>
          <a:p>
            <a:endParaRPr lang="en-US" sz="2400" dirty="0" smtClean="0"/>
          </a:p>
          <a:p>
            <a:r>
              <a:rPr lang="en-US" sz="2400" dirty="0" smtClean="0"/>
              <a:t>Creation of an </a:t>
            </a:r>
            <a:r>
              <a:rPr lang="en-US" sz="2400" dirty="0" smtClean="0">
                <a:solidFill>
                  <a:srgbClr val="FF0000"/>
                </a:solidFill>
              </a:rPr>
              <a:t>index </a:t>
            </a:r>
            <a:r>
              <a:rPr lang="en-US" sz="2400" dirty="0" smtClean="0"/>
              <a:t>for a file</a:t>
            </a:r>
          </a:p>
          <a:p>
            <a:pPr lvl="1"/>
            <a:r>
              <a:rPr lang="en-US" sz="2200" dirty="0" smtClean="0"/>
              <a:t>Having pointers to various blocks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Keep</a:t>
            </a:r>
            <a:r>
              <a:rPr lang="en-US" sz="2400" dirty="0" smtClean="0"/>
              <a:t> index </a:t>
            </a:r>
            <a:r>
              <a:rPr lang="en-US" sz="2400" dirty="0" smtClean="0">
                <a:solidFill>
                  <a:srgbClr val="00B050"/>
                </a:solidFill>
              </a:rPr>
              <a:t>in memory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B050"/>
                </a:solidFill>
              </a:rPr>
              <a:t>fast </a:t>
            </a:r>
            <a:r>
              <a:rPr lang="en-US" sz="2400" dirty="0" smtClean="0"/>
              <a:t>determination of location of data</a:t>
            </a:r>
          </a:p>
          <a:p>
            <a:pPr lvl="1"/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405021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67186" y="5528649"/>
            <a:ext cx="495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IBM's indexed sequential access method (ISAM)</a:t>
            </a:r>
          </a:p>
        </p:txBody>
      </p:sp>
    </p:spTree>
    <p:extLst>
      <p:ext uri="{BB962C8B-B14F-4D97-AF65-F5344CB8AC3E}">
        <p14:creationId xmlns:p14="http://schemas.microsoft.com/office/powerpoint/2010/main" val="37434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&amp; Disk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Disk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275348"/>
            <a:ext cx="11417968" cy="4913647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 smtClean="0"/>
              <a:t>Disks </a:t>
            </a:r>
            <a:r>
              <a:rPr lang="en-US" altLang="en-US" dirty="0"/>
              <a:t>or partitions can be </a:t>
            </a:r>
            <a:r>
              <a:rPr lang="en-US" altLang="en-US" b="1" dirty="0">
                <a:solidFill>
                  <a:srgbClr val="3366FF"/>
                </a:solidFill>
              </a:rPr>
              <a:t>RAID </a:t>
            </a:r>
            <a:r>
              <a:rPr lang="en-US" altLang="en-US" dirty="0"/>
              <a:t>protected against </a:t>
            </a:r>
            <a:r>
              <a:rPr lang="en-US" altLang="en-US" dirty="0">
                <a:solidFill>
                  <a:srgbClr val="FF0000"/>
                </a:solidFill>
              </a:rPr>
              <a:t>failure</a:t>
            </a:r>
          </a:p>
          <a:p>
            <a:r>
              <a:rPr lang="en-US" altLang="en-US" dirty="0" smtClean="0"/>
              <a:t>Disk </a:t>
            </a:r>
            <a:r>
              <a:rPr lang="en-US" altLang="en-US" dirty="0"/>
              <a:t>or partition can be used </a:t>
            </a:r>
            <a:r>
              <a:rPr lang="en-US" altLang="en-US" b="1" dirty="0" smtClean="0">
                <a:solidFill>
                  <a:srgbClr val="3366FF"/>
                </a:solidFill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(without </a:t>
            </a:r>
            <a:r>
              <a:rPr lang="en-US" altLang="en-US" dirty="0"/>
              <a:t>a file </a:t>
            </a:r>
            <a:r>
              <a:rPr lang="en-US" altLang="en-US" dirty="0" smtClean="0"/>
              <a:t>system), </a:t>
            </a:r>
            <a:r>
              <a:rPr lang="en-US" altLang="en-US" dirty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formatted</a:t>
            </a:r>
            <a:endParaRPr lang="en-US" altLang="en-US" dirty="0"/>
          </a:p>
          <a:p>
            <a:r>
              <a:rPr lang="en-US" altLang="en-US" dirty="0" smtClean="0"/>
              <a:t>Partitions </a:t>
            </a:r>
            <a:r>
              <a:rPr lang="en-US" altLang="en-US" dirty="0"/>
              <a:t>also known as </a:t>
            </a:r>
            <a:r>
              <a:rPr lang="en-US" altLang="en-US" dirty="0">
                <a:solidFill>
                  <a:srgbClr val="FF0000"/>
                </a:solidFill>
              </a:rPr>
              <a:t>minidisks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slices</a:t>
            </a:r>
          </a:p>
          <a:p>
            <a:r>
              <a:rPr lang="en-US" altLang="en-US" dirty="0" smtClean="0"/>
              <a:t>Entity </a:t>
            </a:r>
            <a:r>
              <a:rPr lang="en-US" altLang="en-US" dirty="0">
                <a:solidFill>
                  <a:srgbClr val="00B050"/>
                </a:solidFill>
              </a:rPr>
              <a:t>containing file system</a:t>
            </a:r>
            <a:r>
              <a:rPr lang="en-US" altLang="en-US" dirty="0"/>
              <a:t> known as a </a:t>
            </a:r>
            <a:r>
              <a:rPr lang="en-US" altLang="en-US" b="1" dirty="0">
                <a:solidFill>
                  <a:srgbClr val="3366FF"/>
                </a:solidFill>
              </a:rPr>
              <a:t>volume</a:t>
            </a:r>
          </a:p>
          <a:p>
            <a:r>
              <a:rPr lang="en-US" dirty="0" smtClean="0"/>
              <a:t>Each </a:t>
            </a:r>
            <a:r>
              <a:rPr lang="en-US" dirty="0"/>
              <a:t>volume contains information about the files in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information is kept in entries in a </a:t>
            </a:r>
            <a:r>
              <a:rPr lang="en-US" dirty="0">
                <a:solidFill>
                  <a:srgbClr val="00B050"/>
                </a:solidFill>
              </a:rPr>
              <a:t>device directory </a:t>
            </a:r>
            <a:r>
              <a:rPr lang="en-US" dirty="0"/>
              <a:t>or </a:t>
            </a:r>
            <a:r>
              <a:rPr lang="en-US" dirty="0" smtClean="0">
                <a:solidFill>
                  <a:srgbClr val="00B050"/>
                </a:solidFill>
              </a:rPr>
              <a:t>volume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table of contents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device directory</a:t>
            </a:r>
            <a:r>
              <a:rPr lang="en-US" dirty="0"/>
              <a:t>, (known as the directory), </a:t>
            </a:r>
            <a:r>
              <a:rPr lang="en-US" dirty="0">
                <a:solidFill>
                  <a:srgbClr val="00B050"/>
                </a:solidFill>
              </a:rPr>
              <a:t>records </a:t>
            </a:r>
            <a:r>
              <a:rPr lang="en-US" dirty="0" smtClean="0"/>
              <a:t>information such </a:t>
            </a:r>
            <a:r>
              <a:rPr lang="en-US" dirty="0"/>
              <a:t>as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location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type </a:t>
            </a:r>
            <a:r>
              <a:rPr lang="en-US" dirty="0"/>
              <a:t>for all files on </a:t>
            </a:r>
            <a:r>
              <a:rPr lang="en-US" dirty="0">
                <a:solidFill>
                  <a:srgbClr val="00B050"/>
                </a:solidFill>
              </a:rPr>
              <a:t>that volume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</a:t>
            </a:r>
            <a:r>
              <a:rPr lang="en-US" altLang="en-US" dirty="0" smtClean="0"/>
              <a:t>typical file-system organization</a:t>
            </a:r>
            <a:endParaRPr lang="en-US" dirty="0"/>
          </a:p>
        </p:txBody>
      </p:sp>
      <p:pic>
        <p:nvPicPr>
          <p:cNvPr id="4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46" y="1883401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3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Systems </a:t>
            </a:r>
            <a:r>
              <a:rPr lang="en-US" altLang="en-US" dirty="0"/>
              <a:t>frequently </a:t>
            </a:r>
            <a:r>
              <a:rPr lang="en-US" altLang="en-US"/>
              <a:t>have </a:t>
            </a:r>
            <a:r>
              <a:rPr lang="en-US" altLang="en-US" smtClean="0"/>
              <a:t>many </a:t>
            </a:r>
            <a:r>
              <a:rPr lang="en-US" altLang="en-US" dirty="0"/>
              <a:t>file systems, some </a:t>
            </a:r>
            <a:r>
              <a:rPr lang="en-US" altLang="en-US" dirty="0">
                <a:solidFill>
                  <a:srgbClr val="FF0000"/>
                </a:solidFill>
              </a:rPr>
              <a:t>general- </a:t>
            </a:r>
            <a:r>
              <a:rPr lang="en-US" altLang="en-US" dirty="0"/>
              <a:t>and some </a:t>
            </a:r>
            <a:r>
              <a:rPr lang="en-US" altLang="en-US" dirty="0">
                <a:solidFill>
                  <a:srgbClr val="FF0000"/>
                </a:solidFill>
              </a:rPr>
              <a:t>special- purpose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Consider </a:t>
            </a:r>
            <a:r>
              <a:rPr lang="en-US" altLang="en-US" dirty="0">
                <a:solidFill>
                  <a:srgbClr val="FF0000"/>
                </a:solidFill>
              </a:rPr>
              <a:t>Solaris</a:t>
            </a:r>
            <a:r>
              <a:rPr lang="en-US" altLang="en-US" dirty="0"/>
              <a:t> has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tmpfs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memory-based </a:t>
            </a:r>
            <a:r>
              <a:rPr lang="en-US" altLang="en-US" dirty="0">
                <a:solidFill>
                  <a:srgbClr val="00B050"/>
                </a:solidFill>
              </a:rPr>
              <a:t>volatile FS</a:t>
            </a:r>
            <a:r>
              <a:rPr lang="en-US" altLang="en-US" dirty="0"/>
              <a:t> for </a:t>
            </a:r>
            <a:r>
              <a:rPr lang="en-US" altLang="en-US" dirty="0">
                <a:solidFill>
                  <a:srgbClr val="00B050"/>
                </a:solidFill>
              </a:rPr>
              <a:t>fast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temporary I/O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objfs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interface into </a:t>
            </a:r>
            <a:r>
              <a:rPr lang="en-US" altLang="en-US" dirty="0">
                <a:solidFill>
                  <a:srgbClr val="00B050"/>
                </a:solidFill>
              </a:rPr>
              <a:t>kernel memory </a:t>
            </a:r>
            <a:r>
              <a:rPr lang="en-US" altLang="en-US" dirty="0"/>
              <a:t>to get kernel </a:t>
            </a:r>
            <a:r>
              <a:rPr lang="en-US" altLang="en-US" dirty="0">
                <a:solidFill>
                  <a:srgbClr val="00B050"/>
                </a:solidFill>
              </a:rPr>
              <a:t>symbols </a:t>
            </a:r>
            <a:r>
              <a:rPr lang="en-US" altLang="en-US" dirty="0"/>
              <a:t>for </a:t>
            </a:r>
            <a:r>
              <a:rPr lang="en-US" altLang="en-US" dirty="0">
                <a:solidFill>
                  <a:srgbClr val="00B050"/>
                </a:solidFill>
              </a:rPr>
              <a:t>debugging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ctfs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contract file system for </a:t>
            </a:r>
            <a:r>
              <a:rPr lang="en-US" altLang="en-US" dirty="0">
                <a:solidFill>
                  <a:srgbClr val="00B050"/>
                </a:solidFill>
              </a:rPr>
              <a:t>managing daemons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lofs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loopback file system allows </a:t>
            </a:r>
            <a:r>
              <a:rPr lang="en-US" altLang="en-US" dirty="0">
                <a:solidFill>
                  <a:srgbClr val="00B050"/>
                </a:solidFill>
              </a:rPr>
              <a:t>one </a:t>
            </a:r>
            <a:r>
              <a:rPr lang="en-US" altLang="en-US" dirty="0"/>
              <a:t>FS to be </a:t>
            </a:r>
            <a:r>
              <a:rPr lang="en-US" altLang="en-US" dirty="0">
                <a:solidFill>
                  <a:srgbClr val="00B050"/>
                </a:solidFill>
              </a:rPr>
              <a:t>accessed </a:t>
            </a:r>
            <a:r>
              <a:rPr lang="en-US" altLang="en-US" dirty="0"/>
              <a:t>in place of </a:t>
            </a:r>
            <a:r>
              <a:rPr lang="en-US" altLang="en-US" dirty="0">
                <a:solidFill>
                  <a:srgbClr val="00B050"/>
                </a:solidFill>
              </a:rPr>
              <a:t>another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procfs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kernel interface to </a:t>
            </a:r>
            <a:r>
              <a:rPr lang="en-US" altLang="en-US" dirty="0">
                <a:solidFill>
                  <a:srgbClr val="00B050"/>
                </a:solidFill>
              </a:rPr>
              <a:t>process structures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ufs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zfs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FF0000"/>
                </a:solidFill>
              </a:rPr>
              <a:t>general purpose </a:t>
            </a:r>
            <a:r>
              <a:rPr lang="en-US" altLang="en-US" dirty="0"/>
              <a:t>file </a:t>
            </a:r>
            <a:r>
              <a:rPr lang="en-US" altLang="en-US" dirty="0" smtClean="0"/>
              <a:t>systems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Directory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viewed as a </a:t>
            </a:r>
            <a:r>
              <a:rPr lang="en-US" dirty="0">
                <a:solidFill>
                  <a:srgbClr val="0070C0"/>
                </a:solidFill>
              </a:rPr>
              <a:t>symbol table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translates </a:t>
            </a:r>
            <a:r>
              <a:rPr lang="en-US" dirty="0" smtClean="0">
                <a:solidFill>
                  <a:srgbClr val="FF0000"/>
                </a:solidFill>
              </a:rPr>
              <a:t>file names </a:t>
            </a:r>
            <a:r>
              <a:rPr lang="en-US" dirty="0"/>
              <a:t>into their </a:t>
            </a:r>
            <a:r>
              <a:rPr lang="en-US" dirty="0">
                <a:solidFill>
                  <a:srgbClr val="FF0000"/>
                </a:solidFill>
              </a:rPr>
              <a:t>directory </a:t>
            </a:r>
            <a:r>
              <a:rPr lang="en-US" dirty="0" smtClean="0">
                <a:solidFill>
                  <a:srgbClr val="FF0000"/>
                </a:solidFill>
              </a:rPr>
              <a:t>entries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directory structure</a:t>
            </a:r>
            <a:r>
              <a:rPr lang="en-US" dirty="0"/>
              <a:t> and the </a:t>
            </a:r>
            <a:r>
              <a:rPr lang="en-US" dirty="0">
                <a:solidFill>
                  <a:srgbClr val="00B050"/>
                </a:solidFill>
              </a:rPr>
              <a:t>files </a:t>
            </a:r>
            <a:r>
              <a:rPr lang="en-US" dirty="0"/>
              <a:t>reside on </a:t>
            </a:r>
            <a:r>
              <a:rPr lang="en-US" dirty="0" smtClean="0">
                <a:solidFill>
                  <a:srgbClr val="0070C0"/>
                </a:solidFill>
              </a:rPr>
              <a:t>disk</a:t>
            </a:r>
          </a:p>
          <a:p>
            <a:endParaRPr lang="en-US" dirty="0"/>
          </a:p>
          <a:p>
            <a:r>
              <a:rPr lang="en-US" dirty="0" smtClean="0"/>
              <a:t>Operations on directories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Search </a:t>
            </a:r>
            <a:r>
              <a:rPr lang="en-US" dirty="0"/>
              <a:t>for a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 </a:t>
            </a:r>
            <a:r>
              <a:rPr lang="en-US" dirty="0"/>
              <a:t>a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Rename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Traverse</a:t>
            </a:r>
            <a:r>
              <a:rPr lang="en-US" dirty="0" smtClean="0"/>
              <a:t> </a:t>
            </a:r>
            <a:r>
              <a:rPr lang="en-US" dirty="0"/>
              <a:t>the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file system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most users, </a:t>
            </a:r>
            <a:r>
              <a:rPr lang="en-US" dirty="0" smtClean="0">
                <a:solidFill>
                  <a:srgbClr val="FF0000"/>
                </a:solidFill>
              </a:rPr>
              <a:t>File System (FS)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5"/>
                </a:solidFill>
              </a:rPr>
              <a:t>most visible </a:t>
            </a:r>
            <a:r>
              <a:rPr lang="en-US" dirty="0" smtClean="0"/>
              <a:t>aspect of an OS</a:t>
            </a:r>
          </a:p>
          <a:p>
            <a:endParaRPr lang="en-US" dirty="0" smtClean="0"/>
          </a:p>
          <a:p>
            <a:r>
              <a:rPr lang="en-US" dirty="0" smtClean="0"/>
              <a:t>Provides mechanism </a:t>
            </a:r>
            <a:r>
              <a:rPr lang="en-US" dirty="0" smtClean="0">
                <a:solidFill>
                  <a:schemeClr val="accent5"/>
                </a:solidFill>
              </a:rPr>
              <a:t>to access data/programs </a:t>
            </a:r>
            <a:r>
              <a:rPr lang="en-US" dirty="0" smtClean="0"/>
              <a:t>on storage</a:t>
            </a:r>
          </a:p>
          <a:p>
            <a:endParaRPr lang="en-US" dirty="0" smtClean="0"/>
          </a:p>
          <a:p>
            <a:r>
              <a:rPr lang="en-US" dirty="0" smtClean="0"/>
              <a:t>Any FS consists of two distinct parts</a:t>
            </a:r>
          </a:p>
          <a:p>
            <a:pPr lvl="1"/>
            <a:r>
              <a:rPr lang="en-US" dirty="0" smtClean="0"/>
              <a:t>A collection of </a:t>
            </a:r>
            <a:r>
              <a:rPr lang="en-US" dirty="0" smtClean="0">
                <a:solidFill>
                  <a:srgbClr val="FF0000"/>
                </a:solidFill>
              </a:rPr>
              <a:t>Files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directory </a:t>
            </a:r>
            <a:r>
              <a:rPr lang="en-US" dirty="0" smtClean="0"/>
              <a:t>structure that </a:t>
            </a:r>
            <a:r>
              <a:rPr lang="en-US" dirty="0" smtClean="0">
                <a:solidFill>
                  <a:schemeClr val="accent5"/>
                </a:solidFill>
              </a:rPr>
              <a:t>organizes </a:t>
            </a:r>
            <a:r>
              <a:rPr lang="en-US" dirty="0" smtClean="0"/>
              <a:t>and provides information about all files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1) Single-level directories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2) Two-level directories</a:t>
            </a:r>
          </a:p>
          <a:p>
            <a:endParaRPr lang="en-US" sz="15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3) Tree-structure directories</a:t>
            </a:r>
          </a:p>
          <a:p>
            <a:endParaRPr lang="en-US" sz="15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4) Acyclic-graph directories</a:t>
            </a:r>
          </a:p>
          <a:p>
            <a:endParaRPr lang="en-US" sz="15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5) General </a:t>
            </a:r>
            <a:r>
              <a:rPr lang="en-US" dirty="0">
                <a:solidFill>
                  <a:srgbClr val="FF0000"/>
                </a:solidFill>
              </a:rPr>
              <a:t>graph directories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Single-level directory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single </a:t>
            </a:r>
            <a:r>
              <a:rPr lang="en-US" dirty="0"/>
              <a:t>directory for </a:t>
            </a:r>
            <a:r>
              <a:rPr lang="en-US" dirty="0">
                <a:solidFill>
                  <a:srgbClr val="0070C0"/>
                </a:solidFill>
              </a:rPr>
              <a:t>all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Naming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they </a:t>
            </a:r>
            <a:r>
              <a:rPr lang="en-US" dirty="0">
                <a:solidFill>
                  <a:srgbClr val="0070C0"/>
                </a:solidFill>
              </a:rPr>
              <a:t>must </a:t>
            </a:r>
            <a:r>
              <a:rPr lang="en-US" dirty="0"/>
              <a:t>have </a:t>
            </a:r>
            <a:r>
              <a:rPr lang="en-US" dirty="0">
                <a:solidFill>
                  <a:srgbClr val="0070C0"/>
                </a:solidFill>
              </a:rPr>
              <a:t>unique </a:t>
            </a:r>
            <a:r>
              <a:rPr lang="en-US" dirty="0" smtClean="0"/>
              <a:t>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Grouping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73" y="3635376"/>
            <a:ext cx="7064039" cy="171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Two-level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Separate</a:t>
            </a:r>
            <a:r>
              <a:rPr lang="en-US" dirty="0" smtClean="0"/>
              <a:t> </a:t>
            </a:r>
            <a:r>
              <a:rPr lang="en-US" dirty="0"/>
              <a:t>directory for </a:t>
            </a:r>
            <a:r>
              <a:rPr lang="en-US" dirty="0">
                <a:solidFill>
                  <a:srgbClr val="0070C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Can </a:t>
            </a:r>
            <a:r>
              <a:rPr lang="en-US" dirty="0"/>
              <a:t>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file name for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Efficient</a:t>
            </a:r>
            <a:r>
              <a:rPr lang="en-US" dirty="0" smtClean="0"/>
              <a:t> searching</a:t>
            </a:r>
          </a:p>
          <a:p>
            <a:r>
              <a:rPr lang="en-US" dirty="0" smtClean="0"/>
              <a:t>Path </a:t>
            </a:r>
            <a:r>
              <a:rPr lang="en-US" dirty="0"/>
              <a:t>name: </a:t>
            </a:r>
            <a:r>
              <a:rPr lang="en-US" dirty="0">
                <a:solidFill>
                  <a:srgbClr val="0070C0"/>
                </a:solidFill>
              </a:rPr>
              <a:t>two level path</a:t>
            </a:r>
            <a:r>
              <a:rPr lang="en-US" dirty="0"/>
              <a:t>, e.g., /</a:t>
            </a:r>
            <a:r>
              <a:rPr lang="en-US" dirty="0" err="1" smtClean="0"/>
              <a:t>userN</a:t>
            </a:r>
            <a:r>
              <a:rPr lang="en-US" dirty="0" smtClean="0"/>
              <a:t>/file.txt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grouping </a:t>
            </a:r>
            <a:r>
              <a:rPr lang="en-US" dirty="0" smtClean="0"/>
              <a:t>capability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Sharing problem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85" y="39846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1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Tree-structured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317957" cy="49136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Efficient</a:t>
            </a:r>
            <a:r>
              <a:rPr lang="en-US" dirty="0" smtClean="0"/>
              <a:t> searching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Grouping </a:t>
            </a:r>
            <a:r>
              <a:rPr lang="en-US" dirty="0" smtClean="0"/>
              <a:t>capability</a:t>
            </a:r>
          </a:p>
          <a:p>
            <a:r>
              <a:rPr lang="en-US" dirty="0" smtClean="0"/>
              <a:t>Two </a:t>
            </a:r>
            <a:r>
              <a:rPr lang="en-US" dirty="0"/>
              <a:t>types of path </a:t>
            </a:r>
            <a:r>
              <a:rPr lang="en-US" dirty="0" smtClean="0"/>
              <a:t>names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Absolute path </a:t>
            </a:r>
            <a:r>
              <a:rPr lang="en-US" dirty="0" smtClean="0">
                <a:solidFill>
                  <a:schemeClr val="accent5"/>
                </a:solidFill>
              </a:rPr>
              <a:t>name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egins </a:t>
            </a:r>
            <a:r>
              <a:rPr lang="en-US" dirty="0"/>
              <a:t>at the root and follows a path down </a:t>
            </a:r>
            <a:r>
              <a:rPr lang="en-US" dirty="0" smtClean="0"/>
              <a:t>to the </a:t>
            </a:r>
            <a:r>
              <a:rPr lang="en-US" dirty="0"/>
              <a:t>specified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Relative </a:t>
            </a:r>
            <a:r>
              <a:rPr lang="en-US" dirty="0">
                <a:solidFill>
                  <a:schemeClr val="accent5"/>
                </a:solidFill>
              </a:rPr>
              <a:t>path </a:t>
            </a:r>
            <a:r>
              <a:rPr lang="en-US" dirty="0" smtClean="0">
                <a:solidFill>
                  <a:schemeClr val="accent5"/>
                </a:solidFill>
              </a:rPr>
              <a:t>name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path from the current </a:t>
            </a:r>
            <a:r>
              <a:rPr lang="en-US" dirty="0" smtClean="0"/>
              <a:t>directory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Deleting a directory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1. Not allowed </a:t>
            </a:r>
            <a:r>
              <a:rPr lang="en-US" dirty="0" smtClean="0"/>
              <a:t>if is not empty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2. Have an option </a:t>
            </a:r>
            <a:r>
              <a:rPr lang="en-US" dirty="0" smtClean="0"/>
              <a:t>of delete internal nodes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Sharing problem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68" y="1797301"/>
            <a:ext cx="6476998" cy="4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Acyclic-graph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457031" cy="52457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Have </a:t>
            </a:r>
            <a:r>
              <a:rPr lang="en-US" dirty="0">
                <a:solidFill>
                  <a:srgbClr val="0070C0"/>
                </a:solidFill>
              </a:rPr>
              <a:t>shared </a:t>
            </a:r>
            <a:r>
              <a:rPr lang="en-US" dirty="0"/>
              <a:t>subdirectories and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>
                <a:solidFill>
                  <a:srgbClr val="00B050"/>
                </a:solidFill>
              </a:rPr>
              <a:t>one </a:t>
            </a:r>
            <a:r>
              <a:rPr lang="en-US" dirty="0"/>
              <a:t>actual file exists, so any </a:t>
            </a:r>
            <a:r>
              <a:rPr lang="en-US" dirty="0">
                <a:solidFill>
                  <a:srgbClr val="00B050"/>
                </a:solidFill>
              </a:rPr>
              <a:t>changes </a:t>
            </a:r>
            <a:r>
              <a:rPr lang="en-US" dirty="0" smtClean="0"/>
              <a:t>made by </a:t>
            </a:r>
            <a:r>
              <a:rPr lang="en-US" dirty="0">
                <a:solidFill>
                  <a:srgbClr val="00B050"/>
                </a:solidFill>
              </a:rPr>
              <a:t>one </a:t>
            </a:r>
            <a:r>
              <a:rPr lang="en-US" dirty="0"/>
              <a:t>person are immediately </a:t>
            </a:r>
            <a:r>
              <a:rPr lang="en-US" dirty="0">
                <a:solidFill>
                  <a:srgbClr val="00B050"/>
                </a:solidFill>
              </a:rPr>
              <a:t>visible </a:t>
            </a:r>
            <a:r>
              <a:rPr lang="en-US" dirty="0"/>
              <a:t>to the </a:t>
            </a:r>
            <a:r>
              <a:rPr lang="en-US" dirty="0" smtClean="0">
                <a:solidFill>
                  <a:srgbClr val="00B050"/>
                </a:solidFill>
              </a:rPr>
              <a:t>other</a:t>
            </a:r>
          </a:p>
          <a:p>
            <a:endParaRPr lang="en-US" sz="1600" dirty="0" smtClean="0"/>
          </a:p>
          <a:p>
            <a:r>
              <a:rPr lang="en-US" dirty="0" smtClean="0"/>
              <a:t>Methods of shared files implementation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1) Link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Another </a:t>
            </a:r>
            <a:r>
              <a:rPr lang="en-US" dirty="0"/>
              <a:t>name (pointer) to an existing </a:t>
            </a:r>
            <a:r>
              <a:rPr lang="en-US" dirty="0" smtClean="0"/>
              <a:t>file</a:t>
            </a:r>
            <a:endParaRPr lang="en-US" dirty="0"/>
          </a:p>
          <a:p>
            <a:pPr lvl="2"/>
            <a:r>
              <a:rPr lang="en-US" dirty="0" smtClean="0"/>
              <a:t>Resolve </a:t>
            </a:r>
            <a:r>
              <a:rPr lang="en-US" dirty="0"/>
              <a:t>the link: follow pointer to locate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2) Duplicate </a:t>
            </a:r>
            <a:r>
              <a:rPr lang="en-US" dirty="0"/>
              <a:t>all information about the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Both </a:t>
            </a:r>
            <a:r>
              <a:rPr lang="en-US" dirty="0"/>
              <a:t>entries are identical and </a:t>
            </a:r>
            <a:r>
              <a:rPr lang="en-US" dirty="0" smtClean="0"/>
              <a:t>equal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Consistency problem (why?)</a:t>
            </a: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Deletion &amp; Traversing problems (?)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7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1715920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642725" y="2995862"/>
            <a:ext cx="2306011" cy="10587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possibilities?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the file content whenever anyone </a:t>
            </a:r>
            <a:r>
              <a:rPr lang="en-US" dirty="0">
                <a:solidFill>
                  <a:srgbClr val="FF0000"/>
                </a:solidFill>
              </a:rPr>
              <a:t>deletes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Dangling </a:t>
            </a:r>
            <a:r>
              <a:rPr lang="en-US" dirty="0">
                <a:solidFill>
                  <a:srgbClr val="0070C0"/>
                </a:solidFill>
              </a:rPr>
              <a:t>pointers</a:t>
            </a:r>
            <a:r>
              <a:rPr lang="en-US" dirty="0"/>
              <a:t>: pointing to the nonexistent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if the remaining file </a:t>
            </a:r>
            <a:r>
              <a:rPr lang="en-US" dirty="0">
                <a:solidFill>
                  <a:srgbClr val="0070C0"/>
                </a:solidFill>
              </a:rPr>
              <a:t>pointers</a:t>
            </a:r>
            <a:r>
              <a:rPr lang="en-US" dirty="0"/>
              <a:t> contain </a:t>
            </a:r>
            <a:r>
              <a:rPr lang="en-US" dirty="0">
                <a:solidFill>
                  <a:srgbClr val="0070C0"/>
                </a:solidFill>
              </a:rPr>
              <a:t>actual disk </a:t>
            </a:r>
            <a:r>
              <a:rPr lang="en-US" dirty="0" smtClean="0">
                <a:solidFill>
                  <a:srgbClr val="0070C0"/>
                </a:solidFill>
              </a:rPr>
              <a:t>addresses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soft-links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symbolic </a:t>
            </a:r>
            <a:r>
              <a:rPr lang="en-US" dirty="0" smtClean="0">
                <a:solidFill>
                  <a:srgbClr val="0070C0"/>
                </a:solidFill>
              </a:rPr>
              <a:t>links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smtClean="0">
                <a:solidFill>
                  <a:srgbClr val="FF0000"/>
                </a:solidFill>
              </a:rPr>
              <a:t>Preserve</a:t>
            </a:r>
            <a:r>
              <a:rPr lang="en-US" dirty="0" smtClean="0"/>
              <a:t> </a:t>
            </a:r>
            <a:r>
              <a:rPr lang="en-US" dirty="0"/>
              <a:t>the file until all references to it are </a:t>
            </a:r>
            <a:r>
              <a:rPr lang="en-US" dirty="0" smtClean="0"/>
              <a:t>deleted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Hard links</a:t>
            </a:r>
          </a:p>
          <a:p>
            <a:pPr lvl="1"/>
            <a:r>
              <a:rPr lang="en-US" dirty="0" smtClean="0"/>
              <a:t>Counting number of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graph directories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1263316"/>
            <a:ext cx="5041231" cy="4913647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Remove problem of no cycles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How </a:t>
            </a:r>
            <a:r>
              <a:rPr lang="en-US" altLang="en-US" sz="2400" dirty="0"/>
              <a:t>do we guarantee no cycles?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1)</a:t>
            </a:r>
            <a:r>
              <a:rPr lang="en-US" altLang="en-US" dirty="0" smtClean="0"/>
              <a:t> Allow </a:t>
            </a:r>
            <a:r>
              <a:rPr lang="en-US" altLang="en-US" dirty="0"/>
              <a:t>only links to file not subdirectories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2)</a:t>
            </a:r>
            <a:r>
              <a:rPr lang="en-US" altLang="en-US" b="1" dirty="0" smtClean="0">
                <a:solidFill>
                  <a:srgbClr val="3366FF"/>
                </a:solidFill>
              </a:rPr>
              <a:t> Garbage </a:t>
            </a:r>
            <a:r>
              <a:rPr lang="en-US" altLang="en-US" b="1" dirty="0">
                <a:solidFill>
                  <a:srgbClr val="3366FF"/>
                </a:solidFill>
              </a:rPr>
              <a:t>collection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3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/>
              <a:t> Every </a:t>
            </a:r>
            <a:r>
              <a:rPr lang="en-US" altLang="en-US" dirty="0"/>
              <a:t>time a new link is added use a cycle detection algorithm to determine whether it is OK</a:t>
            </a:r>
          </a:p>
        </p:txBody>
      </p:sp>
      <p:pic>
        <p:nvPicPr>
          <p:cNvPr id="5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03" y="185662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194885" y="3272589"/>
            <a:ext cx="1600200" cy="222684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 mounting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275348"/>
            <a:ext cx="11417968" cy="491364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file system </a:t>
            </a:r>
            <a:r>
              <a:rPr lang="en-US" dirty="0"/>
              <a:t>must be </a:t>
            </a:r>
            <a:r>
              <a:rPr lang="en-US" dirty="0">
                <a:solidFill>
                  <a:srgbClr val="FF0000"/>
                </a:solidFill>
              </a:rPr>
              <a:t>mounted </a:t>
            </a:r>
            <a:r>
              <a:rPr lang="en-US" dirty="0">
                <a:solidFill>
                  <a:srgbClr val="0070C0"/>
                </a:solidFill>
              </a:rPr>
              <a:t>before </a:t>
            </a:r>
            <a:r>
              <a:rPr lang="en-US" dirty="0"/>
              <a:t>it can be </a:t>
            </a:r>
            <a:r>
              <a:rPr lang="en-US" dirty="0" smtClean="0">
                <a:solidFill>
                  <a:srgbClr val="0070C0"/>
                </a:solidFill>
              </a:rPr>
              <a:t>accessed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solidFill>
                  <a:srgbClr val="FF0000"/>
                </a:solidFill>
              </a:rPr>
              <a:t>unmounted</a:t>
            </a:r>
            <a:r>
              <a:rPr lang="en-US" dirty="0"/>
              <a:t> file system is </a:t>
            </a:r>
            <a:r>
              <a:rPr lang="en-US" dirty="0">
                <a:solidFill>
                  <a:schemeClr val="accent5"/>
                </a:solidFill>
              </a:rPr>
              <a:t>mounted</a:t>
            </a:r>
            <a:r>
              <a:rPr lang="en-US" dirty="0"/>
              <a:t> at a </a:t>
            </a:r>
            <a:r>
              <a:rPr lang="en-US" dirty="0">
                <a:solidFill>
                  <a:srgbClr val="FF0000"/>
                </a:solidFill>
              </a:rPr>
              <a:t>mount </a:t>
            </a:r>
            <a:r>
              <a:rPr lang="en-US" dirty="0" smtClean="0">
                <a:solidFill>
                  <a:srgbClr val="FF0000"/>
                </a:solidFill>
              </a:rPr>
              <a:t>point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Mount point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location </a:t>
            </a:r>
            <a:r>
              <a:rPr lang="en-US" dirty="0"/>
              <a:t>within the </a:t>
            </a:r>
            <a:r>
              <a:rPr lang="en-US" dirty="0">
                <a:solidFill>
                  <a:srgbClr val="00B050"/>
                </a:solidFill>
              </a:rPr>
              <a:t>file structure </a:t>
            </a:r>
            <a:r>
              <a:rPr lang="en-US" dirty="0"/>
              <a:t>where the </a:t>
            </a:r>
            <a:r>
              <a:rPr lang="en-US" dirty="0" smtClean="0">
                <a:solidFill>
                  <a:srgbClr val="00B050"/>
                </a:solidFill>
              </a:rPr>
              <a:t>file system </a:t>
            </a:r>
            <a:r>
              <a:rPr lang="en-US" dirty="0"/>
              <a:t>is to be </a:t>
            </a:r>
            <a:r>
              <a:rPr lang="en-US" dirty="0" smtClean="0">
                <a:solidFill>
                  <a:srgbClr val="00B050"/>
                </a:solidFill>
              </a:rPr>
              <a:t>attached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File </a:t>
            </a:r>
            <a:r>
              <a:rPr lang="en-US" altLang="en-US" dirty="0" smtClean="0"/>
              <a:t>system mounting &amp; mount point</a:t>
            </a:r>
            <a:endParaRPr lang="en-US" dirty="0"/>
          </a:p>
        </p:txBody>
      </p:sp>
      <p:pic>
        <p:nvPicPr>
          <p:cNvPr id="4" name="Picture 1" descr="11_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5" y="1638551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68" y="1638551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7023394" y="3349876"/>
            <a:ext cx="1010652" cy="6072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3158" y="2370221"/>
            <a:ext cx="914400" cy="4451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``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902" y="5423539"/>
            <a:ext cx="355539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(a) Existing FS    </a:t>
            </a:r>
            <a:r>
              <a:rPr lang="en-US" dirty="0" smtClean="0"/>
              <a:t>(b) </a:t>
            </a:r>
            <a:r>
              <a:rPr lang="en-US" dirty="0" err="1"/>
              <a:t>unmonted</a:t>
            </a:r>
            <a:r>
              <a:rPr lang="en-US" dirty="0"/>
              <a:t> FS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5290" y="5608205"/>
            <a:ext cx="183313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mounted FS</a:t>
            </a:r>
          </a:p>
        </p:txBody>
      </p:sp>
    </p:spTree>
    <p:extLst>
      <p:ext uri="{BB962C8B-B14F-4D97-AF65-F5344CB8AC3E}">
        <p14:creationId xmlns:p14="http://schemas.microsoft.com/office/powerpoint/2010/main" val="1098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A contiguous logical address space, logical storage unit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Numeric, text, data, photo, music,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Program</a:t>
            </a:r>
          </a:p>
          <a:p>
            <a:r>
              <a:rPr lang="en-US" dirty="0" smtClean="0"/>
              <a:t>Contents defined by file’s creator, many types are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Text file</a:t>
            </a:r>
          </a:p>
          <a:p>
            <a:pPr lvl="2"/>
            <a:r>
              <a:rPr lang="en-US" dirty="0" smtClean="0"/>
              <a:t>A sequence of characters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Source file</a:t>
            </a:r>
          </a:p>
          <a:p>
            <a:pPr lvl="2"/>
            <a:r>
              <a:rPr lang="en-US" dirty="0" smtClean="0"/>
              <a:t>A sequence of functions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Executable file</a:t>
            </a:r>
          </a:p>
          <a:p>
            <a:pPr lvl="2"/>
            <a:r>
              <a:rPr lang="en-US" dirty="0" smtClean="0"/>
              <a:t>A series of code sections that loader can bring into memory and execute</a:t>
            </a:r>
          </a:p>
        </p:txBody>
      </p:sp>
    </p:spTree>
    <p:extLst>
      <p:ext uri="{BB962C8B-B14F-4D97-AF65-F5344CB8AC3E}">
        <p14:creationId xmlns:p14="http://schemas.microsoft.com/office/powerpoint/2010/main" val="2069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&amp;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accent5"/>
                </a:solidFill>
              </a:rPr>
              <a:t>Sharing</a:t>
            </a:r>
            <a:r>
              <a:rPr lang="en-US" altLang="en-US" sz="2400" dirty="0"/>
              <a:t> of files on </a:t>
            </a:r>
            <a:r>
              <a:rPr lang="en-US" altLang="en-US" sz="2400" dirty="0">
                <a:solidFill>
                  <a:schemeClr val="accent5"/>
                </a:solidFill>
              </a:rPr>
              <a:t>multi-user </a:t>
            </a:r>
            <a:r>
              <a:rPr lang="en-US" altLang="en-US" sz="2400" dirty="0"/>
              <a:t>systems is </a:t>
            </a:r>
            <a:r>
              <a:rPr lang="en-US" altLang="en-US" sz="2400" dirty="0">
                <a:solidFill>
                  <a:srgbClr val="FF0000"/>
                </a:solidFill>
              </a:rPr>
              <a:t>desirable</a:t>
            </a:r>
          </a:p>
          <a:p>
            <a:r>
              <a:rPr lang="en-US" altLang="en-US" sz="2400" dirty="0"/>
              <a:t>Sharing may be done through a </a:t>
            </a:r>
            <a:r>
              <a:rPr lang="en-US" altLang="en-US" sz="2400" b="1" dirty="0">
                <a:solidFill>
                  <a:srgbClr val="3366FF"/>
                </a:solidFill>
              </a:rPr>
              <a:t>protection</a:t>
            </a:r>
            <a:r>
              <a:rPr lang="en-US" altLang="en-US" sz="2400" dirty="0"/>
              <a:t> scheme</a:t>
            </a:r>
          </a:p>
          <a:p>
            <a:r>
              <a:rPr lang="en-US" altLang="en-US" sz="2400" dirty="0"/>
              <a:t>On </a:t>
            </a:r>
            <a:r>
              <a:rPr lang="en-US" altLang="en-US" sz="2400" dirty="0">
                <a:solidFill>
                  <a:srgbClr val="00B050"/>
                </a:solidFill>
              </a:rPr>
              <a:t>distributed systems</a:t>
            </a:r>
            <a:r>
              <a:rPr lang="en-US" altLang="en-US" sz="2400" dirty="0"/>
              <a:t>, files may be </a:t>
            </a:r>
            <a:r>
              <a:rPr lang="en-US" altLang="en-US" sz="2400" dirty="0">
                <a:solidFill>
                  <a:srgbClr val="0070C0"/>
                </a:solidFill>
              </a:rPr>
              <a:t>shared</a:t>
            </a:r>
            <a:r>
              <a:rPr lang="en-US" altLang="en-US" sz="2400" dirty="0"/>
              <a:t> across a </a:t>
            </a:r>
            <a:r>
              <a:rPr lang="en-US" altLang="en-US" sz="2400" dirty="0">
                <a:solidFill>
                  <a:srgbClr val="0070C0"/>
                </a:solidFill>
              </a:rPr>
              <a:t>network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Network File System (NFS)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0070C0"/>
                </a:solidFill>
              </a:rPr>
              <a:t>common </a:t>
            </a:r>
            <a:r>
              <a:rPr lang="en-US" altLang="en-US" sz="2400" dirty="0"/>
              <a:t>distributed file-sharing method</a:t>
            </a:r>
          </a:p>
          <a:p>
            <a:r>
              <a:rPr lang="en-US" altLang="en-US" sz="2400" dirty="0"/>
              <a:t>If multi-user system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User IDs </a:t>
            </a:r>
            <a:r>
              <a:rPr lang="en-US" altLang="en-US" sz="2000" dirty="0"/>
              <a:t>identify users, allowing permissions and protections to be per-user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3366FF"/>
                </a:solidFill>
              </a:rPr>
              <a:t>Group IDs </a:t>
            </a:r>
            <a:r>
              <a:rPr lang="en-US" altLang="en-US" sz="2000" dirty="0"/>
              <a:t>allow users to be in groups, permitting group access rights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Owner </a:t>
            </a:r>
            <a:r>
              <a:rPr lang="en-US" altLang="en-US" sz="2000" dirty="0"/>
              <a:t>of a </a:t>
            </a:r>
            <a:r>
              <a:rPr lang="en-US" altLang="en-US" sz="2000" dirty="0" smtClean="0"/>
              <a:t>file/directory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Group </a:t>
            </a:r>
            <a:r>
              <a:rPr lang="en-US" altLang="en-US" sz="2000" dirty="0"/>
              <a:t>of a </a:t>
            </a:r>
            <a:r>
              <a:rPr lang="en-US" altLang="en-US" sz="2000" dirty="0" smtClean="0"/>
              <a:t>file/directory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sharing</a:t>
            </a:r>
            <a:r>
              <a:rPr lang="en-US" altLang="en-US" dirty="0"/>
              <a:t> – </a:t>
            </a:r>
            <a:r>
              <a:rPr lang="en-US" dirty="0" smtClean="0"/>
              <a:t>Remote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Uses </a:t>
            </a:r>
            <a:r>
              <a:rPr lang="en-US" altLang="en-US" dirty="0">
                <a:solidFill>
                  <a:srgbClr val="FF0000"/>
                </a:solidFill>
              </a:rPr>
              <a:t>networking</a:t>
            </a:r>
            <a:r>
              <a:rPr lang="en-US" altLang="en-US" dirty="0"/>
              <a:t> to allow </a:t>
            </a:r>
            <a:r>
              <a:rPr lang="en-US" altLang="en-US" dirty="0">
                <a:solidFill>
                  <a:srgbClr val="FF0000"/>
                </a:solidFill>
              </a:rPr>
              <a:t>file system</a:t>
            </a:r>
            <a:r>
              <a:rPr lang="en-US" altLang="en-US" dirty="0"/>
              <a:t> access </a:t>
            </a:r>
            <a:r>
              <a:rPr lang="en-US" altLang="en-US" dirty="0">
                <a:solidFill>
                  <a:srgbClr val="FF0000"/>
                </a:solidFill>
              </a:rPr>
              <a:t>between</a:t>
            </a:r>
            <a:r>
              <a:rPr lang="en-US" altLang="en-US" dirty="0"/>
              <a:t> systems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Manually</a:t>
            </a:r>
            <a:r>
              <a:rPr lang="en-US" altLang="en-US" dirty="0"/>
              <a:t> via programs like FTP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Automatically</a:t>
            </a:r>
            <a:r>
              <a:rPr lang="en-US" altLang="en-US" dirty="0"/>
              <a:t>, seamlessly using </a:t>
            </a:r>
            <a:r>
              <a:rPr lang="en-US" altLang="en-US" b="1" dirty="0">
                <a:solidFill>
                  <a:srgbClr val="3366FF"/>
                </a:solidFill>
              </a:rPr>
              <a:t>distributed file systems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Semi automatically </a:t>
            </a:r>
            <a:r>
              <a:rPr lang="en-US" altLang="en-US" dirty="0"/>
              <a:t>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world wide </a:t>
            </a:r>
            <a:r>
              <a:rPr lang="en-US" altLang="en-US" b="1" dirty="0" smtClean="0">
                <a:solidFill>
                  <a:srgbClr val="3366FF"/>
                </a:solidFill>
              </a:rPr>
              <a:t>web</a:t>
            </a:r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Client-server </a:t>
            </a:r>
            <a:r>
              <a:rPr lang="en-US" altLang="en-US" dirty="0"/>
              <a:t>model allows </a:t>
            </a:r>
            <a:r>
              <a:rPr lang="en-US" altLang="en-US" dirty="0">
                <a:solidFill>
                  <a:srgbClr val="00B050"/>
                </a:solidFill>
              </a:rPr>
              <a:t>clients</a:t>
            </a:r>
            <a:r>
              <a:rPr lang="en-US" altLang="en-US" dirty="0"/>
              <a:t> to mount </a:t>
            </a:r>
            <a:r>
              <a:rPr lang="en-US" altLang="en-US" dirty="0">
                <a:solidFill>
                  <a:srgbClr val="00B050"/>
                </a:solidFill>
              </a:rPr>
              <a:t>remote file systems </a:t>
            </a:r>
            <a:r>
              <a:rPr lang="en-US" altLang="en-US" dirty="0"/>
              <a:t>from </a:t>
            </a:r>
            <a:r>
              <a:rPr lang="en-US" altLang="en-US" dirty="0">
                <a:solidFill>
                  <a:srgbClr val="00B050"/>
                </a:solidFill>
              </a:rPr>
              <a:t>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</a:t>
            </a:r>
            <a:r>
              <a:rPr lang="en-US" altLang="en-US" dirty="0">
                <a:solidFill>
                  <a:srgbClr val="FF0000"/>
                </a:solidFill>
              </a:rPr>
              <a:t>insecure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complicated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NFS</a:t>
            </a:r>
            <a:r>
              <a:rPr lang="en-US" altLang="en-US" dirty="0"/>
              <a:t> is standard </a:t>
            </a:r>
            <a:r>
              <a:rPr lang="en-US" altLang="en-US" dirty="0">
                <a:solidFill>
                  <a:srgbClr val="00B050"/>
                </a:solidFill>
              </a:rPr>
              <a:t>UNIX </a:t>
            </a:r>
            <a:r>
              <a:rPr lang="en-US" altLang="en-US" dirty="0"/>
              <a:t>client-server file sharing protocol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CIFS (Common Internet FS)</a:t>
            </a:r>
            <a:r>
              <a:rPr lang="en-US" altLang="en-US" dirty="0" smtClean="0"/>
              <a:t> </a:t>
            </a:r>
            <a:r>
              <a:rPr lang="en-US" altLang="en-US" dirty="0"/>
              <a:t>is standard </a:t>
            </a:r>
            <a:r>
              <a:rPr lang="en-US" altLang="en-US" dirty="0">
                <a:solidFill>
                  <a:srgbClr val="00B050"/>
                </a:solidFill>
              </a:rPr>
              <a:t>Windows </a:t>
            </a:r>
            <a:r>
              <a:rPr lang="en-US" altLang="en-US" dirty="0"/>
              <a:t>protocol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Standard </a:t>
            </a:r>
            <a:r>
              <a:rPr lang="en-US" altLang="en-US" dirty="0" smtClean="0"/>
              <a:t>OS file </a:t>
            </a:r>
            <a:r>
              <a:rPr lang="en-US" altLang="en-US" dirty="0"/>
              <a:t>calls are translated into </a:t>
            </a:r>
            <a:r>
              <a:rPr lang="en-US" altLang="en-US" dirty="0">
                <a:solidFill>
                  <a:srgbClr val="FF0000"/>
                </a:solidFill>
              </a:rPr>
              <a:t>remote </a:t>
            </a:r>
            <a:r>
              <a:rPr lang="en-US" altLang="en-US" dirty="0" smtClean="0">
                <a:solidFill>
                  <a:srgbClr val="FF0000"/>
                </a:solidFill>
              </a:rPr>
              <a:t>calls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distributed naming services</a:t>
            </a:r>
            <a:r>
              <a:rPr lang="en-US" altLang="en-US" b="1" dirty="0"/>
              <a:t>)</a:t>
            </a:r>
            <a:r>
              <a:rPr lang="en-US" altLang="en-US" dirty="0"/>
              <a:t> such as </a:t>
            </a:r>
            <a:r>
              <a:rPr lang="en-US" altLang="en-US" dirty="0">
                <a:solidFill>
                  <a:srgbClr val="0070C0"/>
                </a:solidFill>
              </a:rPr>
              <a:t>LDAP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DNS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NIS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Active Directory</a:t>
            </a:r>
            <a:r>
              <a:rPr lang="en-US" altLang="en-US" dirty="0"/>
              <a:t> implement unified access to information needed for remote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File </a:t>
            </a:r>
            <a:r>
              <a:rPr lang="en-US" altLang="en-US" dirty="0" smtClean="0"/>
              <a:t>sharing</a:t>
            </a:r>
            <a:r>
              <a:rPr lang="en-US" altLang="en-US" dirty="0"/>
              <a:t> – </a:t>
            </a:r>
            <a:r>
              <a:rPr lang="en-US" altLang="en-US" dirty="0" smtClean="0"/>
              <a:t>Failure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All</a:t>
            </a:r>
            <a:r>
              <a:rPr lang="en-US" altLang="en-US" sz="2400" dirty="0"/>
              <a:t> file systems have </a:t>
            </a:r>
            <a:r>
              <a:rPr lang="en-US" altLang="en-US" sz="2400" dirty="0">
                <a:solidFill>
                  <a:srgbClr val="FF0000"/>
                </a:solidFill>
              </a:rPr>
              <a:t>failure</a:t>
            </a:r>
            <a:r>
              <a:rPr lang="en-US" altLang="en-US" sz="2400" dirty="0"/>
              <a:t> modes</a:t>
            </a:r>
          </a:p>
          <a:p>
            <a:pPr lvl="1"/>
            <a:r>
              <a:rPr lang="en-US" altLang="en-US" sz="2000" dirty="0"/>
              <a:t>For example </a:t>
            </a:r>
            <a:r>
              <a:rPr lang="en-US" altLang="en-US" sz="2000" dirty="0">
                <a:solidFill>
                  <a:srgbClr val="FF0000"/>
                </a:solidFill>
              </a:rPr>
              <a:t>corruption</a:t>
            </a:r>
            <a:r>
              <a:rPr lang="en-US" altLang="en-US" sz="2000" dirty="0"/>
              <a:t> of directory structures or other non-user </a:t>
            </a:r>
            <a:r>
              <a:rPr lang="en-US" altLang="en-US" sz="2000" dirty="0" smtClean="0"/>
              <a:t>data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(metadata)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Remote </a:t>
            </a:r>
            <a:r>
              <a:rPr lang="en-US" altLang="en-US" sz="2400" dirty="0"/>
              <a:t>file systems add </a:t>
            </a:r>
            <a:r>
              <a:rPr lang="en-US" altLang="en-US" sz="2400" dirty="0">
                <a:solidFill>
                  <a:srgbClr val="FF0000"/>
                </a:solidFill>
              </a:rPr>
              <a:t>new failure modes</a:t>
            </a:r>
            <a:r>
              <a:rPr lang="en-US" altLang="en-US" sz="2400" dirty="0"/>
              <a:t>, due to </a:t>
            </a:r>
            <a:r>
              <a:rPr lang="en-US" altLang="en-US" sz="2400" dirty="0">
                <a:solidFill>
                  <a:srgbClr val="00B050"/>
                </a:solidFill>
              </a:rPr>
              <a:t>network failure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server failure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Recovery </a:t>
            </a:r>
            <a:r>
              <a:rPr lang="en-US" altLang="en-US" sz="2400" dirty="0"/>
              <a:t>from failure can involve </a:t>
            </a:r>
            <a:r>
              <a:rPr lang="en-US" altLang="en-US" sz="2400" b="1" dirty="0">
                <a:solidFill>
                  <a:srgbClr val="3366FF"/>
                </a:solidFill>
              </a:rPr>
              <a:t>state information </a:t>
            </a:r>
            <a:r>
              <a:rPr lang="en-US" altLang="en-US" sz="2400" dirty="0"/>
              <a:t>about status of each remote request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Stateless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protocols such as </a:t>
            </a:r>
            <a:r>
              <a:rPr lang="en-US" altLang="en-US" sz="2400" dirty="0">
                <a:solidFill>
                  <a:srgbClr val="FF0000"/>
                </a:solidFill>
              </a:rPr>
              <a:t>NFS v3 </a:t>
            </a:r>
            <a:r>
              <a:rPr lang="en-US" altLang="en-US" sz="2400" dirty="0"/>
              <a:t>include </a:t>
            </a:r>
            <a:r>
              <a:rPr lang="en-US" altLang="en-US" sz="2400" dirty="0">
                <a:solidFill>
                  <a:srgbClr val="00B050"/>
                </a:solidFill>
              </a:rPr>
              <a:t>all information </a:t>
            </a:r>
            <a:r>
              <a:rPr lang="en-US" altLang="en-US" sz="2400" dirty="0"/>
              <a:t>in </a:t>
            </a:r>
            <a:r>
              <a:rPr lang="en-US" altLang="en-US" sz="2400" dirty="0">
                <a:solidFill>
                  <a:srgbClr val="00B050"/>
                </a:solidFill>
              </a:rPr>
              <a:t>each request</a:t>
            </a:r>
            <a:r>
              <a:rPr lang="en-US" altLang="en-US" sz="2400" dirty="0"/>
              <a:t>, allowing </a:t>
            </a:r>
            <a:r>
              <a:rPr lang="en-US" altLang="en-US" sz="2400" dirty="0">
                <a:solidFill>
                  <a:srgbClr val="00B050"/>
                </a:solidFill>
              </a:rPr>
              <a:t>easy recovery </a:t>
            </a:r>
            <a:r>
              <a:rPr lang="en-US" altLang="en-US" sz="2400" dirty="0"/>
              <a:t>but </a:t>
            </a:r>
            <a:r>
              <a:rPr lang="en-US" altLang="en-US" sz="2400" dirty="0">
                <a:solidFill>
                  <a:srgbClr val="00B050"/>
                </a:solidFill>
              </a:rPr>
              <a:t>less </a:t>
            </a:r>
            <a:r>
              <a:rPr lang="en-US" altLang="en-US" sz="2400" dirty="0" smtClean="0">
                <a:solidFill>
                  <a:srgbClr val="00B050"/>
                </a:solidFill>
              </a:rPr>
              <a:t>security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File </a:t>
            </a:r>
            <a:r>
              <a:rPr lang="en-US" altLang="en-US" dirty="0" smtClean="0"/>
              <a:t>sharing </a:t>
            </a:r>
            <a:r>
              <a:rPr lang="en-US" altLang="en-US" dirty="0"/>
              <a:t>– Consistency </a:t>
            </a:r>
            <a:r>
              <a:rPr lang="en-US" alt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658600" cy="491364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Specify </a:t>
            </a:r>
            <a:r>
              <a:rPr lang="en-US" altLang="en-US" dirty="0">
                <a:solidFill>
                  <a:srgbClr val="00B050"/>
                </a:solidFill>
              </a:rPr>
              <a:t>how </a:t>
            </a:r>
            <a:r>
              <a:rPr lang="en-US" altLang="en-US" dirty="0"/>
              <a:t>multiple users are to access a </a:t>
            </a:r>
            <a:r>
              <a:rPr lang="en-US" altLang="en-US" dirty="0">
                <a:solidFill>
                  <a:srgbClr val="00B050"/>
                </a:solidFill>
              </a:rPr>
              <a:t>shared </a:t>
            </a:r>
            <a:r>
              <a:rPr lang="en-US" altLang="en-US" dirty="0"/>
              <a:t>file </a:t>
            </a:r>
            <a:r>
              <a:rPr lang="en-US" altLang="en-US" dirty="0" smtClean="0"/>
              <a:t>simultaneously</a:t>
            </a:r>
            <a:endParaRPr lang="en-US" altLang="en-US" dirty="0"/>
          </a:p>
          <a:p>
            <a:pPr lvl="1"/>
            <a:r>
              <a:rPr lang="en-US" altLang="en-US" dirty="0"/>
              <a:t>Similar to </a:t>
            </a:r>
            <a:r>
              <a:rPr lang="en-US" altLang="en-US" dirty="0" smtClean="0">
                <a:solidFill>
                  <a:srgbClr val="0070C0"/>
                </a:solidFill>
              </a:rPr>
              <a:t>process </a:t>
            </a:r>
            <a:r>
              <a:rPr lang="en-US" altLang="en-US" dirty="0">
                <a:solidFill>
                  <a:srgbClr val="0070C0"/>
                </a:solidFill>
              </a:rPr>
              <a:t>synchronization </a:t>
            </a:r>
            <a:r>
              <a:rPr lang="en-US" altLang="en-US" dirty="0"/>
              <a:t>algorithms</a:t>
            </a:r>
          </a:p>
          <a:p>
            <a:pPr lvl="2"/>
            <a:r>
              <a:rPr lang="en-US" altLang="en-US" dirty="0"/>
              <a:t>Tend to be less complex due to disk I/O and network latency (for remote file </a:t>
            </a:r>
            <a:r>
              <a:rPr lang="en-US" altLang="en-US" dirty="0" smtClean="0"/>
              <a:t>systems)</a:t>
            </a:r>
            <a:endParaRPr lang="en-US" altLang="en-US" dirty="0"/>
          </a:p>
          <a:p>
            <a:pPr lvl="1"/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Andrew </a:t>
            </a:r>
            <a:r>
              <a:rPr lang="en-US" altLang="en-US" dirty="0">
                <a:solidFill>
                  <a:srgbClr val="FF0000"/>
                </a:solidFill>
              </a:rPr>
              <a:t>File System (AFS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en-US" dirty="0"/>
              <a:t>I</a:t>
            </a:r>
            <a:r>
              <a:rPr lang="en-US" altLang="en-US" dirty="0" smtClean="0"/>
              <a:t>mplemented </a:t>
            </a:r>
            <a:r>
              <a:rPr lang="en-US" altLang="en-US" dirty="0">
                <a:solidFill>
                  <a:schemeClr val="accent5"/>
                </a:solidFill>
              </a:rPr>
              <a:t>complex </a:t>
            </a:r>
            <a:r>
              <a:rPr lang="en-US" altLang="en-US" dirty="0"/>
              <a:t>remote file sharing semantics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Unix file system (UFS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en-US" dirty="0" smtClean="0">
                <a:solidFill>
                  <a:schemeClr val="accent5"/>
                </a:solidFill>
              </a:rPr>
              <a:t>Writes </a:t>
            </a:r>
            <a:r>
              <a:rPr lang="en-US" altLang="en-US" dirty="0" smtClean="0"/>
              <a:t>to an open file </a:t>
            </a:r>
            <a:r>
              <a:rPr lang="en-US" altLang="en-US" dirty="0" smtClean="0">
                <a:solidFill>
                  <a:schemeClr val="accent5"/>
                </a:solidFill>
              </a:rPr>
              <a:t>visible</a:t>
            </a:r>
            <a:r>
              <a:rPr lang="en-US" altLang="en-US" dirty="0" smtClean="0"/>
              <a:t> immediately to other users of the same open file</a:t>
            </a:r>
          </a:p>
          <a:p>
            <a:pPr lvl="2"/>
            <a:r>
              <a:rPr lang="en-US" altLang="en-US" dirty="0" smtClean="0">
                <a:solidFill>
                  <a:schemeClr val="accent5"/>
                </a:solidFill>
              </a:rPr>
              <a:t>Sharing </a:t>
            </a:r>
            <a:r>
              <a:rPr lang="en-US" altLang="en-US" dirty="0"/>
              <a:t>file pointer to allow </a:t>
            </a:r>
            <a:r>
              <a:rPr lang="en-US" altLang="en-US" dirty="0">
                <a:solidFill>
                  <a:schemeClr val="accent5"/>
                </a:solidFill>
              </a:rPr>
              <a:t>multiple </a:t>
            </a:r>
            <a:r>
              <a:rPr lang="en-US" altLang="en-US" dirty="0"/>
              <a:t>users to </a:t>
            </a:r>
            <a:r>
              <a:rPr lang="en-US" altLang="en-US" dirty="0">
                <a:solidFill>
                  <a:srgbClr val="0070C0"/>
                </a:solidFill>
              </a:rPr>
              <a:t>read </a:t>
            </a:r>
            <a:r>
              <a:rPr lang="en-US" altLang="en-US" dirty="0" smtClean="0">
                <a:solidFill>
                  <a:srgbClr val="0070C0"/>
                </a:solidFill>
              </a:rPr>
              <a:t>and write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concurrently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AFS </a:t>
            </a:r>
            <a:r>
              <a:rPr lang="en-US" altLang="en-US" dirty="0"/>
              <a:t>has session semantics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Writes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only visible</a:t>
            </a:r>
            <a:r>
              <a:rPr lang="en-US" altLang="en-US" dirty="0"/>
              <a:t> to sessions starting </a:t>
            </a:r>
            <a:r>
              <a:rPr lang="en-US" altLang="en-US" dirty="0">
                <a:solidFill>
                  <a:srgbClr val="0070C0"/>
                </a:solidFill>
              </a:rPr>
              <a:t>after</a:t>
            </a:r>
            <a:r>
              <a:rPr lang="en-US" altLang="en-US" dirty="0"/>
              <a:t> the file is </a:t>
            </a:r>
            <a:r>
              <a:rPr lang="en-US" altLang="en-US" dirty="0" smtClean="0">
                <a:solidFill>
                  <a:srgbClr val="0070C0"/>
                </a:solidFill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24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owner/creator should be able to </a:t>
            </a:r>
            <a:r>
              <a:rPr lang="en-US" altLang="en-US" dirty="0" smtClean="0"/>
              <a:t>control</a:t>
            </a:r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What </a:t>
            </a:r>
            <a:r>
              <a:rPr lang="en-US" altLang="en-US" dirty="0"/>
              <a:t>can be done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y </a:t>
            </a:r>
            <a:r>
              <a:rPr lang="en-US" altLang="en-US" dirty="0">
                <a:solidFill>
                  <a:srgbClr val="FF0000"/>
                </a:solidFill>
              </a:rPr>
              <a:t>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Read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Write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Execute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Append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Delete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Access </a:t>
            </a:r>
            <a:r>
              <a:rPr lang="en-US" altLang="en-US" dirty="0" smtClean="0"/>
              <a:t>lists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000" dirty="0"/>
              <a:t>Mode of access:  </a:t>
            </a:r>
            <a:r>
              <a:rPr lang="en-US" altLang="en-US" sz="2000" dirty="0">
                <a:solidFill>
                  <a:srgbClr val="FF0000"/>
                </a:solidFill>
              </a:rPr>
              <a:t>read</a:t>
            </a:r>
            <a:r>
              <a:rPr lang="en-US" altLang="en-US" sz="2000" dirty="0"/>
              <a:t>, write, </a:t>
            </a:r>
            <a:r>
              <a:rPr lang="en-US" altLang="en-US" sz="2000" dirty="0">
                <a:solidFill>
                  <a:srgbClr val="0070C0"/>
                </a:solidFill>
              </a:rPr>
              <a:t>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000" dirty="0"/>
              <a:t>Three classes of users on </a:t>
            </a:r>
            <a:r>
              <a:rPr lang="en-US" altLang="en-US" sz="2000" dirty="0" smtClean="0"/>
              <a:t>Unix/Linux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800" dirty="0"/>
              <a:t>	</a:t>
            </a:r>
            <a:r>
              <a:rPr lang="en-US" altLang="en-US" sz="900" dirty="0"/>
              <a:t>	</a:t>
            </a:r>
            <a:r>
              <a:rPr lang="en-US" altLang="en-US" sz="1800" dirty="0"/>
              <a:t>			</a:t>
            </a:r>
            <a:r>
              <a:rPr lang="en-US" altLang="en-US" sz="1800" dirty="0">
                <a:solidFill>
                  <a:srgbClr val="FF0000"/>
                </a:solidFill>
              </a:rPr>
              <a:t>R</a:t>
            </a:r>
            <a:r>
              <a:rPr lang="en-US" altLang="en-US" sz="1800" dirty="0"/>
              <a:t>W</a:t>
            </a:r>
            <a:r>
              <a:rPr lang="en-US" altLang="en-US" sz="1800" dirty="0">
                <a:solidFill>
                  <a:srgbClr val="0070C0"/>
                </a:solidFill>
              </a:rPr>
              <a:t>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800" dirty="0"/>
              <a:t>		a) </a:t>
            </a:r>
            <a:r>
              <a:rPr lang="en-US" altLang="en-US" sz="1800" b="1" dirty="0">
                <a:solidFill>
                  <a:schemeClr val="accent5"/>
                </a:solidFill>
              </a:rPr>
              <a:t>owner</a:t>
            </a:r>
            <a:r>
              <a:rPr lang="en-US" altLang="en-US" sz="1800" b="1" dirty="0"/>
              <a:t> access</a:t>
            </a:r>
            <a:r>
              <a:rPr lang="en-US" altLang="en-US" sz="1800" dirty="0"/>
              <a:t> 	7	</a:t>
            </a:r>
            <a:r>
              <a:rPr lang="en-US" altLang="en-US" sz="1800" dirty="0">
                <a:sym typeface="Symbol" panose="05050102010706020507" pitchFamily="18" charset="2"/>
              </a:rPr>
              <a:t>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 1 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/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	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W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		b) </a:t>
            </a:r>
            <a:r>
              <a:rPr lang="en-US" altLang="en-US" sz="1800" b="1" dirty="0">
                <a:solidFill>
                  <a:schemeClr val="accent5"/>
                </a:solidFill>
                <a:sym typeface="Symbol" panose="05050102010706020507" pitchFamily="18" charset="2"/>
              </a:rPr>
              <a:t>group</a:t>
            </a:r>
            <a:r>
              <a:rPr lang="en-US" altLang="en-US" sz="1800" b="1" dirty="0">
                <a:sym typeface="Symbol" panose="05050102010706020507" pitchFamily="18" charset="2"/>
              </a:rPr>
              <a:t> access</a:t>
            </a:r>
            <a:r>
              <a:rPr lang="en-US" altLang="en-US" sz="1800" dirty="0">
                <a:sym typeface="Symbol" panose="05050102010706020507" pitchFamily="18" charset="2"/>
              </a:rPr>
              <a:t> 	6	 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 1 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		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W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		c) </a:t>
            </a:r>
            <a:r>
              <a:rPr lang="en-US" altLang="en-US" sz="1800" b="1" dirty="0">
                <a:solidFill>
                  <a:schemeClr val="accent5"/>
                </a:solidFill>
                <a:sym typeface="Symbol" panose="05050102010706020507" pitchFamily="18" charset="2"/>
              </a:rPr>
              <a:t>public</a:t>
            </a:r>
            <a:r>
              <a:rPr lang="en-US" altLang="en-US" sz="1800" b="1" dirty="0">
                <a:sym typeface="Symbol" panose="05050102010706020507" pitchFamily="18" charset="2"/>
              </a:rPr>
              <a:t> access</a:t>
            </a:r>
            <a:r>
              <a:rPr lang="en-US" altLang="en-US" sz="1800" dirty="0">
                <a:sym typeface="Symbol" panose="05050102010706020507" pitchFamily="18" charset="2"/>
              </a:rPr>
              <a:t>	1	 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sym typeface="Symbol" panose="05050102010706020507" pitchFamily="18" charset="2"/>
              </a:rPr>
              <a:t> 0 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Ask manager to create a </a:t>
            </a:r>
            <a:r>
              <a:rPr lang="en-US" altLang="en-US" sz="2000" dirty="0">
                <a:solidFill>
                  <a:schemeClr val="accent5"/>
                </a:solidFill>
                <a:sym typeface="Symbol" panose="05050102010706020507" pitchFamily="18" charset="2"/>
              </a:rPr>
              <a:t>group</a:t>
            </a:r>
            <a:r>
              <a:rPr lang="en-US" altLang="en-US" sz="2000" dirty="0">
                <a:sym typeface="Symbol" panose="05050102010706020507" pitchFamily="18" charset="2"/>
              </a:rPr>
              <a:t> (unique name), say </a:t>
            </a:r>
            <a:r>
              <a:rPr lang="en-US" altLang="en-US" sz="2000" dirty="0">
                <a:solidFill>
                  <a:schemeClr val="accent5"/>
                </a:solidFill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ym typeface="Symbol" panose="05050102010706020507" pitchFamily="18" charset="2"/>
              </a:rPr>
              <a:t>, and add some users to the </a:t>
            </a:r>
            <a:r>
              <a:rPr lang="en-US" altLang="en-US" sz="2000" dirty="0" smtClean="0">
                <a:sym typeface="Symbol" panose="05050102010706020507" pitchFamily="18" charset="2"/>
              </a:rPr>
              <a:t>group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For a </a:t>
            </a:r>
            <a:r>
              <a:rPr lang="en-US" altLang="en-US" sz="2000" dirty="0">
                <a:solidFill>
                  <a:schemeClr val="accent5"/>
                </a:solidFill>
                <a:sym typeface="Symbol" panose="05050102010706020507" pitchFamily="18" charset="2"/>
              </a:rPr>
              <a:t>particular file</a:t>
            </a:r>
            <a:r>
              <a:rPr lang="en-US" altLang="en-US" sz="2000" dirty="0">
                <a:sym typeface="Symbol" panose="05050102010706020507" pitchFamily="18" charset="2"/>
              </a:rPr>
              <a:t> (say </a:t>
            </a:r>
            <a:r>
              <a:rPr lang="en-US" altLang="en-US" sz="2000" i="1" dirty="0">
                <a:sym typeface="Symbol" panose="05050102010706020507" pitchFamily="18" charset="2"/>
              </a:rPr>
              <a:t>game</a:t>
            </a:r>
            <a:r>
              <a:rPr lang="en-US" altLang="en-US" sz="2000" dirty="0">
                <a:sym typeface="Symbol" panose="05050102010706020507" pitchFamily="18" charset="2"/>
              </a:rPr>
              <a:t>) or </a:t>
            </a:r>
            <a:r>
              <a:rPr lang="en-US" altLang="en-US" sz="2000" dirty="0">
                <a:solidFill>
                  <a:schemeClr val="accent5"/>
                </a:solidFill>
                <a:sym typeface="Symbol" panose="05050102010706020507" pitchFamily="18" charset="2"/>
              </a:rPr>
              <a:t>subdirectory</a:t>
            </a:r>
            <a:r>
              <a:rPr lang="en-US" altLang="en-US" sz="2000" dirty="0">
                <a:sym typeface="Symbol" panose="05050102010706020507" pitchFamily="18" charset="2"/>
              </a:rPr>
              <a:t>, define an appropriate </a:t>
            </a:r>
            <a:r>
              <a:rPr lang="en-US" altLang="en-US" sz="2000" dirty="0" smtClean="0">
                <a:sym typeface="Symbol" panose="05050102010706020507" pitchFamily="18" charset="2"/>
              </a:rPr>
              <a:t>access</a:t>
            </a:r>
            <a:endParaRPr lang="en-US" altLang="en-US" sz="2000" dirty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03" y="4805279"/>
            <a:ext cx="2513013" cy="9540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63579" y="57593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</p:spTree>
    <p:extLst>
      <p:ext uri="{BB962C8B-B14F-4D97-AF65-F5344CB8AC3E}">
        <p14:creationId xmlns:p14="http://schemas.microsoft.com/office/powerpoint/2010/main" val="6484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1432" y="1560469"/>
            <a:ext cx="9011653" cy="431933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</a:t>
            </a:r>
            <a:r>
              <a:rPr lang="en-US" altLang="en-US" dirty="0" smtClean="0"/>
              <a:t>sample </a:t>
            </a:r>
            <a:r>
              <a:rPr lang="en-US" altLang="en-US" dirty="0"/>
              <a:t>UNIX </a:t>
            </a:r>
            <a:r>
              <a:rPr lang="en-US" altLang="en-US" dirty="0" smtClean="0"/>
              <a:t>directory listing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952373" y="2204870"/>
            <a:ext cx="8009773" cy="3030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Windows 7 </a:t>
            </a:r>
            <a:r>
              <a:rPr lang="en-US" altLang="en-US" dirty="0" smtClean="0"/>
              <a:t>access control list management</a:t>
            </a:r>
            <a:endParaRPr lang="en-US" dirty="0"/>
          </a:p>
        </p:txBody>
      </p:sp>
      <p:pic>
        <p:nvPicPr>
          <p:cNvPr id="5" name="Picture 2" descr="11_16.pd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12" y="1000458"/>
            <a:ext cx="4277474" cy="5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39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types; name and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3565442" y="1022685"/>
            <a:ext cx="5057106" cy="5401404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3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Name</a:t>
            </a:r>
            <a:r>
              <a:rPr lang="en-US" altLang="en-US" sz="2000" dirty="0" smtClean="0"/>
              <a:t>: only </a:t>
            </a:r>
            <a:r>
              <a:rPr lang="en-US" altLang="en-US" sz="2000" dirty="0"/>
              <a:t>information kept in human-readable form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Identifier</a:t>
            </a:r>
            <a:r>
              <a:rPr lang="en-US" altLang="en-US" sz="2000" dirty="0" smtClean="0"/>
              <a:t>: unique </a:t>
            </a:r>
            <a:r>
              <a:rPr lang="en-US" altLang="en-US" sz="2000" dirty="0"/>
              <a:t>tag (number) identifies file within file system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Type</a:t>
            </a:r>
            <a:r>
              <a:rPr lang="en-US" altLang="en-US" sz="2000" dirty="0" smtClean="0"/>
              <a:t>: needed </a:t>
            </a:r>
            <a:r>
              <a:rPr lang="en-US" altLang="en-US" sz="2000" dirty="0"/>
              <a:t>for systems that support different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Location</a:t>
            </a:r>
            <a:r>
              <a:rPr lang="en-US" altLang="en-US" sz="2000" dirty="0" smtClean="0"/>
              <a:t>: pointer </a:t>
            </a:r>
            <a:r>
              <a:rPr lang="en-US" altLang="en-US" sz="2000" dirty="0"/>
              <a:t>to file location on device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Size</a:t>
            </a:r>
            <a:r>
              <a:rPr lang="en-US" altLang="en-US" sz="2000" dirty="0" smtClean="0"/>
              <a:t>: current </a:t>
            </a:r>
            <a:r>
              <a:rPr lang="en-US" altLang="en-US" sz="2000" dirty="0"/>
              <a:t>file size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Protection</a:t>
            </a:r>
            <a:r>
              <a:rPr lang="en-US" altLang="en-US" sz="2000" dirty="0" smtClean="0"/>
              <a:t>: controls </a:t>
            </a:r>
            <a:r>
              <a:rPr lang="en-US" altLang="en-US" sz="2000" dirty="0"/>
              <a:t>who can do reading, writing, executing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Time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FF0000"/>
                </a:solidFill>
              </a:rPr>
              <a:t>date</a:t>
            </a:r>
            <a:r>
              <a:rPr lang="en-US" altLang="en-US" sz="2000" b="1" dirty="0"/>
              <a:t>, and </a:t>
            </a:r>
            <a:r>
              <a:rPr lang="en-US" altLang="en-US" sz="2000" b="1" dirty="0">
                <a:solidFill>
                  <a:srgbClr val="FF0000"/>
                </a:solidFill>
              </a:rPr>
              <a:t>user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identification</a:t>
            </a:r>
            <a:r>
              <a:rPr lang="en-US" altLang="en-US" sz="2000" dirty="0" smtClean="0"/>
              <a:t>: data </a:t>
            </a:r>
            <a:r>
              <a:rPr lang="en-US" altLang="en-US" sz="2000" dirty="0"/>
              <a:t>for protection, security, and usage monitoring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Information about files are kept in the </a:t>
            </a:r>
            <a:r>
              <a:rPr lang="en-US" altLang="en-US" sz="2000" dirty="0">
                <a:solidFill>
                  <a:srgbClr val="0070C0"/>
                </a:solidFill>
              </a:rPr>
              <a:t>directory structure</a:t>
            </a:r>
            <a:r>
              <a:rPr lang="en-US" altLang="en-US" sz="2000" dirty="0"/>
              <a:t>, which is maintained on the disk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/>
              <a:t>Many variations, including extended file attributes such as file </a:t>
            </a:r>
            <a:r>
              <a:rPr lang="en-US" altLang="en-US" sz="2000" dirty="0" smtClean="0">
                <a:solidFill>
                  <a:srgbClr val="0070C0"/>
                </a:solidFill>
              </a:rPr>
              <a:t>checksum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1284"/>
            <a:ext cx="11417968" cy="49136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 File </a:t>
            </a:r>
            <a:r>
              <a:rPr lang="en-US" altLang="en-US" dirty="0"/>
              <a:t>is an </a:t>
            </a:r>
            <a:r>
              <a:rPr lang="en-US" altLang="en-US" b="1" dirty="0"/>
              <a:t>abstract data type</a:t>
            </a: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Create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Write</a:t>
            </a:r>
            <a:r>
              <a:rPr lang="en-US" altLang="en-US" b="1" dirty="0" smtClean="0"/>
              <a:t>: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write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Read</a:t>
            </a:r>
            <a:r>
              <a:rPr lang="en-US" altLang="en-US" b="1" dirty="0" smtClean="0"/>
              <a:t>: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read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Reposition </a:t>
            </a:r>
            <a:r>
              <a:rPr lang="en-US" altLang="en-US" b="1" dirty="0">
                <a:solidFill>
                  <a:srgbClr val="FF0000"/>
                </a:solidFill>
              </a:rPr>
              <a:t>within </a:t>
            </a:r>
            <a:r>
              <a:rPr lang="en-US" altLang="en-US" b="1" dirty="0" smtClean="0">
                <a:solidFill>
                  <a:srgbClr val="FF0000"/>
                </a:solidFill>
              </a:rPr>
              <a:t>file</a:t>
            </a:r>
            <a:r>
              <a:rPr lang="en-US" altLang="en-US" b="1" dirty="0" smtClean="0"/>
              <a:t>: </a:t>
            </a:r>
            <a:r>
              <a:rPr lang="en-US" altLang="en-US" b="1" dirty="0">
                <a:solidFill>
                  <a:srgbClr val="3366FF"/>
                </a:solidFill>
              </a:rPr>
              <a:t>seek</a:t>
            </a: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Delete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Truncate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b="1" i="1" dirty="0" smtClean="0"/>
              <a:t> </a:t>
            </a:r>
            <a:r>
              <a:rPr lang="en-US" altLang="en-US" b="1" i="1" dirty="0" smtClean="0">
                <a:solidFill>
                  <a:srgbClr val="FF0000"/>
                </a:solidFill>
              </a:rPr>
              <a:t>Open(F</a:t>
            </a:r>
            <a:r>
              <a:rPr lang="en-US" altLang="en-US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b="1" i="1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Search </a:t>
            </a:r>
            <a:r>
              <a:rPr lang="en-US" altLang="en-US" dirty="0"/>
              <a:t>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 smtClean="0">
                <a:solidFill>
                  <a:srgbClr val="FF0000"/>
                </a:solidFill>
              </a:rPr>
              <a:t> Close </a:t>
            </a:r>
            <a:r>
              <a:rPr lang="en-US" altLang="en-US" b="1" i="1" dirty="0">
                <a:solidFill>
                  <a:srgbClr val="FF0000"/>
                </a:solidFill>
              </a:rPr>
              <a:t>(</a:t>
            </a:r>
            <a:r>
              <a:rPr lang="en-US" altLang="en-US" b="1" i="1" dirty="0" smtClean="0">
                <a:solidFill>
                  <a:srgbClr val="FF0000"/>
                </a:solidFill>
              </a:rPr>
              <a:t>F</a:t>
            </a:r>
            <a:r>
              <a:rPr lang="en-US" altLang="en-US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b="1" i="1" dirty="0" smtClean="0">
                <a:solidFill>
                  <a:srgbClr val="FF0000"/>
                </a:solidFill>
              </a:rPr>
              <a:t>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Move </a:t>
            </a:r>
            <a:r>
              <a:rPr lang="en-US" altLang="en-US" dirty="0"/>
              <a:t>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</a:t>
            </a:r>
            <a:r>
              <a:rPr lang="en-US" altLang="en-US" dirty="0" smtClean="0"/>
              <a:t>disk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6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Open </a:t>
            </a:r>
            <a:r>
              <a:rPr lang="en-US" sz="2400" dirty="0">
                <a:solidFill>
                  <a:srgbClr val="FF0000"/>
                </a:solidFill>
              </a:rPr>
              <a:t>(Fi)</a:t>
            </a:r>
            <a:r>
              <a:rPr lang="en-US" sz="2400" dirty="0"/>
              <a:t>: move the content of a file to memory</a:t>
            </a:r>
          </a:p>
          <a:p>
            <a:endParaRPr lang="en-US" sz="2400" dirty="0" smtClean="0"/>
          </a:p>
          <a:p>
            <a:r>
              <a:rPr lang="en-US" sz="2400" dirty="0" smtClean="0"/>
              <a:t>Search the directory structure on disk for the file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 smtClean="0">
                <a:solidFill>
                  <a:schemeClr val="accent5"/>
                </a:solidFill>
              </a:rPr>
              <a:t>avoid constant searching</a:t>
            </a:r>
            <a:r>
              <a:rPr lang="en-US" sz="2400" dirty="0" smtClean="0"/>
              <a:t>: open() system should be called before a file is first used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Open-file table</a:t>
            </a:r>
            <a:r>
              <a:rPr lang="en-US" sz="2000" dirty="0" smtClean="0"/>
              <a:t>: tracks all open files</a:t>
            </a:r>
          </a:p>
          <a:p>
            <a:pPr lvl="2"/>
            <a:r>
              <a:rPr lang="en-US" sz="1800" dirty="0" smtClean="0">
                <a:solidFill>
                  <a:srgbClr val="00B050"/>
                </a:solidFill>
              </a:rPr>
              <a:t>Per-process table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>
                <a:solidFill>
                  <a:srgbClr val="00B050"/>
                </a:solidFill>
              </a:rPr>
              <a:t>System-wide table</a:t>
            </a:r>
            <a:endParaRPr lang="en-US" sz="1800" dirty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When the file is no longer being actively used, it is closed by the process, and OS removes its entry from open-file table using </a:t>
            </a:r>
            <a:r>
              <a:rPr lang="en-US" sz="2400" i="1" dirty="0" smtClean="0">
                <a:solidFill>
                  <a:srgbClr val="0070C0"/>
                </a:solidFill>
              </a:rPr>
              <a:t>Open Count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information for an open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File pointer</a:t>
            </a:r>
            <a:endParaRPr lang="en-US" sz="2400" dirty="0" smtClean="0"/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ointer to </a:t>
            </a:r>
            <a:r>
              <a:rPr lang="en-US" sz="2000" dirty="0" smtClean="0">
                <a:solidFill>
                  <a:schemeClr val="accent5"/>
                </a:solidFill>
              </a:rPr>
              <a:t>last read/write </a:t>
            </a:r>
            <a:r>
              <a:rPr lang="en-US" sz="2000" dirty="0" smtClean="0"/>
              <a:t>location, per process that has the file open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File-open count</a:t>
            </a:r>
          </a:p>
          <a:p>
            <a:pPr lvl="1"/>
            <a:r>
              <a:rPr lang="en-US" sz="2000" dirty="0" smtClean="0"/>
              <a:t>Counter of the number of times a file is open to allow removal of data from open-file table when last process closes it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Disk location of the file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</a:rPr>
              <a:t>Moving data access information to memory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Access rights</a:t>
            </a:r>
          </a:p>
          <a:p>
            <a:pPr lvl="1"/>
            <a:r>
              <a:rPr lang="en-US" sz="2000" dirty="0" smtClean="0"/>
              <a:t>Per-process access mode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482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Locking in open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allows </a:t>
            </a:r>
            <a:r>
              <a:rPr lang="en-US" dirty="0" smtClean="0">
                <a:solidFill>
                  <a:srgbClr val="0070C0"/>
                </a:solidFill>
              </a:rPr>
              <a:t>one process</a:t>
            </a:r>
            <a:r>
              <a:rPr lang="en-US" dirty="0" smtClean="0"/>
              <a:t> to lock a file, </a:t>
            </a:r>
            <a:r>
              <a:rPr lang="en-US" dirty="0" smtClean="0">
                <a:solidFill>
                  <a:srgbClr val="0070C0"/>
                </a:solidFill>
              </a:rPr>
              <a:t>prevent </a:t>
            </a:r>
            <a:r>
              <a:rPr lang="en-US" dirty="0" smtClean="0"/>
              <a:t>other process from gaining access to it</a:t>
            </a:r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smtClean="0">
                <a:solidFill>
                  <a:srgbClr val="FF0000"/>
                </a:solidFill>
              </a:rPr>
              <a:t>reader-writer locks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Shared lock </a:t>
            </a:r>
            <a:r>
              <a:rPr lang="en-US" dirty="0" smtClean="0"/>
              <a:t>similar to </a:t>
            </a:r>
            <a:r>
              <a:rPr lang="en-US" dirty="0" smtClean="0">
                <a:solidFill>
                  <a:srgbClr val="0070C0"/>
                </a:solidFill>
              </a:rPr>
              <a:t>reader lock</a:t>
            </a:r>
          </a:p>
          <a:p>
            <a:pPr lvl="2"/>
            <a:r>
              <a:rPr lang="en-US" dirty="0" smtClean="0"/>
              <a:t>Several processes can acquire concurrently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Exclusive lock</a:t>
            </a:r>
            <a:r>
              <a:rPr lang="en-US" dirty="0" smtClean="0"/>
              <a:t> similar to </a:t>
            </a:r>
            <a:r>
              <a:rPr lang="en-US" dirty="0" smtClean="0">
                <a:solidFill>
                  <a:srgbClr val="0070C0"/>
                </a:solidFill>
              </a:rPr>
              <a:t>writer lock</a:t>
            </a:r>
          </a:p>
          <a:p>
            <a:pPr lvl="2"/>
            <a:r>
              <a:rPr lang="en-US" dirty="0" smtClean="0"/>
              <a:t>Only on process can acquire it</a:t>
            </a:r>
          </a:p>
        </p:txBody>
      </p:sp>
    </p:spTree>
    <p:extLst>
      <p:ext uri="{BB962C8B-B14F-4D97-AF65-F5344CB8AC3E}">
        <p14:creationId xmlns:p14="http://schemas.microsoft.com/office/powerpoint/2010/main" val="28995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1834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Constantia</vt:lpstr>
      <vt:lpstr>Courier New</vt:lpstr>
      <vt:lpstr>Monotype Sorts</vt:lpstr>
      <vt:lpstr>Segoe UI Semibold</vt:lpstr>
      <vt:lpstr>Symbol</vt:lpstr>
      <vt:lpstr>Wingdings</vt:lpstr>
      <vt:lpstr>Office Theme</vt:lpstr>
      <vt:lpstr>File System Interface</vt:lpstr>
      <vt:lpstr>Why file system is important?</vt:lpstr>
      <vt:lpstr>What is a file?</vt:lpstr>
      <vt:lpstr>File types; name and extension</vt:lpstr>
      <vt:lpstr>File attributes</vt:lpstr>
      <vt:lpstr>File operations</vt:lpstr>
      <vt:lpstr>Open files</vt:lpstr>
      <vt:lpstr>Other information for an open file</vt:lpstr>
      <vt:lpstr>Locking in open file</vt:lpstr>
      <vt:lpstr>Other locking mechanisms</vt:lpstr>
      <vt:lpstr>File structure</vt:lpstr>
      <vt:lpstr>File access methods: 1) Sequential access</vt:lpstr>
      <vt:lpstr>File access methods: 2) Direct access</vt:lpstr>
      <vt:lpstr>Other access methods</vt:lpstr>
      <vt:lpstr>Directory &amp; Disk Structure</vt:lpstr>
      <vt:lpstr>Disk structure</vt:lpstr>
      <vt:lpstr>A typical file-system organization</vt:lpstr>
      <vt:lpstr>Types of file systems</vt:lpstr>
      <vt:lpstr>Directory</vt:lpstr>
      <vt:lpstr>Directory organization</vt:lpstr>
      <vt:lpstr>1) Single-level directory</vt:lpstr>
      <vt:lpstr>2) Two-level directory</vt:lpstr>
      <vt:lpstr>3) Tree-structured directories</vt:lpstr>
      <vt:lpstr>4) Acyclic-graph directories</vt:lpstr>
      <vt:lpstr>Deletion possibilities?</vt:lpstr>
      <vt:lpstr>4) General graph directories</vt:lpstr>
      <vt:lpstr>File System Mounting</vt:lpstr>
      <vt:lpstr>File system mounting</vt:lpstr>
      <vt:lpstr>File system mounting &amp; mount point</vt:lpstr>
      <vt:lpstr>File Sharing &amp; Protection</vt:lpstr>
      <vt:lpstr>File sharing</vt:lpstr>
      <vt:lpstr>File sharing – Remote file system</vt:lpstr>
      <vt:lpstr>File sharing – Failure modes</vt:lpstr>
      <vt:lpstr>File sharing – Consistency semantics</vt:lpstr>
      <vt:lpstr>Protection</vt:lpstr>
      <vt:lpstr>Access lists and groups</vt:lpstr>
      <vt:lpstr>A sample UNIX directory listing</vt:lpstr>
      <vt:lpstr>Windows 7 access control list management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2597</cp:revision>
  <dcterms:created xsi:type="dcterms:W3CDTF">2015-07-09T15:22:03Z</dcterms:created>
  <dcterms:modified xsi:type="dcterms:W3CDTF">2017-12-17T03:24:32Z</dcterms:modified>
</cp:coreProperties>
</file>