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70" r:id="rId5"/>
    <p:sldId id="271" r:id="rId6"/>
    <p:sldId id="261" r:id="rId7"/>
    <p:sldId id="262" r:id="rId8"/>
    <p:sldId id="263"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7"/>
    <p:restoredTop sz="94610"/>
  </p:normalViewPr>
  <p:slideViewPr>
    <p:cSldViewPr snapToGrid="0">
      <p:cViewPr varScale="1">
        <p:scale>
          <a:sx n="116" d="100"/>
          <a:sy n="116" d="100"/>
        </p:scale>
        <p:origin x="9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6/26/24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tcdt.c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A1BA5-9592-17E7-3702-92706DC02D7A}"/>
              </a:ext>
            </a:extLst>
          </p:cNvPr>
          <p:cNvSpPr>
            <a:spLocks noGrp="1"/>
          </p:cNvSpPr>
          <p:nvPr>
            <p:ph type="ctrTitle"/>
          </p:nvPr>
        </p:nvSpPr>
        <p:spPr/>
        <p:txBody>
          <a:bodyPr>
            <a:normAutofit fontScale="90000"/>
          </a:bodyPr>
          <a:lstStyle/>
          <a:p>
            <a:pPr algn="l"/>
            <a:r>
              <a:rPr lang="en-US" dirty="0"/>
              <a:t>Proof of Collaborative Learning: A Multi-winner federated learning consensus algorithm</a:t>
            </a:r>
          </a:p>
        </p:txBody>
      </p:sp>
      <p:sp>
        <p:nvSpPr>
          <p:cNvPr id="3" name="Subtitle 2">
            <a:extLst>
              <a:ext uri="{FF2B5EF4-FFF2-40B4-BE49-F238E27FC236}">
                <a16:creationId xmlns:a16="http://schemas.microsoft.com/office/drawing/2014/main" id="{221FEBED-9ABD-7EFC-1C60-1F8CEBB9BA79}"/>
              </a:ext>
            </a:extLst>
          </p:cNvPr>
          <p:cNvSpPr>
            <a:spLocks noGrp="1"/>
          </p:cNvSpPr>
          <p:nvPr>
            <p:ph type="subTitle" idx="1"/>
          </p:nvPr>
        </p:nvSpPr>
        <p:spPr/>
        <p:txBody>
          <a:bodyPr/>
          <a:lstStyle/>
          <a:p>
            <a:r>
              <a:rPr lang="en-US" dirty="0"/>
              <a:t>Amirreza Sokhankhosh, TCDT</a:t>
            </a:r>
          </a:p>
          <a:p>
            <a:r>
              <a:rPr lang="en-US" dirty="0"/>
              <a:t>University of Manitoba </a:t>
            </a:r>
          </a:p>
          <a:p>
            <a:r>
              <a:rPr lang="en-US" dirty="0"/>
              <a:t>June 2024</a:t>
            </a:r>
          </a:p>
        </p:txBody>
      </p:sp>
    </p:spTree>
    <p:extLst>
      <p:ext uri="{BB962C8B-B14F-4D97-AF65-F5344CB8AC3E}">
        <p14:creationId xmlns:p14="http://schemas.microsoft.com/office/powerpoint/2010/main" val="1778613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AF536-ED15-6BDA-A9E4-73008B0BD995}"/>
              </a:ext>
            </a:extLst>
          </p:cNvPr>
          <p:cNvSpPr>
            <a:spLocks noGrp="1"/>
          </p:cNvSpPr>
          <p:nvPr>
            <p:ph type="title"/>
          </p:nvPr>
        </p:nvSpPr>
        <p:spPr/>
        <p:txBody>
          <a:bodyPr/>
          <a:lstStyle/>
          <a:p>
            <a:r>
              <a:rPr lang="en-US" dirty="0"/>
              <a:t>Results</a:t>
            </a:r>
          </a:p>
        </p:txBody>
      </p:sp>
      <p:pic>
        <p:nvPicPr>
          <p:cNvPr id="11" name="Content Placeholder 10" descr="A graph of different colored lines&#10;&#10;Description automatically generated">
            <a:extLst>
              <a:ext uri="{FF2B5EF4-FFF2-40B4-BE49-F238E27FC236}">
                <a16:creationId xmlns:a16="http://schemas.microsoft.com/office/drawing/2014/main" id="{A1396F91-176C-5650-5314-E4133BE8DA39}"/>
              </a:ext>
            </a:extLst>
          </p:cNvPr>
          <p:cNvPicPr>
            <a:picLocks noGrp="1" noChangeAspect="1"/>
          </p:cNvPicPr>
          <p:nvPr>
            <p:ph idx="1"/>
          </p:nvPr>
        </p:nvPicPr>
        <p:blipFill>
          <a:blip r:embed="rId2"/>
          <a:stretch>
            <a:fillRect/>
          </a:stretch>
        </p:blipFill>
        <p:spPr>
          <a:xfrm>
            <a:off x="2454334" y="2084832"/>
            <a:ext cx="7283332" cy="4022725"/>
          </a:xfrm>
        </p:spPr>
      </p:pic>
    </p:spTree>
    <p:extLst>
      <p:ext uri="{BB962C8B-B14F-4D97-AF65-F5344CB8AC3E}">
        <p14:creationId xmlns:p14="http://schemas.microsoft.com/office/powerpoint/2010/main" val="186474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D338-223E-AAC3-663F-3E6B3AA1CBF4}"/>
              </a:ext>
            </a:extLst>
          </p:cNvPr>
          <p:cNvSpPr>
            <a:spLocks noGrp="1"/>
          </p:cNvSpPr>
          <p:nvPr>
            <p:ph type="title"/>
          </p:nvPr>
        </p:nvSpPr>
        <p:spPr/>
        <p:txBody>
          <a:bodyPr/>
          <a:lstStyle/>
          <a:p>
            <a:r>
              <a:rPr lang="en-US" dirty="0"/>
              <a:t>Results (Cont.)</a:t>
            </a:r>
          </a:p>
        </p:txBody>
      </p:sp>
      <p:pic>
        <p:nvPicPr>
          <p:cNvPr id="5" name="Content Placeholder 4" descr="A graph of different miners&#10;&#10;Description automatically generated">
            <a:extLst>
              <a:ext uri="{FF2B5EF4-FFF2-40B4-BE49-F238E27FC236}">
                <a16:creationId xmlns:a16="http://schemas.microsoft.com/office/drawing/2014/main" id="{95812D98-F334-ADBC-66B9-3E35481E1FB1}"/>
              </a:ext>
            </a:extLst>
          </p:cNvPr>
          <p:cNvPicPr>
            <a:picLocks noGrp="1" noChangeAspect="1"/>
          </p:cNvPicPr>
          <p:nvPr>
            <p:ph idx="1"/>
          </p:nvPr>
        </p:nvPicPr>
        <p:blipFill>
          <a:blip r:embed="rId2"/>
          <a:stretch>
            <a:fillRect/>
          </a:stretch>
        </p:blipFill>
        <p:spPr>
          <a:xfrm>
            <a:off x="1983882" y="2084832"/>
            <a:ext cx="4112118" cy="4022725"/>
          </a:xfrm>
        </p:spPr>
      </p:pic>
      <p:pic>
        <p:nvPicPr>
          <p:cNvPr id="6" name="Picture 5" descr="A screenshot of a graph&#10;&#10;Description automatically generated">
            <a:extLst>
              <a:ext uri="{FF2B5EF4-FFF2-40B4-BE49-F238E27FC236}">
                <a16:creationId xmlns:a16="http://schemas.microsoft.com/office/drawing/2014/main" id="{E2B0FD5E-047C-1A3D-BED4-0CB5873E5B4B}"/>
              </a:ext>
            </a:extLst>
          </p:cNvPr>
          <p:cNvPicPr>
            <a:picLocks noChangeAspect="1"/>
          </p:cNvPicPr>
          <p:nvPr/>
        </p:nvPicPr>
        <p:blipFill>
          <a:blip r:embed="rId3"/>
          <a:stretch>
            <a:fillRect/>
          </a:stretch>
        </p:blipFill>
        <p:spPr>
          <a:xfrm>
            <a:off x="6096000" y="585216"/>
            <a:ext cx="3797724" cy="5853448"/>
          </a:xfrm>
          <a:prstGeom prst="rect">
            <a:avLst/>
          </a:prstGeom>
        </p:spPr>
      </p:pic>
    </p:spTree>
    <p:extLst>
      <p:ext uri="{BB962C8B-B14F-4D97-AF65-F5344CB8AC3E}">
        <p14:creationId xmlns:p14="http://schemas.microsoft.com/office/powerpoint/2010/main" val="221841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5567-7CCE-2BB0-D1D6-9EAD289D67B7}"/>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458BE0C-FB08-A637-8FB1-AAA66BD89085}"/>
              </a:ext>
            </a:extLst>
          </p:cNvPr>
          <p:cNvSpPr>
            <a:spLocks noGrp="1"/>
          </p:cNvSpPr>
          <p:nvPr>
            <p:ph idx="1"/>
          </p:nvPr>
        </p:nvSpPr>
        <p:spPr/>
        <p:txBody>
          <a:bodyPr>
            <a:normAutofit/>
          </a:bodyPr>
          <a:lstStyle/>
          <a:p>
            <a:r>
              <a:rPr lang="en-US" sz="1800" dirty="0"/>
              <a:t>[1]</a:t>
            </a:r>
            <a:r>
              <a:rPr lang="en-US" sz="1800" dirty="0">
                <a:effectLst/>
              </a:rPr>
              <a:t> (2024) </a:t>
            </a:r>
            <a:r>
              <a:rPr lang="en-US" sz="1800" dirty="0" err="1">
                <a:effectLst/>
              </a:rPr>
              <a:t>digiconomist</a:t>
            </a:r>
            <a:r>
              <a:rPr lang="en-US" sz="1800" dirty="0">
                <a:effectLst/>
              </a:rPr>
              <a:t>. [Online]. Available: https://</a:t>
            </a:r>
            <a:r>
              <a:rPr lang="en-US" sz="1800" dirty="0" err="1">
                <a:effectLst/>
              </a:rPr>
              <a:t>digiconomist.net</a:t>
            </a:r>
            <a:r>
              <a:rPr lang="en-US" sz="1800" dirty="0">
                <a:effectLst/>
              </a:rPr>
              <a:t>/bitcoin-energy-consumption </a:t>
            </a:r>
          </a:p>
          <a:p>
            <a:r>
              <a:rPr lang="en-US" sz="1800" dirty="0"/>
              <a:t>[2] </a:t>
            </a:r>
            <a:r>
              <a:rPr lang="en-US" sz="1800" dirty="0">
                <a:effectLst/>
              </a:rPr>
              <a:t>X. Qu, S. Wang, Q. Hu, and X. Cheng, “Proof of federated learning: A novel energy-recycling consensus algorithm,” </a:t>
            </a:r>
            <a:r>
              <a:rPr lang="en-US" sz="1800" i="1" dirty="0">
                <a:effectLst/>
              </a:rPr>
              <a:t>IEEE Transactions on Parallel and Distributed Systems</a:t>
            </a:r>
            <a:r>
              <a:rPr lang="en-US" sz="1800" dirty="0">
                <a:effectLst/>
              </a:rPr>
              <a:t>, vol. 32, no. 8, pp. 2074–2085, 2021. </a:t>
            </a:r>
          </a:p>
        </p:txBody>
      </p:sp>
    </p:spTree>
    <p:extLst>
      <p:ext uri="{BB962C8B-B14F-4D97-AF65-F5344CB8AC3E}">
        <p14:creationId xmlns:p14="http://schemas.microsoft.com/office/powerpoint/2010/main" val="405028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377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F4A36E4-7EB4-B826-D8F1-9D35C16D0D57}"/>
              </a:ext>
            </a:extLst>
          </p:cNvPr>
          <p:cNvSpPr txBox="1"/>
          <p:nvPr/>
        </p:nvSpPr>
        <p:spPr>
          <a:xfrm>
            <a:off x="1024128" y="2286000"/>
            <a:ext cx="6007027" cy="402336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dirty="0">
                <a:solidFill>
                  <a:srgbClr val="FFFFFF"/>
                </a:solidFill>
              </a:rPr>
              <a:t>Thank you so much for listening!</a:t>
            </a:r>
            <a:br>
              <a:rPr lang="en-US" dirty="0">
                <a:solidFill>
                  <a:srgbClr val="FFFFFF"/>
                </a:solidFill>
              </a:rPr>
            </a:br>
            <a:r>
              <a:rPr lang="en-US" dirty="0">
                <a:solidFill>
                  <a:srgbClr val="FFFFFF"/>
                </a:solidFill>
              </a:rPr>
              <a:t>Any Questions?</a:t>
            </a:r>
          </a:p>
          <a:p>
            <a:pPr defTabSz="914400">
              <a:lnSpc>
                <a:spcPct val="90000"/>
              </a:lnSpc>
              <a:spcAft>
                <a:spcPts val="600"/>
              </a:spcAft>
              <a:buClr>
                <a:schemeClr val="accent1"/>
              </a:buClr>
            </a:pPr>
            <a:endParaRPr lang="en-US" dirty="0">
              <a:solidFill>
                <a:srgbClr val="FFFFFF"/>
              </a:solidFill>
            </a:endParaRPr>
          </a:p>
          <a:p>
            <a:pPr defTabSz="914400">
              <a:lnSpc>
                <a:spcPct val="90000"/>
              </a:lnSpc>
              <a:spcAft>
                <a:spcPts val="600"/>
              </a:spcAft>
              <a:buClr>
                <a:schemeClr val="accent1"/>
              </a:buClr>
            </a:pPr>
            <a:endParaRPr lang="en-US" dirty="0">
              <a:solidFill>
                <a:srgbClr val="FFFFFF"/>
              </a:solidFill>
            </a:endParaRPr>
          </a:p>
          <a:p>
            <a:pPr defTabSz="914400">
              <a:lnSpc>
                <a:spcPct val="90000"/>
              </a:lnSpc>
              <a:spcAft>
                <a:spcPts val="600"/>
              </a:spcAft>
              <a:buClr>
                <a:schemeClr val="accent1"/>
              </a:buClr>
            </a:pPr>
            <a:endParaRPr lang="en-US" dirty="0">
              <a:solidFill>
                <a:srgbClr val="FFFFFF"/>
              </a:solidFill>
            </a:endParaRPr>
          </a:p>
          <a:p>
            <a:pPr defTabSz="914400">
              <a:lnSpc>
                <a:spcPct val="90000"/>
              </a:lnSpc>
              <a:spcAft>
                <a:spcPts val="600"/>
              </a:spcAft>
              <a:buClr>
                <a:schemeClr val="accent1"/>
              </a:buClr>
            </a:pPr>
            <a:r>
              <a:rPr lang="en-US" dirty="0">
                <a:solidFill>
                  <a:srgbClr val="FFFFFF"/>
                </a:solidFill>
              </a:rPr>
              <a:t>TCDT Lab : </a:t>
            </a:r>
            <a:r>
              <a:rPr lang="en-US" dirty="0">
                <a:solidFill>
                  <a:srgbClr val="FFFFFF"/>
                </a:solidFill>
                <a:hlinkClick r:id="rId2"/>
              </a:rPr>
              <a:t>https://tcdt.ca/</a:t>
            </a:r>
            <a:endParaRPr lang="en-US" dirty="0">
              <a:solidFill>
                <a:srgbClr val="FFFFFF"/>
              </a:solidFill>
            </a:endParaRPr>
          </a:p>
          <a:p>
            <a:pPr defTabSz="914400">
              <a:lnSpc>
                <a:spcPct val="90000"/>
              </a:lnSpc>
              <a:spcAft>
                <a:spcPts val="600"/>
              </a:spcAft>
              <a:buClr>
                <a:schemeClr val="accent1"/>
              </a:buClr>
            </a:pPr>
            <a:r>
              <a:rPr lang="en-US" dirty="0">
                <a:solidFill>
                  <a:srgbClr val="FFFFFF"/>
                </a:solidFill>
              </a:rPr>
              <a:t>University of Manitoba, Canada.</a:t>
            </a:r>
          </a:p>
        </p:txBody>
      </p:sp>
      <p:pic>
        <p:nvPicPr>
          <p:cNvPr id="6" name="Picture 5" descr="Different coloured question marks">
            <a:extLst>
              <a:ext uri="{FF2B5EF4-FFF2-40B4-BE49-F238E27FC236}">
                <a16:creationId xmlns:a16="http://schemas.microsoft.com/office/drawing/2014/main" id="{E70F3978-C1DA-42A7-096C-1225ECF44792}"/>
              </a:ext>
            </a:extLst>
          </p:cNvPr>
          <p:cNvPicPr>
            <a:picLocks noChangeAspect="1"/>
          </p:cNvPicPr>
          <p:nvPr/>
        </p:nvPicPr>
        <p:blipFill rotWithShape="1">
          <a:blip r:embed="rId3"/>
          <a:srcRect l="29279" r="32665"/>
          <a:stretch/>
        </p:blipFill>
        <p:spPr>
          <a:xfrm>
            <a:off x="7552266" y="10"/>
            <a:ext cx="4639734" cy="6857990"/>
          </a:xfrm>
          <a:prstGeom prst="rect">
            <a:avLst/>
          </a:prstGeom>
        </p:spPr>
      </p:pic>
    </p:spTree>
    <p:extLst>
      <p:ext uri="{BB962C8B-B14F-4D97-AF65-F5344CB8AC3E}">
        <p14:creationId xmlns:p14="http://schemas.microsoft.com/office/powerpoint/2010/main" val="197498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745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AE8BC-BB5C-2DF4-3104-FB417373CA88}"/>
              </a:ext>
            </a:extLst>
          </p:cNvPr>
          <p:cNvSpPr>
            <a:spLocks noGrp="1"/>
          </p:cNvSpPr>
          <p:nvPr>
            <p:ph type="title"/>
          </p:nvPr>
        </p:nvSpPr>
        <p:spPr>
          <a:xfrm>
            <a:off x="1024128" y="585216"/>
            <a:ext cx="6007027" cy="1499616"/>
          </a:xfrm>
        </p:spPr>
        <p:txBody>
          <a:bodyPr>
            <a:normAutofit/>
          </a:bodyPr>
          <a:lstStyle/>
          <a:p>
            <a:r>
              <a:rPr lang="en-US" dirty="0">
                <a:solidFill>
                  <a:srgbClr val="FFFFFF"/>
                </a:solidFill>
              </a:rPr>
              <a:t>Bitcoin mining = Poland?</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77CAC4-A78B-DB0F-8F07-BEBFBBD785F3}"/>
              </a:ext>
            </a:extLst>
          </p:cNvPr>
          <p:cNvSpPr>
            <a:spLocks noGrp="1"/>
          </p:cNvSpPr>
          <p:nvPr>
            <p:ph idx="1"/>
          </p:nvPr>
        </p:nvSpPr>
        <p:spPr>
          <a:xfrm>
            <a:off x="1024128" y="2286000"/>
            <a:ext cx="6007027" cy="4023360"/>
          </a:xfrm>
        </p:spPr>
        <p:txBody>
          <a:bodyPr>
            <a:normAutofit/>
          </a:bodyPr>
          <a:lstStyle/>
          <a:p>
            <a:r>
              <a:rPr lang="en-US" dirty="0">
                <a:solidFill>
                  <a:srgbClr val="FFFFFF"/>
                </a:solidFill>
              </a:rPr>
              <a:t>Bitcoin is the world’s first cryptocurrency that lets people send money directly to each other without the supervision of a trusted third party, such as a central bank. Bitcoin is the first technology to introduce blockchains.</a:t>
            </a:r>
          </a:p>
          <a:p>
            <a:r>
              <a:rPr lang="en-US" dirty="0">
                <a:solidFill>
                  <a:srgbClr val="FFFFFF"/>
                </a:solidFill>
              </a:rPr>
              <a:t>A major downside of Bitcoin its substantial energy consumption. Currently, the electrical energy consumption of Bitcoin is comparable to the whole country of Poland! [1]</a:t>
            </a:r>
          </a:p>
        </p:txBody>
      </p:sp>
      <p:pic>
        <p:nvPicPr>
          <p:cNvPr id="5" name="Picture 4" descr="B sign-on figures">
            <a:extLst>
              <a:ext uri="{FF2B5EF4-FFF2-40B4-BE49-F238E27FC236}">
                <a16:creationId xmlns:a16="http://schemas.microsoft.com/office/drawing/2014/main" id="{6534211C-BCC3-3EED-3910-084112716DED}"/>
              </a:ext>
            </a:extLst>
          </p:cNvPr>
          <p:cNvPicPr>
            <a:picLocks noChangeAspect="1"/>
          </p:cNvPicPr>
          <p:nvPr/>
        </p:nvPicPr>
        <p:blipFill rotWithShape="1">
          <a:blip r:embed="rId2"/>
          <a:srcRect l="24411" r="30768" b="-1"/>
          <a:stretch/>
        </p:blipFill>
        <p:spPr>
          <a:xfrm>
            <a:off x="7552266" y="10"/>
            <a:ext cx="4639734" cy="6857990"/>
          </a:xfrm>
          <a:prstGeom prst="rect">
            <a:avLst/>
          </a:prstGeom>
        </p:spPr>
      </p:pic>
    </p:spTree>
    <p:extLst>
      <p:ext uri="{BB962C8B-B14F-4D97-AF65-F5344CB8AC3E}">
        <p14:creationId xmlns:p14="http://schemas.microsoft.com/office/powerpoint/2010/main" val="285259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9D6F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2A09A-56C1-C149-2ABA-6D3BA4F45F8C}"/>
              </a:ext>
            </a:extLst>
          </p:cNvPr>
          <p:cNvSpPr>
            <a:spLocks noGrp="1"/>
          </p:cNvSpPr>
          <p:nvPr>
            <p:ph type="title"/>
          </p:nvPr>
        </p:nvSpPr>
        <p:spPr>
          <a:xfrm>
            <a:off x="1024128" y="585216"/>
            <a:ext cx="6007027" cy="1499616"/>
          </a:xfrm>
        </p:spPr>
        <p:txBody>
          <a:bodyPr>
            <a:normAutofit/>
          </a:bodyPr>
          <a:lstStyle/>
          <a:p>
            <a:r>
              <a:rPr lang="en-US">
                <a:solidFill>
                  <a:srgbClr val="FFFFFF"/>
                </a:solidFill>
              </a:rPr>
              <a:t>Proof of work</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DC32721-916D-4075-04B1-FC28155507AC}"/>
              </a:ext>
            </a:extLst>
          </p:cNvPr>
          <p:cNvSpPr>
            <a:spLocks noGrp="1"/>
          </p:cNvSpPr>
          <p:nvPr>
            <p:ph idx="1"/>
          </p:nvPr>
        </p:nvSpPr>
        <p:spPr>
          <a:xfrm>
            <a:off x="1024128" y="2286000"/>
            <a:ext cx="6007027" cy="4023360"/>
          </a:xfrm>
        </p:spPr>
        <p:txBody>
          <a:bodyPr>
            <a:normAutofit/>
          </a:bodyPr>
          <a:lstStyle/>
          <a:p>
            <a:r>
              <a:rPr lang="en-US" dirty="0">
                <a:solidFill>
                  <a:srgbClr val="FFFFFF"/>
                </a:solidFill>
              </a:rPr>
              <a:t>The massive energy consumption of Bitcoin is the result of its consensus mechanism, Proof of Work.</a:t>
            </a:r>
          </a:p>
          <a:p>
            <a:r>
              <a:rPr lang="en-US" dirty="0">
                <a:solidFill>
                  <a:srgbClr val="FFFFFF"/>
                </a:solidFill>
              </a:rPr>
              <a:t>In this algorithm, miners try to solve a complex, yet impractical, puzzle to add new transactions to the blockchain. This process ensures that all transactions are verified and prevents fraud.</a:t>
            </a:r>
          </a:p>
          <a:p>
            <a:r>
              <a:rPr lang="en-US" dirty="0">
                <a:solidFill>
                  <a:srgbClr val="FFFFFF"/>
                </a:solidFill>
              </a:rPr>
              <a:t>Miners find the solution, called nuance value, through complete trial and error. Hence, they require massive computation power and unimaginable energy to miner transactions. </a:t>
            </a:r>
          </a:p>
        </p:txBody>
      </p:sp>
      <p:pic>
        <p:nvPicPr>
          <p:cNvPr id="5" name="Picture 4" descr="Person holding a puzzle piece">
            <a:extLst>
              <a:ext uri="{FF2B5EF4-FFF2-40B4-BE49-F238E27FC236}">
                <a16:creationId xmlns:a16="http://schemas.microsoft.com/office/drawing/2014/main" id="{7D2C9864-4732-0911-E279-848BA1FE4C0E}"/>
              </a:ext>
            </a:extLst>
          </p:cNvPr>
          <p:cNvPicPr>
            <a:picLocks noChangeAspect="1"/>
          </p:cNvPicPr>
          <p:nvPr/>
        </p:nvPicPr>
        <p:blipFill rotWithShape="1">
          <a:blip r:embed="rId2"/>
          <a:srcRect l="27245" r="26919" b="-1"/>
          <a:stretch/>
        </p:blipFill>
        <p:spPr>
          <a:xfrm>
            <a:off x="7552266" y="10"/>
            <a:ext cx="4639734" cy="6857990"/>
          </a:xfrm>
          <a:prstGeom prst="rect">
            <a:avLst/>
          </a:prstGeom>
        </p:spPr>
      </p:pic>
    </p:spTree>
    <p:extLst>
      <p:ext uri="{BB962C8B-B14F-4D97-AF65-F5344CB8AC3E}">
        <p14:creationId xmlns:p14="http://schemas.microsoft.com/office/powerpoint/2010/main" val="260253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41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38E5C-15ED-870C-A1C8-569766AD79F0}"/>
              </a:ext>
            </a:extLst>
          </p:cNvPr>
          <p:cNvSpPr>
            <a:spLocks noGrp="1"/>
          </p:cNvSpPr>
          <p:nvPr>
            <p:ph type="title"/>
          </p:nvPr>
        </p:nvSpPr>
        <p:spPr>
          <a:xfrm>
            <a:off x="1024128" y="585216"/>
            <a:ext cx="6007027" cy="1499616"/>
          </a:xfrm>
        </p:spPr>
        <p:txBody>
          <a:bodyPr>
            <a:normAutofit/>
          </a:bodyPr>
          <a:lstStyle/>
          <a:p>
            <a:r>
              <a:rPr lang="en-US" sz="3500">
                <a:solidFill>
                  <a:srgbClr val="FFFFFF"/>
                </a:solidFill>
              </a:rPr>
              <a:t>How about reusing the computation for something more meaningful?</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4D5ADB-3655-7F06-A64B-1A33C3E068D8}"/>
              </a:ext>
            </a:extLst>
          </p:cNvPr>
          <p:cNvSpPr>
            <a:spLocks noGrp="1"/>
          </p:cNvSpPr>
          <p:nvPr>
            <p:ph idx="1"/>
          </p:nvPr>
        </p:nvSpPr>
        <p:spPr>
          <a:xfrm>
            <a:off x="1024128" y="2286000"/>
            <a:ext cx="6007027" cy="4023360"/>
          </a:xfrm>
        </p:spPr>
        <p:txBody>
          <a:bodyPr>
            <a:normAutofit/>
          </a:bodyPr>
          <a:lstStyle/>
          <a:p>
            <a:r>
              <a:rPr lang="en-US" dirty="0">
                <a:solidFill>
                  <a:srgbClr val="FFFFFF"/>
                </a:solidFill>
              </a:rPr>
              <a:t>A popular solution to the energy consumption problem of Bitcoin is to reuse the otherwise wasted computation power of miners for a more meaningful task.</a:t>
            </a:r>
          </a:p>
          <a:p>
            <a:endParaRPr lang="en-US" dirty="0">
              <a:solidFill>
                <a:srgbClr val="FFFFFF"/>
              </a:solidFill>
            </a:endParaRPr>
          </a:p>
        </p:txBody>
      </p:sp>
      <p:pic>
        <p:nvPicPr>
          <p:cNvPr id="5" name="Picture 4" descr="One glowing light bulb among other light bulbs">
            <a:extLst>
              <a:ext uri="{FF2B5EF4-FFF2-40B4-BE49-F238E27FC236}">
                <a16:creationId xmlns:a16="http://schemas.microsoft.com/office/drawing/2014/main" id="{F303286F-E47E-8F81-47DF-54492063C6B7}"/>
              </a:ext>
            </a:extLst>
          </p:cNvPr>
          <p:cNvPicPr>
            <a:picLocks noChangeAspect="1"/>
          </p:cNvPicPr>
          <p:nvPr/>
        </p:nvPicPr>
        <p:blipFill rotWithShape="1">
          <a:blip r:embed="rId2"/>
          <a:srcRect l="9390" r="56613" b="-1"/>
          <a:stretch/>
        </p:blipFill>
        <p:spPr>
          <a:xfrm>
            <a:off x="7552266" y="10"/>
            <a:ext cx="4639734" cy="6857990"/>
          </a:xfrm>
          <a:prstGeom prst="rect">
            <a:avLst/>
          </a:prstGeom>
        </p:spPr>
      </p:pic>
    </p:spTree>
    <p:extLst>
      <p:ext uri="{BB962C8B-B14F-4D97-AF65-F5344CB8AC3E}">
        <p14:creationId xmlns:p14="http://schemas.microsoft.com/office/powerpoint/2010/main" val="488783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A9B9E1-AE3D-4F69-9670-71C92ED1B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666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375DE-D361-1283-AB4C-4F2C50DA0B0C}"/>
              </a:ext>
            </a:extLst>
          </p:cNvPr>
          <p:cNvSpPr>
            <a:spLocks noGrp="1"/>
          </p:cNvSpPr>
          <p:nvPr>
            <p:ph type="title"/>
          </p:nvPr>
        </p:nvSpPr>
        <p:spPr>
          <a:xfrm>
            <a:off x="1024129" y="585216"/>
            <a:ext cx="3779085" cy="1499616"/>
          </a:xfrm>
        </p:spPr>
        <p:txBody>
          <a:bodyPr>
            <a:normAutofit/>
          </a:bodyPr>
          <a:lstStyle/>
          <a:p>
            <a:r>
              <a:rPr lang="en-US">
                <a:solidFill>
                  <a:srgbClr val="FFFFFF"/>
                </a:solidFill>
              </a:rPr>
              <a:t>Federated learning</a:t>
            </a:r>
          </a:p>
        </p:txBody>
      </p:sp>
      <p:cxnSp>
        <p:nvCxnSpPr>
          <p:cNvPr id="12" name="Straight Connector 11">
            <a:extLst>
              <a:ext uri="{FF2B5EF4-FFF2-40B4-BE49-F238E27FC236}">
                <a16:creationId xmlns:a16="http://schemas.microsoft.com/office/drawing/2014/main" id="{3234ED8A-BEE3-4F34-B45B-731E1E292E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A9AB79-74ED-ECD4-7200-89352D497496}"/>
              </a:ext>
            </a:extLst>
          </p:cNvPr>
          <p:cNvSpPr>
            <a:spLocks noGrp="1"/>
          </p:cNvSpPr>
          <p:nvPr>
            <p:ph idx="1"/>
          </p:nvPr>
        </p:nvSpPr>
        <p:spPr>
          <a:xfrm>
            <a:off x="1024129" y="2286000"/>
            <a:ext cx="3791711" cy="3931920"/>
          </a:xfrm>
        </p:spPr>
        <p:txBody>
          <a:bodyPr>
            <a:normAutofit/>
          </a:bodyPr>
          <a:lstStyle/>
          <a:p>
            <a:r>
              <a:rPr lang="en-US" dirty="0">
                <a:solidFill>
                  <a:srgbClr val="FFFFFF"/>
                </a:solidFill>
              </a:rPr>
              <a:t>Federated learning is a method for training AI models across multiple devices. Instead of sharing raw data, each device trains the model locally and only shares the updates. This keeps data private while still improving the AI.</a:t>
            </a:r>
          </a:p>
          <a:p>
            <a:endParaRPr lang="en-US" dirty="0">
              <a:solidFill>
                <a:srgbClr val="FFFFFF"/>
              </a:solidFill>
            </a:endParaRPr>
          </a:p>
          <a:p>
            <a:endParaRPr lang="en-US" dirty="0">
              <a:solidFill>
                <a:srgbClr val="FFFFFF"/>
              </a:solidFill>
            </a:endParaRPr>
          </a:p>
        </p:txBody>
      </p:sp>
      <p:pic>
        <p:nvPicPr>
          <p:cNvPr id="5" name="Picture 4" descr="A diagram of a server&#10;&#10;Description automatically generated">
            <a:extLst>
              <a:ext uri="{FF2B5EF4-FFF2-40B4-BE49-F238E27FC236}">
                <a16:creationId xmlns:a16="http://schemas.microsoft.com/office/drawing/2014/main" id="{0E78353B-A64F-9B3D-A6B4-3D3DBA0359DB}"/>
              </a:ext>
            </a:extLst>
          </p:cNvPr>
          <p:cNvPicPr>
            <a:picLocks noChangeAspect="1"/>
          </p:cNvPicPr>
          <p:nvPr/>
        </p:nvPicPr>
        <p:blipFill rotWithShape="1">
          <a:blip r:embed="rId2"/>
          <a:srcRect l="696" r="3" b="3"/>
          <a:stretch/>
        </p:blipFill>
        <p:spPr>
          <a:xfrm>
            <a:off x="6096000" y="640080"/>
            <a:ext cx="5455921" cy="5577840"/>
          </a:xfrm>
          <a:prstGeom prst="rect">
            <a:avLst/>
          </a:prstGeom>
        </p:spPr>
      </p:pic>
    </p:spTree>
    <p:extLst>
      <p:ext uri="{BB962C8B-B14F-4D97-AF65-F5344CB8AC3E}">
        <p14:creationId xmlns:p14="http://schemas.microsoft.com/office/powerpoint/2010/main" val="103263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49DBE-F3DD-1117-CE77-709B4C3B7BC6}"/>
              </a:ext>
            </a:extLst>
          </p:cNvPr>
          <p:cNvSpPr>
            <a:spLocks noGrp="1"/>
          </p:cNvSpPr>
          <p:nvPr>
            <p:ph type="title"/>
          </p:nvPr>
        </p:nvSpPr>
        <p:spPr>
          <a:xfrm>
            <a:off x="1024128" y="585216"/>
            <a:ext cx="6066818" cy="1499616"/>
          </a:xfrm>
        </p:spPr>
        <p:txBody>
          <a:bodyPr>
            <a:normAutofit/>
          </a:bodyPr>
          <a:lstStyle/>
          <a:p>
            <a:r>
              <a:rPr lang="en-US" dirty="0"/>
              <a:t>Proof of federated learning [2]</a:t>
            </a:r>
          </a:p>
        </p:txBody>
      </p:sp>
      <p:sp>
        <p:nvSpPr>
          <p:cNvPr id="3" name="Content Placeholder 2">
            <a:extLst>
              <a:ext uri="{FF2B5EF4-FFF2-40B4-BE49-F238E27FC236}">
                <a16:creationId xmlns:a16="http://schemas.microsoft.com/office/drawing/2014/main" id="{C02F33E2-09D6-FAB8-65F0-F25D6DFBDA64}"/>
              </a:ext>
            </a:extLst>
          </p:cNvPr>
          <p:cNvSpPr>
            <a:spLocks noGrp="1"/>
          </p:cNvSpPr>
          <p:nvPr>
            <p:ph idx="1"/>
          </p:nvPr>
        </p:nvSpPr>
        <p:spPr>
          <a:xfrm>
            <a:off x="1024128" y="2286000"/>
            <a:ext cx="6066818" cy="4023360"/>
          </a:xfrm>
        </p:spPr>
        <p:txBody>
          <a:bodyPr>
            <a:normAutofit/>
          </a:bodyPr>
          <a:lstStyle/>
          <a:p>
            <a:pPr marL="0" indent="0">
              <a:buNone/>
            </a:pPr>
            <a:r>
              <a:rPr lang="en-US" dirty="0"/>
              <a:t>In proof of federated learning, the computation power of miners is dedicated to training models using federated learning. In this consensus mechanism, the miners form mining pools where federated learning takes place. In addition, in this framework, entities named requesters submit ML tasks they want developed. Each mining pool will then develop and train a different miner for this task.</a:t>
            </a:r>
          </a:p>
        </p:txBody>
      </p:sp>
      <p:pic>
        <p:nvPicPr>
          <p:cNvPr id="13" name="Picture 12" descr="Light bulb on yellow background with sketched light beams and cord">
            <a:extLst>
              <a:ext uri="{FF2B5EF4-FFF2-40B4-BE49-F238E27FC236}">
                <a16:creationId xmlns:a16="http://schemas.microsoft.com/office/drawing/2014/main" id="{DFE114D3-20A0-F84D-6505-B1121639588B}"/>
              </a:ext>
            </a:extLst>
          </p:cNvPr>
          <p:cNvPicPr>
            <a:picLocks noChangeAspect="1"/>
          </p:cNvPicPr>
          <p:nvPr/>
        </p:nvPicPr>
        <p:blipFill rotWithShape="1">
          <a:blip r:embed="rId2"/>
          <a:srcRect l="51325" r="7067"/>
          <a:stretch/>
        </p:blipFill>
        <p:spPr>
          <a:xfrm>
            <a:off x="7552266" y="10"/>
            <a:ext cx="4639733" cy="6857990"/>
          </a:xfrm>
          <a:prstGeom prst="rect">
            <a:avLst/>
          </a:prstGeom>
        </p:spPr>
      </p:pic>
    </p:spTree>
    <p:extLst>
      <p:ext uri="{BB962C8B-B14F-4D97-AF65-F5344CB8AC3E}">
        <p14:creationId xmlns:p14="http://schemas.microsoft.com/office/powerpoint/2010/main" val="183618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DAE7-B7F3-1D7C-9030-E5DF5AA0AF47}"/>
              </a:ext>
            </a:extLst>
          </p:cNvPr>
          <p:cNvSpPr>
            <a:spLocks noGrp="1"/>
          </p:cNvSpPr>
          <p:nvPr>
            <p:ph type="title"/>
          </p:nvPr>
        </p:nvSpPr>
        <p:spPr/>
        <p:txBody>
          <a:bodyPr/>
          <a:lstStyle/>
          <a:p>
            <a:r>
              <a:rPr lang="en-US" dirty="0"/>
              <a:t>Downsides of proof of federated learning</a:t>
            </a:r>
          </a:p>
        </p:txBody>
      </p:sp>
      <p:sp>
        <p:nvSpPr>
          <p:cNvPr id="3" name="Content Placeholder 2">
            <a:extLst>
              <a:ext uri="{FF2B5EF4-FFF2-40B4-BE49-F238E27FC236}">
                <a16:creationId xmlns:a16="http://schemas.microsoft.com/office/drawing/2014/main" id="{7797B35C-A3FF-AA6F-DD63-744F339F499E}"/>
              </a:ext>
            </a:extLst>
          </p:cNvPr>
          <p:cNvSpPr>
            <a:spLocks noGrp="1"/>
          </p:cNvSpPr>
          <p:nvPr>
            <p:ph idx="1"/>
          </p:nvPr>
        </p:nvSpPr>
        <p:spPr/>
        <p:txBody>
          <a:bodyPr/>
          <a:lstStyle/>
          <a:p>
            <a:pPr marL="342900" indent="-342900">
              <a:buAutoNum type="arabicPeriod"/>
            </a:pPr>
            <a:r>
              <a:rPr lang="en-US" sz="1800" dirty="0">
                <a:effectLst/>
              </a:rPr>
              <a:t>FL is only achieved in pools with a limited number of miners, thereby undermining the efficiency of models trained.</a:t>
            </a:r>
            <a:endParaRPr lang="fa-IR" sz="1800" dirty="0">
              <a:effectLst/>
            </a:endParaRPr>
          </a:p>
          <a:p>
            <a:pPr marL="342900" indent="-342900">
              <a:buAutoNum type="arabicPeriod"/>
            </a:pPr>
            <a:r>
              <a:rPr lang="en-US" sz="1800" dirty="0">
                <a:effectLst/>
              </a:rPr>
              <a:t>Th</a:t>
            </a:r>
            <a:r>
              <a:rPr lang="en-US" sz="1800" dirty="0"/>
              <a:t>e requester has no control over the model design.</a:t>
            </a:r>
            <a:endParaRPr lang="en-US" sz="1800" dirty="0">
              <a:effectLst/>
            </a:endParaRPr>
          </a:p>
          <a:p>
            <a:pPr marL="342900" indent="-342900">
              <a:buFont typeface="Tw Cen MT" panose="020B0602020104020603" pitchFamily="34" charset="0"/>
              <a:buAutoNum type="arabicPeriod"/>
            </a:pPr>
            <a:r>
              <a:rPr lang="en-US" sz="1800" dirty="0"/>
              <a:t>The system isn't fair because the winning global model isn't shared with other groups. This gives an unfair edge to groups that win early on. Miners who join later are at a big disadvantage because of this.</a:t>
            </a:r>
          </a:p>
          <a:p>
            <a:pPr marL="342900" indent="-342900">
              <a:buFont typeface="Tw Cen MT" panose="020B0602020104020603" pitchFamily="34" charset="0"/>
              <a:buAutoNum type="arabicPeriod"/>
            </a:pPr>
            <a:endParaRPr lang="en-US" sz="1400" dirty="0"/>
          </a:p>
          <a:p>
            <a:pPr marL="342900" indent="-342900">
              <a:buAutoNum type="arabicPeriod"/>
            </a:pPr>
            <a:endParaRPr lang="en-US" sz="1800" dirty="0">
              <a:effectLst/>
              <a:latin typeface="NimbusRomNo9L"/>
            </a:endParaRPr>
          </a:p>
          <a:p>
            <a:endParaRPr lang="en-US" dirty="0"/>
          </a:p>
          <a:p>
            <a:endParaRPr lang="en-US" dirty="0"/>
          </a:p>
        </p:txBody>
      </p:sp>
    </p:spTree>
    <p:extLst>
      <p:ext uri="{BB962C8B-B14F-4D97-AF65-F5344CB8AC3E}">
        <p14:creationId xmlns:p14="http://schemas.microsoft.com/office/powerpoint/2010/main" val="4162752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FB01-740F-D680-43DC-A5E7C8BA717A}"/>
              </a:ext>
            </a:extLst>
          </p:cNvPr>
          <p:cNvSpPr>
            <a:spLocks noGrp="1"/>
          </p:cNvSpPr>
          <p:nvPr>
            <p:ph type="title"/>
          </p:nvPr>
        </p:nvSpPr>
        <p:spPr>
          <a:xfrm>
            <a:off x="1024129" y="585216"/>
            <a:ext cx="4431792" cy="1499616"/>
          </a:xfrm>
        </p:spPr>
        <p:txBody>
          <a:bodyPr>
            <a:normAutofit/>
          </a:bodyPr>
          <a:lstStyle/>
          <a:p>
            <a:r>
              <a:rPr lang="en-US" dirty="0"/>
              <a:t>Our proposal</a:t>
            </a:r>
          </a:p>
        </p:txBody>
      </p:sp>
      <p:sp>
        <p:nvSpPr>
          <p:cNvPr id="3" name="Content Placeholder 2">
            <a:extLst>
              <a:ext uri="{FF2B5EF4-FFF2-40B4-BE49-F238E27FC236}">
                <a16:creationId xmlns:a16="http://schemas.microsoft.com/office/drawing/2014/main" id="{B8773964-6249-3950-FD52-DD03A3352733}"/>
              </a:ext>
            </a:extLst>
          </p:cNvPr>
          <p:cNvSpPr>
            <a:spLocks noGrp="1"/>
          </p:cNvSpPr>
          <p:nvPr>
            <p:ph idx="1"/>
          </p:nvPr>
        </p:nvSpPr>
        <p:spPr>
          <a:xfrm>
            <a:off x="1024128" y="2286000"/>
            <a:ext cx="4429615" cy="3931920"/>
          </a:xfrm>
        </p:spPr>
        <p:txBody>
          <a:bodyPr>
            <a:normAutofit/>
          </a:bodyPr>
          <a:lstStyle/>
          <a:p>
            <a:r>
              <a:rPr lang="en-US" dirty="0"/>
              <a:t>1. Model Proposal</a:t>
            </a:r>
          </a:p>
          <a:p>
            <a:r>
              <a:rPr lang="en-US" dirty="0"/>
              <a:t>2. Prediction Proposal</a:t>
            </a:r>
          </a:p>
          <a:p>
            <a:r>
              <a:rPr lang="en-US" dirty="0"/>
              <a:t>3. Vote Proposal</a:t>
            </a:r>
          </a:p>
          <a:p>
            <a:r>
              <a:rPr lang="en-US" dirty="0"/>
              <a:t>4. Winner Selection</a:t>
            </a:r>
          </a:p>
          <a:p>
            <a:r>
              <a:rPr lang="en-US" dirty="0"/>
              <a:t>5. Block Creation</a:t>
            </a:r>
          </a:p>
          <a:p>
            <a:r>
              <a:rPr lang="en-US" dirty="0"/>
              <a:t>6. Reward Mechanism</a:t>
            </a:r>
          </a:p>
          <a:p>
            <a:endParaRPr lang="en-US" dirty="0"/>
          </a:p>
        </p:txBody>
      </p:sp>
      <p:pic>
        <p:nvPicPr>
          <p:cNvPr id="5" name="Picture 4">
            <a:extLst>
              <a:ext uri="{FF2B5EF4-FFF2-40B4-BE49-F238E27FC236}">
                <a16:creationId xmlns:a16="http://schemas.microsoft.com/office/drawing/2014/main" id="{A356B6B4-1CFB-FFC4-97C6-F4CE8843D833}"/>
              </a:ext>
            </a:extLst>
          </p:cNvPr>
          <p:cNvPicPr>
            <a:picLocks noChangeAspect="1"/>
          </p:cNvPicPr>
          <p:nvPr/>
        </p:nvPicPr>
        <p:blipFill>
          <a:blip r:embed="rId2"/>
          <a:srcRect/>
          <a:stretch/>
        </p:blipFill>
        <p:spPr>
          <a:xfrm>
            <a:off x="4655714" y="1465630"/>
            <a:ext cx="7148946" cy="3926739"/>
          </a:xfrm>
          <a:prstGeom prst="rect">
            <a:avLst/>
          </a:prstGeom>
        </p:spPr>
      </p:pic>
    </p:spTree>
    <p:extLst>
      <p:ext uri="{BB962C8B-B14F-4D97-AF65-F5344CB8AC3E}">
        <p14:creationId xmlns:p14="http://schemas.microsoft.com/office/powerpoint/2010/main" val="1100509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BDF6-5761-8630-8936-782987BE4AB4}"/>
              </a:ext>
            </a:extLst>
          </p:cNvPr>
          <p:cNvSpPr>
            <a:spLocks noGrp="1"/>
          </p:cNvSpPr>
          <p:nvPr>
            <p:ph type="title"/>
          </p:nvPr>
        </p:nvSpPr>
        <p:spPr>
          <a:xfrm>
            <a:off x="1024128" y="585216"/>
            <a:ext cx="6066818" cy="1499616"/>
          </a:xfrm>
        </p:spPr>
        <p:txBody>
          <a:bodyPr>
            <a:normAutofit/>
          </a:bodyPr>
          <a:lstStyle/>
          <a:p>
            <a:r>
              <a:rPr lang="en-US" dirty="0"/>
              <a:t>Attacks and security</a:t>
            </a:r>
          </a:p>
        </p:txBody>
      </p:sp>
      <p:sp>
        <p:nvSpPr>
          <p:cNvPr id="3" name="Content Placeholder 2">
            <a:extLst>
              <a:ext uri="{FF2B5EF4-FFF2-40B4-BE49-F238E27FC236}">
                <a16:creationId xmlns:a16="http://schemas.microsoft.com/office/drawing/2014/main" id="{3901D28A-CEBC-7F15-7FF8-DB1D6E02BE54}"/>
              </a:ext>
            </a:extLst>
          </p:cNvPr>
          <p:cNvSpPr>
            <a:spLocks noGrp="1"/>
          </p:cNvSpPr>
          <p:nvPr>
            <p:ph idx="1"/>
          </p:nvPr>
        </p:nvSpPr>
        <p:spPr>
          <a:xfrm>
            <a:off x="1024128" y="2286000"/>
            <a:ext cx="6066818" cy="4023360"/>
          </a:xfrm>
        </p:spPr>
        <p:txBody>
          <a:bodyPr>
            <a:normAutofit/>
          </a:bodyPr>
          <a:lstStyle/>
          <a:p>
            <a:r>
              <a:rPr lang="en-US" dirty="0"/>
              <a:t>We argue that the miners might use their data to utilize a different supervised or unsupervised algorithm and provide predictions.</a:t>
            </a:r>
          </a:p>
          <a:p>
            <a:r>
              <a:rPr lang="en-US" dirty="0"/>
              <a:t>In our paper, we fully prove that this is not the case because the time it takes to perform such algorithms and their efficiency is not better than DNNs.</a:t>
            </a:r>
          </a:p>
        </p:txBody>
      </p:sp>
      <p:pic>
        <p:nvPicPr>
          <p:cNvPr id="5" name="Picture 4" descr="Padlock on computer motherboard">
            <a:extLst>
              <a:ext uri="{FF2B5EF4-FFF2-40B4-BE49-F238E27FC236}">
                <a16:creationId xmlns:a16="http://schemas.microsoft.com/office/drawing/2014/main" id="{2D7D9552-1895-42EA-2B23-933642750CD9}"/>
              </a:ext>
            </a:extLst>
          </p:cNvPr>
          <p:cNvPicPr>
            <a:picLocks noChangeAspect="1"/>
          </p:cNvPicPr>
          <p:nvPr/>
        </p:nvPicPr>
        <p:blipFill rotWithShape="1">
          <a:blip r:embed="rId2"/>
          <a:srcRect l="15743" r="39097" b="-1"/>
          <a:stretch/>
        </p:blipFill>
        <p:spPr>
          <a:xfrm>
            <a:off x="7552266" y="10"/>
            <a:ext cx="4639733" cy="6857990"/>
          </a:xfrm>
          <a:prstGeom prst="rect">
            <a:avLst/>
          </a:prstGeom>
        </p:spPr>
      </p:pic>
    </p:spTree>
    <p:extLst>
      <p:ext uri="{BB962C8B-B14F-4D97-AF65-F5344CB8AC3E}">
        <p14:creationId xmlns:p14="http://schemas.microsoft.com/office/powerpoint/2010/main" val="2786780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307</TotalTime>
  <Words>597</Words>
  <Application>Microsoft Macintosh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NimbusRomNo9L</vt:lpstr>
      <vt:lpstr>Tw Cen MT</vt:lpstr>
      <vt:lpstr>Tw Cen MT Condensed</vt:lpstr>
      <vt:lpstr>Wingdings 3</vt:lpstr>
      <vt:lpstr>Integral</vt:lpstr>
      <vt:lpstr>Proof of Collaborative Learning: A Multi-winner federated learning consensus algorithm</vt:lpstr>
      <vt:lpstr>Bitcoin mining = Poland?</vt:lpstr>
      <vt:lpstr>Proof of work</vt:lpstr>
      <vt:lpstr>How about reusing the computation for something more meaningful?</vt:lpstr>
      <vt:lpstr>Federated learning</vt:lpstr>
      <vt:lpstr>Proof of federated learning [2]</vt:lpstr>
      <vt:lpstr>Downsides of proof of federated learning</vt:lpstr>
      <vt:lpstr>Our proposal</vt:lpstr>
      <vt:lpstr>Attacks and security</vt:lpstr>
      <vt:lpstr>Results</vt:lpstr>
      <vt:lpstr>Results (Cont.)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Amirreza Sokhankhosh</dc:creator>
  <cp:lastModifiedBy>Amirreza Sokhankhosh</cp:lastModifiedBy>
  <cp:revision>2</cp:revision>
  <dcterms:created xsi:type="dcterms:W3CDTF">2024-06-26T15:11:49Z</dcterms:created>
  <dcterms:modified xsi:type="dcterms:W3CDTF">2024-06-26T20:22:46Z</dcterms:modified>
</cp:coreProperties>
</file>