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4" r:id="rId6"/>
    <p:sldId id="265" r:id="rId7"/>
    <p:sldId id="266" r:id="rId8"/>
    <p:sldId id="267" r:id="rId9"/>
    <p:sldId id="268" r:id="rId10"/>
    <p:sldId id="269" r:id="rId11"/>
    <p:sldId id="263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4" autoAdjust="0"/>
    <p:restoredTop sz="94660"/>
  </p:normalViewPr>
  <p:slideViewPr>
    <p:cSldViewPr snapToGrid="0">
      <p:cViewPr>
        <p:scale>
          <a:sx n="25" d="100"/>
          <a:sy n="25" d="100"/>
        </p:scale>
        <p:origin x="2284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5106" y="639097"/>
            <a:ext cx="6077965" cy="3686015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Adaptive Filters And Noise Cancelling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5106" y="4672739"/>
            <a:ext cx="6093994" cy="1021498"/>
          </a:xfrm>
        </p:spPr>
        <p:txBody>
          <a:bodyPr>
            <a:normAutofit lnSpcReduction="10000"/>
          </a:bodyPr>
          <a:lstStyle/>
          <a:p>
            <a:r>
              <a:rPr lang="fa-I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امیررضا </a:t>
            </a:r>
            <a:r>
              <a:rPr lang="fa-I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ولائی</a:t>
            </a:r>
            <a:r>
              <a:rPr lang="fa-I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400102222</a:t>
            </a:r>
          </a:p>
          <a:p>
            <a:r>
              <a:rPr lang="fa-I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احسان مریخی 400101937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6EE5D43-1BED-FB2E-83CA-7973FDA9F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2" y="0"/>
            <a:ext cx="5390402" cy="29010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29FE6A-BE54-66EC-FCFC-CB65D5456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3441"/>
            <a:ext cx="5465106" cy="290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177056-4727-A2B0-307D-5BB3C286B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152" y="4055054"/>
            <a:ext cx="2003118" cy="7933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4AB6A6-C3CC-D971-9A54-F3DDD593D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844" y="2635603"/>
            <a:ext cx="2596308" cy="400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00D2AA-B4C9-F663-4F84-975F60DD4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853" y="3290521"/>
            <a:ext cx="1032293" cy="2769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025172-7CAC-7FD2-5C76-C4745E4F7C3C}"/>
              </a:ext>
            </a:extLst>
          </p:cNvPr>
          <p:cNvSpPr txBox="1"/>
          <p:nvPr/>
        </p:nvSpPr>
        <p:spPr>
          <a:xfrm>
            <a:off x="161924" y="838200"/>
            <a:ext cx="11868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>اگر بخواهیم </a:t>
            </a:r>
            <a:r>
              <a:rPr lang="fa-IR" sz="2000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الگوریتم</a:t>
            </a:r>
            <a:r>
              <a:rPr lang="fa-IR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> حذف </a:t>
            </a:r>
            <a:r>
              <a:rPr lang="fa-IR" sz="2000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نویز</a:t>
            </a:r>
            <a:r>
              <a:rPr lang="fa-IR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> را به شکل بلوک </a:t>
            </a:r>
            <a:r>
              <a:rPr lang="fa-IR" sz="2000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دیاگرام</a:t>
            </a:r>
            <a:r>
              <a:rPr lang="fa-IR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> رسم کنیم، بلوک </a:t>
            </a:r>
            <a:r>
              <a:rPr lang="fa-IR" sz="2000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دیاگرام</a:t>
            </a:r>
            <a:r>
              <a:rPr lang="fa-IR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> کلی فیلتر </a:t>
            </a:r>
            <a:r>
              <a:rPr lang="fa-IR" sz="2000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وفقی</a:t>
            </a:r>
            <a:r>
              <a:rPr lang="fa-IR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> به شکل زیر در </a:t>
            </a:r>
            <a:r>
              <a:rPr lang="fa-IR" sz="2000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می‌آید</a:t>
            </a:r>
            <a:r>
              <a:rPr lang="fa-IR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>:</a:t>
            </a:r>
            <a:endParaRPr lang="en-US" sz="20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D6D97A-E7EB-BDC3-9641-72F9EB46D9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099749" y="2802071"/>
            <a:ext cx="8998149" cy="29069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85C88B-37D7-CA85-94B4-B4A87D7034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8389" y="1893228"/>
            <a:ext cx="7975221" cy="355061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DACF80A-3C22-8443-5481-6E9EC1086835}"/>
              </a:ext>
            </a:extLst>
          </p:cNvPr>
          <p:cNvSpPr txBox="1">
            <a:spLocks/>
          </p:cNvSpPr>
          <p:nvPr/>
        </p:nvSpPr>
        <p:spPr>
          <a:xfrm>
            <a:off x="-368230" y="-2183534"/>
            <a:ext cx="11896165" cy="12974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sz="5400" dirty="0"/>
              <a:t>گزارش پروژه فیلتر های </a:t>
            </a:r>
            <a:r>
              <a:rPr lang="fa-IR" sz="5400" dirty="0" err="1"/>
              <a:t>وفقی</a:t>
            </a:r>
            <a:r>
              <a:rPr lang="fa-IR" sz="5400" dirty="0"/>
              <a:t> با هدف حذف </a:t>
            </a:r>
            <a:r>
              <a:rPr lang="fa-IR" sz="5400" dirty="0" err="1"/>
              <a:t>نویز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98083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47917" y="622831"/>
            <a:ext cx="11896165" cy="1297410"/>
          </a:xfrm>
        </p:spPr>
        <p:txBody>
          <a:bodyPr>
            <a:normAutofit/>
          </a:bodyPr>
          <a:lstStyle/>
          <a:p>
            <a:pPr algn="ctr" rtl="1"/>
            <a:r>
              <a:rPr lang="fa-IR" sz="5400" dirty="0"/>
              <a:t>گزارش پروژه فیلتر های </a:t>
            </a:r>
            <a:r>
              <a:rPr lang="fa-IR" sz="5400" dirty="0" err="1"/>
              <a:t>وفقی</a:t>
            </a:r>
            <a:r>
              <a:rPr lang="fa-IR" sz="5400" dirty="0"/>
              <a:t> با هدف حذف </a:t>
            </a:r>
            <a:r>
              <a:rPr lang="fa-IR" sz="5400" dirty="0" err="1"/>
              <a:t>نویز</a:t>
            </a:r>
            <a:endParaRPr lang="en-US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B5BB0-EE1F-1539-0827-B601E8E4C0C6}"/>
              </a:ext>
            </a:extLst>
          </p:cNvPr>
          <p:cNvSpPr txBox="1"/>
          <p:nvPr/>
        </p:nvSpPr>
        <p:spPr>
          <a:xfrm>
            <a:off x="4449554" y="5351009"/>
            <a:ext cx="329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حذف </a:t>
            </a:r>
            <a:r>
              <a:rPr lang="fa-IR" dirty="0" err="1"/>
              <a:t>نویز</a:t>
            </a:r>
            <a:r>
              <a:rPr lang="fa-IR" dirty="0"/>
              <a:t> با فیلتر </a:t>
            </a:r>
            <a:r>
              <a:rPr lang="fa-IR" dirty="0" err="1"/>
              <a:t>وفقی</a:t>
            </a:r>
            <a:r>
              <a:rPr lang="fa-IR" dirty="0"/>
              <a:t> و </a:t>
            </a:r>
            <a:r>
              <a:rPr lang="fa-IR" dirty="0" err="1"/>
              <a:t>الگوریتم</a:t>
            </a:r>
            <a:r>
              <a:rPr lang="fa-IR" dirty="0"/>
              <a:t> </a:t>
            </a:r>
            <a:r>
              <a:rPr lang="en-US" dirty="0"/>
              <a:t>LMS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8C29F2-3A09-6D09-9F93-F7FF550F4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396" y="2109296"/>
            <a:ext cx="2091735" cy="9312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B09633-A01D-3613-0BAE-FFF44D0FC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396" y="2109296"/>
            <a:ext cx="7707206" cy="305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88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689FBF-3F88-D7BA-005D-C9BDB3D8D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174" y="627412"/>
            <a:ext cx="3317651" cy="8901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A3C781-EB16-B24F-EE47-0697BDF91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9562"/>
            <a:ext cx="12192000" cy="1878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34C696-338A-9942-210E-6B2A94A7B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4834" y="8219679"/>
            <a:ext cx="1887166" cy="58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48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723593-CBAA-6CC8-6982-7FB23C196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236" y="701890"/>
            <a:ext cx="9395527" cy="6231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34C696-338A-9942-210E-6B2A94A7B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195" y="1908060"/>
            <a:ext cx="9749609" cy="304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99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EE5D43-1BED-FB2E-83CA-7973FDA9F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9" y="1345329"/>
            <a:ext cx="6696635" cy="36434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57C899-D361-A26E-F3F8-804C7EDF1A37}"/>
              </a:ext>
            </a:extLst>
          </p:cNvPr>
          <p:cNvSpPr txBox="1"/>
          <p:nvPr/>
        </p:nvSpPr>
        <p:spPr>
          <a:xfrm>
            <a:off x="47065" y="142250"/>
            <a:ext cx="120889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i="0" dirty="0">
                <a:solidFill>
                  <a:srgbClr val="000000"/>
                </a:solidFill>
                <a:effectLst/>
                <a:latin typeface="Linux Libertine"/>
              </a:rPr>
              <a:t>Active noise control (ANC)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81CE4B-5BD3-9700-8A2B-B0983B3CAA49}"/>
              </a:ext>
            </a:extLst>
          </p:cNvPr>
          <p:cNvSpPr txBox="1"/>
          <p:nvPr/>
        </p:nvSpPr>
        <p:spPr>
          <a:xfrm>
            <a:off x="0" y="498881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>یکی از کاربرد های مهم فیلتر های </a:t>
            </a:r>
            <a:r>
              <a:rPr lang="fa-IR" sz="2000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وفقی</a:t>
            </a:r>
            <a:r>
              <a:rPr lang="fa-IR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>، </a:t>
            </a:r>
            <a:r>
              <a:rPr lang="en-US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>ANC</a:t>
            </a:r>
            <a:r>
              <a:rPr lang="fa-IR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> یا کنترل </a:t>
            </a:r>
            <a:r>
              <a:rPr lang="fa-IR" sz="2000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نویز</a:t>
            </a:r>
            <a:r>
              <a:rPr lang="fa-IR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> فعال است. </a:t>
            </a:r>
            <a:r>
              <a:rPr lang="fa-IR" sz="2000" b="0" i="0" dirty="0">
                <a:solidFill>
                  <a:srgbClr val="050E17"/>
                </a:solidFill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در این تکنولوژی، با استفاده از </a:t>
            </a:r>
            <a:r>
              <a:rPr lang="fa-IR" sz="2000" b="0" i="0" dirty="0" err="1">
                <a:solidFill>
                  <a:srgbClr val="050E17"/>
                </a:solidFill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میکروفون‌های</a:t>
            </a:r>
            <a:r>
              <a:rPr lang="fa-IR" sz="2000" b="0" i="0" dirty="0">
                <a:solidFill>
                  <a:srgbClr val="050E17"/>
                </a:solidFill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 داخلی درون </a:t>
            </a:r>
            <a:r>
              <a:rPr lang="fa-IR" sz="2000" b="0" i="0" dirty="0" err="1">
                <a:solidFill>
                  <a:srgbClr val="050E17"/>
                </a:solidFill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هدفون</a:t>
            </a:r>
            <a:r>
              <a:rPr lang="fa-IR" sz="2000" b="0" i="0" dirty="0">
                <a:solidFill>
                  <a:srgbClr val="050E17"/>
                </a:solidFill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، صدای محیط شناسایی شده و با ایجاد </a:t>
            </a:r>
            <a:r>
              <a:rPr lang="fa-IR" sz="2000" b="0" i="0" dirty="0" err="1">
                <a:solidFill>
                  <a:srgbClr val="050E17"/>
                </a:solidFill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موج‌های</a:t>
            </a:r>
            <a:r>
              <a:rPr lang="fa-IR" sz="2000" b="0" i="0" dirty="0">
                <a:solidFill>
                  <a:srgbClr val="050E17"/>
                </a:solidFill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 صوتی با فاز معکوس، سعی </a:t>
            </a:r>
            <a:r>
              <a:rPr lang="fa-IR" sz="2000" b="0" i="0" dirty="0" err="1">
                <a:solidFill>
                  <a:srgbClr val="050E17"/>
                </a:solidFill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می‌شود</a:t>
            </a:r>
            <a:r>
              <a:rPr lang="fa-IR" sz="2000" b="0" i="0" dirty="0">
                <a:solidFill>
                  <a:srgbClr val="050E17"/>
                </a:solidFill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 تا صدای محیط به حداقل رسیده و کیفیت صدای درون </a:t>
            </a:r>
            <a:r>
              <a:rPr lang="fa-IR" sz="2000" b="0" i="0" dirty="0" err="1">
                <a:solidFill>
                  <a:srgbClr val="050E17"/>
                </a:solidFill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هدفون</a:t>
            </a:r>
            <a:r>
              <a:rPr lang="fa-IR" sz="2000" b="0" i="0" dirty="0">
                <a:solidFill>
                  <a:srgbClr val="050E17"/>
                </a:solidFill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 بهبود یابد.</a:t>
            </a:r>
          </a:p>
          <a:p>
            <a:pPr algn="r" rtl="1"/>
            <a:endParaRPr lang="fa-IR" sz="20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20FA7C-4684-CA56-CDA6-12E6D7A91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65106" y="2916228"/>
            <a:ext cx="5465106" cy="297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99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EE5D43-1BED-FB2E-83CA-7973FDA9F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24936" y="6484"/>
            <a:ext cx="4572001" cy="24875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57C899-D361-A26E-F3F8-804C7EDF1A37}"/>
              </a:ext>
            </a:extLst>
          </p:cNvPr>
          <p:cNvSpPr txBox="1"/>
          <p:nvPr/>
        </p:nvSpPr>
        <p:spPr>
          <a:xfrm>
            <a:off x="47065" y="142250"/>
            <a:ext cx="12088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0" i="0" dirty="0">
                <a:solidFill>
                  <a:srgbClr val="000000"/>
                </a:solidFill>
                <a:effectLst/>
                <a:latin typeface="Linux Libertine"/>
              </a:rPr>
              <a:t>Echo suppression and cancellation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81CE4B-5BD3-9700-8A2B-B0983B3CAA49}"/>
              </a:ext>
            </a:extLst>
          </p:cNvPr>
          <p:cNvSpPr txBox="1"/>
          <p:nvPr/>
        </p:nvSpPr>
        <p:spPr>
          <a:xfrm>
            <a:off x="-13546" y="498881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latin typeface="Adobe Arabic" panose="02040503050201020203" pitchFamily="18" charset="-78"/>
                <a:cs typeface="Adobe Arabic" panose="02040503050201020203" pitchFamily="18" charset="-78"/>
              </a:rPr>
              <a:t>یک کاربرد دیگر از فیلتر های </a:t>
            </a:r>
            <a:r>
              <a:rPr lang="fa-IR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وفقی</a:t>
            </a:r>
            <a:r>
              <a:rPr lang="fa-IR" dirty="0">
                <a:latin typeface="Adobe Arabic" panose="02040503050201020203" pitchFamily="18" charset="-78"/>
                <a:cs typeface="Adobe Arabic" panose="02040503050201020203" pitchFamily="18" charset="-78"/>
              </a:rPr>
              <a:t>، حذف </a:t>
            </a:r>
            <a:r>
              <a:rPr lang="fa-IR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اکو</a:t>
            </a:r>
            <a:r>
              <a:rPr lang="fa-IR" dirty="0">
                <a:latin typeface="Adobe Arabic" panose="02040503050201020203" pitchFamily="18" charset="-78"/>
                <a:cs typeface="Adobe Arabic" panose="02040503050201020203" pitchFamily="18" charset="-78"/>
              </a:rPr>
              <a:t> از سیگنال است.</a:t>
            </a:r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fa-IR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fa-IR" kern="0" dirty="0">
                <a:solidFill>
                  <a:srgbClr val="202124"/>
                </a:solidFill>
                <a:effectLst/>
                <a:latin typeface="Adobe Arabic" panose="02040503050201020203" pitchFamily="18" charset="-78"/>
                <a:ea typeface="Times New Roman" panose="02020603050405020304" pitchFamily="18" charset="0"/>
                <a:cs typeface="Adobe Arabic" panose="02040503050201020203" pitchFamily="18" charset="-78"/>
              </a:rPr>
              <a:t>چالش اصلی برای یک لغو کننده </a:t>
            </a:r>
            <a:r>
              <a:rPr lang="fa-IR" kern="0" dirty="0" err="1">
                <a:solidFill>
                  <a:srgbClr val="202124"/>
                </a:solidFill>
                <a:effectLst/>
                <a:latin typeface="Adobe Arabic" panose="02040503050201020203" pitchFamily="18" charset="-78"/>
                <a:ea typeface="Times New Roman" panose="02020603050405020304" pitchFamily="18" charset="0"/>
                <a:cs typeface="Adobe Arabic" panose="02040503050201020203" pitchFamily="18" charset="-78"/>
              </a:rPr>
              <a:t>اکو</a:t>
            </a:r>
            <a:r>
              <a:rPr lang="fa-IR" kern="0" dirty="0">
                <a:solidFill>
                  <a:srgbClr val="202124"/>
                </a:solidFill>
                <a:effectLst/>
                <a:latin typeface="Adobe Arabic" panose="02040503050201020203" pitchFamily="18" charset="-78"/>
                <a:ea typeface="Times New Roman" panose="02020603050405020304" pitchFamily="18" charset="0"/>
                <a:cs typeface="Adobe Arabic" panose="02040503050201020203" pitchFamily="18" charset="-78"/>
              </a:rPr>
              <a:t>، تعیین ماهیت فیلتری است که باید روی سیگنال انتهای دور اعمال شود، به طوری که شبیه سیگنال پایان نزدیک حاصل شود. این فیلتر در اصل مدلی از بلندگو، میکروفون و ویژگی های صوتی اتاق است. حذف کننده های </a:t>
            </a:r>
            <a:r>
              <a:rPr lang="fa-IR" kern="0" dirty="0" err="1">
                <a:solidFill>
                  <a:srgbClr val="202124"/>
                </a:solidFill>
                <a:effectLst/>
                <a:latin typeface="Adobe Arabic" panose="02040503050201020203" pitchFamily="18" charset="-78"/>
                <a:ea typeface="Times New Roman" panose="02020603050405020304" pitchFamily="18" charset="0"/>
                <a:cs typeface="Adobe Arabic" panose="02040503050201020203" pitchFamily="18" charset="-78"/>
              </a:rPr>
              <a:t>اکو</a:t>
            </a:r>
            <a:r>
              <a:rPr lang="fa-IR" kern="0" dirty="0">
                <a:solidFill>
                  <a:srgbClr val="202124"/>
                </a:solidFill>
                <a:effectLst/>
                <a:latin typeface="Adobe Arabic" panose="02040503050201020203" pitchFamily="18" charset="-78"/>
                <a:ea typeface="Times New Roman" panose="02020603050405020304" pitchFamily="18" charset="0"/>
                <a:cs typeface="Adobe Arabic" panose="02040503050201020203" pitchFamily="18" charset="-78"/>
              </a:rPr>
              <a:t> باید تطبیق پذیر باشند زیرا ویژگی های بلندگو و میکروفون نزدیک به آن معمولاً از قبل مشخص نیست</a:t>
            </a:r>
            <a:r>
              <a:rPr lang="fa-IR" kern="100" dirty="0">
                <a:solidFill>
                  <a:srgbClr val="202124"/>
                </a:solidFill>
                <a:latin typeface="Adobe Arabic" panose="02040503050201020203" pitchFamily="18" charset="-78"/>
                <a:ea typeface="Times New Roman" panose="02020603050405020304" pitchFamily="18" charset="0"/>
                <a:cs typeface="Adobe Arabic" panose="02040503050201020203" pitchFamily="18" charset="-78"/>
              </a:rPr>
              <a:t>.</a:t>
            </a:r>
            <a:endParaRPr lang="en-US" kern="100" dirty="0">
              <a:effectLst/>
              <a:latin typeface="Adobe Arabic" panose="02040503050201020203" pitchFamily="18" charset="-78"/>
              <a:ea typeface="Calibri" panose="020F0502020204030204" pitchFamily="34" charset="0"/>
              <a:cs typeface="Adobe Arabic" panose="02040503050201020203" pitchFamily="18" charset="-7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20FA7C-4684-CA56-CDA6-12E6D7A91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571" y="1250246"/>
            <a:ext cx="6575892" cy="3577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03CE6F-E29C-A424-B3A6-AC83D7F28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546" y="-1329471"/>
            <a:ext cx="11894327" cy="16582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1E3437-3185-71ED-D2F3-059C455C03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44" y="7322851"/>
            <a:ext cx="9843346" cy="389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92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C1490-230D-9FAD-089A-9AA2D7F0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4091"/>
          </a:xfrm>
        </p:spPr>
        <p:txBody>
          <a:bodyPr/>
          <a:lstStyle/>
          <a:p>
            <a:pPr algn="ctr" rtl="1"/>
            <a:r>
              <a:rPr lang="fa-IR" dirty="0">
                <a:latin typeface="Adobe Arabic" panose="02040503050201020203" pitchFamily="18" charset="-78"/>
                <a:cs typeface="Adobe Arabic" panose="02040503050201020203" pitchFamily="18" charset="-78"/>
              </a:rPr>
              <a:t>سیگنال های تک تن و سیگنال های ویژه ها</a:t>
            </a:r>
            <a:endParaRPr lang="en-US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685CDA-06ED-85F1-E4D4-750142415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64" y="-1338325"/>
            <a:ext cx="10059272" cy="1268078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2E6E12-776C-902C-1F41-D6F384D3A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651" y="8060143"/>
            <a:ext cx="9227024" cy="3257717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E9AB338-CE7D-DCA0-9D5C-CD60C4FED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106" y="2108200"/>
            <a:ext cx="7340113" cy="3760788"/>
          </a:xfrm>
        </p:spPr>
      </p:pic>
    </p:spTree>
    <p:extLst>
      <p:ext uri="{BB962C8B-B14F-4D97-AF65-F5344CB8AC3E}">
        <p14:creationId xmlns:p14="http://schemas.microsoft.com/office/powerpoint/2010/main" val="39854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4">
            <a:extLst>
              <a:ext uri="{FF2B5EF4-FFF2-40B4-BE49-F238E27FC236}">
                <a16:creationId xmlns:a16="http://schemas.microsoft.com/office/drawing/2014/main" id="{C8DC5C9C-C749-59E5-A926-92E064788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332" y="2283298"/>
            <a:ext cx="4865662" cy="3243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517FF8-02C6-F05D-3C4E-5390E8F3D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97" y="2269356"/>
            <a:ext cx="10916328" cy="3966344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7793856-F773-0B1B-6588-BB9655B5C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651" y="2283298"/>
            <a:ext cx="9227024" cy="325771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7C1490-230D-9FAD-089A-9AA2D7F0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-1288197"/>
            <a:ext cx="10058400" cy="904091"/>
          </a:xfrm>
        </p:spPr>
        <p:txBody>
          <a:bodyPr/>
          <a:lstStyle/>
          <a:p>
            <a:pPr algn="ctr" rtl="1"/>
            <a:r>
              <a:rPr lang="fa-IR" dirty="0">
                <a:latin typeface="Adobe Arabic" panose="02040503050201020203" pitchFamily="18" charset="-78"/>
                <a:cs typeface="Adobe Arabic" panose="02040503050201020203" pitchFamily="18" charset="-78"/>
              </a:rPr>
              <a:t>سیگنال های تک تن و سیگنال های ویژه ها</a:t>
            </a:r>
            <a:endParaRPr lang="en-US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4C20B-AA84-233C-7F28-A91AC2275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364" y="228008"/>
            <a:ext cx="10059272" cy="12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46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622C11E-19BD-3AD3-84CA-0B02AF4F8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Gradient Descent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66B3EE2-1EC6-AA70-CE69-7FD969C79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572" y="2108200"/>
            <a:ext cx="5641182" cy="3760788"/>
          </a:xfrm>
        </p:spPr>
      </p:pic>
    </p:spTree>
    <p:extLst>
      <p:ext uri="{BB962C8B-B14F-4D97-AF65-F5344CB8AC3E}">
        <p14:creationId xmlns:p14="http://schemas.microsoft.com/office/powerpoint/2010/main" val="3307780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C1A1571-59E2-5F4C-88A4-F5F286BBD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308" y="3858683"/>
            <a:ext cx="3617383" cy="191508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8622C11E-19BD-3AD3-84CA-0B02AF4F8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Gradient Descent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0FF8292-CCBE-8F53-332C-3717A5858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76" y="2172423"/>
            <a:ext cx="9893808" cy="2768742"/>
          </a:xfrm>
        </p:spPr>
      </p:pic>
      <p:pic>
        <p:nvPicPr>
          <p:cNvPr id="11" name="Content Placeholder 14">
            <a:extLst>
              <a:ext uri="{FF2B5EF4-FFF2-40B4-BE49-F238E27FC236}">
                <a16:creationId xmlns:a16="http://schemas.microsoft.com/office/drawing/2014/main" id="{D617C6BA-0DDA-E160-5D27-03018B209E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09" y="7264400"/>
            <a:ext cx="5641182" cy="37607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852652-68B3-7292-4BDF-FE89BE532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4847" y="4741477"/>
            <a:ext cx="8962305" cy="1269501"/>
          </a:xfrm>
          <a:prstGeom prst="rect">
            <a:avLst/>
          </a:prstGeom>
        </p:spPr>
      </p:pic>
      <p:sp>
        <p:nvSpPr>
          <p:cNvPr id="14" name="Title 8">
            <a:extLst>
              <a:ext uri="{FF2B5EF4-FFF2-40B4-BE49-F238E27FC236}">
                <a16:creationId xmlns:a16="http://schemas.microsoft.com/office/drawing/2014/main" id="{40B1BF40-4E22-FCB3-6E1E-EB2E957574AB}"/>
              </a:ext>
            </a:extLst>
          </p:cNvPr>
          <p:cNvSpPr txBox="1">
            <a:spLocks/>
          </p:cNvSpPr>
          <p:nvPr/>
        </p:nvSpPr>
        <p:spPr>
          <a:xfrm>
            <a:off x="-4313768" y="368765"/>
            <a:ext cx="4004735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Stochastic</a:t>
            </a:r>
          </a:p>
        </p:txBody>
      </p:sp>
    </p:spTree>
    <p:extLst>
      <p:ext uri="{BB962C8B-B14F-4D97-AF65-F5344CB8AC3E}">
        <p14:creationId xmlns:p14="http://schemas.microsoft.com/office/powerpoint/2010/main" val="878810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622C11E-19BD-3AD3-84CA-0B02AF4F8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0" y="286603"/>
            <a:ext cx="6736079" cy="1450757"/>
          </a:xfrm>
        </p:spPr>
        <p:txBody>
          <a:bodyPr anchor="ctr"/>
          <a:lstStyle/>
          <a:p>
            <a:pPr algn="ctr"/>
            <a:r>
              <a:rPr lang="en-US" dirty="0"/>
              <a:t>Gradient Descent</a:t>
            </a:r>
          </a:p>
        </p:txBody>
      </p:sp>
      <p:sp>
        <p:nvSpPr>
          <p:cNvPr id="5" name="Title 8">
            <a:extLst>
              <a:ext uri="{FF2B5EF4-FFF2-40B4-BE49-F238E27FC236}">
                <a16:creationId xmlns:a16="http://schemas.microsoft.com/office/drawing/2014/main" id="{FF472205-C7E2-7006-54DB-4B8EA2E54766}"/>
              </a:ext>
            </a:extLst>
          </p:cNvPr>
          <p:cNvSpPr txBox="1">
            <a:spLocks/>
          </p:cNvSpPr>
          <p:nvPr/>
        </p:nvSpPr>
        <p:spPr>
          <a:xfrm>
            <a:off x="1614847" y="286602"/>
            <a:ext cx="4004735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Stochastic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056C326-9AE2-FDFE-9EE0-84740604A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273047"/>
            <a:ext cx="10058400" cy="1754693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0580BE-3277-4DBB-E2AD-934707B56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308" y="3858683"/>
            <a:ext cx="3617383" cy="19150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6AF2EA-A819-DB36-C5DD-F5FFA6751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788" y="7873964"/>
            <a:ext cx="2099587" cy="6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5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774CAE-0B2A-8D5B-1259-E5E7505A1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790" y="2849922"/>
            <a:ext cx="2096252" cy="9332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0A6754-AA4C-6B84-E6C7-32F1A4B88D81}"/>
              </a:ext>
            </a:extLst>
          </p:cNvPr>
          <p:cNvSpPr txBox="1"/>
          <p:nvPr/>
        </p:nvSpPr>
        <p:spPr>
          <a:xfrm>
            <a:off x="161924" y="1399165"/>
            <a:ext cx="11868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000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اگر بخواهیم </a:t>
            </a:r>
            <a:r>
              <a:rPr lang="fa-IR" sz="2000" dirty="0" err="1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الگوریتم</a:t>
            </a:r>
            <a:r>
              <a:rPr lang="fa-IR" sz="2000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حذف </a:t>
            </a:r>
            <a:r>
              <a:rPr lang="fa-IR" sz="2000" dirty="0" err="1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نویز</a:t>
            </a:r>
            <a:r>
              <a:rPr lang="fa-IR" sz="2000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را به شکل بلوک </a:t>
            </a:r>
            <a:r>
              <a:rPr lang="fa-IR" sz="2000" dirty="0" err="1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دیاگرام</a:t>
            </a:r>
            <a:r>
              <a:rPr lang="fa-IR" sz="2000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رسم کنیم، بلوک </a:t>
            </a:r>
            <a:r>
              <a:rPr lang="fa-IR" sz="2000" dirty="0" err="1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دیاگرام</a:t>
            </a:r>
            <a:r>
              <a:rPr lang="fa-IR" sz="2000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کلی فیلتر </a:t>
            </a:r>
            <a:r>
              <a:rPr lang="fa-IR" sz="2000" dirty="0" err="1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وفقی</a:t>
            </a:r>
            <a:r>
              <a:rPr lang="fa-IR" sz="2000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به شکل زیر در </a:t>
            </a:r>
            <a:r>
              <a:rPr lang="fa-IR" sz="2000" dirty="0" err="1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می‌آید</a:t>
            </a:r>
            <a:r>
              <a:rPr lang="fa-IR" sz="2000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:</a:t>
            </a:r>
            <a:endParaRPr lang="en-US" sz="2000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622C11E-19BD-3AD3-84CA-0B02AF4F8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a-IR" dirty="0"/>
              <a:t>بلوک </a:t>
            </a:r>
            <a:r>
              <a:rPr lang="fa-IR" dirty="0" err="1"/>
              <a:t>دیاگرام</a:t>
            </a:r>
            <a:r>
              <a:rPr lang="fa-IR" dirty="0"/>
              <a:t> فیلتر </a:t>
            </a:r>
            <a:r>
              <a:rPr lang="fa-IR" dirty="0" err="1"/>
              <a:t>وفقی</a:t>
            </a:r>
            <a:r>
              <a:rPr lang="fa-IR" dirty="0"/>
              <a:t> برای فیلتر </a:t>
            </a:r>
            <a:r>
              <a:rPr lang="fa-IR" dirty="0" err="1"/>
              <a:t>نویز</a:t>
            </a:r>
            <a:r>
              <a:rPr lang="fa-IR" dirty="0"/>
              <a:t> برق شهری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25172-7CAC-7FD2-5C76-C4745E4F7C3C}"/>
              </a:ext>
            </a:extLst>
          </p:cNvPr>
          <p:cNvSpPr txBox="1"/>
          <p:nvPr/>
        </p:nvSpPr>
        <p:spPr>
          <a:xfrm>
            <a:off x="1358900" y="2197100"/>
            <a:ext cx="979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latin typeface="Adobe Arabic" panose="02040503050201020203" pitchFamily="18" charset="-78"/>
                <a:cs typeface="Adobe Arabic" panose="02040503050201020203" pitchFamily="18" charset="-78"/>
              </a:rPr>
              <a:t>بلوک </a:t>
            </a:r>
            <a:r>
              <a:rPr lang="fa-IR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دیاگرام</a:t>
            </a:r>
            <a:r>
              <a:rPr lang="fa-IR" dirty="0">
                <a:latin typeface="Adobe Arabic" panose="02040503050201020203" pitchFamily="18" charset="-78"/>
                <a:cs typeface="Adobe Arabic" panose="02040503050201020203" pitchFamily="18" charset="-78"/>
              </a:rPr>
              <a:t> فیلترهای </a:t>
            </a:r>
            <a:r>
              <a:rPr lang="fa-IR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وفقی</a:t>
            </a:r>
            <a:r>
              <a:rPr lang="fa-IR" dirty="0">
                <a:latin typeface="Adobe Arabic" panose="02040503050201020203" pitchFamily="18" charset="-78"/>
                <a:cs typeface="Adobe Arabic" panose="02040503050201020203" pitchFamily="18" charset="-78"/>
              </a:rPr>
              <a:t> با کاربرد حذف </a:t>
            </a:r>
            <a:r>
              <a:rPr lang="fa-IR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نویز</a:t>
            </a:r>
            <a:r>
              <a:rPr lang="fa-IR" dirty="0">
                <a:latin typeface="Adobe Arabic" panose="02040503050201020203" pitchFamily="18" charset="-78"/>
                <a:cs typeface="Adobe Arabic" panose="02040503050201020203" pitchFamily="18" charset="-78"/>
              </a:rPr>
              <a:t> به صورت کلی به شکل زیر است:</a:t>
            </a:r>
            <a:endParaRPr lang="en-US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D6D97A-E7EB-BDC3-9641-72F9EB46D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925" y="2757215"/>
            <a:ext cx="8998149" cy="290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95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{0A7CDD30-CEF3-4EC2-A2C6-8639B7817E7A}tf56160789_win32</Template>
  <TotalTime>349</TotalTime>
  <Words>287</Words>
  <Application>Microsoft Office PowerPoint</Application>
  <PresentationFormat>Widescreen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Adobe Arabic</vt:lpstr>
      <vt:lpstr>Bookman Old Style</vt:lpstr>
      <vt:lpstr>Calibri</vt:lpstr>
      <vt:lpstr>Franklin Gothic Book</vt:lpstr>
      <vt:lpstr>Linux Libertine</vt:lpstr>
      <vt:lpstr>1_RetrospectVTI</vt:lpstr>
      <vt:lpstr>Adaptive Filters And Noise Cancelling</vt:lpstr>
      <vt:lpstr>PowerPoint Presentation</vt:lpstr>
      <vt:lpstr>PowerPoint Presentation</vt:lpstr>
      <vt:lpstr>سیگنال های تک تن و سیگنال های ویژه ها</vt:lpstr>
      <vt:lpstr>سیگنال های تک تن و سیگنال های ویژه ها</vt:lpstr>
      <vt:lpstr>Gradient Descent</vt:lpstr>
      <vt:lpstr>Gradient Descent</vt:lpstr>
      <vt:lpstr>Gradient Descent</vt:lpstr>
      <vt:lpstr>بلوک دیاگرام فیلتر وفقی برای فیلتر نویز برق شهری</vt:lpstr>
      <vt:lpstr>PowerPoint Presentation</vt:lpstr>
      <vt:lpstr>گزارش پروژه فیلتر های وفقی با هدف حذف نویز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Filters And Noise Cancelling</dc:title>
  <dc:creator>amirreza velae</dc:creator>
  <cp:lastModifiedBy>amirreza velae</cp:lastModifiedBy>
  <cp:revision>4</cp:revision>
  <dcterms:created xsi:type="dcterms:W3CDTF">2023-07-04T06:41:17Z</dcterms:created>
  <dcterms:modified xsi:type="dcterms:W3CDTF">2023-07-04T21:35:45Z</dcterms:modified>
</cp:coreProperties>
</file>