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56"/>
  </p:notesMasterIdLst>
  <p:sldIdLst>
    <p:sldId id="256"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Lst>
  <p:sldSz cx="9144000" cy="5143500" type="screen16x9"/>
  <p:notesSz cx="6858000" cy="9144000"/>
  <p:embeddedFontLst>
    <p:embeddedFont>
      <p:font typeface="DM Sans"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2.fntdata"/><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ebaca1bf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0ebaca1bf8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1154616f5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11154616f5_2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0fed404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110fed4041e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0fed4041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110fed4041e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0fed4041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110fed4041e_0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0fed4041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110fed4041e_0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10fed4041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g110fed4041e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1154616f5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g111154616f5_2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0fed4041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g110fed4041e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1115ccdd0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g11115ccdd07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0fed404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110fed4041e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1139796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1111397969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10fed4041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g110fed4041e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10fed4041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110fed4041e_0_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10fed4041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110fed4041e_0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0fed4041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g110fed4041e_0_1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1154616f5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g111154616f5_2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10fed4041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g110fed4041e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10fed4041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g110fed4041e_0_1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1115ccdd0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g11115ccdd07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115ccdd0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g11115ccdd07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12095a27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g1112095a27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11397969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11113979699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112095a27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g1112095a273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112095a27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g1112095a273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112095a2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g1112095a27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112095a27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g1112095a273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112095a27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1112095a273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112095a27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g1112095a273_0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111cf8874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g1111cf88743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111cf8874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g1111cf88743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111cf8874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g1111cf88743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11154616f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11154616f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0fed404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110fed4041e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11154616f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11154616f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1154616f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1154616f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11154616f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11154616f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10eb5526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10eb5526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10eb55262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10eb55262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10eb55262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10eb55262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10eb55262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10eb55262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eb55262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eb55262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0eb55262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0eb55262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0eb55262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10eb5526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11154616f5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111154616f5_2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111cf8874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g1111cf88743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111397969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5" name="Google Shape;615;g11113979699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111cf8874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4" name="Google Shape;624;g1111cf88743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111cf8874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g1111cf88743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0fed4041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110fed4041e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0fed4041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110fed4041e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0fed4041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g110fed4041e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0fed4041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110fed4041e_0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Shape 128"/>
        <p:cNvGrpSpPr/>
        <p:nvPr/>
      </p:nvGrpSpPr>
      <p:grpSpPr>
        <a:xfrm>
          <a:off x="0" y="0"/>
          <a:ext cx="0" cy="0"/>
          <a:chOff x="0" y="0"/>
          <a:chExt cx="0" cy="0"/>
        </a:xfrm>
      </p:grpSpPr>
      <p:sp>
        <p:nvSpPr>
          <p:cNvPr id="131" name="Google Shape;131;p25"/>
          <p:cNvSpPr txBox="1"/>
          <p:nvPr/>
        </p:nvSpPr>
        <p:spPr>
          <a:xfrm>
            <a:off x="535196" y="2103929"/>
            <a:ext cx="8073607" cy="935641"/>
          </a:xfrm>
          <a:prstGeom prst="rect">
            <a:avLst/>
          </a:prstGeom>
          <a:noFill/>
          <a:ln>
            <a:noFill/>
          </a:ln>
        </p:spPr>
        <p:txBody>
          <a:bodyPr spcFirstLastPara="1" wrap="square" lIns="0" tIns="0" rIns="0" bIns="0" anchor="t" anchorCtr="0">
            <a:spAutoFit/>
          </a:bodyPr>
          <a:lstStyle/>
          <a:p>
            <a:pPr marL="0" marR="0" lvl="0" indent="0" algn="ctr" rtl="0">
              <a:lnSpc>
                <a:spcPct val="94999"/>
              </a:lnSpc>
              <a:spcBef>
                <a:spcPts val="0"/>
              </a:spcBef>
              <a:spcAft>
                <a:spcPts val="0"/>
              </a:spcAft>
              <a:buNone/>
            </a:pPr>
            <a:r>
              <a:rPr lang="en" sz="3200" b="1" i="0" u="none" strike="noStrike" cap="none" dirty="0">
                <a:solidFill>
                  <a:srgbClr val="000000"/>
                </a:solidFill>
                <a:latin typeface="DM Sans"/>
                <a:ea typeface="DM Sans"/>
                <a:cs typeface="DM Sans"/>
                <a:sym typeface="DM Sans"/>
              </a:rPr>
              <a:t>RESTAURANT MENU/ORDER MANAGEMENT SYSTEM</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16"/>
        <p:cNvGrpSpPr/>
        <p:nvPr/>
      </p:nvGrpSpPr>
      <p:grpSpPr>
        <a:xfrm>
          <a:off x="0" y="0"/>
          <a:ext cx="0" cy="0"/>
          <a:chOff x="0" y="0"/>
          <a:chExt cx="0" cy="0"/>
        </a:xfrm>
      </p:grpSpPr>
      <p:sp>
        <p:nvSpPr>
          <p:cNvPr id="317" name="Google Shape;317;p46"/>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18" name="Google Shape;318;p46"/>
          <p:cNvPicPr preferRelativeResize="0"/>
          <p:nvPr/>
        </p:nvPicPr>
        <p:blipFill rotWithShape="1">
          <a:blip r:embed="rId3">
            <a:alphaModFix/>
          </a:blip>
          <a:srcRect l="5962" r="6348"/>
          <a:stretch/>
        </p:blipFill>
        <p:spPr>
          <a:xfrm>
            <a:off x="1987575" y="1263850"/>
            <a:ext cx="5168826" cy="3574851"/>
          </a:xfrm>
          <a:prstGeom prst="rect">
            <a:avLst/>
          </a:prstGeom>
          <a:noFill/>
          <a:ln>
            <a:noFill/>
          </a:ln>
        </p:spPr>
      </p:pic>
      <p:sp>
        <p:nvSpPr>
          <p:cNvPr id="319" name="Google Shape;319;p46"/>
          <p:cNvSpPr txBox="1"/>
          <p:nvPr/>
        </p:nvSpPr>
        <p:spPr>
          <a:xfrm>
            <a:off x="761538" y="242525"/>
            <a:ext cx="7620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After gaining access from the verification page, newly appointed staffs are now able to fill in their information (first name, last name, staff ID, position, hourly rate, and bank account number). Their staff IDs are given by their managers.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23"/>
        <p:cNvGrpSpPr/>
        <p:nvPr/>
      </p:nvGrpSpPr>
      <p:grpSpPr>
        <a:xfrm>
          <a:off x="0" y="0"/>
          <a:ext cx="0" cy="0"/>
          <a:chOff x="0" y="0"/>
          <a:chExt cx="0" cy="0"/>
        </a:xfrm>
      </p:grpSpPr>
      <p:sp>
        <p:nvSpPr>
          <p:cNvPr id="324" name="Google Shape;324;p47"/>
          <p:cNvSpPr txBox="1"/>
          <p:nvPr/>
        </p:nvSpPr>
        <p:spPr>
          <a:xfrm>
            <a:off x="761550" y="271975"/>
            <a:ext cx="7620900" cy="307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Staff Create Account Source Code (S_Creates.html….)</a:t>
            </a:r>
            <a:endParaRPr sz="2000"/>
          </a:p>
        </p:txBody>
      </p:sp>
      <p:sp>
        <p:nvSpPr>
          <p:cNvPr id="325" name="Google Shape;325;p47"/>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47"/>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27" name="Google Shape;327;p47"/>
          <p:cNvPicPr preferRelativeResize="0"/>
          <p:nvPr/>
        </p:nvPicPr>
        <p:blipFill>
          <a:blip r:embed="rId3">
            <a:alphaModFix/>
          </a:blip>
          <a:stretch>
            <a:fillRect/>
          </a:stretch>
        </p:blipFill>
        <p:spPr>
          <a:xfrm>
            <a:off x="1657250" y="863650"/>
            <a:ext cx="5611050" cy="373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31"/>
        <p:cNvGrpSpPr/>
        <p:nvPr/>
      </p:nvGrpSpPr>
      <p:grpSpPr>
        <a:xfrm>
          <a:off x="0" y="0"/>
          <a:ext cx="0" cy="0"/>
          <a:chOff x="0" y="0"/>
          <a:chExt cx="0" cy="0"/>
        </a:xfrm>
      </p:grpSpPr>
      <p:sp>
        <p:nvSpPr>
          <p:cNvPr id="332" name="Google Shape;332;p48"/>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33" name="Google Shape;333;p48"/>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34" name="Google Shape;334;p48"/>
          <p:cNvPicPr preferRelativeResize="0"/>
          <p:nvPr/>
        </p:nvPicPr>
        <p:blipFill>
          <a:blip r:embed="rId3">
            <a:alphaModFix/>
          </a:blip>
          <a:stretch>
            <a:fillRect/>
          </a:stretch>
        </p:blipFill>
        <p:spPr>
          <a:xfrm>
            <a:off x="1423798" y="675363"/>
            <a:ext cx="6296401" cy="3792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38"/>
        <p:cNvGrpSpPr/>
        <p:nvPr/>
      </p:nvGrpSpPr>
      <p:grpSpPr>
        <a:xfrm>
          <a:off x="0" y="0"/>
          <a:ext cx="0" cy="0"/>
          <a:chOff x="0" y="0"/>
          <a:chExt cx="0" cy="0"/>
        </a:xfrm>
      </p:grpSpPr>
      <p:sp>
        <p:nvSpPr>
          <p:cNvPr id="339" name="Google Shape;339;p49"/>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40" name="Google Shape;340;p49"/>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41" name="Google Shape;341;p49"/>
          <p:cNvPicPr preferRelativeResize="0"/>
          <p:nvPr/>
        </p:nvPicPr>
        <p:blipFill>
          <a:blip r:embed="rId3">
            <a:alphaModFix/>
          </a:blip>
          <a:stretch>
            <a:fillRect/>
          </a:stretch>
        </p:blipFill>
        <p:spPr>
          <a:xfrm>
            <a:off x="267013" y="1017613"/>
            <a:ext cx="8609986" cy="310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45"/>
        <p:cNvGrpSpPr/>
        <p:nvPr/>
      </p:nvGrpSpPr>
      <p:grpSpPr>
        <a:xfrm>
          <a:off x="0" y="0"/>
          <a:ext cx="0" cy="0"/>
          <a:chOff x="0" y="0"/>
          <a:chExt cx="0" cy="0"/>
        </a:xfrm>
      </p:grpSpPr>
      <p:sp>
        <p:nvSpPr>
          <p:cNvPr id="346" name="Google Shape;346;p50"/>
          <p:cNvSpPr txBox="1"/>
          <p:nvPr/>
        </p:nvSpPr>
        <p:spPr>
          <a:xfrm>
            <a:off x="761550" y="271975"/>
            <a:ext cx="7620900" cy="307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(...&amp; S_Info.jsp)</a:t>
            </a:r>
            <a:endParaRPr sz="2000"/>
          </a:p>
        </p:txBody>
      </p:sp>
      <p:sp>
        <p:nvSpPr>
          <p:cNvPr id="347" name="Google Shape;347;p50"/>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48" name="Google Shape;348;p50"/>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49" name="Google Shape;349;p50"/>
          <p:cNvPicPr preferRelativeResize="0"/>
          <p:nvPr/>
        </p:nvPicPr>
        <p:blipFill>
          <a:blip r:embed="rId3">
            <a:alphaModFix/>
          </a:blip>
          <a:stretch>
            <a:fillRect/>
          </a:stretch>
        </p:blipFill>
        <p:spPr>
          <a:xfrm>
            <a:off x="1381813" y="863650"/>
            <a:ext cx="6380375" cy="412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53"/>
        <p:cNvGrpSpPr/>
        <p:nvPr/>
      </p:nvGrpSpPr>
      <p:grpSpPr>
        <a:xfrm>
          <a:off x="0" y="0"/>
          <a:ext cx="0" cy="0"/>
          <a:chOff x="0" y="0"/>
          <a:chExt cx="0" cy="0"/>
        </a:xfrm>
      </p:grpSpPr>
      <p:sp>
        <p:nvSpPr>
          <p:cNvPr id="354" name="Google Shape;354;p51"/>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55" name="Google Shape;355;p51"/>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56" name="Google Shape;356;p51"/>
          <p:cNvPicPr preferRelativeResize="0"/>
          <p:nvPr/>
        </p:nvPicPr>
        <p:blipFill>
          <a:blip r:embed="rId3">
            <a:alphaModFix/>
          </a:blip>
          <a:stretch>
            <a:fillRect/>
          </a:stretch>
        </p:blipFill>
        <p:spPr>
          <a:xfrm>
            <a:off x="443000" y="1017613"/>
            <a:ext cx="8258001" cy="310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60"/>
        <p:cNvGrpSpPr/>
        <p:nvPr/>
      </p:nvGrpSpPr>
      <p:grpSpPr>
        <a:xfrm>
          <a:off x="0" y="0"/>
          <a:ext cx="0" cy="0"/>
          <a:chOff x="0" y="0"/>
          <a:chExt cx="0" cy="0"/>
        </a:xfrm>
      </p:grpSpPr>
      <p:sp>
        <p:nvSpPr>
          <p:cNvPr id="361" name="Google Shape;361;p52"/>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62" name="Google Shape;362;p52"/>
          <p:cNvPicPr preferRelativeResize="0"/>
          <p:nvPr/>
        </p:nvPicPr>
        <p:blipFill rotWithShape="1">
          <a:blip r:embed="rId3">
            <a:alphaModFix/>
          </a:blip>
          <a:srcRect l="8590" r="7601" b="13449"/>
          <a:stretch/>
        </p:blipFill>
        <p:spPr>
          <a:xfrm>
            <a:off x="1623576" y="1469575"/>
            <a:ext cx="5896849" cy="3280726"/>
          </a:xfrm>
          <a:prstGeom prst="rect">
            <a:avLst/>
          </a:prstGeom>
          <a:noFill/>
          <a:ln>
            <a:noFill/>
          </a:ln>
        </p:spPr>
      </p:pic>
      <p:sp>
        <p:nvSpPr>
          <p:cNvPr id="363" name="Google Shape;363;p52"/>
          <p:cNvSpPr txBox="1"/>
          <p:nvPr/>
        </p:nvSpPr>
        <p:spPr>
          <a:xfrm>
            <a:off x="761550" y="340450"/>
            <a:ext cx="7620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Right after they’ve completely filled in the form, this page will show up, congratulating them for successfully creating their accounts and officially becoming staffs of MAMAKHUT.</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67"/>
        <p:cNvGrpSpPr/>
        <p:nvPr/>
      </p:nvGrpSpPr>
      <p:grpSpPr>
        <a:xfrm>
          <a:off x="0" y="0"/>
          <a:ext cx="0" cy="0"/>
          <a:chOff x="0" y="0"/>
          <a:chExt cx="0" cy="0"/>
        </a:xfrm>
      </p:grpSpPr>
      <p:sp>
        <p:nvSpPr>
          <p:cNvPr id="368" name="Google Shape;368;p53"/>
          <p:cNvSpPr txBox="1"/>
          <p:nvPr/>
        </p:nvSpPr>
        <p:spPr>
          <a:xfrm>
            <a:off x="761550" y="183300"/>
            <a:ext cx="7620900" cy="307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Staff Congratulations Source Code (S_Congrates.html)</a:t>
            </a:r>
            <a:endParaRPr sz="2000"/>
          </a:p>
        </p:txBody>
      </p:sp>
      <p:sp>
        <p:nvSpPr>
          <p:cNvPr id="369" name="Google Shape;369;p53"/>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0" name="Google Shape;370;p53"/>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71" name="Google Shape;371;p53"/>
          <p:cNvPicPr preferRelativeResize="0"/>
          <p:nvPr/>
        </p:nvPicPr>
        <p:blipFill>
          <a:blip r:embed="rId3">
            <a:alphaModFix/>
          </a:blip>
          <a:stretch>
            <a:fillRect/>
          </a:stretch>
        </p:blipFill>
        <p:spPr>
          <a:xfrm>
            <a:off x="1618725" y="570075"/>
            <a:ext cx="5906550" cy="436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75"/>
        <p:cNvGrpSpPr/>
        <p:nvPr/>
      </p:nvGrpSpPr>
      <p:grpSpPr>
        <a:xfrm>
          <a:off x="0" y="0"/>
          <a:ext cx="0" cy="0"/>
          <a:chOff x="0" y="0"/>
          <a:chExt cx="0" cy="0"/>
        </a:xfrm>
      </p:grpSpPr>
      <p:sp>
        <p:nvSpPr>
          <p:cNvPr id="376" name="Google Shape;376;p54"/>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77" name="Google Shape;377;p54"/>
          <p:cNvPicPr preferRelativeResize="0"/>
          <p:nvPr/>
        </p:nvPicPr>
        <p:blipFill>
          <a:blip r:embed="rId3">
            <a:alphaModFix/>
          </a:blip>
          <a:stretch>
            <a:fillRect/>
          </a:stretch>
        </p:blipFill>
        <p:spPr>
          <a:xfrm>
            <a:off x="1489088" y="1532900"/>
            <a:ext cx="6165825" cy="3294151"/>
          </a:xfrm>
          <a:prstGeom prst="rect">
            <a:avLst/>
          </a:prstGeom>
          <a:noFill/>
          <a:ln>
            <a:noFill/>
          </a:ln>
        </p:spPr>
      </p:pic>
      <p:sp>
        <p:nvSpPr>
          <p:cNvPr id="378" name="Google Shape;378;p54"/>
          <p:cNvSpPr txBox="1"/>
          <p:nvPr/>
        </p:nvSpPr>
        <p:spPr>
          <a:xfrm>
            <a:off x="761563" y="205550"/>
            <a:ext cx="7620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For staffs that have already created their accounts. This page allows them to log in using their staff ID. If they fail to insert their staff ID, they will not be able to continue from this interface.</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82"/>
        <p:cNvGrpSpPr/>
        <p:nvPr/>
      </p:nvGrpSpPr>
      <p:grpSpPr>
        <a:xfrm>
          <a:off x="0" y="0"/>
          <a:ext cx="0" cy="0"/>
          <a:chOff x="0" y="0"/>
          <a:chExt cx="0" cy="0"/>
        </a:xfrm>
      </p:grpSpPr>
      <p:sp>
        <p:nvSpPr>
          <p:cNvPr id="383" name="Google Shape;383;p55"/>
          <p:cNvSpPr txBox="1"/>
          <p:nvPr/>
        </p:nvSpPr>
        <p:spPr>
          <a:xfrm>
            <a:off x="761550" y="271975"/>
            <a:ext cx="7620900" cy="307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Staff Log In Source Code (S_Logs.html…)</a:t>
            </a:r>
            <a:endParaRPr sz="2000"/>
          </a:p>
        </p:txBody>
      </p:sp>
      <p:sp>
        <p:nvSpPr>
          <p:cNvPr id="384" name="Google Shape;384;p55"/>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85" name="Google Shape;385;p55"/>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86" name="Google Shape;386;p55"/>
          <p:cNvPicPr preferRelativeResize="0"/>
          <p:nvPr/>
        </p:nvPicPr>
        <p:blipFill>
          <a:blip r:embed="rId3">
            <a:alphaModFix/>
          </a:blip>
          <a:stretch>
            <a:fillRect/>
          </a:stretch>
        </p:blipFill>
        <p:spPr>
          <a:xfrm>
            <a:off x="838950" y="1401425"/>
            <a:ext cx="7466107" cy="310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252"/>
        <p:cNvGrpSpPr/>
        <p:nvPr/>
      </p:nvGrpSpPr>
      <p:grpSpPr>
        <a:xfrm>
          <a:off x="0" y="0"/>
          <a:ext cx="0" cy="0"/>
          <a:chOff x="0" y="0"/>
          <a:chExt cx="0" cy="0"/>
        </a:xfrm>
      </p:grpSpPr>
      <p:sp>
        <p:nvSpPr>
          <p:cNvPr id="253" name="Google Shape;253;p38"/>
          <p:cNvSpPr txBox="1"/>
          <p:nvPr/>
        </p:nvSpPr>
        <p:spPr>
          <a:xfrm>
            <a:off x="761550" y="271975"/>
            <a:ext cx="7620900" cy="461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3000" b="1">
                <a:latin typeface="DM Sans"/>
                <a:ea typeface="DM Sans"/>
                <a:cs typeface="DM Sans"/>
                <a:sym typeface="DM Sans"/>
              </a:rPr>
              <a:t>Staff Database</a:t>
            </a:r>
            <a:endParaRPr sz="700"/>
          </a:p>
        </p:txBody>
      </p:sp>
      <p:sp>
        <p:nvSpPr>
          <p:cNvPr id="254" name="Google Shape;254;p38"/>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55" name="Google Shape;255;p38"/>
          <p:cNvSpPr txBox="1"/>
          <p:nvPr/>
        </p:nvSpPr>
        <p:spPr>
          <a:xfrm>
            <a:off x="3073200" y="832375"/>
            <a:ext cx="32223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create table STAFF (</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STAFF_ID number (6) NOT NULL, </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STAFF_FIRSTNAME varchar2 (20) NOT NULL,</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STAFF_LASTNAME varchar2 (20) NOT NULL,</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STAFF_POSITION varchar2 (20) NOT NULL,</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SALARY number (10) NOT NULL,</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HOURLY_RATE number (10) NOT NULL,</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BANKACC_NO number (6) NOT NULL);</a:t>
            </a:r>
            <a:endParaRPr>
              <a:latin typeface="Calibri"/>
              <a:ea typeface="Calibri"/>
              <a:cs typeface="Calibri"/>
              <a:sym typeface="Calibri"/>
            </a:endParaRPr>
          </a:p>
        </p:txBody>
      </p:sp>
      <p:pic>
        <p:nvPicPr>
          <p:cNvPr id="256" name="Google Shape;256;p38"/>
          <p:cNvPicPr preferRelativeResize="0"/>
          <p:nvPr/>
        </p:nvPicPr>
        <p:blipFill>
          <a:blip r:embed="rId3">
            <a:alphaModFix/>
          </a:blip>
          <a:stretch>
            <a:fillRect/>
          </a:stretch>
        </p:blipFill>
        <p:spPr>
          <a:xfrm>
            <a:off x="1976763" y="2656749"/>
            <a:ext cx="5190475" cy="1954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90"/>
        <p:cNvGrpSpPr/>
        <p:nvPr/>
      </p:nvGrpSpPr>
      <p:grpSpPr>
        <a:xfrm>
          <a:off x="0" y="0"/>
          <a:ext cx="0" cy="0"/>
          <a:chOff x="0" y="0"/>
          <a:chExt cx="0" cy="0"/>
        </a:xfrm>
      </p:grpSpPr>
      <p:sp>
        <p:nvSpPr>
          <p:cNvPr id="391" name="Google Shape;391;p56"/>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92" name="Google Shape;392;p56"/>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93" name="Google Shape;393;p56"/>
          <p:cNvPicPr preferRelativeResize="0"/>
          <p:nvPr/>
        </p:nvPicPr>
        <p:blipFill>
          <a:blip r:embed="rId3">
            <a:alphaModFix/>
          </a:blip>
          <a:stretch>
            <a:fillRect/>
          </a:stretch>
        </p:blipFill>
        <p:spPr>
          <a:xfrm>
            <a:off x="927030" y="383988"/>
            <a:ext cx="7289926" cy="4375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97"/>
        <p:cNvGrpSpPr/>
        <p:nvPr/>
      </p:nvGrpSpPr>
      <p:grpSpPr>
        <a:xfrm>
          <a:off x="0" y="0"/>
          <a:ext cx="0" cy="0"/>
          <a:chOff x="0" y="0"/>
          <a:chExt cx="0" cy="0"/>
        </a:xfrm>
      </p:grpSpPr>
      <p:sp>
        <p:nvSpPr>
          <p:cNvPr id="398" name="Google Shape;398;p57"/>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99" name="Google Shape;399;p57"/>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00" name="Google Shape;400;p57"/>
          <p:cNvPicPr preferRelativeResize="0"/>
          <p:nvPr/>
        </p:nvPicPr>
        <p:blipFill>
          <a:blip r:embed="rId3">
            <a:alphaModFix/>
          </a:blip>
          <a:stretch>
            <a:fillRect/>
          </a:stretch>
        </p:blipFill>
        <p:spPr>
          <a:xfrm>
            <a:off x="152400" y="1282825"/>
            <a:ext cx="8839202" cy="25778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04"/>
        <p:cNvGrpSpPr/>
        <p:nvPr/>
      </p:nvGrpSpPr>
      <p:grpSpPr>
        <a:xfrm>
          <a:off x="0" y="0"/>
          <a:ext cx="0" cy="0"/>
          <a:chOff x="0" y="0"/>
          <a:chExt cx="0" cy="0"/>
        </a:xfrm>
      </p:grpSpPr>
      <p:sp>
        <p:nvSpPr>
          <p:cNvPr id="405" name="Google Shape;405;p58"/>
          <p:cNvSpPr txBox="1"/>
          <p:nvPr/>
        </p:nvSpPr>
        <p:spPr>
          <a:xfrm>
            <a:off x="761550" y="132600"/>
            <a:ext cx="7620900" cy="307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(...&amp; S_Verifyjsp)</a:t>
            </a:r>
            <a:endParaRPr sz="2000"/>
          </a:p>
        </p:txBody>
      </p:sp>
      <p:sp>
        <p:nvSpPr>
          <p:cNvPr id="406" name="Google Shape;406;p58"/>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407" name="Google Shape;407;p58"/>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08" name="Google Shape;408;p58"/>
          <p:cNvPicPr preferRelativeResize="0"/>
          <p:nvPr/>
        </p:nvPicPr>
        <p:blipFill>
          <a:blip r:embed="rId3">
            <a:alphaModFix/>
          </a:blip>
          <a:stretch>
            <a:fillRect/>
          </a:stretch>
        </p:blipFill>
        <p:spPr>
          <a:xfrm>
            <a:off x="1487363" y="542100"/>
            <a:ext cx="6169276" cy="4388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12"/>
        <p:cNvGrpSpPr/>
        <p:nvPr/>
      </p:nvGrpSpPr>
      <p:grpSpPr>
        <a:xfrm>
          <a:off x="0" y="0"/>
          <a:ext cx="0" cy="0"/>
          <a:chOff x="0" y="0"/>
          <a:chExt cx="0" cy="0"/>
        </a:xfrm>
      </p:grpSpPr>
      <p:sp>
        <p:nvSpPr>
          <p:cNvPr id="413" name="Google Shape;413;p59"/>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414" name="Google Shape;414;p59"/>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15" name="Google Shape;415;p59"/>
          <p:cNvPicPr preferRelativeResize="0"/>
          <p:nvPr/>
        </p:nvPicPr>
        <p:blipFill>
          <a:blip r:embed="rId3">
            <a:alphaModFix/>
          </a:blip>
          <a:stretch>
            <a:fillRect/>
          </a:stretch>
        </p:blipFill>
        <p:spPr>
          <a:xfrm>
            <a:off x="1599263" y="1017613"/>
            <a:ext cx="5945479" cy="310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19"/>
        <p:cNvGrpSpPr/>
        <p:nvPr/>
      </p:nvGrpSpPr>
      <p:grpSpPr>
        <a:xfrm>
          <a:off x="0" y="0"/>
          <a:ext cx="0" cy="0"/>
          <a:chOff x="0" y="0"/>
          <a:chExt cx="0" cy="0"/>
        </a:xfrm>
      </p:grpSpPr>
      <p:sp>
        <p:nvSpPr>
          <p:cNvPr id="420" name="Google Shape;420;p60"/>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21" name="Google Shape;421;p60"/>
          <p:cNvPicPr preferRelativeResize="0"/>
          <p:nvPr/>
        </p:nvPicPr>
        <p:blipFill>
          <a:blip r:embed="rId3">
            <a:alphaModFix/>
          </a:blip>
          <a:stretch>
            <a:fillRect/>
          </a:stretch>
        </p:blipFill>
        <p:spPr>
          <a:xfrm>
            <a:off x="1779400" y="1263850"/>
            <a:ext cx="5585201" cy="3325275"/>
          </a:xfrm>
          <a:prstGeom prst="rect">
            <a:avLst/>
          </a:prstGeom>
          <a:noFill/>
          <a:ln>
            <a:noFill/>
          </a:ln>
        </p:spPr>
      </p:pic>
      <p:sp>
        <p:nvSpPr>
          <p:cNvPr id="422" name="Google Shape;422;p60"/>
          <p:cNvSpPr txBox="1"/>
          <p:nvPr/>
        </p:nvSpPr>
        <p:spPr>
          <a:xfrm>
            <a:off x="761550" y="280525"/>
            <a:ext cx="7620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This page will show itself once staffs have successfully imputed their staff ID. Now, they are able to continue to menu management or log out.</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26"/>
        <p:cNvGrpSpPr/>
        <p:nvPr/>
      </p:nvGrpSpPr>
      <p:grpSpPr>
        <a:xfrm>
          <a:off x="0" y="0"/>
          <a:ext cx="0" cy="0"/>
          <a:chOff x="0" y="0"/>
          <a:chExt cx="0" cy="0"/>
        </a:xfrm>
      </p:grpSpPr>
      <p:sp>
        <p:nvSpPr>
          <p:cNvPr id="427" name="Google Shape;427;p61"/>
          <p:cNvSpPr txBox="1"/>
          <p:nvPr/>
        </p:nvSpPr>
        <p:spPr>
          <a:xfrm>
            <a:off x="761550" y="81950"/>
            <a:ext cx="7620900" cy="307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Staff Verified Source Code (S_Ward.jsp)</a:t>
            </a:r>
            <a:endParaRPr sz="2000"/>
          </a:p>
        </p:txBody>
      </p:sp>
      <p:sp>
        <p:nvSpPr>
          <p:cNvPr id="428" name="Google Shape;428;p61"/>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429" name="Google Shape;429;p61"/>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30" name="Google Shape;430;p61"/>
          <p:cNvPicPr preferRelativeResize="0"/>
          <p:nvPr/>
        </p:nvPicPr>
        <p:blipFill>
          <a:blip r:embed="rId3">
            <a:alphaModFix/>
          </a:blip>
          <a:stretch>
            <a:fillRect/>
          </a:stretch>
        </p:blipFill>
        <p:spPr>
          <a:xfrm>
            <a:off x="1569700" y="503750"/>
            <a:ext cx="6004600" cy="4548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34"/>
        <p:cNvGrpSpPr/>
        <p:nvPr/>
      </p:nvGrpSpPr>
      <p:grpSpPr>
        <a:xfrm>
          <a:off x="0" y="0"/>
          <a:ext cx="0" cy="0"/>
          <a:chOff x="0" y="0"/>
          <a:chExt cx="0" cy="0"/>
        </a:xfrm>
      </p:grpSpPr>
      <p:sp>
        <p:nvSpPr>
          <p:cNvPr id="435" name="Google Shape;435;p62"/>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436" name="Google Shape;436;p62"/>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37" name="Google Shape;437;p62"/>
          <p:cNvPicPr preferRelativeResize="0"/>
          <p:nvPr/>
        </p:nvPicPr>
        <p:blipFill>
          <a:blip r:embed="rId3">
            <a:alphaModFix/>
          </a:blip>
          <a:stretch>
            <a:fillRect/>
          </a:stretch>
        </p:blipFill>
        <p:spPr>
          <a:xfrm>
            <a:off x="152400" y="1379913"/>
            <a:ext cx="8839202" cy="23836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41"/>
        <p:cNvGrpSpPr/>
        <p:nvPr/>
      </p:nvGrpSpPr>
      <p:grpSpPr>
        <a:xfrm>
          <a:off x="0" y="0"/>
          <a:ext cx="0" cy="0"/>
          <a:chOff x="0" y="0"/>
          <a:chExt cx="0" cy="0"/>
        </a:xfrm>
      </p:grpSpPr>
      <p:sp>
        <p:nvSpPr>
          <p:cNvPr id="442" name="Google Shape;442;p63"/>
          <p:cNvSpPr txBox="1"/>
          <p:nvPr/>
        </p:nvSpPr>
        <p:spPr>
          <a:xfrm>
            <a:off x="761550" y="271975"/>
            <a:ext cx="7620900" cy="461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3000" b="1">
                <a:latin typeface="DM Sans"/>
                <a:ea typeface="DM Sans"/>
                <a:cs typeface="DM Sans"/>
                <a:sym typeface="DM Sans"/>
              </a:rPr>
              <a:t>Menu Management Database</a:t>
            </a:r>
            <a:endParaRPr sz="700"/>
          </a:p>
        </p:txBody>
      </p:sp>
      <p:sp>
        <p:nvSpPr>
          <p:cNvPr id="443" name="Google Shape;443;p63"/>
          <p:cNvSpPr txBox="1"/>
          <p:nvPr/>
        </p:nvSpPr>
        <p:spPr>
          <a:xfrm>
            <a:off x="512725" y="1547625"/>
            <a:ext cx="3634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Calibri"/>
                <a:ea typeface="Calibri"/>
                <a:cs typeface="Calibri"/>
                <a:sym typeface="Calibri"/>
              </a:rPr>
              <a:t>All data of meal are stored inside MEAL table</a:t>
            </a:r>
            <a:endParaRPr>
              <a:latin typeface="Calibri"/>
              <a:ea typeface="Calibri"/>
              <a:cs typeface="Calibri"/>
              <a:sym typeface="Calibri"/>
            </a:endParaRPr>
          </a:p>
        </p:txBody>
      </p:sp>
      <p:pic>
        <p:nvPicPr>
          <p:cNvPr id="444" name="Google Shape;444;p63"/>
          <p:cNvPicPr preferRelativeResize="0"/>
          <p:nvPr/>
        </p:nvPicPr>
        <p:blipFill>
          <a:blip r:embed="rId3">
            <a:alphaModFix/>
          </a:blip>
          <a:stretch>
            <a:fillRect/>
          </a:stretch>
        </p:blipFill>
        <p:spPr>
          <a:xfrm>
            <a:off x="489786" y="1966400"/>
            <a:ext cx="3680125" cy="664150"/>
          </a:xfrm>
          <a:prstGeom prst="rect">
            <a:avLst/>
          </a:prstGeom>
          <a:noFill/>
          <a:ln w="9525" cap="flat" cmpd="sng">
            <a:solidFill>
              <a:schemeClr val="dk1"/>
            </a:solidFill>
            <a:prstDash val="solid"/>
            <a:round/>
            <a:headEnd type="none" w="sm" len="sm"/>
            <a:tailEnd type="none" w="sm" len="sm"/>
          </a:ln>
        </p:spPr>
      </p:pic>
      <p:pic>
        <p:nvPicPr>
          <p:cNvPr id="445" name="Google Shape;445;p63"/>
          <p:cNvPicPr preferRelativeResize="0"/>
          <p:nvPr/>
        </p:nvPicPr>
        <p:blipFill>
          <a:blip r:embed="rId4">
            <a:alphaModFix/>
          </a:blip>
          <a:stretch>
            <a:fillRect/>
          </a:stretch>
        </p:blipFill>
        <p:spPr>
          <a:xfrm>
            <a:off x="4316947" y="1054480"/>
            <a:ext cx="4359449" cy="3730075"/>
          </a:xfrm>
          <a:prstGeom prst="rect">
            <a:avLst/>
          </a:prstGeom>
          <a:noFill/>
          <a:ln w="9525" cap="flat" cmpd="sng">
            <a:solidFill>
              <a:schemeClr val="dk1"/>
            </a:solidFill>
            <a:prstDash val="solid"/>
            <a:round/>
            <a:headEnd type="none" w="sm" len="sm"/>
            <a:tailEnd type="none" w="sm" len="sm"/>
          </a:ln>
        </p:spPr>
      </p:pic>
      <p:sp>
        <p:nvSpPr>
          <p:cNvPr id="446" name="Google Shape;446;p63"/>
          <p:cNvSpPr txBox="1"/>
          <p:nvPr/>
        </p:nvSpPr>
        <p:spPr>
          <a:xfrm>
            <a:off x="604900" y="2642175"/>
            <a:ext cx="33801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The ID for meal ID is created specifically to classified each meal to their category of menu.</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For example, M01 for ‘minuman’, N01 for ‘nasi’,</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G01 for ‘goreng’, R01 for ‘roti’ and D01 for ‘dessert’.</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This is being done so that we can retrieve the data in group of category.</a:t>
            </a:r>
            <a:endParaRPr sz="12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50"/>
        <p:cNvGrpSpPr/>
        <p:nvPr/>
      </p:nvGrpSpPr>
      <p:grpSpPr>
        <a:xfrm>
          <a:off x="0" y="0"/>
          <a:ext cx="0" cy="0"/>
          <a:chOff x="0" y="0"/>
          <a:chExt cx="0" cy="0"/>
        </a:xfrm>
      </p:grpSpPr>
      <p:sp>
        <p:nvSpPr>
          <p:cNvPr id="451" name="Google Shape;451;p64"/>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452" name="Google Shape;452;p64"/>
          <p:cNvSpPr txBox="1"/>
          <p:nvPr/>
        </p:nvSpPr>
        <p:spPr>
          <a:xfrm>
            <a:off x="2381050" y="217150"/>
            <a:ext cx="4479600" cy="6465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Menu Management Main Menu</a:t>
            </a:r>
            <a:endParaRPr sz="2000" b="1">
              <a:latin typeface="DM Sans"/>
              <a:ea typeface="DM Sans"/>
              <a:cs typeface="DM Sans"/>
              <a:sym typeface="DM Sans"/>
            </a:endParaRPr>
          </a:p>
          <a:p>
            <a:pPr marL="0" marR="0" lvl="0" indent="0" algn="ctr" rtl="0">
              <a:lnSpc>
                <a:spcPct val="110000"/>
              </a:lnSpc>
              <a:spcBef>
                <a:spcPts val="0"/>
              </a:spcBef>
              <a:spcAft>
                <a:spcPts val="0"/>
              </a:spcAft>
              <a:buNone/>
            </a:pPr>
            <a:r>
              <a:rPr lang="en" sz="2000" b="1">
                <a:latin typeface="DM Sans"/>
                <a:ea typeface="DM Sans"/>
                <a:cs typeface="DM Sans"/>
                <a:sym typeface="DM Sans"/>
              </a:rPr>
              <a:t>(M_Main.html)</a:t>
            </a:r>
            <a:endParaRPr sz="2000" b="1">
              <a:latin typeface="DM Sans"/>
              <a:ea typeface="DM Sans"/>
              <a:cs typeface="DM Sans"/>
              <a:sym typeface="DM Sans"/>
            </a:endParaRPr>
          </a:p>
        </p:txBody>
      </p:sp>
      <p:pic>
        <p:nvPicPr>
          <p:cNvPr id="453" name="Google Shape;453;p64"/>
          <p:cNvPicPr preferRelativeResize="0"/>
          <p:nvPr/>
        </p:nvPicPr>
        <p:blipFill>
          <a:blip r:embed="rId3">
            <a:alphaModFix/>
          </a:blip>
          <a:stretch>
            <a:fillRect/>
          </a:stretch>
        </p:blipFill>
        <p:spPr>
          <a:xfrm>
            <a:off x="663450" y="1463950"/>
            <a:ext cx="2855525" cy="2556375"/>
          </a:xfrm>
          <a:prstGeom prst="rect">
            <a:avLst/>
          </a:prstGeom>
          <a:noFill/>
          <a:ln>
            <a:noFill/>
          </a:ln>
        </p:spPr>
      </p:pic>
      <p:pic>
        <p:nvPicPr>
          <p:cNvPr id="454" name="Google Shape;454;p64"/>
          <p:cNvPicPr preferRelativeResize="0"/>
          <p:nvPr/>
        </p:nvPicPr>
        <p:blipFill>
          <a:blip r:embed="rId4">
            <a:alphaModFix/>
          </a:blip>
          <a:stretch>
            <a:fillRect/>
          </a:stretch>
        </p:blipFill>
        <p:spPr>
          <a:xfrm>
            <a:off x="3566675" y="1566950"/>
            <a:ext cx="5062950" cy="2350380"/>
          </a:xfrm>
          <a:prstGeom prst="rect">
            <a:avLst/>
          </a:prstGeom>
          <a:noFill/>
          <a:ln>
            <a:noFill/>
          </a:ln>
        </p:spPr>
      </p:pic>
      <p:sp>
        <p:nvSpPr>
          <p:cNvPr id="455" name="Google Shape;455;p64"/>
          <p:cNvSpPr txBox="1"/>
          <p:nvPr/>
        </p:nvSpPr>
        <p:spPr>
          <a:xfrm>
            <a:off x="1626450" y="4057600"/>
            <a:ext cx="5891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Each of these button is given the name “id%” with the value as such (%,R%,M%,N%,G%,D%). This is being done so that it can be retrieved from the database based on their category.</a:t>
            </a:r>
            <a:endParaRPr sz="12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59"/>
        <p:cNvGrpSpPr/>
        <p:nvPr/>
      </p:nvGrpSpPr>
      <p:grpSpPr>
        <a:xfrm>
          <a:off x="0" y="0"/>
          <a:ext cx="0" cy="0"/>
          <a:chOff x="0" y="0"/>
          <a:chExt cx="0" cy="0"/>
        </a:xfrm>
      </p:grpSpPr>
      <p:sp>
        <p:nvSpPr>
          <p:cNvPr id="460" name="Google Shape;460;p65"/>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461" name="Google Shape;461;p65"/>
          <p:cNvSpPr txBox="1"/>
          <p:nvPr/>
        </p:nvSpPr>
        <p:spPr>
          <a:xfrm>
            <a:off x="2381050" y="217150"/>
            <a:ext cx="4479600" cy="6465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Menu Management Product List</a:t>
            </a:r>
            <a:endParaRPr sz="2000" b="1">
              <a:latin typeface="DM Sans"/>
              <a:ea typeface="DM Sans"/>
              <a:cs typeface="DM Sans"/>
              <a:sym typeface="DM Sans"/>
            </a:endParaRPr>
          </a:p>
          <a:p>
            <a:pPr marL="0" marR="0" lvl="0" indent="0" algn="ctr" rtl="0">
              <a:lnSpc>
                <a:spcPct val="110000"/>
              </a:lnSpc>
              <a:spcBef>
                <a:spcPts val="0"/>
              </a:spcBef>
              <a:spcAft>
                <a:spcPts val="0"/>
              </a:spcAft>
              <a:buNone/>
            </a:pPr>
            <a:r>
              <a:rPr lang="en" sz="2000" b="1">
                <a:latin typeface="DM Sans"/>
                <a:ea typeface="DM Sans"/>
                <a:cs typeface="DM Sans"/>
                <a:sym typeface="DM Sans"/>
              </a:rPr>
              <a:t>(M_productlist.jsp)</a:t>
            </a:r>
            <a:endParaRPr sz="2000" b="1">
              <a:latin typeface="DM Sans"/>
              <a:ea typeface="DM Sans"/>
              <a:cs typeface="DM Sans"/>
              <a:sym typeface="DM Sans"/>
            </a:endParaRPr>
          </a:p>
        </p:txBody>
      </p:sp>
      <p:pic>
        <p:nvPicPr>
          <p:cNvPr id="462" name="Google Shape;462;p65"/>
          <p:cNvPicPr preferRelativeResize="0"/>
          <p:nvPr/>
        </p:nvPicPr>
        <p:blipFill>
          <a:blip r:embed="rId3">
            <a:alphaModFix/>
          </a:blip>
          <a:stretch>
            <a:fillRect/>
          </a:stretch>
        </p:blipFill>
        <p:spPr>
          <a:xfrm>
            <a:off x="746950" y="1026575"/>
            <a:ext cx="7650101" cy="2241925"/>
          </a:xfrm>
          <a:prstGeom prst="rect">
            <a:avLst/>
          </a:prstGeom>
          <a:noFill/>
          <a:ln>
            <a:noFill/>
          </a:ln>
        </p:spPr>
      </p:pic>
      <p:sp>
        <p:nvSpPr>
          <p:cNvPr id="463" name="Google Shape;463;p65"/>
          <p:cNvSpPr txBox="1"/>
          <p:nvPr/>
        </p:nvSpPr>
        <p:spPr>
          <a:xfrm>
            <a:off x="746950" y="3338775"/>
            <a:ext cx="7650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Calibri"/>
                <a:ea typeface="Calibri"/>
                <a:cs typeface="Calibri"/>
                <a:sym typeface="Calibri"/>
              </a:rPr>
              <a:t>The value from the previous button is being carried to M_productlist.jsp by the form action from M_Main.html.</a:t>
            </a:r>
            <a:endParaRPr sz="1200">
              <a:latin typeface="Calibri"/>
              <a:ea typeface="Calibri"/>
              <a:cs typeface="Calibri"/>
              <a:sym typeface="Calibri"/>
            </a:endParaRPr>
          </a:p>
          <a:p>
            <a:pPr marL="0" lvl="0" indent="0" algn="ctr" rtl="0">
              <a:spcBef>
                <a:spcPts val="0"/>
              </a:spcBef>
              <a:spcAft>
                <a:spcPts val="0"/>
              </a:spcAft>
              <a:buNone/>
            </a:pPr>
            <a:r>
              <a:rPr lang="en" sz="1200">
                <a:latin typeface="Calibri"/>
                <a:ea typeface="Calibri"/>
                <a:cs typeface="Calibri"/>
                <a:sym typeface="Calibri"/>
              </a:rPr>
              <a:t>In this case, user will choose to click on “ROTI” so, the value R% is being carried to this jsp file.</a:t>
            </a:r>
            <a:endParaRPr sz="1200">
              <a:latin typeface="Calibri"/>
              <a:ea typeface="Calibri"/>
              <a:cs typeface="Calibri"/>
              <a:sym typeface="Calibri"/>
            </a:endParaRPr>
          </a:p>
          <a:p>
            <a:pPr marL="0" lvl="0" indent="0" algn="ctr" rtl="0">
              <a:spcBef>
                <a:spcPts val="0"/>
              </a:spcBef>
              <a:spcAft>
                <a:spcPts val="0"/>
              </a:spcAft>
              <a:buNone/>
            </a:pPr>
            <a:r>
              <a:rPr lang="en" sz="1200">
                <a:latin typeface="Calibri"/>
                <a:ea typeface="Calibri"/>
                <a:cs typeface="Calibri"/>
                <a:sym typeface="Calibri"/>
              </a:rPr>
              <a:t>Before the query is being execute, the jsp file will first display the heading according to the category chosen.</a:t>
            </a:r>
            <a:endParaRPr sz="1200">
              <a:latin typeface="Calibri"/>
              <a:ea typeface="Calibri"/>
              <a:cs typeface="Calibri"/>
              <a:sym typeface="Calibri"/>
            </a:endParaRPr>
          </a:p>
          <a:p>
            <a:pPr marL="0" lvl="0" indent="0" algn="ctr" rtl="0">
              <a:spcBef>
                <a:spcPts val="0"/>
              </a:spcBef>
              <a:spcAft>
                <a:spcPts val="0"/>
              </a:spcAft>
              <a:buNone/>
            </a:pPr>
            <a:r>
              <a:rPr lang="en" sz="1200">
                <a:latin typeface="Calibri"/>
                <a:ea typeface="Calibri"/>
                <a:cs typeface="Calibri"/>
                <a:sym typeface="Calibri"/>
              </a:rPr>
              <a:t>In this case, the condition is comparing the value of parameter with the name ‘id%’ whether it is equal to R%.</a:t>
            </a:r>
            <a:endParaRPr sz="1200">
              <a:latin typeface="Calibri"/>
              <a:ea typeface="Calibri"/>
              <a:cs typeface="Calibri"/>
              <a:sym typeface="Calibri"/>
            </a:endParaRPr>
          </a:p>
          <a:p>
            <a:pPr marL="0" lvl="0" indent="0" algn="ctr" rtl="0">
              <a:spcBef>
                <a:spcPts val="0"/>
              </a:spcBef>
              <a:spcAft>
                <a:spcPts val="0"/>
              </a:spcAft>
              <a:buNone/>
            </a:pPr>
            <a:r>
              <a:rPr lang="en" sz="1200">
                <a:latin typeface="Calibri"/>
                <a:ea typeface="Calibri"/>
                <a:cs typeface="Calibri"/>
                <a:sym typeface="Calibri"/>
              </a:rPr>
              <a:t>Since the condition is true, the heading ROTI will be shown.</a:t>
            </a:r>
            <a:endParaRPr sz="1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260"/>
        <p:cNvGrpSpPr/>
        <p:nvPr/>
      </p:nvGrpSpPr>
      <p:grpSpPr>
        <a:xfrm>
          <a:off x="0" y="0"/>
          <a:ext cx="0" cy="0"/>
          <a:chOff x="0" y="0"/>
          <a:chExt cx="0" cy="0"/>
        </a:xfrm>
      </p:grpSpPr>
      <p:sp>
        <p:nvSpPr>
          <p:cNvPr id="261" name="Google Shape;261;p39"/>
          <p:cNvSpPr txBox="1"/>
          <p:nvPr/>
        </p:nvSpPr>
        <p:spPr>
          <a:xfrm>
            <a:off x="761550" y="271975"/>
            <a:ext cx="7620900" cy="461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3000" b="1">
                <a:latin typeface="DM Sans"/>
                <a:ea typeface="DM Sans"/>
                <a:cs typeface="DM Sans"/>
                <a:sym typeface="DM Sans"/>
              </a:rPr>
              <a:t>Staff Module Demo</a:t>
            </a:r>
            <a:endParaRPr sz="700"/>
          </a:p>
        </p:txBody>
      </p:sp>
      <p:sp>
        <p:nvSpPr>
          <p:cNvPr id="262" name="Google Shape;262;p39"/>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3" name="Google Shape;263;p39"/>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4" name="Google Shape;264;p39"/>
          <p:cNvSpPr txBox="1"/>
          <p:nvPr/>
        </p:nvSpPr>
        <p:spPr>
          <a:xfrm>
            <a:off x="761550" y="863650"/>
            <a:ext cx="7620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In staff module, only staffs of MAMAKHUT can gain access to adjust the menu. However, they are required to create an account under their managers (unless they’ve already done so, then they’ll need to log in instead).</a:t>
            </a:r>
            <a:endParaRPr sz="1600"/>
          </a:p>
        </p:txBody>
      </p:sp>
      <p:pic>
        <p:nvPicPr>
          <p:cNvPr id="265" name="Google Shape;265;p39"/>
          <p:cNvPicPr preferRelativeResize="0"/>
          <p:nvPr/>
        </p:nvPicPr>
        <p:blipFill rotWithShape="1">
          <a:blip r:embed="rId3">
            <a:alphaModFix/>
          </a:blip>
          <a:srcRect l="9125" t="8225" r="8216" b="9435"/>
          <a:stretch/>
        </p:blipFill>
        <p:spPr>
          <a:xfrm>
            <a:off x="1841201" y="1917025"/>
            <a:ext cx="5461601" cy="2858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67"/>
        <p:cNvGrpSpPr/>
        <p:nvPr/>
      </p:nvGrpSpPr>
      <p:grpSpPr>
        <a:xfrm>
          <a:off x="0" y="0"/>
          <a:ext cx="0" cy="0"/>
          <a:chOff x="0" y="0"/>
          <a:chExt cx="0" cy="0"/>
        </a:xfrm>
      </p:grpSpPr>
      <p:sp>
        <p:nvSpPr>
          <p:cNvPr id="468" name="Google Shape;468;p66"/>
          <p:cNvSpPr txBox="1"/>
          <p:nvPr/>
        </p:nvSpPr>
        <p:spPr>
          <a:xfrm>
            <a:off x="901650" y="77575"/>
            <a:ext cx="7340700" cy="307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Menu Management Product List (M_productlist.jsp)</a:t>
            </a:r>
            <a:endParaRPr sz="2000" b="1">
              <a:latin typeface="DM Sans"/>
              <a:ea typeface="DM Sans"/>
              <a:cs typeface="DM Sans"/>
              <a:sym typeface="DM Sans"/>
            </a:endParaRPr>
          </a:p>
        </p:txBody>
      </p:sp>
      <p:pic>
        <p:nvPicPr>
          <p:cNvPr id="469" name="Google Shape;469;p66"/>
          <p:cNvPicPr preferRelativeResize="0"/>
          <p:nvPr/>
        </p:nvPicPr>
        <p:blipFill rotWithShape="1">
          <a:blip r:embed="rId3">
            <a:alphaModFix/>
          </a:blip>
          <a:srcRect l="1090" r="-1090"/>
          <a:stretch/>
        </p:blipFill>
        <p:spPr>
          <a:xfrm>
            <a:off x="958637" y="440888"/>
            <a:ext cx="7057300" cy="2834875"/>
          </a:xfrm>
          <a:prstGeom prst="rect">
            <a:avLst/>
          </a:prstGeom>
          <a:noFill/>
          <a:ln>
            <a:noFill/>
          </a:ln>
        </p:spPr>
      </p:pic>
      <p:pic>
        <p:nvPicPr>
          <p:cNvPr id="470" name="Google Shape;470;p66"/>
          <p:cNvPicPr preferRelativeResize="0"/>
          <p:nvPr/>
        </p:nvPicPr>
        <p:blipFill>
          <a:blip r:embed="rId4">
            <a:alphaModFix/>
          </a:blip>
          <a:stretch>
            <a:fillRect/>
          </a:stretch>
        </p:blipFill>
        <p:spPr>
          <a:xfrm>
            <a:off x="958638" y="3275775"/>
            <a:ext cx="3327899" cy="1733773"/>
          </a:xfrm>
          <a:prstGeom prst="rect">
            <a:avLst/>
          </a:prstGeom>
          <a:noFill/>
          <a:ln>
            <a:noFill/>
          </a:ln>
        </p:spPr>
      </p:pic>
      <p:sp>
        <p:nvSpPr>
          <p:cNvPr id="471" name="Google Shape;471;p66"/>
          <p:cNvSpPr txBox="1"/>
          <p:nvPr/>
        </p:nvSpPr>
        <p:spPr>
          <a:xfrm>
            <a:off x="4367863" y="3331300"/>
            <a:ext cx="38175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The product list is being displayed inside a table so that it can easily be seen but before that, the file check whether the query brings any value so that if it does not, the file will not accidentally request for a value even if it’s empty and it will result to an error occur. The delete button have a specific form action because a specific meal id is required to delete its data. The same situation with update button, it will need specific meal id to be targeted.</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75"/>
        <p:cNvGrpSpPr/>
        <p:nvPr/>
      </p:nvGrpSpPr>
      <p:grpSpPr>
        <a:xfrm>
          <a:off x="0" y="0"/>
          <a:ext cx="0" cy="0"/>
          <a:chOff x="0" y="0"/>
          <a:chExt cx="0" cy="0"/>
        </a:xfrm>
      </p:grpSpPr>
      <p:sp>
        <p:nvSpPr>
          <p:cNvPr id="476" name="Google Shape;476;p67"/>
          <p:cNvSpPr txBox="1"/>
          <p:nvPr/>
        </p:nvSpPr>
        <p:spPr>
          <a:xfrm>
            <a:off x="901650" y="431975"/>
            <a:ext cx="7340700" cy="6465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Menu Management Product Delete</a:t>
            </a:r>
            <a:endParaRPr sz="2000" b="1">
              <a:latin typeface="DM Sans"/>
              <a:ea typeface="DM Sans"/>
              <a:cs typeface="DM Sans"/>
              <a:sym typeface="DM Sans"/>
            </a:endParaRPr>
          </a:p>
          <a:p>
            <a:pPr marL="0" marR="0" lvl="0" indent="0" algn="ctr" rtl="0">
              <a:lnSpc>
                <a:spcPct val="110000"/>
              </a:lnSpc>
              <a:spcBef>
                <a:spcPts val="0"/>
              </a:spcBef>
              <a:spcAft>
                <a:spcPts val="0"/>
              </a:spcAft>
              <a:buNone/>
            </a:pPr>
            <a:r>
              <a:rPr lang="en" sz="2000" b="1">
                <a:latin typeface="DM Sans"/>
                <a:ea typeface="DM Sans"/>
                <a:cs typeface="DM Sans"/>
                <a:sym typeface="DM Sans"/>
              </a:rPr>
              <a:t>(M_deleteproduct.jsp)</a:t>
            </a:r>
            <a:endParaRPr sz="2000" b="1">
              <a:latin typeface="DM Sans"/>
              <a:ea typeface="DM Sans"/>
              <a:cs typeface="DM Sans"/>
              <a:sym typeface="DM Sans"/>
            </a:endParaRPr>
          </a:p>
        </p:txBody>
      </p:sp>
      <p:sp>
        <p:nvSpPr>
          <p:cNvPr id="477" name="Google Shape;477;p67"/>
          <p:cNvSpPr txBox="1"/>
          <p:nvPr/>
        </p:nvSpPr>
        <p:spPr>
          <a:xfrm>
            <a:off x="1990650" y="2749638"/>
            <a:ext cx="5162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Firstly, the query will retrieve the meal ID from previous page. The id will be used inside the query statement. After the statement has been executed, the alert message will appear says that “Product successfully deleted!”. Then, the file will redirect user back to M_Main.html.</a:t>
            </a:r>
            <a:endParaRPr sz="1200">
              <a:latin typeface="Calibri"/>
              <a:ea typeface="Calibri"/>
              <a:cs typeface="Calibri"/>
              <a:sym typeface="Calibri"/>
            </a:endParaRPr>
          </a:p>
        </p:txBody>
      </p:sp>
      <p:pic>
        <p:nvPicPr>
          <p:cNvPr id="478" name="Google Shape;478;p67"/>
          <p:cNvPicPr preferRelativeResize="0"/>
          <p:nvPr/>
        </p:nvPicPr>
        <p:blipFill>
          <a:blip r:embed="rId3">
            <a:alphaModFix/>
          </a:blip>
          <a:stretch>
            <a:fillRect/>
          </a:stretch>
        </p:blipFill>
        <p:spPr>
          <a:xfrm>
            <a:off x="1995338" y="1470463"/>
            <a:ext cx="5153025" cy="1200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82"/>
        <p:cNvGrpSpPr/>
        <p:nvPr/>
      </p:nvGrpSpPr>
      <p:grpSpPr>
        <a:xfrm>
          <a:off x="0" y="0"/>
          <a:ext cx="0" cy="0"/>
          <a:chOff x="0" y="0"/>
          <a:chExt cx="0" cy="0"/>
        </a:xfrm>
      </p:grpSpPr>
      <p:sp>
        <p:nvSpPr>
          <p:cNvPr id="483" name="Google Shape;483;p68"/>
          <p:cNvSpPr txBox="1"/>
          <p:nvPr/>
        </p:nvSpPr>
        <p:spPr>
          <a:xfrm>
            <a:off x="702616" y="89155"/>
            <a:ext cx="7738767" cy="338554"/>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dirty="0">
                <a:latin typeface="DM Sans"/>
                <a:ea typeface="DM Sans"/>
                <a:cs typeface="DM Sans"/>
                <a:sym typeface="DM Sans"/>
              </a:rPr>
              <a:t>Menu Management Product Update (M_updateproduct.jsp)</a:t>
            </a:r>
            <a:endParaRPr sz="2000" b="1" dirty="0">
              <a:latin typeface="DM Sans"/>
              <a:ea typeface="DM Sans"/>
              <a:cs typeface="DM Sans"/>
              <a:sym typeface="DM Sans"/>
            </a:endParaRPr>
          </a:p>
        </p:txBody>
      </p:sp>
      <p:pic>
        <p:nvPicPr>
          <p:cNvPr id="484" name="Google Shape;484;p68"/>
          <p:cNvPicPr preferRelativeResize="0"/>
          <p:nvPr/>
        </p:nvPicPr>
        <p:blipFill>
          <a:blip r:embed="rId3">
            <a:alphaModFix/>
          </a:blip>
          <a:stretch>
            <a:fillRect/>
          </a:stretch>
        </p:blipFill>
        <p:spPr>
          <a:xfrm>
            <a:off x="447925" y="1251325"/>
            <a:ext cx="2755450" cy="3815699"/>
          </a:xfrm>
          <a:prstGeom prst="rect">
            <a:avLst/>
          </a:prstGeom>
          <a:noFill/>
          <a:ln>
            <a:noFill/>
          </a:ln>
        </p:spPr>
      </p:pic>
      <p:pic>
        <p:nvPicPr>
          <p:cNvPr id="485" name="Google Shape;485;p68"/>
          <p:cNvPicPr preferRelativeResize="0"/>
          <p:nvPr/>
        </p:nvPicPr>
        <p:blipFill>
          <a:blip r:embed="rId4">
            <a:alphaModFix/>
          </a:blip>
          <a:stretch>
            <a:fillRect/>
          </a:stretch>
        </p:blipFill>
        <p:spPr>
          <a:xfrm>
            <a:off x="3263200" y="1123763"/>
            <a:ext cx="2459200" cy="2119525"/>
          </a:xfrm>
          <a:prstGeom prst="rect">
            <a:avLst/>
          </a:prstGeom>
          <a:noFill/>
          <a:ln>
            <a:noFill/>
          </a:ln>
        </p:spPr>
      </p:pic>
      <p:sp>
        <p:nvSpPr>
          <p:cNvPr id="486" name="Google Shape;486;p68"/>
          <p:cNvSpPr txBox="1"/>
          <p:nvPr/>
        </p:nvSpPr>
        <p:spPr>
          <a:xfrm>
            <a:off x="901649" y="338255"/>
            <a:ext cx="7340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Calibri"/>
                <a:ea typeface="Calibri"/>
                <a:cs typeface="Calibri"/>
                <a:sym typeface="Calibri"/>
              </a:rPr>
              <a:t>Before anything, a query of (</a:t>
            </a:r>
            <a:r>
              <a:rPr lang="en" sz="1200" b="1" dirty="0">
                <a:latin typeface="Calibri"/>
                <a:ea typeface="Calibri"/>
                <a:cs typeface="Calibri"/>
                <a:sym typeface="Calibri"/>
              </a:rPr>
              <a:t>“Select meal_id, meal_name, takeaway_price, dinein_price, meal_desc from meal where meal_id='" + request.getParameter("uid%") + "'"</a:t>
            </a:r>
            <a:r>
              <a:rPr lang="en" sz="1200" dirty="0">
                <a:latin typeface="Calibri"/>
                <a:ea typeface="Calibri"/>
                <a:cs typeface="Calibri"/>
                <a:sym typeface="Calibri"/>
              </a:rPr>
              <a:t>) is being executed to retrieve the data from MEAL table with the specific meal ID. This is to show user the current details of the meal and allow them to compare with the new details they about to modify.</a:t>
            </a:r>
            <a:endParaRPr sz="1200" dirty="0">
              <a:latin typeface="Calibri"/>
              <a:ea typeface="Calibri"/>
              <a:cs typeface="Calibri"/>
              <a:sym typeface="Calibri"/>
            </a:endParaRPr>
          </a:p>
        </p:txBody>
      </p:sp>
      <p:pic>
        <p:nvPicPr>
          <p:cNvPr id="487" name="Google Shape;487;p68"/>
          <p:cNvPicPr preferRelativeResize="0"/>
          <p:nvPr/>
        </p:nvPicPr>
        <p:blipFill>
          <a:blip r:embed="rId5">
            <a:alphaModFix/>
          </a:blip>
          <a:stretch>
            <a:fillRect/>
          </a:stretch>
        </p:blipFill>
        <p:spPr>
          <a:xfrm>
            <a:off x="3263200" y="3283225"/>
            <a:ext cx="5077286" cy="1783801"/>
          </a:xfrm>
          <a:prstGeom prst="rect">
            <a:avLst/>
          </a:prstGeom>
          <a:noFill/>
          <a:ln>
            <a:noFill/>
          </a:ln>
        </p:spPr>
      </p:pic>
      <p:sp>
        <p:nvSpPr>
          <p:cNvPr id="488" name="Google Shape;488;p68"/>
          <p:cNvSpPr txBox="1"/>
          <p:nvPr/>
        </p:nvSpPr>
        <p:spPr>
          <a:xfrm>
            <a:off x="5722400" y="1075325"/>
            <a:ext cx="33642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This table is to display the current details that being retrieve from the database. Meanwhile, the table at the bottom contain textfields to receive input from the user and update the data to the database. On submit, this form will redirect to validateForm() function to validate each textfields whether they have value or not. Next, We can see that meal ID is still being carried to the next page (M_updateproductpost.jsp). This is for the query to execute the update statement with the targeted meal ID.</a:t>
            </a:r>
            <a:endParaRPr sz="12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492"/>
        <p:cNvGrpSpPr/>
        <p:nvPr/>
      </p:nvGrpSpPr>
      <p:grpSpPr>
        <a:xfrm>
          <a:off x="0" y="0"/>
          <a:ext cx="0" cy="0"/>
          <a:chOff x="0" y="0"/>
          <a:chExt cx="0" cy="0"/>
        </a:xfrm>
      </p:grpSpPr>
      <p:sp>
        <p:nvSpPr>
          <p:cNvPr id="493" name="Google Shape;493;p69"/>
          <p:cNvSpPr txBox="1"/>
          <p:nvPr/>
        </p:nvSpPr>
        <p:spPr>
          <a:xfrm>
            <a:off x="901650" y="124900"/>
            <a:ext cx="7340700" cy="6465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Menu Management Product Update</a:t>
            </a:r>
            <a:endParaRPr sz="2000" b="1">
              <a:latin typeface="DM Sans"/>
              <a:ea typeface="DM Sans"/>
              <a:cs typeface="DM Sans"/>
              <a:sym typeface="DM Sans"/>
            </a:endParaRPr>
          </a:p>
          <a:p>
            <a:pPr marL="0" marR="0" lvl="0" indent="0" algn="ctr" rtl="0">
              <a:lnSpc>
                <a:spcPct val="110000"/>
              </a:lnSpc>
              <a:spcBef>
                <a:spcPts val="0"/>
              </a:spcBef>
              <a:spcAft>
                <a:spcPts val="0"/>
              </a:spcAft>
              <a:buNone/>
            </a:pPr>
            <a:r>
              <a:rPr lang="en" sz="2000" b="1">
                <a:latin typeface="DM Sans"/>
                <a:ea typeface="DM Sans"/>
                <a:cs typeface="DM Sans"/>
                <a:sym typeface="DM Sans"/>
              </a:rPr>
              <a:t>(M_updateproductpost.jsp)</a:t>
            </a:r>
            <a:endParaRPr sz="2000" b="1">
              <a:latin typeface="DM Sans"/>
              <a:ea typeface="DM Sans"/>
              <a:cs typeface="DM Sans"/>
              <a:sym typeface="DM Sans"/>
            </a:endParaRPr>
          </a:p>
        </p:txBody>
      </p:sp>
      <p:sp>
        <p:nvSpPr>
          <p:cNvPr id="494" name="Google Shape;494;p69"/>
          <p:cNvSpPr txBox="1"/>
          <p:nvPr/>
        </p:nvSpPr>
        <p:spPr>
          <a:xfrm>
            <a:off x="5718025" y="1211713"/>
            <a:ext cx="2308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Firstly, these variables are being declared with the value from the previous form.</a:t>
            </a:r>
            <a:endParaRPr sz="1200">
              <a:latin typeface="Calibri"/>
              <a:ea typeface="Calibri"/>
              <a:cs typeface="Calibri"/>
              <a:sym typeface="Calibri"/>
            </a:endParaRPr>
          </a:p>
        </p:txBody>
      </p:sp>
      <p:pic>
        <p:nvPicPr>
          <p:cNvPr id="495" name="Google Shape;495;p69"/>
          <p:cNvPicPr preferRelativeResize="0"/>
          <p:nvPr/>
        </p:nvPicPr>
        <p:blipFill>
          <a:blip r:embed="rId3">
            <a:alphaModFix/>
          </a:blip>
          <a:stretch>
            <a:fillRect/>
          </a:stretch>
        </p:blipFill>
        <p:spPr>
          <a:xfrm>
            <a:off x="1117450" y="1119200"/>
            <a:ext cx="4600575" cy="923925"/>
          </a:xfrm>
          <a:prstGeom prst="rect">
            <a:avLst/>
          </a:prstGeom>
          <a:noFill/>
          <a:ln>
            <a:noFill/>
          </a:ln>
        </p:spPr>
      </p:pic>
      <p:pic>
        <p:nvPicPr>
          <p:cNvPr id="496" name="Google Shape;496;p69"/>
          <p:cNvPicPr preferRelativeResize="0"/>
          <p:nvPr/>
        </p:nvPicPr>
        <p:blipFill>
          <a:blip r:embed="rId4">
            <a:alphaModFix/>
          </a:blip>
          <a:stretch>
            <a:fillRect/>
          </a:stretch>
        </p:blipFill>
        <p:spPr>
          <a:xfrm>
            <a:off x="1117450" y="2097825"/>
            <a:ext cx="6882400" cy="1645475"/>
          </a:xfrm>
          <a:prstGeom prst="rect">
            <a:avLst/>
          </a:prstGeom>
          <a:noFill/>
          <a:ln>
            <a:noFill/>
          </a:ln>
        </p:spPr>
      </p:pic>
      <p:sp>
        <p:nvSpPr>
          <p:cNvPr id="497" name="Google Shape;497;p69"/>
          <p:cNvSpPr txBox="1"/>
          <p:nvPr/>
        </p:nvSpPr>
        <p:spPr>
          <a:xfrm>
            <a:off x="2444250" y="3743300"/>
            <a:ext cx="42555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Next, the sql statement is being executed updating each column with their value from previous form. After that, an alert message pop up notifying the user that “Product successfully updated!” and redirect user to M_Main.html.</a:t>
            </a:r>
            <a:endParaRPr sz="12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01"/>
        <p:cNvGrpSpPr/>
        <p:nvPr/>
      </p:nvGrpSpPr>
      <p:grpSpPr>
        <a:xfrm>
          <a:off x="0" y="0"/>
          <a:ext cx="0" cy="0"/>
          <a:chOff x="0" y="0"/>
          <a:chExt cx="0" cy="0"/>
        </a:xfrm>
      </p:grpSpPr>
      <p:sp>
        <p:nvSpPr>
          <p:cNvPr id="502" name="Google Shape;502;p70"/>
          <p:cNvSpPr txBox="1"/>
          <p:nvPr/>
        </p:nvSpPr>
        <p:spPr>
          <a:xfrm>
            <a:off x="1062175" y="124900"/>
            <a:ext cx="7340700" cy="6465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Menu Management Add Product</a:t>
            </a:r>
            <a:endParaRPr sz="2000" b="1">
              <a:latin typeface="DM Sans"/>
              <a:ea typeface="DM Sans"/>
              <a:cs typeface="DM Sans"/>
              <a:sym typeface="DM Sans"/>
            </a:endParaRPr>
          </a:p>
          <a:p>
            <a:pPr marL="0" marR="0" lvl="0" indent="0" algn="ctr" rtl="0">
              <a:lnSpc>
                <a:spcPct val="110000"/>
              </a:lnSpc>
              <a:spcBef>
                <a:spcPts val="0"/>
              </a:spcBef>
              <a:spcAft>
                <a:spcPts val="0"/>
              </a:spcAft>
              <a:buNone/>
            </a:pPr>
            <a:r>
              <a:rPr lang="en" sz="2000" b="1">
                <a:latin typeface="DM Sans"/>
                <a:ea typeface="DM Sans"/>
                <a:cs typeface="DM Sans"/>
                <a:sym typeface="DM Sans"/>
              </a:rPr>
              <a:t>(M_addproduct.html)</a:t>
            </a:r>
            <a:endParaRPr sz="2000" b="1">
              <a:latin typeface="DM Sans"/>
              <a:ea typeface="DM Sans"/>
              <a:cs typeface="DM Sans"/>
              <a:sym typeface="DM Sans"/>
            </a:endParaRPr>
          </a:p>
        </p:txBody>
      </p:sp>
      <p:sp>
        <p:nvSpPr>
          <p:cNvPr id="503" name="Google Shape;503;p70"/>
          <p:cNvSpPr txBox="1"/>
          <p:nvPr/>
        </p:nvSpPr>
        <p:spPr>
          <a:xfrm>
            <a:off x="5629025" y="2615950"/>
            <a:ext cx="26133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This file contains textfields inside a table to receive inputs from the user regarding the new meal details. On submit, the form will redirect to validateForm() function to observe whether each textfield has been filled or not. We can see that there is no validation for meal description. This is to allow user to add product comfortably in any kind of situation. The meal description can always be updated after it has been created.</a:t>
            </a:r>
            <a:endParaRPr sz="1200">
              <a:latin typeface="Calibri"/>
              <a:ea typeface="Calibri"/>
              <a:cs typeface="Calibri"/>
              <a:sym typeface="Calibri"/>
            </a:endParaRPr>
          </a:p>
        </p:txBody>
      </p:sp>
      <p:pic>
        <p:nvPicPr>
          <p:cNvPr id="504" name="Google Shape;504;p70"/>
          <p:cNvPicPr preferRelativeResize="0"/>
          <p:nvPr/>
        </p:nvPicPr>
        <p:blipFill>
          <a:blip r:embed="rId3">
            <a:alphaModFix/>
          </a:blip>
          <a:stretch>
            <a:fillRect/>
          </a:stretch>
        </p:blipFill>
        <p:spPr>
          <a:xfrm>
            <a:off x="1143400" y="591550"/>
            <a:ext cx="2018075" cy="1980200"/>
          </a:xfrm>
          <a:prstGeom prst="rect">
            <a:avLst/>
          </a:prstGeom>
          <a:noFill/>
          <a:ln>
            <a:noFill/>
          </a:ln>
        </p:spPr>
      </p:pic>
      <p:pic>
        <p:nvPicPr>
          <p:cNvPr id="505" name="Google Shape;505;p70"/>
          <p:cNvPicPr preferRelativeResize="0"/>
          <p:nvPr/>
        </p:nvPicPr>
        <p:blipFill>
          <a:blip r:embed="rId4">
            <a:alphaModFix/>
          </a:blip>
          <a:stretch>
            <a:fillRect/>
          </a:stretch>
        </p:blipFill>
        <p:spPr>
          <a:xfrm>
            <a:off x="3216601" y="886326"/>
            <a:ext cx="4621325" cy="1685425"/>
          </a:xfrm>
          <a:prstGeom prst="rect">
            <a:avLst/>
          </a:prstGeom>
          <a:noFill/>
          <a:ln>
            <a:noFill/>
          </a:ln>
        </p:spPr>
      </p:pic>
      <p:pic>
        <p:nvPicPr>
          <p:cNvPr id="506" name="Google Shape;506;p70"/>
          <p:cNvPicPr preferRelativeResize="0"/>
          <p:nvPr/>
        </p:nvPicPr>
        <p:blipFill>
          <a:blip r:embed="rId5">
            <a:alphaModFix/>
          </a:blip>
          <a:stretch>
            <a:fillRect/>
          </a:stretch>
        </p:blipFill>
        <p:spPr>
          <a:xfrm>
            <a:off x="194250" y="2615946"/>
            <a:ext cx="5379426" cy="2398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10"/>
        <p:cNvGrpSpPr/>
        <p:nvPr/>
      </p:nvGrpSpPr>
      <p:grpSpPr>
        <a:xfrm>
          <a:off x="0" y="0"/>
          <a:ext cx="0" cy="0"/>
          <a:chOff x="0" y="0"/>
          <a:chExt cx="0" cy="0"/>
        </a:xfrm>
      </p:grpSpPr>
      <p:sp>
        <p:nvSpPr>
          <p:cNvPr id="511" name="Google Shape;511;p71"/>
          <p:cNvSpPr txBox="1"/>
          <p:nvPr/>
        </p:nvSpPr>
        <p:spPr>
          <a:xfrm>
            <a:off x="901650" y="124900"/>
            <a:ext cx="7340700" cy="6465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Menu Management Add Product</a:t>
            </a:r>
            <a:endParaRPr sz="2000" b="1">
              <a:latin typeface="DM Sans"/>
              <a:ea typeface="DM Sans"/>
              <a:cs typeface="DM Sans"/>
              <a:sym typeface="DM Sans"/>
            </a:endParaRPr>
          </a:p>
          <a:p>
            <a:pPr marL="0" marR="0" lvl="0" indent="0" algn="ctr" rtl="0">
              <a:lnSpc>
                <a:spcPct val="110000"/>
              </a:lnSpc>
              <a:spcBef>
                <a:spcPts val="0"/>
              </a:spcBef>
              <a:spcAft>
                <a:spcPts val="0"/>
              </a:spcAft>
              <a:buNone/>
            </a:pPr>
            <a:r>
              <a:rPr lang="en" sz="2000" b="1">
                <a:latin typeface="DM Sans"/>
                <a:ea typeface="DM Sans"/>
                <a:cs typeface="DM Sans"/>
                <a:sym typeface="DM Sans"/>
              </a:rPr>
              <a:t>(M_addproduct.jsp)</a:t>
            </a:r>
            <a:endParaRPr sz="2000" b="1">
              <a:latin typeface="DM Sans"/>
              <a:ea typeface="DM Sans"/>
              <a:cs typeface="DM Sans"/>
              <a:sym typeface="DM Sans"/>
            </a:endParaRPr>
          </a:p>
        </p:txBody>
      </p:sp>
      <p:sp>
        <p:nvSpPr>
          <p:cNvPr id="512" name="Google Shape;512;p71"/>
          <p:cNvSpPr txBox="1"/>
          <p:nvPr/>
        </p:nvSpPr>
        <p:spPr>
          <a:xfrm>
            <a:off x="5718025" y="1211713"/>
            <a:ext cx="2308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Firstly, these variables are being declared with the value from the previous form.</a:t>
            </a:r>
            <a:endParaRPr sz="1200">
              <a:latin typeface="Calibri"/>
              <a:ea typeface="Calibri"/>
              <a:cs typeface="Calibri"/>
              <a:sym typeface="Calibri"/>
            </a:endParaRPr>
          </a:p>
        </p:txBody>
      </p:sp>
      <p:sp>
        <p:nvSpPr>
          <p:cNvPr id="513" name="Google Shape;513;p71"/>
          <p:cNvSpPr txBox="1"/>
          <p:nvPr/>
        </p:nvSpPr>
        <p:spPr>
          <a:xfrm>
            <a:off x="5994950" y="2564650"/>
            <a:ext cx="2679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Next, the sql statement is being executed inserting each column with their value from previous form. After that, an alert message pop up notifying the user that “Product successfully added!” and redirect user to M_Main.html.</a:t>
            </a:r>
            <a:endParaRPr sz="1200">
              <a:latin typeface="Calibri"/>
              <a:ea typeface="Calibri"/>
              <a:cs typeface="Calibri"/>
              <a:sym typeface="Calibri"/>
            </a:endParaRPr>
          </a:p>
        </p:txBody>
      </p:sp>
      <p:pic>
        <p:nvPicPr>
          <p:cNvPr id="514" name="Google Shape;514;p71"/>
          <p:cNvPicPr preferRelativeResize="0"/>
          <p:nvPr/>
        </p:nvPicPr>
        <p:blipFill>
          <a:blip r:embed="rId3">
            <a:alphaModFix/>
          </a:blip>
          <a:stretch>
            <a:fillRect/>
          </a:stretch>
        </p:blipFill>
        <p:spPr>
          <a:xfrm>
            <a:off x="1117450" y="1181125"/>
            <a:ext cx="4324350" cy="800100"/>
          </a:xfrm>
          <a:prstGeom prst="rect">
            <a:avLst/>
          </a:prstGeom>
          <a:noFill/>
          <a:ln>
            <a:noFill/>
          </a:ln>
        </p:spPr>
      </p:pic>
      <p:pic>
        <p:nvPicPr>
          <p:cNvPr id="515" name="Google Shape;515;p71"/>
          <p:cNvPicPr preferRelativeResize="0"/>
          <p:nvPr/>
        </p:nvPicPr>
        <p:blipFill>
          <a:blip r:embed="rId4">
            <a:alphaModFix/>
          </a:blip>
          <a:stretch>
            <a:fillRect/>
          </a:stretch>
        </p:blipFill>
        <p:spPr>
          <a:xfrm>
            <a:off x="1117438" y="2074675"/>
            <a:ext cx="4810125" cy="2457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19"/>
        <p:cNvGrpSpPr/>
        <p:nvPr/>
      </p:nvGrpSpPr>
      <p:grpSpPr>
        <a:xfrm>
          <a:off x="0" y="0"/>
          <a:ext cx="0" cy="0"/>
          <a:chOff x="0" y="0"/>
          <a:chExt cx="0" cy="0"/>
        </a:xfrm>
      </p:grpSpPr>
      <p:sp>
        <p:nvSpPr>
          <p:cNvPr id="520" name="Google Shape;520;p72"/>
          <p:cNvSpPr txBox="1"/>
          <p:nvPr/>
        </p:nvSpPr>
        <p:spPr>
          <a:xfrm>
            <a:off x="761550" y="178575"/>
            <a:ext cx="7620900" cy="461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3000" b="1">
                <a:latin typeface="DM Sans"/>
                <a:ea typeface="DM Sans"/>
                <a:cs typeface="DM Sans"/>
                <a:sym typeface="DM Sans"/>
              </a:rPr>
              <a:t>Web Ordering Database</a:t>
            </a:r>
            <a:endParaRPr sz="700"/>
          </a:p>
        </p:txBody>
      </p:sp>
      <p:sp>
        <p:nvSpPr>
          <p:cNvPr id="521" name="Google Shape;521;p72"/>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522" name="Google Shape;522;p72"/>
          <p:cNvSpPr txBox="1"/>
          <p:nvPr/>
        </p:nvSpPr>
        <p:spPr>
          <a:xfrm>
            <a:off x="2960850" y="1144300"/>
            <a:ext cx="3222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create table CUSTOMER (</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CUSTOMER_ID number (4) NOT NULL ,</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TABLE_NO number (6) NOT NULL, </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SPECIAL_REQUEST varchar2 (50));</a:t>
            </a:r>
            <a:endParaRPr>
              <a:latin typeface="Calibri"/>
              <a:ea typeface="Calibri"/>
              <a:cs typeface="Calibri"/>
              <a:sym typeface="Calibri"/>
            </a:endParaRPr>
          </a:p>
        </p:txBody>
      </p:sp>
      <p:pic>
        <p:nvPicPr>
          <p:cNvPr id="523" name="Google Shape;523;p72"/>
          <p:cNvPicPr preferRelativeResize="0"/>
          <p:nvPr/>
        </p:nvPicPr>
        <p:blipFill>
          <a:blip r:embed="rId3">
            <a:alphaModFix/>
          </a:blip>
          <a:stretch>
            <a:fillRect/>
          </a:stretch>
        </p:blipFill>
        <p:spPr>
          <a:xfrm>
            <a:off x="1657350" y="2571750"/>
            <a:ext cx="5829300" cy="167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27"/>
        <p:cNvGrpSpPr/>
        <p:nvPr/>
      </p:nvGrpSpPr>
      <p:grpSpPr>
        <a:xfrm>
          <a:off x="0" y="0"/>
          <a:ext cx="0" cy="0"/>
          <a:chOff x="0" y="0"/>
          <a:chExt cx="0" cy="0"/>
        </a:xfrm>
      </p:grpSpPr>
      <p:sp>
        <p:nvSpPr>
          <p:cNvPr id="528" name="Google Shape;528;p73"/>
          <p:cNvSpPr txBox="1"/>
          <p:nvPr/>
        </p:nvSpPr>
        <p:spPr>
          <a:xfrm>
            <a:off x="761550" y="178575"/>
            <a:ext cx="7620900" cy="461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3000" b="1">
                <a:latin typeface="DM Sans"/>
                <a:ea typeface="DM Sans"/>
                <a:cs typeface="DM Sans"/>
                <a:sym typeface="DM Sans"/>
              </a:rPr>
              <a:t>Web Ordering Database</a:t>
            </a:r>
            <a:endParaRPr sz="700"/>
          </a:p>
        </p:txBody>
      </p:sp>
      <p:sp>
        <p:nvSpPr>
          <p:cNvPr id="529" name="Google Shape;529;p73"/>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530" name="Google Shape;530;p73"/>
          <p:cNvSpPr txBox="1"/>
          <p:nvPr/>
        </p:nvSpPr>
        <p:spPr>
          <a:xfrm>
            <a:off x="2960850" y="863650"/>
            <a:ext cx="3222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CREATE TABLE ORDERTABLE (</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order_id NUMBER GENERATED BY DEFAULT ON NULL AS IDENTITY,</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table_no NUMBER,</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order_time TIMESTAMP DEFAULT CURRENT_TIMESTAMP);</a:t>
            </a:r>
            <a:endParaRPr>
              <a:latin typeface="Calibri"/>
              <a:ea typeface="Calibri"/>
              <a:cs typeface="Calibri"/>
              <a:sym typeface="Calibri"/>
            </a:endParaRPr>
          </a:p>
        </p:txBody>
      </p:sp>
      <p:pic>
        <p:nvPicPr>
          <p:cNvPr id="531" name="Google Shape;531;p73"/>
          <p:cNvPicPr preferRelativeResize="0"/>
          <p:nvPr/>
        </p:nvPicPr>
        <p:blipFill>
          <a:blip r:embed="rId3">
            <a:alphaModFix/>
          </a:blip>
          <a:stretch>
            <a:fillRect/>
          </a:stretch>
        </p:blipFill>
        <p:spPr>
          <a:xfrm>
            <a:off x="1166813" y="2519450"/>
            <a:ext cx="6810375" cy="1800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35"/>
        <p:cNvGrpSpPr/>
        <p:nvPr/>
      </p:nvGrpSpPr>
      <p:grpSpPr>
        <a:xfrm>
          <a:off x="0" y="0"/>
          <a:ext cx="0" cy="0"/>
          <a:chOff x="0" y="0"/>
          <a:chExt cx="0" cy="0"/>
        </a:xfrm>
      </p:grpSpPr>
      <p:sp>
        <p:nvSpPr>
          <p:cNvPr id="536" name="Google Shape;536;p74"/>
          <p:cNvSpPr txBox="1"/>
          <p:nvPr/>
        </p:nvSpPr>
        <p:spPr>
          <a:xfrm>
            <a:off x="761550" y="178575"/>
            <a:ext cx="7620900" cy="461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3000" b="1">
                <a:latin typeface="DM Sans"/>
                <a:ea typeface="DM Sans"/>
                <a:cs typeface="DM Sans"/>
                <a:sym typeface="DM Sans"/>
              </a:rPr>
              <a:t>Web Ordering Database</a:t>
            </a:r>
            <a:endParaRPr sz="700"/>
          </a:p>
        </p:txBody>
      </p:sp>
      <p:sp>
        <p:nvSpPr>
          <p:cNvPr id="537" name="Google Shape;537;p74"/>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538" name="Google Shape;538;p74"/>
          <p:cNvSpPr txBox="1"/>
          <p:nvPr/>
        </p:nvSpPr>
        <p:spPr>
          <a:xfrm>
            <a:off x="2960850" y="706975"/>
            <a:ext cx="32223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CREATE TABLE ORDEREDMEAL (</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id NUMBER GENERATED BY DEFAULT ON NULL AS IDENTITY,</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meal_id varchar2(4) NOT NULL,</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meal_name varchar2(30) NOT NULL,</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quantity number NOT NULL,</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Price number NOT NULL,</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Table_No varchar2 (6) ,</a:t>
            </a:r>
            <a:endParaRPr sz="1200">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COI varchar2 (2)</a:t>
            </a:r>
            <a:r>
              <a:rPr lang="en" sz="1200">
                <a:latin typeface="Calibri"/>
                <a:ea typeface="Calibri"/>
                <a:cs typeface="Calibri"/>
                <a:sym typeface="Calibri"/>
              </a:rPr>
              <a:t>);</a:t>
            </a:r>
            <a:endParaRPr>
              <a:latin typeface="Calibri"/>
              <a:ea typeface="Calibri"/>
              <a:cs typeface="Calibri"/>
              <a:sym typeface="Calibri"/>
            </a:endParaRPr>
          </a:p>
        </p:txBody>
      </p:sp>
      <p:pic>
        <p:nvPicPr>
          <p:cNvPr id="539" name="Google Shape;539;p74"/>
          <p:cNvPicPr preferRelativeResize="0"/>
          <p:nvPr/>
        </p:nvPicPr>
        <p:blipFill>
          <a:blip r:embed="rId3">
            <a:alphaModFix/>
          </a:blip>
          <a:stretch>
            <a:fillRect/>
          </a:stretch>
        </p:blipFill>
        <p:spPr>
          <a:xfrm>
            <a:off x="1716425" y="2638463"/>
            <a:ext cx="5791200" cy="2238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43"/>
        <p:cNvGrpSpPr/>
        <p:nvPr/>
      </p:nvGrpSpPr>
      <p:grpSpPr>
        <a:xfrm>
          <a:off x="0" y="0"/>
          <a:ext cx="0" cy="0"/>
          <a:chOff x="0" y="0"/>
          <a:chExt cx="0" cy="0"/>
        </a:xfrm>
      </p:grpSpPr>
      <p:sp>
        <p:nvSpPr>
          <p:cNvPr id="544" name="Google Shape;544;p75"/>
          <p:cNvSpPr txBox="1"/>
          <p:nvPr/>
        </p:nvSpPr>
        <p:spPr>
          <a:xfrm>
            <a:off x="0" y="0"/>
            <a:ext cx="8181900" cy="646500"/>
          </a:xfrm>
          <a:prstGeom prst="rect">
            <a:avLst/>
          </a:prstGeom>
          <a:noFill/>
          <a:ln>
            <a:noFill/>
          </a:ln>
        </p:spPr>
        <p:txBody>
          <a:bodyPr spcFirstLastPara="1" wrap="square" lIns="91425" tIns="91425" rIns="91425" bIns="91425" anchor="t" anchorCtr="0">
            <a:spAutoFit/>
          </a:bodyPr>
          <a:lstStyle/>
          <a:p>
            <a:pPr marL="0" lvl="0" indent="0" algn="ctr" rtl="0">
              <a:lnSpc>
                <a:spcPct val="110000"/>
              </a:lnSpc>
              <a:spcBef>
                <a:spcPts val="0"/>
              </a:spcBef>
              <a:spcAft>
                <a:spcPts val="0"/>
              </a:spcAft>
              <a:buNone/>
            </a:pPr>
            <a:r>
              <a:rPr lang="en" sz="3000" b="1">
                <a:solidFill>
                  <a:schemeClr val="dk1"/>
                </a:solidFill>
                <a:latin typeface="DM Sans"/>
                <a:ea typeface="DM Sans"/>
                <a:cs typeface="DM Sans"/>
                <a:sym typeface="DM Sans"/>
              </a:rPr>
              <a:t>Web-Ordering Module Demo</a:t>
            </a:r>
            <a:endParaRPr sz="700">
              <a:solidFill>
                <a:schemeClr val="dk1"/>
              </a:solidFill>
            </a:endParaRPr>
          </a:p>
        </p:txBody>
      </p:sp>
      <p:sp>
        <p:nvSpPr>
          <p:cNvPr id="545" name="Google Shape;545;p75"/>
          <p:cNvSpPr txBox="1"/>
          <p:nvPr/>
        </p:nvSpPr>
        <p:spPr>
          <a:xfrm>
            <a:off x="659100" y="833350"/>
            <a:ext cx="78108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In web-ordering module, we designed it for the customers to make their orders. Customers will be directed to the MAMAKHUT interface that will provide functionality for customers to key in : </a:t>
            </a:r>
            <a:endParaRPr sz="1100"/>
          </a:p>
          <a:p>
            <a:pPr marL="0" lvl="0" indent="0" algn="l" rtl="0">
              <a:spcBef>
                <a:spcPts val="0"/>
              </a:spcBef>
              <a:spcAft>
                <a:spcPts val="0"/>
              </a:spcAft>
              <a:buNone/>
            </a:pPr>
            <a:endParaRPr sz="1100"/>
          </a:p>
          <a:p>
            <a:pPr marL="457200" lvl="0" indent="-298450" algn="l" rtl="0">
              <a:spcBef>
                <a:spcPts val="0"/>
              </a:spcBef>
              <a:spcAft>
                <a:spcPts val="0"/>
              </a:spcAft>
              <a:buSzPts val="1100"/>
              <a:buChar char="●"/>
            </a:pPr>
            <a:r>
              <a:rPr lang="en" sz="1100"/>
              <a:t> Table number </a:t>
            </a:r>
            <a:endParaRPr sz="1100"/>
          </a:p>
          <a:p>
            <a:pPr marL="457200" lvl="0" indent="-298450" algn="l" rtl="0">
              <a:spcBef>
                <a:spcPts val="0"/>
              </a:spcBef>
              <a:spcAft>
                <a:spcPts val="0"/>
              </a:spcAft>
              <a:buSzPts val="1100"/>
              <a:buChar char="●"/>
            </a:pPr>
            <a:r>
              <a:rPr lang="en" sz="1100"/>
              <a:t> Preferences to dine-in or takeaway</a:t>
            </a:r>
            <a:endParaRPr sz="1100"/>
          </a:p>
        </p:txBody>
      </p:sp>
      <p:pic>
        <p:nvPicPr>
          <p:cNvPr id="546" name="Google Shape;546;p75"/>
          <p:cNvPicPr preferRelativeResize="0"/>
          <p:nvPr/>
        </p:nvPicPr>
        <p:blipFill>
          <a:blip r:embed="rId3">
            <a:alphaModFix/>
          </a:blip>
          <a:stretch>
            <a:fillRect/>
          </a:stretch>
        </p:blipFill>
        <p:spPr>
          <a:xfrm>
            <a:off x="1689375" y="2202125"/>
            <a:ext cx="4803150" cy="254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269"/>
        <p:cNvGrpSpPr/>
        <p:nvPr/>
      </p:nvGrpSpPr>
      <p:grpSpPr>
        <a:xfrm>
          <a:off x="0" y="0"/>
          <a:ext cx="0" cy="0"/>
          <a:chOff x="0" y="0"/>
          <a:chExt cx="0" cy="0"/>
        </a:xfrm>
      </p:grpSpPr>
      <p:sp>
        <p:nvSpPr>
          <p:cNvPr id="270" name="Google Shape;270;p40"/>
          <p:cNvSpPr txBox="1"/>
          <p:nvPr/>
        </p:nvSpPr>
        <p:spPr>
          <a:xfrm>
            <a:off x="761550" y="271975"/>
            <a:ext cx="7620900" cy="307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Staff Menu Source Code (S_Menu.html)</a:t>
            </a:r>
            <a:endParaRPr sz="2000"/>
          </a:p>
        </p:txBody>
      </p:sp>
      <p:sp>
        <p:nvSpPr>
          <p:cNvPr id="271" name="Google Shape;271;p40"/>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2" name="Google Shape;272;p40"/>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73" name="Google Shape;273;p40"/>
          <p:cNvPicPr preferRelativeResize="0"/>
          <p:nvPr/>
        </p:nvPicPr>
        <p:blipFill>
          <a:blip r:embed="rId3">
            <a:alphaModFix/>
          </a:blip>
          <a:stretch>
            <a:fillRect/>
          </a:stretch>
        </p:blipFill>
        <p:spPr>
          <a:xfrm>
            <a:off x="1982675" y="579775"/>
            <a:ext cx="5178641" cy="3007350"/>
          </a:xfrm>
          <a:prstGeom prst="rect">
            <a:avLst/>
          </a:prstGeom>
          <a:noFill/>
          <a:ln>
            <a:noFill/>
          </a:ln>
        </p:spPr>
      </p:pic>
      <p:pic>
        <p:nvPicPr>
          <p:cNvPr id="274" name="Google Shape;274;p40"/>
          <p:cNvPicPr preferRelativeResize="0"/>
          <p:nvPr/>
        </p:nvPicPr>
        <p:blipFill>
          <a:blip r:embed="rId4">
            <a:alphaModFix/>
          </a:blip>
          <a:stretch>
            <a:fillRect/>
          </a:stretch>
        </p:blipFill>
        <p:spPr>
          <a:xfrm>
            <a:off x="552913" y="3587126"/>
            <a:ext cx="8038175" cy="14340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50"/>
        <p:cNvGrpSpPr/>
        <p:nvPr/>
      </p:nvGrpSpPr>
      <p:grpSpPr>
        <a:xfrm>
          <a:off x="0" y="0"/>
          <a:ext cx="0" cy="0"/>
          <a:chOff x="0" y="0"/>
          <a:chExt cx="0" cy="0"/>
        </a:xfrm>
      </p:grpSpPr>
      <p:pic>
        <p:nvPicPr>
          <p:cNvPr id="551" name="Google Shape;551;p76"/>
          <p:cNvPicPr preferRelativeResize="0"/>
          <p:nvPr/>
        </p:nvPicPr>
        <p:blipFill>
          <a:blip r:embed="rId3">
            <a:alphaModFix/>
          </a:blip>
          <a:stretch>
            <a:fillRect/>
          </a:stretch>
        </p:blipFill>
        <p:spPr>
          <a:xfrm>
            <a:off x="5478175" y="681850"/>
            <a:ext cx="3391624" cy="1733975"/>
          </a:xfrm>
          <a:prstGeom prst="rect">
            <a:avLst/>
          </a:prstGeom>
          <a:noFill/>
          <a:ln>
            <a:noFill/>
          </a:ln>
        </p:spPr>
      </p:pic>
      <p:pic>
        <p:nvPicPr>
          <p:cNvPr id="552" name="Google Shape;552;p76"/>
          <p:cNvPicPr preferRelativeResize="0"/>
          <p:nvPr/>
        </p:nvPicPr>
        <p:blipFill>
          <a:blip r:embed="rId4">
            <a:alphaModFix/>
          </a:blip>
          <a:stretch>
            <a:fillRect/>
          </a:stretch>
        </p:blipFill>
        <p:spPr>
          <a:xfrm>
            <a:off x="5450925" y="2692275"/>
            <a:ext cx="3446125" cy="1785050"/>
          </a:xfrm>
          <a:prstGeom prst="rect">
            <a:avLst/>
          </a:prstGeom>
          <a:noFill/>
          <a:ln>
            <a:noFill/>
          </a:ln>
        </p:spPr>
      </p:pic>
      <p:sp>
        <p:nvSpPr>
          <p:cNvPr id="553" name="Google Shape;553;p76"/>
          <p:cNvSpPr txBox="1"/>
          <p:nvPr/>
        </p:nvSpPr>
        <p:spPr>
          <a:xfrm>
            <a:off x="113625" y="1219725"/>
            <a:ext cx="5235000" cy="34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Based on the customers preferences, they will be assist to either TakeAway Menu or Dine-In Menu. The only difference between these menu is the price of every product. </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In the menu list, every product has been divided into its own categories such as dessert, roti, goreng, minuman and nasi. Customers are able to go through the complete details of menu as we have provided the details like mealID, mealname, takeaway or dine-in price and meal description. On the right side of the page, cart column is displayed to collect every orders that customer has been added.</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After the customers have decided on what to choose, customers are able to place their orders. This module provides functionality for the customers to :</a:t>
            </a:r>
            <a:endParaRPr sz="1100"/>
          </a:p>
          <a:p>
            <a:pPr marL="0" lvl="0" indent="0" algn="l" rtl="0">
              <a:spcBef>
                <a:spcPts val="0"/>
              </a:spcBef>
              <a:spcAft>
                <a:spcPts val="0"/>
              </a:spcAft>
              <a:buNone/>
            </a:pPr>
            <a:endParaRPr sz="1100"/>
          </a:p>
          <a:p>
            <a:pPr marL="457200" lvl="0" indent="-298450" algn="l" rtl="0">
              <a:spcBef>
                <a:spcPts val="0"/>
              </a:spcBef>
              <a:spcAft>
                <a:spcPts val="0"/>
              </a:spcAft>
              <a:buSzPts val="1100"/>
              <a:buChar char="●"/>
            </a:pPr>
            <a:r>
              <a:rPr lang="en" sz="1100"/>
              <a:t>Choose amount of product</a:t>
            </a:r>
            <a:endParaRPr sz="1100"/>
          </a:p>
          <a:p>
            <a:pPr marL="457200" lvl="0" indent="-298450" algn="l" rtl="0">
              <a:spcBef>
                <a:spcPts val="0"/>
              </a:spcBef>
              <a:spcAft>
                <a:spcPts val="0"/>
              </a:spcAft>
              <a:buSzPts val="1100"/>
              <a:buChar char="●"/>
            </a:pPr>
            <a:r>
              <a:rPr lang="en" sz="1100"/>
              <a:t>Add to cart</a:t>
            </a:r>
            <a:endParaRPr sz="1100"/>
          </a:p>
          <a:p>
            <a:pPr marL="914400" lvl="0" indent="0" algn="l" rtl="0">
              <a:spcBef>
                <a:spcPts val="0"/>
              </a:spcBef>
              <a:spcAft>
                <a:spcPts val="0"/>
              </a:spcAft>
              <a:buNone/>
            </a:pPr>
            <a:endParaRPr sz="1100"/>
          </a:p>
          <a:p>
            <a:pPr marL="0" lvl="0" indent="0" algn="l" rtl="0">
              <a:spcBef>
                <a:spcPts val="0"/>
              </a:spcBef>
              <a:spcAft>
                <a:spcPts val="0"/>
              </a:spcAft>
              <a:buNone/>
            </a:pPr>
            <a:endParaRPr sz="1100"/>
          </a:p>
          <a:p>
            <a:pPr marL="1828800" lvl="0" indent="0" algn="l" rtl="0">
              <a:spcBef>
                <a:spcPts val="0"/>
              </a:spcBef>
              <a:spcAft>
                <a:spcPts val="0"/>
              </a:spcAft>
              <a:buNone/>
            </a:pPr>
            <a:endParaRPr sz="11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57"/>
        <p:cNvGrpSpPr/>
        <p:nvPr/>
      </p:nvGrpSpPr>
      <p:grpSpPr>
        <a:xfrm>
          <a:off x="0" y="0"/>
          <a:ext cx="0" cy="0"/>
          <a:chOff x="0" y="0"/>
          <a:chExt cx="0" cy="0"/>
        </a:xfrm>
      </p:grpSpPr>
      <p:pic>
        <p:nvPicPr>
          <p:cNvPr id="558" name="Google Shape;558;p77"/>
          <p:cNvPicPr preferRelativeResize="0"/>
          <p:nvPr/>
        </p:nvPicPr>
        <p:blipFill>
          <a:blip r:embed="rId3">
            <a:alphaModFix/>
          </a:blip>
          <a:stretch>
            <a:fillRect/>
          </a:stretch>
        </p:blipFill>
        <p:spPr>
          <a:xfrm>
            <a:off x="5044975" y="818175"/>
            <a:ext cx="3826275" cy="2064525"/>
          </a:xfrm>
          <a:prstGeom prst="rect">
            <a:avLst/>
          </a:prstGeom>
          <a:noFill/>
          <a:ln>
            <a:noFill/>
          </a:ln>
        </p:spPr>
      </p:pic>
      <p:sp>
        <p:nvSpPr>
          <p:cNvPr id="559" name="Google Shape;559;p77"/>
          <p:cNvSpPr txBox="1"/>
          <p:nvPr/>
        </p:nvSpPr>
        <p:spPr>
          <a:xfrm>
            <a:off x="250000" y="1380188"/>
            <a:ext cx="46440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In the cart list, a receipt with table number will be displayed. The receipt will list down the ordered product including the quantity and cumulative price. We also provide remove functionality so that customers are able to remove any product that they want in case there is any change of mind.</a:t>
            </a:r>
            <a:endParaRPr sz="1100"/>
          </a:p>
        </p:txBody>
      </p:sp>
      <p:pic>
        <p:nvPicPr>
          <p:cNvPr id="560" name="Google Shape;560;p77"/>
          <p:cNvPicPr preferRelativeResize="0"/>
          <p:nvPr/>
        </p:nvPicPr>
        <p:blipFill>
          <a:blip r:embed="rId4">
            <a:alphaModFix/>
          </a:blip>
          <a:stretch>
            <a:fillRect/>
          </a:stretch>
        </p:blipFill>
        <p:spPr>
          <a:xfrm>
            <a:off x="5756248" y="3153500"/>
            <a:ext cx="2802075" cy="1467750"/>
          </a:xfrm>
          <a:prstGeom prst="rect">
            <a:avLst/>
          </a:prstGeom>
          <a:noFill/>
          <a:ln>
            <a:noFill/>
          </a:ln>
        </p:spPr>
      </p:pic>
      <p:sp>
        <p:nvSpPr>
          <p:cNvPr id="561" name="Google Shape;561;p77"/>
          <p:cNvSpPr txBox="1"/>
          <p:nvPr/>
        </p:nvSpPr>
        <p:spPr>
          <a:xfrm>
            <a:off x="326650" y="3371663"/>
            <a:ext cx="46440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Below the receipt, we provide back and confirm button functionality so that customers can add more products in their cart by simply clicking the back button which will then assist them to the menu list back. Once the customers satisfied with their order, they can click the confirm button.</a:t>
            </a:r>
            <a:endParaRPr sz="11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65"/>
        <p:cNvGrpSpPr/>
        <p:nvPr/>
      </p:nvGrpSpPr>
      <p:grpSpPr>
        <a:xfrm>
          <a:off x="0" y="0"/>
          <a:ext cx="0" cy="0"/>
          <a:chOff x="0" y="0"/>
          <a:chExt cx="0" cy="0"/>
        </a:xfrm>
      </p:grpSpPr>
      <p:pic>
        <p:nvPicPr>
          <p:cNvPr id="566" name="Google Shape;566;p78"/>
          <p:cNvPicPr preferRelativeResize="0"/>
          <p:nvPr/>
        </p:nvPicPr>
        <p:blipFill>
          <a:blip r:embed="rId3">
            <a:alphaModFix/>
          </a:blip>
          <a:stretch>
            <a:fillRect/>
          </a:stretch>
        </p:blipFill>
        <p:spPr>
          <a:xfrm>
            <a:off x="166675" y="560600"/>
            <a:ext cx="3526874" cy="1871225"/>
          </a:xfrm>
          <a:prstGeom prst="rect">
            <a:avLst/>
          </a:prstGeom>
          <a:noFill/>
          <a:ln>
            <a:noFill/>
          </a:ln>
        </p:spPr>
      </p:pic>
      <p:pic>
        <p:nvPicPr>
          <p:cNvPr id="567" name="Google Shape;567;p78"/>
          <p:cNvPicPr preferRelativeResize="0"/>
          <p:nvPr/>
        </p:nvPicPr>
        <p:blipFill>
          <a:blip r:embed="rId4">
            <a:alphaModFix/>
          </a:blip>
          <a:stretch>
            <a:fillRect/>
          </a:stretch>
        </p:blipFill>
        <p:spPr>
          <a:xfrm>
            <a:off x="166675" y="2641425"/>
            <a:ext cx="3526875" cy="1511525"/>
          </a:xfrm>
          <a:prstGeom prst="rect">
            <a:avLst/>
          </a:prstGeom>
          <a:noFill/>
          <a:ln>
            <a:noFill/>
          </a:ln>
        </p:spPr>
      </p:pic>
      <p:sp>
        <p:nvSpPr>
          <p:cNvPr id="568" name="Google Shape;568;p78"/>
          <p:cNvSpPr txBox="1"/>
          <p:nvPr/>
        </p:nvSpPr>
        <p:spPr>
          <a:xfrm>
            <a:off x="4075800" y="1902925"/>
            <a:ext cx="48939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The customer's order will be sent to the restaurant kitchen once they click the confirm button. The customer's order will be displayed on the order chit, much like in the cart list, with the table number, meal ID, meal name, amount of each product with the price, and the total price of the order. </a:t>
            </a:r>
            <a:endParaRPr sz="11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72"/>
        <p:cNvGrpSpPr/>
        <p:nvPr/>
      </p:nvGrpSpPr>
      <p:grpSpPr>
        <a:xfrm>
          <a:off x="0" y="0"/>
          <a:ext cx="0" cy="0"/>
          <a:chOff x="0" y="0"/>
          <a:chExt cx="0" cy="0"/>
        </a:xfrm>
      </p:grpSpPr>
      <p:sp>
        <p:nvSpPr>
          <p:cNvPr id="573" name="Google Shape;573;p79"/>
          <p:cNvSpPr txBox="1"/>
          <p:nvPr/>
        </p:nvSpPr>
        <p:spPr>
          <a:xfrm>
            <a:off x="0" y="0"/>
            <a:ext cx="8909100" cy="646500"/>
          </a:xfrm>
          <a:prstGeom prst="rect">
            <a:avLst/>
          </a:prstGeom>
          <a:noFill/>
          <a:ln>
            <a:noFill/>
          </a:ln>
        </p:spPr>
        <p:txBody>
          <a:bodyPr spcFirstLastPara="1" wrap="square" lIns="91425" tIns="91425" rIns="91425" bIns="91425" anchor="t" anchorCtr="0">
            <a:spAutoFit/>
          </a:bodyPr>
          <a:lstStyle/>
          <a:p>
            <a:pPr marL="0" lvl="0" indent="0" algn="ctr" rtl="0">
              <a:lnSpc>
                <a:spcPct val="110000"/>
              </a:lnSpc>
              <a:spcBef>
                <a:spcPts val="0"/>
              </a:spcBef>
              <a:spcAft>
                <a:spcPts val="0"/>
              </a:spcAft>
              <a:buNone/>
            </a:pPr>
            <a:r>
              <a:rPr lang="en" sz="3000" b="1">
                <a:solidFill>
                  <a:schemeClr val="dk1"/>
                </a:solidFill>
                <a:latin typeface="DM Sans"/>
                <a:ea typeface="DM Sans"/>
                <a:cs typeface="DM Sans"/>
                <a:sym typeface="DM Sans"/>
              </a:rPr>
              <a:t>Web Ordering System Source Code</a:t>
            </a:r>
            <a:endParaRPr sz="700">
              <a:solidFill>
                <a:schemeClr val="dk1"/>
              </a:solidFill>
            </a:endParaRPr>
          </a:p>
        </p:txBody>
      </p:sp>
      <p:sp>
        <p:nvSpPr>
          <p:cNvPr id="574" name="Google Shape;574;p79"/>
          <p:cNvSpPr txBox="1"/>
          <p:nvPr/>
        </p:nvSpPr>
        <p:spPr>
          <a:xfrm>
            <a:off x="325800" y="585925"/>
            <a:ext cx="8492400" cy="514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u="sng">
                <a:latin typeface="Calibri"/>
                <a:ea typeface="Calibri"/>
                <a:cs typeface="Calibri"/>
                <a:sym typeface="Calibri"/>
              </a:rPr>
              <a:t>add2cart_dinein.jsp</a:t>
            </a:r>
            <a:endParaRPr sz="1100" b="1" u="sng">
              <a:latin typeface="Calibri"/>
              <a:ea typeface="Calibri"/>
              <a:cs typeface="Calibri"/>
              <a:sym typeface="Calibri"/>
            </a:endParaRPr>
          </a:p>
          <a:p>
            <a:pPr marL="0" lvl="0" indent="0" algn="l" rtl="0">
              <a:spcBef>
                <a:spcPts val="0"/>
              </a:spcBef>
              <a:spcAft>
                <a:spcPts val="0"/>
              </a:spcAft>
              <a:buNone/>
            </a:pPr>
            <a:endParaRPr sz="11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&lt;%@ page contentType="text/html; charset=iso-8859-1" language="java" import="java.sql.*" errorPage=""%&gt;</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&lt;%</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String message = null;</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String meal_id = request.getParameter("meal_id");</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String meal_name = request.getParameter("meal_name");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int table_no = Integer.parseInt(request.getParameter("tableNum"));</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String COI = "DI";</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//double qty = Double.parseDouble(request.getParameter("quantity"));</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//double price = Double.parseDouble(request.getParameter("price"));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double price = Double.parseDouble(request.getParameter("price"));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double qty = Double.parseDouble(request.getParameter("quantity"));</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double totalprice = price * qty;</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PreparedStatement stmt = null;</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Connection conn = null;</a:t>
            </a:r>
            <a:endParaRPr sz="1100">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try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//Connect to the database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Class.forName("oracle.jdbc.driver.OracleDriver");</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String hostname = "119.40.117.30";</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int port = 1521;</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String sid = "fsktm";</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String oracleURL = "jdbc:oracle:thin:@"+hostname+":"+port+":"+sid;</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String user = "D206908";</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String pass = "206908";</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1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78"/>
        <p:cNvGrpSpPr/>
        <p:nvPr/>
      </p:nvGrpSpPr>
      <p:grpSpPr>
        <a:xfrm>
          <a:off x="0" y="0"/>
          <a:ext cx="0" cy="0"/>
          <a:chOff x="0" y="0"/>
          <a:chExt cx="0" cy="0"/>
        </a:xfrm>
      </p:grpSpPr>
      <p:sp>
        <p:nvSpPr>
          <p:cNvPr id="579" name="Google Shape;579;p80"/>
          <p:cNvSpPr txBox="1"/>
          <p:nvPr/>
        </p:nvSpPr>
        <p:spPr>
          <a:xfrm>
            <a:off x="401525" y="280300"/>
            <a:ext cx="6856200" cy="48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conn = DriverManager.getConnection(oracleURL, user, pass);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conn.setAutoCommit(false);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stmt =conn.prepareStatement("insert into orderedmeal (meal_id,meal_name,quantity,price,table_no,COI) values(?,?,?,?,?,?)");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stmt.clearParameters();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stmt.setString(1,meal_id);</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stmt.setString(2,meal_name);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stmt.setDouble(3,qty);</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stmt.setDouble(4,totalprice);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stmt.setInt(5,table_no);</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stmt.setString(6,COI);</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stmt.executeUpdate();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conn.commit();</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response.sendRedirect("menulist_dinein.jsp?table_no=" + table_no);</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stmt.close();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conn.close();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catch (SQLException ex)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out.println("&lt;p&gt;&lt;b&gt; Could not be registered due to a system error. &lt;/b&gt;&lt;/p&gt;&lt;p&gt;" + ex.getMessage()+ "&lt;/p&gt;");</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stmt.close();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	conn.close();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%&gt;</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83"/>
        <p:cNvGrpSpPr/>
        <p:nvPr/>
      </p:nvGrpSpPr>
      <p:grpSpPr>
        <a:xfrm>
          <a:off x="0" y="0"/>
          <a:ext cx="0" cy="0"/>
          <a:chOff x="0" y="0"/>
          <a:chExt cx="0" cy="0"/>
        </a:xfrm>
      </p:grpSpPr>
      <p:sp>
        <p:nvSpPr>
          <p:cNvPr id="584" name="Google Shape;584;p81"/>
          <p:cNvSpPr txBox="1"/>
          <p:nvPr/>
        </p:nvSpPr>
        <p:spPr>
          <a:xfrm>
            <a:off x="219700" y="0"/>
            <a:ext cx="6856200" cy="543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u="sng">
                <a:latin typeface="Calibri"/>
                <a:ea typeface="Calibri"/>
                <a:cs typeface="Calibri"/>
                <a:sym typeface="Calibri"/>
              </a:rPr>
              <a:t>add2cart_takeaway.jsp</a:t>
            </a:r>
            <a:endParaRPr sz="1100" b="1" u="sng">
              <a:latin typeface="Calibri"/>
              <a:ea typeface="Calibri"/>
              <a:cs typeface="Calibri"/>
              <a:sym typeface="Calibri"/>
            </a:endParaRPr>
          </a:p>
          <a:p>
            <a:pPr marL="0" lvl="0" indent="0" algn="l" rtl="0">
              <a:spcBef>
                <a:spcPts val="0"/>
              </a:spcBef>
              <a:spcAft>
                <a:spcPts val="0"/>
              </a:spcAft>
              <a:buNone/>
            </a:pPr>
            <a:endParaRPr sz="11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&lt;%@ page contentType="text/html; charset=iso-8859-1" language="java" import="java.sql.*" errorPage=""%&gt;</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&lt;%</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String message = null;</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String meal_id = request.getParameter("meal_id");</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String meal_name = request.getParameter("meal_name");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int table_no = Integer.parseInt(request.getParameter("tableNum"));</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String COI = "TA";</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//double qty = Double.parseDouble(request.getParameter("quantity"));</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//double price = Double.parseDouble(request.getParameter("price"));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double price = Double.parseDouble(request.getParameter("price"));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double qty = Double.parseDouble(request.getParameter("quantity"));</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double totalprice = price * qty;</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PreparedStatement stmt = null;</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Connection conn = null;</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try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//Connect to the database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Class.forName("oracle.jdbc.driver.OracleDriver");</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hostname = "119.40.117.30";</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int port = 1521;</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sid = "fsktm";</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oracleURL = "jdbc:oracle:thin:@"+hostname+":"+port+":"+sid;</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user = "D206908";</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pass = "206908";</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conn = DriverManager.getConnection(oracleURL, user, pass);</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conn.setAutoCommit(false);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88"/>
        <p:cNvGrpSpPr/>
        <p:nvPr/>
      </p:nvGrpSpPr>
      <p:grpSpPr>
        <a:xfrm>
          <a:off x="0" y="0"/>
          <a:ext cx="0" cy="0"/>
          <a:chOff x="0" y="0"/>
          <a:chExt cx="0" cy="0"/>
        </a:xfrm>
      </p:grpSpPr>
      <p:sp>
        <p:nvSpPr>
          <p:cNvPr id="589" name="Google Shape;589;p82"/>
          <p:cNvSpPr txBox="1"/>
          <p:nvPr/>
        </p:nvSpPr>
        <p:spPr>
          <a:xfrm>
            <a:off x="356075" y="416675"/>
            <a:ext cx="8121300" cy="412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stmt =conn.prepareStatement("insert into orderedmeal (meal_id,meal_name,quantity,price,table_no,COI) values(?,?,?,?,?,?)");</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stmt.clearParameters();</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stmt.setString(1,meal_id);</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stmt.setString(2,meal_name);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stmt.setDouble(3,qty);</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stmt.setDouble(4,totalprice);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stmt.setInt(5,table_no);</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stmt.setString(6,COI);</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stmt.executeUpdate();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conn.commit();</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response.sendRedirect("menulist_takeaway.jsp?table_no=" + table_no);</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stmt.close();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conn.close();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catch (SQLException ex) {</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out.println("&lt;p&gt;&lt;b&gt; Could not be registered due to a system error. &lt;/b&gt;&lt;/p&gt;&lt;p&gt;" + ex.getMessage()+ "&lt;/p&gt;");</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stmt.close();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conn.close();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%&gt;</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93"/>
        <p:cNvGrpSpPr/>
        <p:nvPr/>
      </p:nvGrpSpPr>
      <p:grpSpPr>
        <a:xfrm>
          <a:off x="0" y="0"/>
          <a:ext cx="0" cy="0"/>
          <a:chOff x="0" y="0"/>
          <a:chExt cx="0" cy="0"/>
        </a:xfrm>
      </p:grpSpPr>
      <p:sp>
        <p:nvSpPr>
          <p:cNvPr id="594" name="Google Shape;594;p83"/>
          <p:cNvSpPr txBox="1"/>
          <p:nvPr/>
        </p:nvSpPr>
        <p:spPr>
          <a:xfrm>
            <a:off x="333350" y="0"/>
            <a:ext cx="8060700" cy="547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u="sng">
                <a:latin typeface="Calibri"/>
                <a:ea typeface="Calibri"/>
                <a:cs typeface="Calibri"/>
                <a:sym typeface="Calibri"/>
              </a:rPr>
              <a:t>deleteproductfromcart.jsp</a:t>
            </a:r>
            <a:endParaRPr sz="11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&lt;%@ page language="java" contentType="text/html; charset=ISO-8859-1"</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pageEncoding="ISO-8859-1"%&gt;</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&lt;%@page import="java.sql.*,java.util.*"%&gt;</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&lt;%</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String id = request.getParameter("id");</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int table_no = Integer.parseInt(request.getParameter("table_no"));</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PreparedStatement stmt = null;</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Connection conn = null;</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try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Class.forName("oracle.jdbc.driver.OracleDriver");</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hostname = "119.40.117.30";</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int port = 1521;</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sid = "fsktm";</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oracleURL = "jdbc:oracle:thin:@"+hostname+":"+port+":"+sid;</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user = "D206908";</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pass = "206908";</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conn = DriverManager.getConnection(oracleURL, user, pass);</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conn.setAutoCommit(false);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stmt = conn.prepareStatement("delete from orderedmeal where meal_id='" + id +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stmt.executeUpdate();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response.sendRedirect("menulist_dinein.jsp?table_no=" + table_no);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conn.commit();</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 catch(Exception e)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stmt.close();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conn.close();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System.out.print(e);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e.printStackTrace();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%&gt;</a:t>
            </a:r>
            <a:endParaRPr sz="11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598"/>
        <p:cNvGrpSpPr/>
        <p:nvPr/>
      </p:nvGrpSpPr>
      <p:grpSpPr>
        <a:xfrm>
          <a:off x="0" y="0"/>
          <a:ext cx="0" cy="0"/>
          <a:chOff x="0" y="0"/>
          <a:chExt cx="0" cy="0"/>
        </a:xfrm>
      </p:grpSpPr>
      <p:sp>
        <p:nvSpPr>
          <p:cNvPr id="599" name="Google Shape;599;p84"/>
          <p:cNvSpPr txBox="1"/>
          <p:nvPr/>
        </p:nvSpPr>
        <p:spPr>
          <a:xfrm>
            <a:off x="446975" y="280300"/>
            <a:ext cx="5030400" cy="390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u="sng">
                <a:latin typeface="Calibri"/>
                <a:ea typeface="Calibri"/>
                <a:cs typeface="Calibri"/>
                <a:sym typeface="Calibri"/>
              </a:rPr>
              <a:t>midsubmitorder.jsp</a:t>
            </a:r>
            <a:endParaRPr sz="1100" b="1" u="sng">
              <a:latin typeface="Calibri"/>
              <a:ea typeface="Calibri"/>
              <a:cs typeface="Calibri"/>
              <a:sym typeface="Calibri"/>
            </a:endParaRPr>
          </a:p>
          <a:p>
            <a:pPr marL="0" lvl="0" indent="0" algn="l" rtl="0">
              <a:spcBef>
                <a:spcPts val="0"/>
              </a:spcBef>
              <a:spcAft>
                <a:spcPts val="0"/>
              </a:spcAft>
              <a:buNone/>
            </a:pPr>
            <a:endParaRPr sz="11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&lt;%@ page contentType="text/html; charset=iso-8859-1" language="java" import="java.sql.*" errorPage=""%&gt;</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&lt;%</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String message = null;</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int table_no = Integer.parseInt(request.getParameter("table_no"));</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PreparedStatement stmt = null;</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Connection conn = null;</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try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//Connect to the database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Class.forName("oracle.jdbc.driver.OracleDriver");</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hostname = "119.40.117.30";</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int port = 1521;</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sid = "fsktm";</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oracleURL = "jdbc:oracle:thin:@"+hostname+":"+port+":"+sid;</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user = "D206908";</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String pass = "206908";</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conn = DriverManager.getConnection(oracleURL, user, pass);</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conn.setAutoCommit(false);</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	</a:t>
            </a:r>
            <a:endParaRPr sz="1100" b="1">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603"/>
        <p:cNvGrpSpPr/>
        <p:nvPr/>
      </p:nvGrpSpPr>
      <p:grpSpPr>
        <a:xfrm>
          <a:off x="0" y="0"/>
          <a:ext cx="0" cy="0"/>
          <a:chOff x="0" y="0"/>
          <a:chExt cx="0" cy="0"/>
        </a:xfrm>
      </p:grpSpPr>
      <p:sp>
        <p:nvSpPr>
          <p:cNvPr id="604" name="Google Shape;604;p85"/>
          <p:cNvSpPr txBox="1"/>
          <p:nvPr/>
        </p:nvSpPr>
        <p:spPr>
          <a:xfrm>
            <a:off x="416675" y="765150"/>
            <a:ext cx="7265100" cy="327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stmt =conn.prepareStatement("insert into ordertable (table_no) values(?)");</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stmt.clearParameters();</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stmt.setInt(1,table_no);</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stmt.executeUpdate();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conn.commit();</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response.sendRedirect("submitorder.jsp?table_no=" + table_no);</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stmt.close();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conn.close();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catch (SQLException ex) {</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out.println("&lt;p&gt;&lt;b&gt; Could not be registered due to a system error. &lt;/b&gt;&lt;/p&gt;&lt;p&gt;" + ex.getMessage()+ "&lt;/p&gt;");</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stmt.close();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conn.close();</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%&gt;</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100" b="1">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278"/>
        <p:cNvGrpSpPr/>
        <p:nvPr/>
      </p:nvGrpSpPr>
      <p:grpSpPr>
        <a:xfrm>
          <a:off x="0" y="0"/>
          <a:ext cx="0" cy="0"/>
          <a:chOff x="0" y="0"/>
          <a:chExt cx="0" cy="0"/>
        </a:xfrm>
      </p:grpSpPr>
      <p:sp>
        <p:nvSpPr>
          <p:cNvPr id="279" name="Google Shape;279;p41"/>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80" name="Google Shape;280;p41"/>
          <p:cNvPicPr preferRelativeResize="0"/>
          <p:nvPr/>
        </p:nvPicPr>
        <p:blipFill rotWithShape="1">
          <a:blip r:embed="rId3">
            <a:alphaModFix/>
          </a:blip>
          <a:srcRect l="13217" t="10785" r="12609" b="13261"/>
          <a:stretch/>
        </p:blipFill>
        <p:spPr>
          <a:xfrm>
            <a:off x="1750300" y="1508325"/>
            <a:ext cx="5643402" cy="3103376"/>
          </a:xfrm>
          <a:prstGeom prst="rect">
            <a:avLst/>
          </a:prstGeom>
          <a:noFill/>
          <a:ln>
            <a:noFill/>
          </a:ln>
        </p:spPr>
      </p:pic>
      <p:sp>
        <p:nvSpPr>
          <p:cNvPr id="281" name="Google Shape;281;p41"/>
          <p:cNvSpPr txBox="1"/>
          <p:nvPr/>
        </p:nvSpPr>
        <p:spPr>
          <a:xfrm>
            <a:off x="761538" y="340450"/>
            <a:ext cx="7620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Once the staff clicked/pressed on the Create Account button, they’ll be taken to an interface that requires access verification from their manager (Manager ID). this is to ensure that all accounts are well recorded within the database.</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608"/>
        <p:cNvGrpSpPr/>
        <p:nvPr/>
      </p:nvGrpSpPr>
      <p:grpSpPr>
        <a:xfrm>
          <a:off x="0" y="0"/>
          <a:ext cx="0" cy="0"/>
          <a:chOff x="0" y="0"/>
          <a:chExt cx="0" cy="0"/>
        </a:xfrm>
      </p:grpSpPr>
      <p:sp>
        <p:nvSpPr>
          <p:cNvPr id="609" name="Google Shape;609;p86"/>
          <p:cNvSpPr txBox="1"/>
          <p:nvPr/>
        </p:nvSpPr>
        <p:spPr>
          <a:xfrm>
            <a:off x="761550" y="271975"/>
            <a:ext cx="7620900" cy="461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3000" b="1">
                <a:latin typeface="DM Sans"/>
                <a:ea typeface="DM Sans"/>
                <a:cs typeface="DM Sans"/>
                <a:sym typeface="DM Sans"/>
              </a:rPr>
              <a:t>Order Retrieval System Module Demo</a:t>
            </a:r>
            <a:endParaRPr sz="700"/>
          </a:p>
        </p:txBody>
      </p:sp>
      <p:pic>
        <p:nvPicPr>
          <p:cNvPr id="610" name="Google Shape;610;p86"/>
          <p:cNvPicPr preferRelativeResize="0"/>
          <p:nvPr/>
        </p:nvPicPr>
        <p:blipFill>
          <a:blip r:embed="rId3">
            <a:alphaModFix/>
          </a:blip>
          <a:stretch>
            <a:fillRect/>
          </a:stretch>
        </p:blipFill>
        <p:spPr>
          <a:xfrm>
            <a:off x="4932918" y="733675"/>
            <a:ext cx="2970544" cy="2561300"/>
          </a:xfrm>
          <a:prstGeom prst="rect">
            <a:avLst/>
          </a:prstGeom>
          <a:noFill/>
          <a:ln>
            <a:noFill/>
          </a:ln>
        </p:spPr>
      </p:pic>
      <p:pic>
        <p:nvPicPr>
          <p:cNvPr id="611" name="Google Shape;611;p86"/>
          <p:cNvPicPr preferRelativeResize="0"/>
          <p:nvPr/>
        </p:nvPicPr>
        <p:blipFill>
          <a:blip r:embed="rId4">
            <a:alphaModFix/>
          </a:blip>
          <a:stretch>
            <a:fillRect/>
          </a:stretch>
        </p:blipFill>
        <p:spPr>
          <a:xfrm>
            <a:off x="4853487" y="3358150"/>
            <a:ext cx="3129400" cy="1716125"/>
          </a:xfrm>
          <a:prstGeom prst="rect">
            <a:avLst/>
          </a:prstGeom>
          <a:noFill/>
          <a:ln>
            <a:noFill/>
          </a:ln>
        </p:spPr>
      </p:pic>
      <p:sp>
        <p:nvSpPr>
          <p:cNvPr id="612" name="Google Shape;612;p86"/>
          <p:cNvSpPr txBox="1"/>
          <p:nvPr/>
        </p:nvSpPr>
        <p:spPr>
          <a:xfrm>
            <a:off x="403500" y="1029775"/>
            <a:ext cx="4035000" cy="3469500"/>
          </a:xfrm>
          <a:prstGeom prst="rect">
            <a:avLst/>
          </a:prstGeom>
          <a:noFill/>
          <a:ln>
            <a:noFill/>
          </a:ln>
        </p:spPr>
        <p:txBody>
          <a:bodyPr spcFirstLastPara="1" wrap="square" lIns="91425" tIns="91425" rIns="91425" bIns="91425" anchor="t" anchorCtr="0">
            <a:spAutoFit/>
          </a:bodyPr>
          <a:lstStyle/>
          <a:p>
            <a:pPr marL="0" lvl="0" indent="457200" algn="just" rtl="0">
              <a:lnSpc>
                <a:spcPct val="115000"/>
              </a:lnSpc>
              <a:spcBef>
                <a:spcPts val="0"/>
              </a:spcBef>
              <a:spcAft>
                <a:spcPts val="0"/>
              </a:spcAft>
              <a:buClr>
                <a:schemeClr val="dk1"/>
              </a:buClr>
              <a:buSzPts val="1100"/>
              <a:buFont typeface="Arial"/>
              <a:buNone/>
            </a:pPr>
            <a:r>
              <a:rPr lang="en" sz="1100">
                <a:solidFill>
                  <a:schemeClr val="dk1"/>
                </a:solidFill>
              </a:rPr>
              <a:t>Order retrieval system module is designed with the functionality to be used by restaurant employees. As this module assists employees with order placed by customers with table number, choice of interest, meal id, meal name and quantity; employees are able  to keep track with every orders from time to time. This module provides the functionality for employees to  : </a:t>
            </a:r>
            <a:endParaRPr sz="1100">
              <a:solidFill>
                <a:schemeClr val="dk1"/>
              </a:solidFill>
            </a:endParaRPr>
          </a:p>
          <a:p>
            <a:pPr marL="457200" lvl="0" indent="-298450" algn="just" rtl="0">
              <a:lnSpc>
                <a:spcPct val="115000"/>
              </a:lnSpc>
              <a:spcBef>
                <a:spcPts val="0"/>
              </a:spcBef>
              <a:spcAft>
                <a:spcPts val="0"/>
              </a:spcAft>
              <a:buClr>
                <a:schemeClr val="dk1"/>
              </a:buClr>
              <a:buSzPts val="1100"/>
              <a:buChar char="●"/>
            </a:pPr>
            <a:r>
              <a:rPr lang="en" sz="1100">
                <a:solidFill>
                  <a:schemeClr val="dk1"/>
                </a:solidFill>
              </a:rPr>
              <a:t>Retrieve order from the database  </a:t>
            </a:r>
            <a:endParaRPr sz="1100">
              <a:solidFill>
                <a:schemeClr val="dk1"/>
              </a:solidFill>
            </a:endParaRPr>
          </a:p>
          <a:p>
            <a:pPr marL="457200" lvl="0" indent="-298450" algn="just" rtl="0">
              <a:lnSpc>
                <a:spcPct val="115000"/>
              </a:lnSpc>
              <a:spcBef>
                <a:spcPts val="0"/>
              </a:spcBef>
              <a:spcAft>
                <a:spcPts val="0"/>
              </a:spcAft>
              <a:buClr>
                <a:schemeClr val="dk1"/>
              </a:buClr>
              <a:buSzPts val="1100"/>
              <a:buChar char="●"/>
            </a:pPr>
            <a:r>
              <a:rPr lang="en" sz="1100">
                <a:solidFill>
                  <a:schemeClr val="dk1"/>
                </a:solidFill>
              </a:rPr>
              <a:t>Update every order placed by customers</a:t>
            </a:r>
            <a:endParaRPr sz="1100">
              <a:solidFill>
                <a:schemeClr val="dk1"/>
              </a:solidFill>
            </a:endParaRPr>
          </a:p>
          <a:p>
            <a:pPr marL="457200" lvl="0" indent="-298450" algn="just" rtl="0">
              <a:lnSpc>
                <a:spcPct val="115000"/>
              </a:lnSpc>
              <a:spcBef>
                <a:spcPts val="0"/>
              </a:spcBef>
              <a:spcAft>
                <a:spcPts val="0"/>
              </a:spcAft>
              <a:buClr>
                <a:schemeClr val="dk1"/>
              </a:buClr>
              <a:buSzPts val="1100"/>
              <a:buChar char="●"/>
            </a:pPr>
            <a:r>
              <a:rPr lang="en" sz="1100">
                <a:solidFill>
                  <a:schemeClr val="dk1"/>
                </a:solidFill>
              </a:rPr>
              <a:t>Provide list of orders according to the time</a:t>
            </a:r>
            <a:endParaRPr sz="1100">
              <a:solidFill>
                <a:schemeClr val="dk1"/>
              </a:solidFill>
            </a:endParaRPr>
          </a:p>
          <a:p>
            <a:pPr marL="457200" lvl="0" indent="-298450" algn="just" rtl="0">
              <a:lnSpc>
                <a:spcPct val="115000"/>
              </a:lnSpc>
              <a:spcBef>
                <a:spcPts val="0"/>
              </a:spcBef>
              <a:spcAft>
                <a:spcPts val="0"/>
              </a:spcAft>
              <a:buClr>
                <a:schemeClr val="dk1"/>
              </a:buClr>
              <a:buSzPts val="1100"/>
              <a:buChar char="●"/>
            </a:pPr>
            <a:r>
              <a:rPr lang="en" sz="1100">
                <a:solidFill>
                  <a:schemeClr val="dk1"/>
                </a:solidFill>
              </a:rPr>
              <a:t>Delete the orders that has been completed</a:t>
            </a: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Once every order has been completed and removed by restaurant employees, the order retrieval system will display a notice whereby no order can be retrieved from the database as customers did not placed any order for the time being.</a:t>
            </a:r>
            <a:endParaRPr sz="11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616"/>
        <p:cNvGrpSpPr/>
        <p:nvPr/>
      </p:nvGrpSpPr>
      <p:grpSpPr>
        <a:xfrm>
          <a:off x="0" y="0"/>
          <a:ext cx="0" cy="0"/>
          <a:chOff x="0" y="0"/>
          <a:chExt cx="0" cy="0"/>
        </a:xfrm>
      </p:grpSpPr>
      <p:sp>
        <p:nvSpPr>
          <p:cNvPr id="617" name="Google Shape;617;p87"/>
          <p:cNvSpPr txBox="1"/>
          <p:nvPr/>
        </p:nvSpPr>
        <p:spPr>
          <a:xfrm>
            <a:off x="761550" y="271975"/>
            <a:ext cx="7620900" cy="461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3000" b="1">
                <a:latin typeface="DM Sans"/>
                <a:ea typeface="DM Sans"/>
                <a:cs typeface="DM Sans"/>
                <a:sym typeface="DM Sans"/>
              </a:rPr>
              <a:t>Order Retrieval System Source Code</a:t>
            </a:r>
            <a:endParaRPr sz="700"/>
          </a:p>
        </p:txBody>
      </p:sp>
      <p:sp>
        <p:nvSpPr>
          <p:cNvPr id="618" name="Google Shape;618;p87"/>
          <p:cNvSpPr txBox="1"/>
          <p:nvPr/>
        </p:nvSpPr>
        <p:spPr>
          <a:xfrm>
            <a:off x="222125" y="1634838"/>
            <a:ext cx="8407500" cy="271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if(rs_isEmpty == false) {</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int prevtable = rs.getInt(1);</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out.println("&lt;div id=\"order\" class=\"w3-container </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w3-white w3-padding-32\"&gt;");</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out.println("&lt;form method=\"POST\" action=\"O_deleteorder.jsp\"&gt;");</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out.println("&lt;table align=\"center\"&gt;");</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out.println("&lt;tr&gt;&lt;td colspan=\"2\"&gt;" + rs.getString(7)+ "&lt;/td&gt;&lt;td&gt;" </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 rs.getInt(6) + "&lt;/td&gt;&lt;/tr&gt;");</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out.println("&lt;tr&gt;&lt;td colspan=\"2\" align=\"center\"  style='border-bottom:1px</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solid black!important;border-top:1px solid   black!important;'&gt;TABLE " </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 rs.getInt(1) + "&lt;/td&gt;"+ "&lt;td style='border-bottom:1px solid </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black!important;border-top:1px solid black!important'&gt;</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 " + rs.getString(5)+ " ]&lt;/rd&gt;&lt;/tr&gt;");</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out.println("&lt;tr&gt;&lt;th&gt;ID&lt;/th&gt;&lt;th&gt;NAME&lt;/th&gt;&lt;th&gt;QTY&lt;/th&gt;&lt;/tr&gt;");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a:t>
            </a:r>
            <a:endParaRPr sz="900">
              <a:solidFill>
                <a:schemeClr val="dk1"/>
              </a:solidFill>
            </a:endParaRPr>
          </a:p>
          <a:p>
            <a:pPr marL="0" lvl="0" indent="0" algn="l" rtl="0">
              <a:lnSpc>
                <a:spcPct val="115000"/>
              </a:lnSpc>
              <a:spcBef>
                <a:spcPts val="0"/>
              </a:spcBef>
              <a:spcAft>
                <a:spcPts val="0"/>
              </a:spcAft>
              <a:buNone/>
            </a:pPr>
            <a:endParaRPr sz="900">
              <a:solidFill>
                <a:schemeClr val="dk1"/>
              </a:solidFill>
            </a:endParaRPr>
          </a:p>
        </p:txBody>
      </p:sp>
      <p:sp>
        <p:nvSpPr>
          <p:cNvPr id="619" name="Google Shape;619;p87"/>
          <p:cNvSpPr txBox="1"/>
          <p:nvPr/>
        </p:nvSpPr>
        <p:spPr>
          <a:xfrm>
            <a:off x="3756900" y="784650"/>
            <a:ext cx="163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O_MainOrder.jsp</a:t>
            </a:r>
            <a:endParaRPr b="1">
              <a:latin typeface="Calibri"/>
              <a:ea typeface="Calibri"/>
              <a:cs typeface="Calibri"/>
              <a:sym typeface="Calibri"/>
            </a:endParaRPr>
          </a:p>
        </p:txBody>
      </p:sp>
      <p:sp>
        <p:nvSpPr>
          <p:cNvPr id="620" name="Google Shape;620;p87"/>
          <p:cNvSpPr/>
          <p:nvPr/>
        </p:nvSpPr>
        <p:spPr>
          <a:xfrm>
            <a:off x="6053375" y="1288800"/>
            <a:ext cx="14100" cy="3466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7"/>
          <p:cNvSpPr txBox="1"/>
          <p:nvPr/>
        </p:nvSpPr>
        <p:spPr>
          <a:xfrm>
            <a:off x="6165650" y="1713750"/>
            <a:ext cx="27576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O_MainOrder.jsp source code works to display a list of order from data that has been retrieved from orderedmeal database. Order will be displayed according to the time. Once every order has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Been removed, order retrieval system will show a notice with “there is no current order” to notify restaurant employee about the orderedmeal status</a:t>
            </a:r>
            <a:endParaRPr>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625"/>
        <p:cNvGrpSpPr/>
        <p:nvPr/>
      </p:nvGrpSpPr>
      <p:grpSpPr>
        <a:xfrm>
          <a:off x="0" y="0"/>
          <a:ext cx="0" cy="0"/>
          <a:chOff x="0" y="0"/>
          <a:chExt cx="0" cy="0"/>
        </a:xfrm>
      </p:grpSpPr>
      <p:sp>
        <p:nvSpPr>
          <p:cNvPr id="626" name="Google Shape;626;p88"/>
          <p:cNvSpPr txBox="1"/>
          <p:nvPr/>
        </p:nvSpPr>
        <p:spPr>
          <a:xfrm>
            <a:off x="761550" y="271975"/>
            <a:ext cx="7620900" cy="461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3000" b="1">
                <a:latin typeface="DM Sans"/>
                <a:ea typeface="DM Sans"/>
                <a:cs typeface="DM Sans"/>
                <a:sym typeface="DM Sans"/>
              </a:rPr>
              <a:t>Order Retrieval System Source Code</a:t>
            </a:r>
            <a:endParaRPr sz="700"/>
          </a:p>
        </p:txBody>
      </p:sp>
      <p:sp>
        <p:nvSpPr>
          <p:cNvPr id="627" name="Google Shape;627;p88"/>
          <p:cNvSpPr txBox="1"/>
          <p:nvPr/>
        </p:nvSpPr>
        <p:spPr>
          <a:xfrm>
            <a:off x="196100" y="841600"/>
            <a:ext cx="8407500" cy="446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00">
                <a:solidFill>
                  <a:schemeClr val="dk1"/>
                </a:solidFill>
              </a:rPr>
              <a:t>do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if(rs.getInt(1) == prevtable)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out.println("&lt;tr&gt;&lt;td&gt;" + rs.getString(2) + "&lt;/td&gt;&lt;td&gt;" + rs.getString(3) + "&lt;/td&gt;&lt;td&gt;" + rs.getInt(4)+ "&lt;/td&gt;&lt;/tr&gt;"); } </a:t>
            </a:r>
            <a:endParaRPr sz="900">
              <a:solidFill>
                <a:schemeClr val="dk1"/>
              </a:solidFill>
            </a:endParaRPr>
          </a:p>
          <a:p>
            <a:pPr marL="457200" lvl="0" indent="457200" algn="l" rtl="0">
              <a:lnSpc>
                <a:spcPct val="115000"/>
              </a:lnSpc>
              <a:spcBef>
                <a:spcPts val="0"/>
              </a:spcBef>
              <a:spcAft>
                <a:spcPts val="0"/>
              </a:spcAft>
              <a:buNone/>
            </a:pPr>
            <a:r>
              <a:rPr lang="en" sz="900">
                <a:solidFill>
                  <a:schemeClr val="dk1"/>
                </a:solidFill>
              </a:rPr>
              <a:t>else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out.println("&lt;tr&gt;&lt;td align=\"center\" colspan=\"3\"&gt;&lt;button class=\"button3\" type=\"submit\" formaction=\"O_deleteorder.jsp?id=" + prevtable + "\"&gt;remove&lt;/button&gt;&lt;/td&gt;&lt;/tr&gt;");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out.println("&lt;/table&gt;&lt;/div&gt;");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out.println("&lt;div id=\"order\" class=\"w3-container w3-white w3-padding-32\"&gt;");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out.println("&lt;table align=\"center\"&gt;");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out.println("&lt;tr&gt;&lt;td colspan=\"2\"&gt;" + rs.getString(7)+ "&lt;/td&gt;&lt;td&gt;" + rs.getInt(6) + "&lt;/td&gt;&lt;/tr&gt;");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out.println("&lt;tr&gt;&lt;td colspan=\"2\" align=\"center\"  style='border-bottom:1px solid black!important;border-top:1px solid black!important;'&gt;TABLE " + rs.getInt(1) + "&lt;/td&gt;" + "&lt;td style='border-bottom:1px solid black!important;border-top:1px solid black!important'&gt;[ " + rs.getString(5)+ " ]&lt;/rd&gt;&lt;/tr&gt;");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out.println("&lt;tr&gt;&lt;th&gt;ID&lt;/th&gt;&lt;th&gt;NAME&lt;/th&gt;&lt;th&gt;QTY&lt;/th&gt;&lt;/tr&gt;");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out.println("&lt;tr&gt;&lt;td&gt;" + rs.getString(2) + "&lt;/td&gt;&lt;td&gt;" + rs.getString(3) + "&lt;/td&gt;&lt;td&gt;" + rs.getInt(4)+ "&lt;/td&gt;&lt;/tr&gt;");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prevtable = rs.getInt(1);</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 while(rs.next());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out.println("&lt;tr&gt;&lt;td align=\"center\" colspan=\"3\"&gt;&lt;button class=\"button3\" type=\"submit\" formaction=\"O_deleteorder.jsp?id=" + prevtable + "\"&gt;remove&lt;/button&gt;&lt;/td&gt;&lt;/tr&gt;");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out.println("&lt;/table&gt;");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out.println("&lt;/form&gt;&lt;/div&gt;");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 </a:t>
            </a:r>
            <a:endParaRPr sz="900">
              <a:solidFill>
                <a:schemeClr val="dk1"/>
              </a:solidFill>
            </a:endParaRPr>
          </a:p>
          <a:p>
            <a:pPr marL="457200" lvl="0" indent="0" algn="l" rtl="0">
              <a:lnSpc>
                <a:spcPct val="115000"/>
              </a:lnSpc>
              <a:spcBef>
                <a:spcPts val="0"/>
              </a:spcBef>
              <a:spcAft>
                <a:spcPts val="0"/>
              </a:spcAft>
              <a:buNone/>
            </a:pPr>
            <a:r>
              <a:rPr lang="en" sz="900">
                <a:solidFill>
                  <a:schemeClr val="dk1"/>
                </a:solidFill>
              </a:rPr>
              <a:t>else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out.println("&lt;h5 align=\"center\"&gt;there is no current order&lt;/h5&gt;");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a:t>
            </a:r>
            <a:endParaRPr sz="900">
              <a:solidFill>
                <a:schemeClr val="dk1"/>
              </a:solidFill>
            </a:endParaRPr>
          </a:p>
          <a:p>
            <a:pPr marL="0" lvl="0" indent="0" algn="l" rtl="0">
              <a:lnSpc>
                <a:spcPct val="115000"/>
              </a:lnSpc>
              <a:spcBef>
                <a:spcPts val="0"/>
              </a:spcBef>
              <a:spcAft>
                <a:spcPts val="0"/>
              </a:spcAft>
              <a:buNone/>
            </a:pPr>
            <a:endParaRPr sz="9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631"/>
        <p:cNvGrpSpPr/>
        <p:nvPr/>
      </p:nvGrpSpPr>
      <p:grpSpPr>
        <a:xfrm>
          <a:off x="0" y="0"/>
          <a:ext cx="0" cy="0"/>
          <a:chOff x="0" y="0"/>
          <a:chExt cx="0" cy="0"/>
        </a:xfrm>
      </p:grpSpPr>
      <p:sp>
        <p:nvSpPr>
          <p:cNvPr id="632" name="Google Shape;632;p89"/>
          <p:cNvSpPr txBox="1"/>
          <p:nvPr/>
        </p:nvSpPr>
        <p:spPr>
          <a:xfrm>
            <a:off x="761550" y="271975"/>
            <a:ext cx="7620900" cy="461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3000" b="1">
                <a:latin typeface="DM Sans"/>
                <a:ea typeface="DM Sans"/>
                <a:cs typeface="DM Sans"/>
                <a:sym typeface="DM Sans"/>
              </a:rPr>
              <a:t>Order Retrieval System Source Code</a:t>
            </a:r>
            <a:endParaRPr sz="700"/>
          </a:p>
        </p:txBody>
      </p:sp>
      <p:sp>
        <p:nvSpPr>
          <p:cNvPr id="633" name="Google Shape;633;p89"/>
          <p:cNvSpPr txBox="1"/>
          <p:nvPr/>
        </p:nvSpPr>
        <p:spPr>
          <a:xfrm>
            <a:off x="237075" y="1134313"/>
            <a:ext cx="8407500" cy="430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00">
                <a:solidFill>
                  <a:schemeClr val="dk1"/>
                </a:solidFill>
              </a:rPr>
              <a:t>try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Class.forName("oracle.jdbc.driver.OracleDriver");</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String hostname = "119.40.117.30";</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int port = 1521;</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String sid = "fsktm";</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String oracleURL = "jdbc:oracle:thin:@"+hostname+":"+port+":"+sid;</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String user = "D206908";</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String pass = "206908";</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conn = DriverManager.getConnection(oracleURL, user, pass);</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conn.setAutoCommit(false);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stmt = conn.prepareStatement("delete from orderedmeal where table_no='" + id +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stmt.executeUpdate();</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stmt2 = conn.prepareStatement("delete from ordertable where table_no='" + id +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stmt2.executeUpdate();</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response.sendRedirect("O_MainOrder.jsp");</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conn.commit();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 catch(Exception e)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stmt.close();</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conn.close();</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System.out.print(e);</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e.printStackTrace();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%&gt;</a:t>
            </a:r>
            <a:endParaRPr sz="900">
              <a:solidFill>
                <a:schemeClr val="dk1"/>
              </a:solidFill>
            </a:endParaRPr>
          </a:p>
          <a:p>
            <a:pPr marL="0" lvl="0" indent="0" algn="l" rtl="0">
              <a:lnSpc>
                <a:spcPct val="115000"/>
              </a:lnSpc>
              <a:spcBef>
                <a:spcPts val="0"/>
              </a:spcBef>
              <a:spcAft>
                <a:spcPts val="0"/>
              </a:spcAft>
              <a:buNone/>
            </a:pPr>
            <a:endParaRPr sz="900">
              <a:solidFill>
                <a:schemeClr val="dk1"/>
              </a:solidFill>
            </a:endParaRPr>
          </a:p>
          <a:p>
            <a:pPr marL="0" lvl="0" indent="0" algn="l" rtl="0">
              <a:lnSpc>
                <a:spcPct val="115000"/>
              </a:lnSpc>
              <a:spcBef>
                <a:spcPts val="0"/>
              </a:spcBef>
              <a:spcAft>
                <a:spcPts val="0"/>
              </a:spcAft>
              <a:buNone/>
            </a:pPr>
            <a:endParaRPr sz="900">
              <a:solidFill>
                <a:schemeClr val="dk1"/>
              </a:solidFill>
            </a:endParaRPr>
          </a:p>
        </p:txBody>
      </p:sp>
      <p:sp>
        <p:nvSpPr>
          <p:cNvPr id="634" name="Google Shape;634;p89"/>
          <p:cNvSpPr txBox="1"/>
          <p:nvPr/>
        </p:nvSpPr>
        <p:spPr>
          <a:xfrm>
            <a:off x="3756900" y="784650"/>
            <a:ext cx="163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O_deleteorder.jsp</a:t>
            </a:r>
            <a:endParaRPr b="1">
              <a:latin typeface="Calibri"/>
              <a:ea typeface="Calibri"/>
              <a:cs typeface="Calibri"/>
              <a:sym typeface="Calibri"/>
            </a:endParaRPr>
          </a:p>
        </p:txBody>
      </p:sp>
      <p:sp>
        <p:nvSpPr>
          <p:cNvPr id="635" name="Google Shape;635;p89"/>
          <p:cNvSpPr/>
          <p:nvPr/>
        </p:nvSpPr>
        <p:spPr>
          <a:xfrm>
            <a:off x="6053375" y="1288800"/>
            <a:ext cx="14100" cy="3466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9"/>
          <p:cNvSpPr txBox="1"/>
          <p:nvPr/>
        </p:nvSpPr>
        <p:spPr>
          <a:xfrm>
            <a:off x="6200800" y="1725150"/>
            <a:ext cx="2757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O_deleteorder.jsp source code works to remove order that has been completed by the restaurant employed from orderedmeal database. The response or update will be send directly to the O_MainOrder.jsp</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285"/>
        <p:cNvGrpSpPr/>
        <p:nvPr/>
      </p:nvGrpSpPr>
      <p:grpSpPr>
        <a:xfrm>
          <a:off x="0" y="0"/>
          <a:ext cx="0" cy="0"/>
          <a:chOff x="0" y="0"/>
          <a:chExt cx="0" cy="0"/>
        </a:xfrm>
      </p:grpSpPr>
      <p:sp>
        <p:nvSpPr>
          <p:cNvPr id="286" name="Google Shape;286;p42"/>
          <p:cNvSpPr txBox="1"/>
          <p:nvPr/>
        </p:nvSpPr>
        <p:spPr>
          <a:xfrm>
            <a:off x="761550" y="271975"/>
            <a:ext cx="7620900" cy="307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Staff Access Verification Source Code (S_ManVerify.html…)</a:t>
            </a:r>
            <a:endParaRPr sz="2000"/>
          </a:p>
        </p:txBody>
      </p:sp>
      <p:sp>
        <p:nvSpPr>
          <p:cNvPr id="287" name="Google Shape;287;p42"/>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88" name="Google Shape;288;p42"/>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89" name="Google Shape;289;p42"/>
          <p:cNvPicPr preferRelativeResize="0"/>
          <p:nvPr/>
        </p:nvPicPr>
        <p:blipFill>
          <a:blip r:embed="rId3">
            <a:alphaModFix/>
          </a:blip>
          <a:stretch>
            <a:fillRect/>
          </a:stretch>
        </p:blipFill>
        <p:spPr>
          <a:xfrm>
            <a:off x="1941674" y="937650"/>
            <a:ext cx="5260650" cy="391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293"/>
        <p:cNvGrpSpPr/>
        <p:nvPr/>
      </p:nvGrpSpPr>
      <p:grpSpPr>
        <a:xfrm>
          <a:off x="0" y="0"/>
          <a:ext cx="0" cy="0"/>
          <a:chOff x="0" y="0"/>
          <a:chExt cx="0" cy="0"/>
        </a:xfrm>
      </p:grpSpPr>
      <p:sp>
        <p:nvSpPr>
          <p:cNvPr id="294" name="Google Shape;294;p43"/>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5" name="Google Shape;295;p43"/>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96" name="Google Shape;296;p43"/>
          <p:cNvPicPr preferRelativeResize="0"/>
          <p:nvPr/>
        </p:nvPicPr>
        <p:blipFill>
          <a:blip r:embed="rId3">
            <a:alphaModFix/>
          </a:blip>
          <a:stretch>
            <a:fillRect/>
          </a:stretch>
        </p:blipFill>
        <p:spPr>
          <a:xfrm>
            <a:off x="1722950" y="68537"/>
            <a:ext cx="5698099" cy="2923576"/>
          </a:xfrm>
          <a:prstGeom prst="rect">
            <a:avLst/>
          </a:prstGeom>
          <a:noFill/>
          <a:ln>
            <a:noFill/>
          </a:ln>
        </p:spPr>
      </p:pic>
      <p:pic>
        <p:nvPicPr>
          <p:cNvPr id="297" name="Google Shape;297;p43"/>
          <p:cNvPicPr preferRelativeResize="0"/>
          <p:nvPr/>
        </p:nvPicPr>
        <p:blipFill>
          <a:blip r:embed="rId4">
            <a:alphaModFix/>
          </a:blip>
          <a:stretch>
            <a:fillRect/>
          </a:stretch>
        </p:blipFill>
        <p:spPr>
          <a:xfrm>
            <a:off x="1342875" y="3047625"/>
            <a:ext cx="6458255" cy="204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01"/>
        <p:cNvGrpSpPr/>
        <p:nvPr/>
      </p:nvGrpSpPr>
      <p:grpSpPr>
        <a:xfrm>
          <a:off x="0" y="0"/>
          <a:ext cx="0" cy="0"/>
          <a:chOff x="0" y="0"/>
          <a:chExt cx="0" cy="0"/>
        </a:xfrm>
      </p:grpSpPr>
      <p:sp>
        <p:nvSpPr>
          <p:cNvPr id="302" name="Google Shape;302;p44"/>
          <p:cNvSpPr txBox="1"/>
          <p:nvPr/>
        </p:nvSpPr>
        <p:spPr>
          <a:xfrm>
            <a:off x="761550" y="157950"/>
            <a:ext cx="7620900" cy="3078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 sz="2000" b="1">
                <a:latin typeface="DM Sans"/>
                <a:ea typeface="DM Sans"/>
                <a:cs typeface="DM Sans"/>
                <a:sym typeface="DM Sans"/>
              </a:rPr>
              <a:t>(...&amp; S_ManVerify.jsp)</a:t>
            </a:r>
            <a:endParaRPr sz="2000"/>
          </a:p>
        </p:txBody>
      </p:sp>
      <p:sp>
        <p:nvSpPr>
          <p:cNvPr id="303" name="Google Shape;303;p44"/>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04" name="Google Shape;304;p44"/>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05" name="Google Shape;305;p44"/>
          <p:cNvPicPr preferRelativeResize="0"/>
          <p:nvPr/>
        </p:nvPicPr>
        <p:blipFill>
          <a:blip r:embed="rId3">
            <a:alphaModFix/>
          </a:blip>
          <a:stretch>
            <a:fillRect/>
          </a:stretch>
        </p:blipFill>
        <p:spPr>
          <a:xfrm>
            <a:off x="1103937" y="696950"/>
            <a:ext cx="6936125" cy="43027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309"/>
        <p:cNvGrpSpPr/>
        <p:nvPr/>
      </p:nvGrpSpPr>
      <p:grpSpPr>
        <a:xfrm>
          <a:off x="0" y="0"/>
          <a:ext cx="0" cy="0"/>
          <a:chOff x="0" y="0"/>
          <a:chExt cx="0" cy="0"/>
        </a:xfrm>
      </p:grpSpPr>
      <p:sp>
        <p:nvSpPr>
          <p:cNvPr id="310" name="Google Shape;310;p45"/>
          <p:cNvSpPr txBox="1"/>
          <p:nvPr/>
        </p:nvSpPr>
        <p:spPr>
          <a:xfrm>
            <a:off x="325750" y="863650"/>
            <a:ext cx="40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11" name="Google Shape;311;p45"/>
          <p:cNvSpPr txBox="1"/>
          <p:nvPr/>
        </p:nvSpPr>
        <p:spPr>
          <a:xfrm>
            <a:off x="1266875" y="1330225"/>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12" name="Google Shape;312;p45"/>
          <p:cNvPicPr preferRelativeResize="0"/>
          <p:nvPr/>
        </p:nvPicPr>
        <p:blipFill>
          <a:blip r:embed="rId3">
            <a:alphaModFix/>
          </a:blip>
          <a:stretch>
            <a:fillRect/>
          </a:stretch>
        </p:blipFill>
        <p:spPr>
          <a:xfrm>
            <a:off x="1524000" y="1263850"/>
            <a:ext cx="6096000" cy="3048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4349</Words>
  <Application>Microsoft Office PowerPoint</Application>
  <PresentationFormat>On-screen Show (16:9)</PresentationFormat>
  <Paragraphs>345</Paragraphs>
  <Slides>53</Slides>
  <Notes>53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53</vt:i4>
      </vt:variant>
    </vt:vector>
  </HeadingPairs>
  <TitlesOfParts>
    <vt:vector size="58" baseType="lpstr">
      <vt:lpstr>DM Sans</vt:lpstr>
      <vt:lpstr>Calibri</vt:lpstr>
      <vt:lpstr>Arial</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Amir Hakim</cp:lastModifiedBy>
  <cp:revision>2</cp:revision>
  <dcterms:modified xsi:type="dcterms:W3CDTF">2024-05-17T03:05:30Z</dcterms:modified>
</cp:coreProperties>
</file>