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1" r:id="rId6"/>
    <p:sldId id="262" r:id="rId7"/>
    <p:sldId id="265" r:id="rId8"/>
    <p:sldId id="263" r:id="rId9"/>
    <p:sldId id="266" r:id="rId10"/>
    <p:sldId id="268"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9" autoAdjust="0"/>
    <p:restoredTop sz="94660"/>
  </p:normalViewPr>
  <p:slideViewPr>
    <p:cSldViewPr snapToGrid="0">
      <p:cViewPr varScale="1">
        <p:scale>
          <a:sx n="114" d="100"/>
          <a:sy n="114" d="100"/>
        </p:scale>
        <p:origin x="2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7/30/2021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8360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988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8218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375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8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1823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847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794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7309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58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7/30/2021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16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7/30/2021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26006004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avaguides.com/kava-ba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3A13278-B040-45F7-888F-453B785786DF}"/>
              </a:ext>
            </a:extLst>
          </p:cNvPr>
          <p:cNvPicPr>
            <a:picLocks noChangeAspect="1"/>
          </p:cNvPicPr>
          <p:nvPr/>
        </p:nvPicPr>
        <p:blipFill rotWithShape="1">
          <a:blip r:embed="rId2">
            <a:alphaModFix amt="50000"/>
          </a:blip>
          <a:srcRect t="11045"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FF8E573E-3F15-4DFE-AC20-A4A46F3FC756}"/>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10800"/>
              <a:t>Opening kava bar in northern va</a:t>
            </a:r>
          </a:p>
        </p:txBody>
      </p:sp>
      <p:sp>
        <p:nvSpPr>
          <p:cNvPr id="3" name="Subtitle 2">
            <a:extLst>
              <a:ext uri="{FF2B5EF4-FFF2-40B4-BE49-F238E27FC236}">
                <a16:creationId xmlns:a16="http://schemas.microsoft.com/office/drawing/2014/main" id="{A1EF6CF9-D779-435B-8589-596086A5FA9B}"/>
              </a:ext>
            </a:extLst>
          </p:cNvPr>
          <p:cNvSpPr>
            <a:spLocks noGrp="1"/>
          </p:cNvSpPr>
          <p:nvPr>
            <p:ph type="subTitle" idx="1"/>
          </p:nvPr>
        </p:nvSpPr>
        <p:spPr>
          <a:xfrm>
            <a:off x="1527048" y="4599432"/>
            <a:ext cx="9144000" cy="1536192"/>
          </a:xfrm>
        </p:spPr>
        <p:txBody>
          <a:bodyPr>
            <a:normAutofit/>
          </a:bodyPr>
          <a:lstStyle/>
          <a:p>
            <a:pPr algn="ctr"/>
            <a:r>
              <a:rPr lang="en-US" sz="3200" dirty="0"/>
              <a:t>Amir Schur</a:t>
            </a:r>
          </a:p>
          <a:p>
            <a:pPr algn="ctr"/>
            <a:r>
              <a:rPr lang="en-US" sz="3200" dirty="0"/>
              <a:t>Final Project </a:t>
            </a:r>
          </a:p>
        </p:txBody>
      </p:sp>
      <p:sp>
        <p:nvSpPr>
          <p:cNvPr id="2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7830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8B7F-9A31-453D-B783-ECC9FB1C11BE}"/>
              </a:ext>
            </a:extLst>
          </p:cNvPr>
          <p:cNvSpPr>
            <a:spLocks noGrp="1"/>
          </p:cNvSpPr>
          <p:nvPr>
            <p:ph type="title"/>
          </p:nvPr>
        </p:nvSpPr>
        <p:spPr/>
        <p:txBody>
          <a:bodyPr/>
          <a:lstStyle/>
          <a:p>
            <a:r>
              <a:rPr lang="en-US" dirty="0"/>
              <a:t>Existing business map</a:t>
            </a:r>
          </a:p>
        </p:txBody>
      </p:sp>
      <p:pic>
        <p:nvPicPr>
          <p:cNvPr id="4" name="Content Placeholder 16" descr="Graphical user interface, application, Word&#10;&#10;Description automatically generated">
            <a:extLst>
              <a:ext uri="{FF2B5EF4-FFF2-40B4-BE49-F238E27FC236}">
                <a16:creationId xmlns:a16="http://schemas.microsoft.com/office/drawing/2014/main" id="{F7DCC02E-972D-4231-B25F-803935B2BC3E}"/>
              </a:ext>
            </a:extLst>
          </p:cNvPr>
          <p:cNvPicPr>
            <a:picLocks noGrp="1"/>
          </p:cNvPicPr>
          <p:nvPr>
            <p:ph idx="1"/>
          </p:nvPr>
        </p:nvPicPr>
        <p:blipFill rotWithShape="1">
          <a:blip r:embed="rId2"/>
          <a:srcRect l="62334" t="28824" r="3808" b="9504"/>
          <a:stretch/>
        </p:blipFill>
        <p:spPr>
          <a:xfrm>
            <a:off x="1945149" y="1928813"/>
            <a:ext cx="8301701" cy="4252912"/>
          </a:xfrm>
          <a:prstGeom prst="rect">
            <a:avLst/>
          </a:prstGeom>
        </p:spPr>
      </p:pic>
    </p:spTree>
    <p:extLst>
      <p:ext uri="{BB962C8B-B14F-4D97-AF65-F5344CB8AC3E}">
        <p14:creationId xmlns:p14="http://schemas.microsoft.com/office/powerpoint/2010/main" val="43741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56C0-9EDE-4433-9710-214B00054CD5}"/>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30943E6F-6BB1-47E6-9D3D-062EC4EFEDDF}"/>
              </a:ext>
            </a:extLst>
          </p:cNvPr>
          <p:cNvSpPr>
            <a:spLocks noGrp="1"/>
          </p:cNvSpPr>
          <p:nvPr>
            <p:ph idx="1"/>
          </p:nvPr>
        </p:nvSpPr>
        <p:spPr/>
        <p:txBody>
          <a:bodyPr>
            <a:normAutofit fontScale="850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actually registered as different type of business: </a:t>
            </a:r>
          </a:p>
          <a:p>
            <a:pPr marL="0" marR="0">
              <a:lnSpc>
                <a:spcPct val="107000"/>
              </a:lnSpc>
              <a:spcBef>
                <a:spcPts val="0"/>
              </a:spcBef>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Tea Room </a:t>
            </a:r>
            <a:r>
              <a:rPr lang="en-US" sz="1800" dirty="0">
                <a:effectLst/>
                <a:latin typeface="Calibri" panose="020F0502020204030204" pitchFamily="34" charset="0"/>
                <a:ea typeface="Calibri" panose="020F0502020204030204" pitchFamily="34" charset="0"/>
                <a:cs typeface="Times New Roman" panose="02020603050405020304" pitchFamily="18" charset="0"/>
              </a:rPr>
              <a:t>(7 places), Vape Store (2), Café (1), Lounge (1), Smoke Shop (1)</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Majority of them are “Tea Rooms”.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Majority also has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grubhub</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delivery service.</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L</a:t>
            </a:r>
            <a:r>
              <a:rPr lang="en-US" sz="1800" dirty="0">
                <a:effectLst/>
                <a:latin typeface="Calibri" panose="020F0502020204030204" pitchFamily="34" charset="0"/>
                <a:ea typeface="Calibri" panose="020F0502020204030204" pitchFamily="34" charset="0"/>
                <a:cs typeface="Times New Roman" panose="02020603050405020304" pitchFamily="18" charset="0"/>
              </a:rPr>
              <a:t>ooking at the locations in the map, they are actually quite spread apart.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Dominant zip code: 33705 (2 locations) and 33710 (2 locations).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the locations are very spread apart and only two zip codes have two kava bars, the next step is to analyze these two zip codes. Interesting point is the fact there these businesses opened in the same zip code.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Zip code 33710 are all categorized by Four Square as Vape Stores – which is not a real Kava bar, thus we will skip.</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Zip code 33705 are all Tea Rooms. This will be our focus of further analysis: cluster neighborhood data fro</a:t>
            </a:r>
            <a:r>
              <a:rPr lang="en-US" sz="1800" dirty="0">
                <a:latin typeface="Calibri" panose="020F0502020204030204" pitchFamily="34" charset="0"/>
                <a:ea typeface="Calibri" panose="020F0502020204030204" pitchFamily="34" charset="0"/>
                <a:cs typeface="Times New Roman" panose="02020603050405020304" pitchFamily="18" charset="0"/>
              </a:rPr>
              <a:t>m Foursquare.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try to investigate more in zip code 33705 (2 Kava Bars there: Grassroots Kava House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InVision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Creative Café).</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Further investigation on 33705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zipcode</a:t>
            </a:r>
            <a:r>
              <a:rPr lang="en-US" sz="1800" dirty="0">
                <a:effectLst/>
                <a:latin typeface="Calibri" panose="020F0502020204030204" pitchFamily="34" charset="0"/>
                <a:ea typeface="Calibri" panose="020F0502020204030204" pitchFamily="34" charset="0"/>
                <a:cs typeface="Times New Roman" panose="02020603050405020304" pitchFamily="18" charset="0"/>
              </a:rPr>
              <a:t> using Foursquare, we find the top 5 businesses around that zip code are:  Art Gallery (4), Bar (4), Brewery (4), Coffee Shop (4), Yoga Studio (2)</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business list can be a footprint for future location search.</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5150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03F6-F719-41AB-A88D-EB2F9ED03B4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2C9064E-38FD-4D15-9FE7-DEED9B7E38B3}"/>
              </a:ext>
            </a:extLst>
          </p:cNvPr>
          <p:cNvSpPr>
            <a:spLocks noGrp="1"/>
          </p:cNvSpPr>
          <p:nvPr>
            <p:ph idx="1"/>
          </p:nvPr>
        </p:nvSpPr>
        <p:spPr/>
        <p:txBody>
          <a:bodyPr/>
          <a:lstStyle/>
          <a:p>
            <a:pPr marL="0" indent="0">
              <a:lnSpc>
                <a:spcPct val="107000"/>
              </a:lnSpc>
              <a:spcBef>
                <a:spcPts val="0"/>
              </a:spcBef>
              <a:spcAft>
                <a:spcPts val="800"/>
              </a:spcAft>
              <a:buNone/>
            </a:pPr>
            <a:r>
              <a:rPr lang="en-US" sz="1800">
                <a:effectLst/>
                <a:latin typeface="Calibri" panose="020F0502020204030204" pitchFamily="34" charset="0"/>
                <a:ea typeface="Calibri" panose="020F0502020204030204" pitchFamily="34" charset="0"/>
                <a:cs typeface="Times New Roman" panose="02020603050405020304" pitchFamily="18" charset="0"/>
              </a:rPr>
              <a:t>Open the business close to metro area with modern vibe characteristics, close proximity to: art gallery, brewery, coffee shop, yoga studio and bars.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Open the business as a Tea Room</a:t>
            </a:r>
          </a:p>
          <a:p>
            <a:pPr marL="0" indent="0">
              <a:buNone/>
            </a:pPr>
            <a:endParaRPr lang="en-US" dirty="0"/>
          </a:p>
        </p:txBody>
      </p:sp>
    </p:spTree>
    <p:extLst>
      <p:ext uri="{BB962C8B-B14F-4D97-AF65-F5344CB8AC3E}">
        <p14:creationId xmlns:p14="http://schemas.microsoft.com/office/powerpoint/2010/main" val="129395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3FC-0D3D-4321-87B2-30228E22217C}"/>
              </a:ext>
            </a:extLst>
          </p:cNvPr>
          <p:cNvSpPr>
            <a:spLocks noGrp="1"/>
          </p:cNvSpPr>
          <p:nvPr>
            <p:ph type="title"/>
          </p:nvPr>
        </p:nvSpPr>
        <p:spPr/>
        <p:txBody>
          <a:bodyPr/>
          <a:lstStyle/>
          <a:p>
            <a:r>
              <a:rPr lang="en-US" dirty="0"/>
              <a:t>What is kava</a:t>
            </a:r>
          </a:p>
        </p:txBody>
      </p:sp>
      <p:sp>
        <p:nvSpPr>
          <p:cNvPr id="3" name="Content Placeholder 2">
            <a:extLst>
              <a:ext uri="{FF2B5EF4-FFF2-40B4-BE49-F238E27FC236}">
                <a16:creationId xmlns:a16="http://schemas.microsoft.com/office/drawing/2014/main" id="{C87676A3-F100-4CCD-AA00-B277AB005D6E}"/>
              </a:ext>
            </a:extLst>
          </p:cNvPr>
          <p:cNvSpPr>
            <a:spLocks noGrp="1"/>
          </p:cNvSpPr>
          <p:nvPr>
            <p:ph idx="1"/>
          </p:nvPr>
        </p:nvSpPr>
        <p:spPr/>
        <p:txBody>
          <a:bodyPr>
            <a:normAutofit lnSpcReduction="10000"/>
          </a:bodyPr>
          <a:lstStyle/>
          <a:p>
            <a:pPr marL="0" marR="0">
              <a:lnSpc>
                <a:spcPct val="107000"/>
              </a:lnSpc>
              <a:spcBef>
                <a:spcPts val="0"/>
              </a:spcBef>
              <a:spcAft>
                <a:spcPts val="1200"/>
              </a:spcAft>
            </a:pP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Kava is the common name for Piper </a:t>
            </a:r>
            <a:r>
              <a:rPr lang="en-US" sz="18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methysticum</a:t>
            </a: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 a member of the </a:t>
            </a:r>
            <a:r>
              <a:rPr lang="en-US" sz="1800" dirty="0" err="1">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Piperaceae</a:t>
            </a: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(pepper) family. This makes it a close relative of black pepper (Piper nigrum).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On the South Pacific Islands where kava originates, kava is used for both ceremonial and medicinal purposes — primarily for its powerful relaxing effects and the mild euphoric high it produces.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In higher doses, kava produces effects often described as euphoric. It makes users feel a strong sense of calmness and contention — almost as if all the problems experienced in the day-to-day have washed away.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Traditionally, these effects were used to help people reach higher states of meditation of spiritual connection, for grieving after losing a loved one, to show respect to the land, or simply socialize in a relaxed environment with friends and family.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Nowadays, kava is primarily used to help manage stress, anxiety, mild depression, and insomnia. Some use it for meditative purposes or to experience the mild, yet enjoyable high the plant produces.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4590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7581-FA5B-4939-9826-7F299051DD5B}"/>
              </a:ext>
            </a:extLst>
          </p:cNvPr>
          <p:cNvSpPr>
            <a:spLocks noGrp="1"/>
          </p:cNvSpPr>
          <p:nvPr>
            <p:ph type="title"/>
          </p:nvPr>
        </p:nvSpPr>
        <p:spPr/>
        <p:txBody>
          <a:bodyPr/>
          <a:lstStyle/>
          <a:p>
            <a:r>
              <a:rPr lang="en-US" dirty="0"/>
              <a:t>Current kava bar locations (USA)</a:t>
            </a:r>
          </a:p>
        </p:txBody>
      </p:sp>
      <p:pic>
        <p:nvPicPr>
          <p:cNvPr id="5" name="Content Placeholder 4">
            <a:extLst>
              <a:ext uri="{FF2B5EF4-FFF2-40B4-BE49-F238E27FC236}">
                <a16:creationId xmlns:a16="http://schemas.microsoft.com/office/drawing/2014/main" id="{98C7397B-CDA6-43AA-9B90-935F420F3CE1}"/>
              </a:ext>
            </a:extLst>
          </p:cNvPr>
          <p:cNvPicPr>
            <a:picLocks noGrp="1" noChangeAspect="1"/>
          </p:cNvPicPr>
          <p:nvPr>
            <p:ph idx="1"/>
          </p:nvPr>
        </p:nvPicPr>
        <p:blipFill rotWithShape="1">
          <a:blip r:embed="rId2"/>
          <a:srcRect l="26090" t="35274" r="3014" b="21910"/>
          <a:stretch/>
        </p:blipFill>
        <p:spPr>
          <a:xfrm>
            <a:off x="1271377" y="2518540"/>
            <a:ext cx="10082423" cy="3425059"/>
          </a:xfrm>
        </p:spPr>
      </p:pic>
    </p:spTree>
    <p:extLst>
      <p:ext uri="{BB962C8B-B14F-4D97-AF65-F5344CB8AC3E}">
        <p14:creationId xmlns:p14="http://schemas.microsoft.com/office/powerpoint/2010/main" val="409175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2169-C784-4C9B-9A1B-0E11A368326C}"/>
              </a:ext>
            </a:extLst>
          </p:cNvPr>
          <p:cNvSpPr>
            <a:spLocks noGrp="1"/>
          </p:cNvSpPr>
          <p:nvPr>
            <p:ph type="title"/>
          </p:nvPr>
        </p:nvSpPr>
        <p:spPr/>
        <p:txBody>
          <a:bodyPr/>
          <a:lstStyle/>
          <a:p>
            <a:r>
              <a:rPr lang="en-US" dirty="0"/>
              <a:t>Business opportunity</a:t>
            </a:r>
          </a:p>
        </p:txBody>
      </p:sp>
      <p:sp>
        <p:nvSpPr>
          <p:cNvPr id="3" name="Content Placeholder 2">
            <a:extLst>
              <a:ext uri="{FF2B5EF4-FFF2-40B4-BE49-F238E27FC236}">
                <a16:creationId xmlns:a16="http://schemas.microsoft.com/office/drawing/2014/main" id="{D4B0DA13-A730-44CF-B004-5173397E131B}"/>
              </a:ext>
            </a:extLst>
          </p:cNvPr>
          <p:cNvSpPr>
            <a:spLocks noGrp="1"/>
          </p:cNvSpPr>
          <p:nvPr>
            <p:ph idx="1"/>
          </p:nvPr>
        </p:nvSpPr>
        <p:spPr/>
        <p:txBody>
          <a:bodyPr/>
          <a:lstStyle/>
          <a:p>
            <a:r>
              <a:rPr lang="en-US" sz="1800" dirty="0">
                <a:solidFill>
                  <a:srgbClr val="24292E"/>
                </a:solidFill>
                <a:latin typeface="Segoe UI" panose="020B0502040204020203" pitchFamily="34" charset="0"/>
                <a:cs typeface="Times New Roman" panose="02020603050405020304" pitchFamily="18" charset="0"/>
              </a:rPr>
              <a:t>Only</a:t>
            </a:r>
            <a:r>
              <a:rPr lang="en-US" dirty="0"/>
              <a:t> </a:t>
            </a:r>
            <a:r>
              <a:rPr lang="en-US" sz="1800" dirty="0">
                <a:solidFill>
                  <a:srgbClr val="24292E"/>
                </a:solidFill>
                <a:latin typeface="Segoe UI" panose="020B0502040204020203" pitchFamily="34" charset="0"/>
                <a:cs typeface="Times New Roman" panose="02020603050405020304" pitchFamily="18" charset="0"/>
              </a:rPr>
              <a:t>1 location in DC</a:t>
            </a:r>
          </a:p>
          <a:p>
            <a:r>
              <a:rPr lang="en-US" sz="1800" dirty="0">
                <a:solidFill>
                  <a:srgbClr val="24292E"/>
                </a:solidFill>
                <a:latin typeface="Segoe UI" panose="020B0502040204020203" pitchFamily="34" charset="0"/>
                <a:cs typeface="Times New Roman" panose="02020603050405020304" pitchFamily="18" charset="0"/>
              </a:rPr>
              <a:t>No open bars in VA</a:t>
            </a:r>
          </a:p>
          <a:p>
            <a:r>
              <a:rPr lang="en-US" sz="1800" dirty="0">
                <a:solidFill>
                  <a:srgbClr val="24292E"/>
                </a:solidFill>
                <a:latin typeface="Segoe UI" panose="020B0502040204020203" pitchFamily="34" charset="0"/>
                <a:cs typeface="Times New Roman" panose="02020603050405020304" pitchFamily="18" charset="0"/>
              </a:rPr>
              <a:t>Where to open a location in VA? (Focus primarily in Northern VA)</a:t>
            </a:r>
          </a:p>
        </p:txBody>
      </p:sp>
    </p:spTree>
    <p:extLst>
      <p:ext uri="{BB962C8B-B14F-4D97-AF65-F5344CB8AC3E}">
        <p14:creationId xmlns:p14="http://schemas.microsoft.com/office/powerpoint/2010/main" val="222025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67EC-EDD0-4F02-A33F-D0A6D99EA8DD}"/>
              </a:ext>
            </a:extLst>
          </p:cNvPr>
          <p:cNvSpPr>
            <a:spLocks noGrp="1"/>
          </p:cNvSpPr>
          <p:nvPr>
            <p:ph type="title"/>
          </p:nvPr>
        </p:nvSpPr>
        <p:spPr/>
        <p:txBody>
          <a:bodyPr/>
          <a:lstStyle/>
          <a:p>
            <a:r>
              <a:rPr lang="en-US" dirty="0"/>
              <a:t>Initial List </a:t>
            </a:r>
          </a:p>
        </p:txBody>
      </p:sp>
      <p:sp>
        <p:nvSpPr>
          <p:cNvPr id="3" name="Content Placeholder 2">
            <a:extLst>
              <a:ext uri="{FF2B5EF4-FFF2-40B4-BE49-F238E27FC236}">
                <a16:creationId xmlns:a16="http://schemas.microsoft.com/office/drawing/2014/main" id="{7FEA5E07-BA2D-458D-A5D2-867EF626D579}"/>
              </a:ext>
            </a:extLst>
          </p:cNvPr>
          <p:cNvSpPr>
            <a:spLocks noGrp="1"/>
          </p:cNvSpPr>
          <p:nvPr>
            <p:ph idx="1"/>
          </p:nvPr>
        </p:nvSpPr>
        <p:spPr>
          <a:xfrm>
            <a:off x="838200" y="2026661"/>
            <a:ext cx="10515600" cy="4251960"/>
          </a:xfrm>
        </p:spPr>
        <p:txBody>
          <a:bodyPr/>
          <a:lstStyle/>
          <a:p>
            <a:pPr marL="0" indent="0">
              <a:buNone/>
            </a:pPr>
            <a:r>
              <a:rPr lang="en-US" sz="1800" u="sng" dirty="0">
                <a:solidFill>
                  <a:srgbClr val="24292E"/>
                </a:solidFill>
                <a:effectLst/>
                <a:latin typeface="Segoe UI" panose="020B0502040204020203" pitchFamily="34" charset="0"/>
                <a:ea typeface="Times New Roman" panose="02020603050405020304" pitchFamily="18" charset="0"/>
                <a:hlinkClick r:id="rId2"/>
              </a:rPr>
              <a:t>https://kavaguides.com/kava-bars</a:t>
            </a:r>
            <a:r>
              <a:rPr lang="en-US" sz="1800" u="sng" dirty="0">
                <a:solidFill>
                  <a:srgbClr val="24292E"/>
                </a:solidFill>
                <a:effectLst/>
                <a:latin typeface="Segoe UI" panose="020B0502040204020203" pitchFamily="34" charset="0"/>
                <a:ea typeface="Times New Roman" panose="02020603050405020304" pitchFamily="18" charset="0"/>
              </a:rPr>
              <a:t> </a:t>
            </a: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is a website that provides a comprehensive list of existing Kava Bars in the US.  </a:t>
            </a:r>
          </a:p>
          <a:p>
            <a:pPr marL="0" indent="0">
              <a:buNone/>
            </a:pPr>
            <a:r>
              <a:rPr lang="en-US" sz="1800" dirty="0">
                <a:solidFill>
                  <a:srgbClr val="24292E"/>
                </a:solidFill>
                <a:latin typeface="Segoe UI" panose="020B0502040204020203" pitchFamily="34" charset="0"/>
                <a:cs typeface="Times New Roman" panose="02020603050405020304" pitchFamily="18" charset="0"/>
              </a:rPr>
              <a:t>After performing web scraping, it is obvious that the most location for Kava Bars is in Florida.</a:t>
            </a:r>
          </a:p>
        </p:txBody>
      </p:sp>
      <p:pic>
        <p:nvPicPr>
          <p:cNvPr id="4" name="Picture 3">
            <a:extLst>
              <a:ext uri="{FF2B5EF4-FFF2-40B4-BE49-F238E27FC236}">
                <a16:creationId xmlns:a16="http://schemas.microsoft.com/office/drawing/2014/main" id="{F59D476A-E173-46BB-BBDC-26ACFEF4EE0D}"/>
              </a:ext>
            </a:extLst>
          </p:cNvPr>
          <p:cNvPicPr>
            <a:picLocks noChangeAspect="1"/>
          </p:cNvPicPr>
          <p:nvPr/>
        </p:nvPicPr>
        <p:blipFill>
          <a:blip r:embed="rId3"/>
          <a:stretch>
            <a:fillRect/>
          </a:stretch>
        </p:blipFill>
        <p:spPr>
          <a:xfrm>
            <a:off x="1645337" y="3429000"/>
            <a:ext cx="5944115" cy="2017951"/>
          </a:xfrm>
          <a:prstGeom prst="rect">
            <a:avLst/>
          </a:prstGeom>
        </p:spPr>
      </p:pic>
    </p:spTree>
    <p:extLst>
      <p:ext uri="{BB962C8B-B14F-4D97-AF65-F5344CB8AC3E}">
        <p14:creationId xmlns:p14="http://schemas.microsoft.com/office/powerpoint/2010/main" val="310393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91E4-1F6E-4F18-A957-907EB4158F06}"/>
              </a:ext>
            </a:extLst>
          </p:cNvPr>
          <p:cNvSpPr>
            <a:spLocks noGrp="1"/>
          </p:cNvSpPr>
          <p:nvPr>
            <p:ph type="title"/>
          </p:nvPr>
        </p:nvSpPr>
        <p:spPr/>
        <p:txBody>
          <a:bodyPr/>
          <a:lstStyle/>
          <a:p>
            <a:r>
              <a:rPr lang="en-US" dirty="0"/>
              <a:t>FOCUS AREA</a:t>
            </a:r>
          </a:p>
        </p:txBody>
      </p:sp>
      <p:sp>
        <p:nvSpPr>
          <p:cNvPr id="3" name="Content Placeholder 2">
            <a:extLst>
              <a:ext uri="{FF2B5EF4-FFF2-40B4-BE49-F238E27FC236}">
                <a16:creationId xmlns:a16="http://schemas.microsoft.com/office/drawing/2014/main" id="{54842BFA-E867-4EE3-8866-F26540094AB1}"/>
              </a:ext>
            </a:extLst>
          </p:cNvPr>
          <p:cNvSpPr>
            <a:spLocks noGrp="1"/>
          </p:cNvSpPr>
          <p:nvPr>
            <p:ph idx="1"/>
          </p:nvPr>
        </p:nvSpPr>
        <p:spPr/>
        <p:txBody>
          <a:bodyPr/>
          <a:lstStyle/>
          <a:p>
            <a:r>
              <a:rPr lang="en-US" dirty="0">
                <a:solidFill>
                  <a:srgbClr val="24292E"/>
                </a:solidFill>
                <a:latin typeface="Segoe UI" panose="020B0502040204020203" pitchFamily="34" charset="0"/>
                <a:cs typeface="Times New Roman" panose="02020603050405020304" pitchFamily="18" charset="0"/>
              </a:rPr>
              <a:t>Within Florida, the largest concentration listed is in St. Petersburg area. Since this is very close to Tampa, FL, these two cities are the focus of next investigation</a:t>
            </a:r>
            <a:endParaRPr lang="en-US" sz="2800" dirty="0">
              <a:solidFill>
                <a:srgbClr val="24292E"/>
              </a:solidFill>
              <a:latin typeface="Segoe UI" panose="020B0502040204020203"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17C0DB7-6256-4D31-A392-27816A26339E}"/>
              </a:ext>
            </a:extLst>
          </p:cNvPr>
          <p:cNvPicPr>
            <a:picLocks noChangeAspect="1"/>
          </p:cNvPicPr>
          <p:nvPr/>
        </p:nvPicPr>
        <p:blipFill>
          <a:blip r:embed="rId2"/>
          <a:stretch>
            <a:fillRect/>
          </a:stretch>
        </p:blipFill>
        <p:spPr>
          <a:xfrm>
            <a:off x="1378881" y="3629451"/>
            <a:ext cx="8698769" cy="2528382"/>
          </a:xfrm>
          <a:prstGeom prst="rect">
            <a:avLst/>
          </a:prstGeom>
        </p:spPr>
      </p:pic>
    </p:spTree>
    <p:extLst>
      <p:ext uri="{BB962C8B-B14F-4D97-AF65-F5344CB8AC3E}">
        <p14:creationId xmlns:p14="http://schemas.microsoft.com/office/powerpoint/2010/main" val="235434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2FE6-A9D9-49EF-90C5-AB9CC748D77E}"/>
              </a:ext>
            </a:extLst>
          </p:cNvPr>
          <p:cNvSpPr>
            <a:spLocks noGrp="1"/>
          </p:cNvSpPr>
          <p:nvPr>
            <p:ph type="title"/>
          </p:nvPr>
        </p:nvSpPr>
        <p:spPr/>
        <p:txBody>
          <a:bodyPr/>
          <a:lstStyle/>
          <a:p>
            <a:r>
              <a:rPr lang="en-US" dirty="0" err="1"/>
              <a:t>WeB</a:t>
            </a:r>
            <a:r>
              <a:rPr lang="en-US" dirty="0"/>
              <a:t> data scraping results</a:t>
            </a:r>
          </a:p>
        </p:txBody>
      </p:sp>
      <p:graphicFrame>
        <p:nvGraphicFramePr>
          <p:cNvPr id="5" name="Content Placeholder 4">
            <a:extLst>
              <a:ext uri="{FF2B5EF4-FFF2-40B4-BE49-F238E27FC236}">
                <a16:creationId xmlns:a16="http://schemas.microsoft.com/office/drawing/2014/main" id="{CF6C0923-517C-4787-814D-B0B7C918D1DA}"/>
              </a:ext>
            </a:extLst>
          </p:cNvPr>
          <p:cNvGraphicFramePr>
            <a:graphicFrameLocks noGrp="1"/>
          </p:cNvGraphicFramePr>
          <p:nvPr>
            <p:ph idx="1"/>
            <p:extLst>
              <p:ext uri="{D42A27DB-BD31-4B8C-83A1-F6EECF244321}">
                <p14:modId xmlns:p14="http://schemas.microsoft.com/office/powerpoint/2010/main" val="255248047"/>
              </p:ext>
            </p:extLst>
          </p:nvPr>
        </p:nvGraphicFramePr>
        <p:xfrm>
          <a:off x="2791326" y="2358189"/>
          <a:ext cx="6273298" cy="2608853"/>
        </p:xfrm>
        <a:graphic>
          <a:graphicData uri="http://schemas.openxmlformats.org/drawingml/2006/table">
            <a:tbl>
              <a:tblPr firstRow="1" firstCol="1" bandRow="1"/>
              <a:tblGrid>
                <a:gridCol w="2090652">
                  <a:extLst>
                    <a:ext uri="{9D8B030D-6E8A-4147-A177-3AD203B41FA5}">
                      <a16:colId xmlns:a16="http://schemas.microsoft.com/office/drawing/2014/main" val="3814864515"/>
                    </a:ext>
                  </a:extLst>
                </a:gridCol>
                <a:gridCol w="2091323">
                  <a:extLst>
                    <a:ext uri="{9D8B030D-6E8A-4147-A177-3AD203B41FA5}">
                      <a16:colId xmlns:a16="http://schemas.microsoft.com/office/drawing/2014/main" val="3021391540"/>
                    </a:ext>
                  </a:extLst>
                </a:gridCol>
                <a:gridCol w="2091323">
                  <a:extLst>
                    <a:ext uri="{9D8B030D-6E8A-4147-A177-3AD203B41FA5}">
                      <a16:colId xmlns:a16="http://schemas.microsoft.com/office/drawing/2014/main" val="200069779"/>
                    </a:ext>
                  </a:extLst>
                </a:gridCol>
              </a:tblGrid>
              <a:tr h="200681">
                <a:tc>
                  <a:txBody>
                    <a:bodyPr/>
                    <a:lstStyle/>
                    <a:p>
                      <a:pPr marL="0" marR="0" algn="ctr">
                        <a:lnSpc>
                          <a:spcPct val="107000"/>
                        </a:lnSpc>
                        <a:spcBef>
                          <a:spcPts val="0"/>
                        </a:spcBef>
                        <a:spcAft>
                          <a:spcPts val="0"/>
                        </a:spcAft>
                      </a:pPr>
                      <a:r>
                        <a:rPr lang="en-US" sz="900" b="1" spc="10">
                          <a:effectLst/>
                          <a:latin typeface="inherit"/>
                          <a:ea typeface="Calibri" panose="020F0502020204030204" pitchFamily="34" charset="0"/>
                          <a:cs typeface="Segoe UI" panose="020B0502040204020203" pitchFamily="34" charset="0"/>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spc="10">
                          <a:effectLst/>
                          <a:latin typeface="inherit"/>
                          <a:ea typeface="Calibri" panose="020F0502020204030204" pitchFamily="34" charset="0"/>
                          <a:cs typeface="Segoe UI" panose="020B0502040204020203" pitchFamily="34" charset="0"/>
                        </a:rPr>
                        <a:t>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1" spc="10">
                          <a:effectLst/>
                          <a:latin typeface="inherit"/>
                          <a:ea typeface="Calibri" panose="020F0502020204030204" pitchFamily="34" charset="0"/>
                          <a:cs typeface="Segoe UI" panose="020B0502040204020203" pitchFamily="34" charset="0"/>
                        </a:rPr>
                        <a:t>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5620765"/>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Mad Hatters Ethnobotanical Tea Bar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St. Petersburg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1817785"/>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Vapor Road – Tyrone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St. Petersburg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0196703"/>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Bula Kafe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St. Petersburg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579503"/>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Grassroots Kava House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St. Petersburg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3409920"/>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Lava Lounge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St. Petersburg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9057080"/>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Muddy Water Kava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St. Petersburg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264451"/>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InVision Creative Cafe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St. Petersburg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829917"/>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Vapor Road – Disston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St. Petersburg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199672"/>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Steep Station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Tampa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975677"/>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SpookEasy Lounge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Tampa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4410325"/>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Tampa Vapor – South Tampa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Tampa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965379"/>
                  </a:ext>
                </a:extLst>
              </a:tr>
              <a:tr h="200681">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Mad Chiller World Kava &amp; Waffles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a:effectLst/>
                          <a:latin typeface="inherit"/>
                          <a:ea typeface="Calibri" panose="020F0502020204030204" pitchFamily="34" charset="0"/>
                          <a:cs typeface="Segoe UI" panose="020B0502040204020203" pitchFamily="34" charset="0"/>
                        </a:rPr>
                        <a:t>Florida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spc="10" dirty="0">
                          <a:effectLst/>
                          <a:latin typeface="inherit"/>
                          <a:ea typeface="Calibri" panose="020F0502020204030204" pitchFamily="34" charset="0"/>
                          <a:cs typeface="Segoe UI" panose="020B0502040204020203" pitchFamily="34" charset="0"/>
                        </a:rPr>
                        <a:t>Tampa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7927311"/>
                  </a:ext>
                </a:extLst>
              </a:tr>
            </a:tbl>
          </a:graphicData>
        </a:graphic>
      </p:graphicFrame>
    </p:spTree>
    <p:extLst>
      <p:ext uri="{BB962C8B-B14F-4D97-AF65-F5344CB8AC3E}">
        <p14:creationId xmlns:p14="http://schemas.microsoft.com/office/powerpoint/2010/main" val="189169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D9D5-1A58-44A8-AC5C-13983F948918}"/>
              </a:ext>
            </a:extLst>
          </p:cNvPr>
          <p:cNvSpPr>
            <a:spLocks noGrp="1"/>
          </p:cNvSpPr>
          <p:nvPr>
            <p:ph type="title"/>
          </p:nvPr>
        </p:nvSpPr>
        <p:spPr/>
        <p:txBody>
          <a:bodyPr/>
          <a:lstStyle/>
          <a:p>
            <a:r>
              <a:rPr lang="en-US" dirty="0"/>
              <a:t>Foursquare data</a:t>
            </a:r>
          </a:p>
        </p:txBody>
      </p:sp>
      <p:sp>
        <p:nvSpPr>
          <p:cNvPr id="3" name="Content Placeholder 2">
            <a:extLst>
              <a:ext uri="{FF2B5EF4-FFF2-40B4-BE49-F238E27FC236}">
                <a16:creationId xmlns:a16="http://schemas.microsoft.com/office/drawing/2014/main" id="{A565E0CB-2FD2-4486-90B9-B77772825A9E}"/>
              </a:ext>
            </a:extLst>
          </p:cNvPr>
          <p:cNvSpPr>
            <a:spLocks noGrp="1"/>
          </p:cNvSpPr>
          <p:nvPr>
            <p:ph idx="1"/>
          </p:nvPr>
        </p:nvSpPr>
        <p:spPr/>
        <p:txBody>
          <a:bodyPr/>
          <a:lstStyle/>
          <a:p>
            <a:pPr marL="0" indent="0">
              <a:buNone/>
            </a:pPr>
            <a:r>
              <a:rPr lang="en-US" sz="2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 As the original data doesn’t have muc</a:t>
            </a:r>
            <a:r>
              <a:rPr lang="en-US"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h information, except Business Name, City and State, we have to try to correlate existing info through Foursquare to find more information for each business found.</a:t>
            </a:r>
          </a:p>
          <a:p>
            <a:pPr marL="0" indent="0">
              <a:buNone/>
            </a:pPr>
            <a:r>
              <a:rPr lang="en-US" dirty="0">
                <a:solidFill>
                  <a:srgbClr val="24292E"/>
                </a:solidFill>
                <a:latin typeface="Segoe UI" panose="020B0502040204020203" pitchFamily="34" charset="0"/>
                <a:cs typeface="Times New Roman" panose="02020603050405020304" pitchFamily="18" charset="0"/>
              </a:rPr>
              <a:t>From Foursquare, we can find corresponding latitude, longitude, venue id, type of business, mailing address, food delivery provider (e.g. </a:t>
            </a:r>
            <a:r>
              <a:rPr lang="en-US" dirty="0" err="1">
                <a:solidFill>
                  <a:srgbClr val="24292E"/>
                </a:solidFill>
                <a:latin typeface="Segoe UI" panose="020B0502040204020203" pitchFamily="34" charset="0"/>
                <a:cs typeface="Times New Roman" panose="02020603050405020304" pitchFamily="18" charset="0"/>
              </a:rPr>
              <a:t>grubhub</a:t>
            </a:r>
            <a:r>
              <a:rPr lang="en-US" dirty="0">
                <a:solidFill>
                  <a:srgbClr val="24292E"/>
                </a:solidFill>
                <a:latin typeface="Segoe UI" panose="020B0502040204020203" pitchFamily="34" charset="0"/>
                <a:cs typeface="Times New Roman" panose="02020603050405020304" pitchFamily="18" charset="0"/>
              </a:rPr>
              <a:t>), </a:t>
            </a:r>
            <a:r>
              <a:rPr lang="en-US" dirty="0" err="1">
                <a:solidFill>
                  <a:srgbClr val="24292E"/>
                </a:solidFill>
                <a:latin typeface="Segoe UI" panose="020B0502040204020203" pitchFamily="34" charset="0"/>
                <a:cs typeface="Times New Roman" panose="02020603050405020304" pitchFamily="18" charset="0"/>
              </a:rPr>
              <a:t>etc</a:t>
            </a:r>
            <a:endParaRPr lang="en-US" dirty="0">
              <a:solidFill>
                <a:srgbClr val="24292E"/>
              </a:solidFill>
              <a:latin typeface="Segoe UI" panose="020B0502040204020203"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0693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CBCD-E6C2-4D83-85F1-5605E7311F6D}"/>
              </a:ext>
            </a:extLst>
          </p:cNvPr>
          <p:cNvSpPr>
            <a:spLocks noGrp="1"/>
          </p:cNvSpPr>
          <p:nvPr>
            <p:ph type="title"/>
          </p:nvPr>
        </p:nvSpPr>
        <p:spPr/>
        <p:txBody>
          <a:bodyPr/>
          <a:lstStyle/>
          <a:p>
            <a:r>
              <a:rPr lang="en-US" dirty="0"/>
              <a:t>Foursquare data (typical results) </a:t>
            </a:r>
          </a:p>
        </p:txBody>
      </p:sp>
      <p:sp>
        <p:nvSpPr>
          <p:cNvPr id="3" name="Content Placeholder 2">
            <a:extLst>
              <a:ext uri="{FF2B5EF4-FFF2-40B4-BE49-F238E27FC236}">
                <a16:creationId xmlns:a16="http://schemas.microsoft.com/office/drawing/2014/main" id="{8CB7F823-0E0B-414F-B237-568489DA795B}"/>
              </a:ext>
            </a:extLst>
          </p:cNvPr>
          <p:cNvSpPr>
            <a:spLocks noGrp="1"/>
          </p:cNvSpPr>
          <p:nvPr>
            <p:ph idx="1"/>
          </p:nvPr>
        </p:nvSpPr>
        <p:spPr>
          <a:xfrm>
            <a:off x="838200" y="1929384"/>
            <a:ext cx="4161090" cy="4796156"/>
          </a:xfrm>
        </p:spPr>
        <p:txBody>
          <a:bodyPr>
            <a:normAutofit fontScale="47500" lnSpcReduction="20000"/>
          </a:bodyPr>
          <a:lstStyle/>
          <a:p>
            <a:pPr marL="0" indent="0">
              <a:buNone/>
            </a:pPr>
            <a:r>
              <a:rPr lang="en-US" sz="3500" dirty="0"/>
              <a:t>{'meta': {'code': 200, '</a:t>
            </a:r>
            <a:r>
              <a:rPr lang="en-US" sz="3500" dirty="0" err="1"/>
              <a:t>requestId</a:t>
            </a:r>
            <a:r>
              <a:rPr lang="en-US" sz="3500" dirty="0"/>
              <a:t>': '6104a43e27bacf02d8748a17'},</a:t>
            </a:r>
          </a:p>
          <a:p>
            <a:pPr marL="0" indent="0">
              <a:buNone/>
            </a:pPr>
            <a:r>
              <a:rPr lang="en-US" sz="3500" dirty="0"/>
              <a:t> 'notifications': [{'type': '</a:t>
            </a:r>
            <a:r>
              <a:rPr lang="en-US" sz="3500" dirty="0" err="1"/>
              <a:t>notificationTray</a:t>
            </a:r>
            <a:r>
              <a:rPr lang="en-US" sz="3500" dirty="0"/>
              <a:t>', 'item': {'</a:t>
            </a:r>
            <a:r>
              <a:rPr lang="en-US" sz="3500" dirty="0" err="1"/>
              <a:t>unreadCount</a:t>
            </a:r>
            <a:r>
              <a:rPr lang="en-US" sz="3500" dirty="0"/>
              <a:t>': 0}}],</a:t>
            </a:r>
          </a:p>
          <a:p>
            <a:pPr marL="0" indent="0">
              <a:buNone/>
            </a:pPr>
            <a:r>
              <a:rPr lang="en-US" sz="3500" dirty="0"/>
              <a:t> 'response': {'venues': [{'id': '535ca397498e9b2d664310e3',</a:t>
            </a:r>
          </a:p>
          <a:p>
            <a:pPr marL="0" indent="0">
              <a:buNone/>
            </a:pPr>
            <a:r>
              <a:rPr lang="en-US" sz="3500" dirty="0"/>
              <a:t>    'name': 'Mad Hatters Ethnobotanical Tea Bar',</a:t>
            </a:r>
          </a:p>
          <a:p>
            <a:pPr marL="0" indent="0">
              <a:buNone/>
            </a:pPr>
            <a:r>
              <a:rPr lang="en-US" sz="3500" dirty="0"/>
              <a:t>    'location': {'address': '4685 28th St N',</a:t>
            </a:r>
          </a:p>
          <a:p>
            <a:pPr marL="0" indent="0">
              <a:buNone/>
            </a:pPr>
            <a:r>
              <a:rPr lang="en-US" sz="3500" dirty="0"/>
              <a:t>     '</a:t>
            </a:r>
            <a:r>
              <a:rPr lang="en-US" sz="3500" dirty="0" err="1"/>
              <a:t>lat</a:t>
            </a:r>
            <a:r>
              <a:rPr lang="en-US" sz="3500" dirty="0"/>
              <a:t>': 27.814484741712977,</a:t>
            </a:r>
          </a:p>
          <a:p>
            <a:pPr marL="0" indent="0">
              <a:buNone/>
            </a:pPr>
            <a:r>
              <a:rPr lang="en-US" sz="3500" dirty="0"/>
              <a:t>     '</a:t>
            </a:r>
            <a:r>
              <a:rPr lang="en-US" sz="3500" dirty="0" err="1"/>
              <a:t>lng</a:t>
            </a:r>
            <a:r>
              <a:rPr lang="en-US" sz="3500" dirty="0"/>
              <a:t>': -82.67109951761368,</a:t>
            </a:r>
          </a:p>
          <a:p>
            <a:pPr marL="0" indent="0">
              <a:buNone/>
            </a:pPr>
            <a:r>
              <a:rPr lang="en-US" sz="3500" dirty="0"/>
              <a:t>     '</a:t>
            </a:r>
            <a:r>
              <a:rPr lang="en-US" sz="3500" dirty="0" err="1"/>
              <a:t>labeledLatLngs</a:t>
            </a:r>
            <a:r>
              <a:rPr lang="en-US" sz="3500" dirty="0"/>
              <a:t>': [{'label': 'display',</a:t>
            </a:r>
          </a:p>
          <a:p>
            <a:pPr marL="0" indent="0">
              <a:buNone/>
            </a:pPr>
            <a:r>
              <a:rPr lang="en-US" sz="3500" dirty="0"/>
              <a:t>       '</a:t>
            </a:r>
            <a:r>
              <a:rPr lang="en-US" sz="3500" dirty="0" err="1"/>
              <a:t>lat</a:t>
            </a:r>
            <a:r>
              <a:rPr lang="en-US" sz="3500" dirty="0"/>
              <a:t>': 27.814484741712977,</a:t>
            </a:r>
          </a:p>
          <a:p>
            <a:pPr marL="0" indent="0">
              <a:buNone/>
            </a:pPr>
            <a:r>
              <a:rPr lang="en-US" sz="3500" dirty="0"/>
              <a:t>       '</a:t>
            </a:r>
            <a:r>
              <a:rPr lang="en-US" sz="3500" dirty="0" err="1"/>
              <a:t>lng</a:t>
            </a:r>
            <a:r>
              <a:rPr lang="en-US" sz="3500" dirty="0"/>
              <a:t>': -82.67109951761368}],</a:t>
            </a:r>
          </a:p>
          <a:p>
            <a:pPr marL="0" indent="0">
              <a:buNone/>
            </a:pPr>
            <a:r>
              <a:rPr lang="en-US" sz="3500" dirty="0"/>
              <a:t>     'distance': 4912, '</a:t>
            </a:r>
            <a:r>
              <a:rPr lang="en-US" sz="3500" dirty="0" err="1"/>
              <a:t>postalCode</a:t>
            </a:r>
            <a:r>
              <a:rPr lang="en-US" sz="3500" dirty="0"/>
              <a:t>': '33714',</a:t>
            </a:r>
          </a:p>
          <a:p>
            <a:pPr marL="0" indent="0">
              <a:buNone/>
            </a:pPr>
            <a:r>
              <a:rPr lang="en-US" sz="3500" dirty="0"/>
              <a:t>     'cc': 'US',   'city': 'Saint Petersburg',</a:t>
            </a:r>
          </a:p>
          <a:p>
            <a:pPr marL="0" indent="0">
              <a:buNone/>
            </a:pPr>
            <a:r>
              <a:rPr lang="en-US" sz="3500" dirty="0"/>
              <a:t>     'state': 'FL’, </a:t>
            </a:r>
            <a:r>
              <a:rPr lang="en-US" sz="2400" dirty="0"/>
              <a:t> </a:t>
            </a:r>
            <a:r>
              <a:rPr lang="en-US" sz="3500" dirty="0"/>
              <a:t>'country': 'United States',</a:t>
            </a:r>
          </a:p>
          <a:p>
            <a:endParaRPr lang="en-US" sz="3500" dirty="0"/>
          </a:p>
          <a:p>
            <a:endParaRPr lang="en-US" dirty="0"/>
          </a:p>
        </p:txBody>
      </p:sp>
      <p:sp>
        <p:nvSpPr>
          <p:cNvPr id="6" name="TextBox 5">
            <a:extLst>
              <a:ext uri="{FF2B5EF4-FFF2-40B4-BE49-F238E27FC236}">
                <a16:creationId xmlns:a16="http://schemas.microsoft.com/office/drawing/2014/main" id="{F679CFC4-8470-424C-8DA8-AFC085B2E94C}"/>
              </a:ext>
            </a:extLst>
          </p:cNvPr>
          <p:cNvSpPr txBox="1"/>
          <p:nvPr/>
        </p:nvSpPr>
        <p:spPr>
          <a:xfrm>
            <a:off x="5264209" y="1690688"/>
            <a:ext cx="5460764" cy="5078313"/>
          </a:xfrm>
          <a:prstGeom prst="rect">
            <a:avLst/>
          </a:prstGeom>
          <a:noFill/>
        </p:spPr>
        <p:txBody>
          <a:bodyPr wrap="square" rtlCol="0">
            <a:spAutoFit/>
          </a:bodyPr>
          <a:lstStyle/>
          <a:p>
            <a:r>
              <a:rPr lang="en-US" dirty="0"/>
              <a:t>'</a:t>
            </a:r>
            <a:r>
              <a:rPr lang="en-US" dirty="0" err="1"/>
              <a:t>formattedAddress</a:t>
            </a:r>
            <a:r>
              <a:rPr lang="en-US" dirty="0"/>
              <a:t>': ['4685 28th St N', 'Saint Petersburg, FL 33714']},</a:t>
            </a:r>
          </a:p>
          <a:p>
            <a:r>
              <a:rPr lang="en-US" dirty="0"/>
              <a:t>    'categories': [{'id': '4bf58dd8d48988d1dc931735',</a:t>
            </a:r>
          </a:p>
          <a:p>
            <a:r>
              <a:rPr lang="en-US" dirty="0"/>
              <a:t>      'name': 'Tea Room',</a:t>
            </a:r>
          </a:p>
          <a:p>
            <a:r>
              <a:rPr lang="en-US" dirty="0"/>
              <a:t>      '</a:t>
            </a:r>
            <a:r>
              <a:rPr lang="en-US" dirty="0" err="1"/>
              <a:t>pluralName</a:t>
            </a:r>
            <a:r>
              <a:rPr lang="en-US" dirty="0"/>
              <a:t>': 'Tea Rooms',</a:t>
            </a:r>
          </a:p>
          <a:p>
            <a:r>
              <a:rPr lang="en-US" dirty="0"/>
              <a:t>      '</a:t>
            </a:r>
            <a:r>
              <a:rPr lang="en-US" dirty="0" err="1"/>
              <a:t>shortName</a:t>
            </a:r>
            <a:r>
              <a:rPr lang="en-US" dirty="0"/>
              <a:t>': 'Tea Room',</a:t>
            </a:r>
          </a:p>
          <a:p>
            <a:r>
              <a:rPr lang="en-US" dirty="0"/>
              <a:t>      'icon': {'prefix': 'https://ss3.4sqi.net/</a:t>
            </a:r>
            <a:r>
              <a:rPr lang="en-US" dirty="0" err="1"/>
              <a:t>img</a:t>
            </a:r>
            <a:r>
              <a:rPr lang="en-US" dirty="0"/>
              <a:t>/categories_v2/food/tearoom_',</a:t>
            </a:r>
          </a:p>
          <a:p>
            <a:r>
              <a:rPr lang="en-US" dirty="0"/>
              <a:t>       'suffix': '.</a:t>
            </a:r>
            <a:r>
              <a:rPr lang="en-US" dirty="0" err="1"/>
              <a:t>png</a:t>
            </a:r>
            <a:r>
              <a:rPr lang="en-US" dirty="0"/>
              <a:t>'},  'primary': True}],</a:t>
            </a:r>
          </a:p>
          <a:p>
            <a:r>
              <a:rPr lang="en-US" dirty="0"/>
              <a:t>    'delivery': {'id': '2290115',</a:t>
            </a:r>
          </a:p>
          <a:p>
            <a:r>
              <a:rPr lang="en-US" dirty="0"/>
              <a:t>     '</a:t>
            </a:r>
            <a:r>
              <a:rPr lang="en-US" dirty="0" err="1"/>
              <a:t>url</a:t>
            </a:r>
            <a:r>
              <a:rPr lang="en-US" dirty="0"/>
              <a:t>': 'https://www.grubhub.com/restaurant/mad-hatters-tea-bar-4685-28th-st-n-st-petersburg/2290115?affiliate=1131&amp;utm_source=foursquare-affiliate-network&amp;utm_medium=affiliate&amp;utm_campaign=1131&amp;utm_content=2290115',</a:t>
            </a:r>
          </a:p>
          <a:p>
            <a:r>
              <a:rPr lang="en-US" dirty="0"/>
              <a:t>     'provider': {'name': '</a:t>
            </a:r>
            <a:r>
              <a:rPr lang="en-US" dirty="0" err="1"/>
              <a:t>grubhub</a:t>
            </a:r>
            <a:r>
              <a:rPr lang="en-US" dirty="0"/>
              <a:t>',</a:t>
            </a:r>
          </a:p>
          <a:p>
            <a:r>
              <a:rPr lang="en-US" dirty="0"/>
              <a:t>      'icon': {'prefix': 'https://fastly.4sqi.net/</a:t>
            </a:r>
            <a:r>
              <a:rPr lang="en-US" dirty="0" err="1"/>
              <a:t>img</a:t>
            </a:r>
            <a:r>
              <a:rPr lang="en-US" dirty="0"/>
              <a:t>/general/cap/',</a:t>
            </a:r>
          </a:p>
          <a:p>
            <a:r>
              <a:rPr lang="en-US" dirty="0"/>
              <a:t>       'sizes': [40, 50],</a:t>
            </a:r>
          </a:p>
          <a:p>
            <a:r>
              <a:rPr lang="en-US" dirty="0"/>
              <a:t>       'name': '/delivery_provider_grubhub_20180129.png'}}},</a:t>
            </a:r>
          </a:p>
          <a:p>
            <a:r>
              <a:rPr lang="en-US" dirty="0"/>
              <a:t>    '</a:t>
            </a:r>
            <a:r>
              <a:rPr lang="en-US" dirty="0" err="1"/>
              <a:t>venuePage</a:t>
            </a:r>
            <a:r>
              <a:rPr lang="en-US" dirty="0"/>
              <a:t>': {'id': '84652858'},</a:t>
            </a:r>
          </a:p>
          <a:p>
            <a:r>
              <a:rPr lang="en-US" dirty="0"/>
              <a:t>    '</a:t>
            </a:r>
            <a:r>
              <a:rPr lang="en-US" dirty="0" err="1"/>
              <a:t>referralId</a:t>
            </a:r>
            <a:r>
              <a:rPr lang="en-US" dirty="0"/>
              <a:t>': 'v-1627694142',</a:t>
            </a:r>
          </a:p>
          <a:p>
            <a:r>
              <a:rPr lang="en-US" dirty="0"/>
              <a:t>    '</a:t>
            </a:r>
            <a:r>
              <a:rPr lang="en-US" dirty="0" err="1"/>
              <a:t>hasPerk</a:t>
            </a:r>
            <a:r>
              <a:rPr lang="en-US" dirty="0"/>
              <a:t>': False}]}}</a:t>
            </a:r>
          </a:p>
        </p:txBody>
      </p:sp>
    </p:spTree>
    <p:extLst>
      <p:ext uri="{BB962C8B-B14F-4D97-AF65-F5344CB8AC3E}">
        <p14:creationId xmlns:p14="http://schemas.microsoft.com/office/powerpoint/2010/main" val="130132906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2427</TotalTime>
  <Words>1079</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inherit</vt:lpstr>
      <vt:lpstr>Segoe UI</vt:lpstr>
      <vt:lpstr>The Hand Bold</vt:lpstr>
      <vt:lpstr>The Serif Hand Black</vt:lpstr>
      <vt:lpstr>SketchyVTI</vt:lpstr>
      <vt:lpstr>Opening kava bar in northern va</vt:lpstr>
      <vt:lpstr>What is kava</vt:lpstr>
      <vt:lpstr>Current kava bar locations (USA)</vt:lpstr>
      <vt:lpstr>Business opportunity</vt:lpstr>
      <vt:lpstr>Initial List </vt:lpstr>
      <vt:lpstr>FOCUS AREA</vt:lpstr>
      <vt:lpstr>WeB data scraping results</vt:lpstr>
      <vt:lpstr>Foursquare data</vt:lpstr>
      <vt:lpstr>Foursquare data (typical results) </vt:lpstr>
      <vt:lpstr>Existing business map</vt:lpstr>
      <vt:lpstr>Data analysis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kava bar in northern va</dc:title>
  <dc:creator>Schur, Amir I.</dc:creator>
  <cp:lastModifiedBy>Schur, Amir I.</cp:lastModifiedBy>
  <cp:revision>6</cp:revision>
  <dcterms:created xsi:type="dcterms:W3CDTF">2021-07-28T11:38:44Z</dcterms:created>
  <dcterms:modified xsi:type="dcterms:W3CDTF">2021-07-31T02:26:13Z</dcterms:modified>
</cp:coreProperties>
</file>