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5" r:id="rId19"/>
    <p:sldId id="274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03" y="548680"/>
            <a:ext cx="5386917" cy="639763"/>
          </a:xfrm>
        </p:spPr>
        <p:txBody>
          <a:bodyPr anchor="ctr"/>
          <a:lstStyle>
            <a:lvl1pPr marL="97534" indent="0" algn="l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03174" y="548680"/>
            <a:ext cx="5389033" cy="639763"/>
          </a:xfrm>
        </p:spPr>
        <p:txBody>
          <a:bodyPr anchor="ctr"/>
          <a:lstStyle>
            <a:lvl1pPr marL="97534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19403" y="1197967"/>
            <a:ext cx="5386917" cy="3959352"/>
          </a:xfrm>
        </p:spPr>
        <p:txBody>
          <a:bodyPr/>
          <a:lstStyle>
            <a:lvl1pPr>
              <a:defRPr sz="3200"/>
            </a:lvl1pPr>
            <a:lvl2pPr>
              <a:defRPr sz="2667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174" y="1197967"/>
            <a:ext cx="5389033" cy="3959352"/>
          </a:xfrm>
        </p:spPr>
        <p:txBody>
          <a:bodyPr/>
          <a:lstStyle>
            <a:lvl1pPr>
              <a:defRPr sz="3200"/>
            </a:lvl1pPr>
            <a:lvl2pPr>
              <a:defRPr sz="2667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03" y="548680"/>
            <a:ext cx="5386917" cy="639763"/>
          </a:xfrm>
        </p:spPr>
        <p:txBody>
          <a:bodyPr anchor="ctr"/>
          <a:lstStyle>
            <a:lvl1pPr marL="97534" indent="0" algn="l">
              <a:buNone/>
              <a:defRPr sz="32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03174" y="548680"/>
            <a:ext cx="5389033" cy="639763"/>
          </a:xfrm>
        </p:spPr>
        <p:txBody>
          <a:bodyPr anchor="ctr"/>
          <a:lstStyle>
            <a:lvl1pPr marL="97534" indent="0">
              <a:buNone/>
              <a:defRPr sz="32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19403" y="1197967"/>
            <a:ext cx="5386917" cy="3959352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174" y="1197967"/>
            <a:ext cx="5389033" cy="3959352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ist (Black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6191924"/>
            <a:ext cx="8976320" cy="6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623392" y="487416"/>
            <a:ext cx="10753195" cy="4669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45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6191924"/>
            <a:ext cx="8976320" cy="6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0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-88881" y="6093296"/>
            <a:ext cx="10793393" cy="216024"/>
          </a:xfrm>
          <a:prstGeom prst="ellipse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9" t="62842" b="15498"/>
          <a:stretch/>
        </p:blipFill>
        <p:spPr>
          <a:xfrm>
            <a:off x="8145293" y="5484018"/>
            <a:ext cx="4046707" cy="1401367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431371" y="3395787"/>
            <a:ext cx="10753195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667">
                <a:solidFill>
                  <a:schemeClr val="bg2">
                    <a:lumMod val="50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341" y="5484019"/>
            <a:ext cx="3023659" cy="1401365"/>
          </a:xfrm>
          <a:prstGeom prst="rect">
            <a:avLst/>
          </a:prstGeom>
          <a:solidFill>
            <a:srgbClr val="262626">
              <a:alpha val="6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5484019"/>
            <a:ext cx="9168341" cy="1401365"/>
          </a:xfrm>
          <a:prstGeom prst="rect">
            <a:avLst/>
          </a:prstGeom>
          <a:solidFill>
            <a:schemeClr val="tx2">
              <a:alpha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Title 7"/>
          <p:cNvSpPr>
            <a:spLocks noGrp="1"/>
          </p:cNvSpPr>
          <p:nvPr>
            <p:ph type="ctrTitle"/>
          </p:nvPr>
        </p:nvSpPr>
        <p:spPr>
          <a:xfrm>
            <a:off x="431371" y="5484019"/>
            <a:ext cx="8448939" cy="1401365"/>
          </a:xfrm>
          <a:prstGeom prst="rect">
            <a:avLst/>
          </a:prstGeom>
        </p:spPr>
        <p:txBody>
          <a:bodyPr/>
          <a:lstStyle>
            <a:lvl1pPr marR="12192" algn="l">
              <a:defRPr sz="5333" b="1" cap="all" spc="0" baseline="0">
                <a:solidFill>
                  <a:schemeClr val="bg2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4" y="5733257"/>
            <a:ext cx="2456833" cy="9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5360" y="356659"/>
            <a:ext cx="11521280" cy="5760640"/>
          </a:xfrm>
        </p:spPr>
        <p:txBody>
          <a:bodyPr/>
          <a:lstStyle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75787" y="356327"/>
            <a:ext cx="7871883" cy="5568951"/>
          </a:xfrm>
        </p:spPr>
        <p:txBody>
          <a:bodyPr/>
          <a:lstStyle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6191924"/>
            <a:ext cx="8976320" cy="6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8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, white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8341" y="6184700"/>
            <a:ext cx="3023659" cy="66901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Rectangle 6"/>
          <p:cNvSpPr/>
          <p:nvPr/>
        </p:nvSpPr>
        <p:spPr>
          <a:xfrm>
            <a:off x="1" y="6184700"/>
            <a:ext cx="9168340" cy="669017"/>
          </a:xfrm>
          <a:prstGeom prst="rect">
            <a:avLst/>
          </a:prstGeom>
          <a:solidFill>
            <a:schemeClr val="tx2">
              <a:alpha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6157918"/>
            <a:ext cx="8976320" cy="6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29" y="6123913"/>
            <a:ext cx="1983484" cy="7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12192000" cy="6854455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12192000" cy="685445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6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476672"/>
            <a:ext cx="10753195" cy="5832648"/>
          </a:xfrm>
        </p:spPr>
        <p:txBody>
          <a:bodyPr/>
          <a:lstStyle>
            <a:lvl1pPr marL="91438" indent="0">
              <a:buNone/>
              <a:defRPr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6537" indent="0">
              <a:buNone/>
              <a:defRPr/>
            </a:lvl2pPr>
            <a:lvl3pPr marL="1024102" indent="0">
              <a:buNone/>
              <a:defRPr/>
            </a:lvl3pPr>
            <a:lvl4pPr marL="1377662" indent="0">
              <a:buNone/>
              <a:defRPr/>
            </a:lvl4pPr>
            <a:lvl5pPr marL="1694646" indent="0">
              <a:buNone/>
              <a:defRPr/>
            </a:lvl5pPr>
            <a:extLst/>
          </a:lstStyle>
          <a:p>
            <a:pPr lvl="0" eaLnBrk="1" latinLnBrk="0" hangingPunct="1"/>
            <a:r>
              <a:rPr lang="en-US" dirty="0"/>
              <a:t>&lt;</a:t>
            </a:r>
            <a:r>
              <a:rPr lang="en-US" dirty="0" err="1"/>
              <a:t>yourCodeHere</a:t>
            </a:r>
            <a:r>
              <a:rPr lang="en-US" dirty="0"/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12192000" cy="6854455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6023031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2F2F2">
                    <a:lumMod val="25000"/>
                  </a:srgbClr>
                </a:solidFill>
              </a:rPr>
              <a:t>©2011 Microsoft Corporation. All rights reserved.</a:t>
            </a:r>
            <a:endParaRPr lang="en-GB" sz="1600">
              <a:solidFill>
                <a:srgbClr val="F2F2F2">
                  <a:lumMod val="25000"/>
                </a:srgbClr>
              </a:solidFill>
            </a:endParaRPr>
          </a:p>
          <a:p>
            <a:pPr algn="ctr"/>
            <a:r>
              <a:rPr lang="en-US" sz="1600">
                <a:solidFill>
                  <a:srgbClr val="F2F2F2">
                    <a:lumMod val="25000"/>
                  </a:srgbClr>
                </a:solidFill>
              </a:rPr>
              <a:t>This material is provided for informational purposes only. MICROSOFT MAKES NO WARRANTIES, EXPRESS OR IMPLIED, IN THIS SUMMARY. Microsoft is a registered trademark or trademark of Microsoft Corporation in the United States and/or other countries.</a:t>
            </a:r>
            <a:endParaRPr lang="en-GB" sz="1600">
              <a:solidFill>
                <a:srgbClr val="F2F2F2">
                  <a:lumMod val="2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2034" y="2348883"/>
            <a:ext cx="7687937" cy="83099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/>
            <a:r>
              <a:rPr lang="en-GB" sz="4800">
                <a:solidFill>
                  <a:prstClr val="white"/>
                </a:solidFill>
              </a:rPr>
              <a:t>www.research.microsoft.com</a:t>
            </a:r>
          </a:p>
        </p:txBody>
      </p:sp>
      <p:sp>
        <p:nvSpPr>
          <p:cNvPr id="11" name="Oval 10"/>
          <p:cNvSpPr/>
          <p:nvPr/>
        </p:nvSpPr>
        <p:spPr>
          <a:xfrm>
            <a:off x="2381803" y="4725144"/>
            <a:ext cx="7428395" cy="216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50" y="418410"/>
            <a:ext cx="2166380" cy="60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9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-88881" y="6093296"/>
            <a:ext cx="10793393" cy="216024"/>
          </a:xfrm>
          <a:prstGeom prst="ellipse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9" t="62842" b="15498"/>
          <a:stretch/>
        </p:blipFill>
        <p:spPr>
          <a:xfrm>
            <a:off x="8145293" y="5484018"/>
            <a:ext cx="4046707" cy="1401367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431371" y="3395787"/>
            <a:ext cx="10753195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667">
                <a:solidFill>
                  <a:schemeClr val="bg2">
                    <a:lumMod val="50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341" y="5484019"/>
            <a:ext cx="3023659" cy="1401365"/>
          </a:xfrm>
          <a:prstGeom prst="rect">
            <a:avLst/>
          </a:prstGeom>
          <a:solidFill>
            <a:srgbClr val="26262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0363" y="1"/>
            <a:ext cx="2831637" cy="954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5484019"/>
            <a:ext cx="9168341" cy="1401365"/>
          </a:xfrm>
          <a:prstGeom prst="rect">
            <a:avLst/>
          </a:prstGeom>
          <a:solidFill>
            <a:schemeClr val="tx2">
              <a:alpha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Title 7"/>
          <p:cNvSpPr>
            <a:spLocks noGrp="1"/>
          </p:cNvSpPr>
          <p:nvPr>
            <p:ph type="ctrTitle"/>
          </p:nvPr>
        </p:nvSpPr>
        <p:spPr>
          <a:xfrm>
            <a:off x="431371" y="5484019"/>
            <a:ext cx="8448939" cy="1401365"/>
          </a:xfrm>
          <a:prstGeom prst="rect">
            <a:avLst/>
          </a:prstGeom>
        </p:spPr>
        <p:txBody>
          <a:bodyPr/>
          <a:lstStyle>
            <a:lvl1pPr marR="12192" algn="l">
              <a:defRPr sz="5333" b="1" cap="all" spc="0" baseline="0">
                <a:solidFill>
                  <a:schemeClr val="bg2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4" y="5733257"/>
            <a:ext cx="2456833" cy="9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4455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23392" y="487416"/>
            <a:ext cx="10753195" cy="4669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9" t="62842" b="15498"/>
          <a:stretch/>
        </p:blipFill>
        <p:spPr>
          <a:xfrm>
            <a:off x="8145293" y="6184699"/>
            <a:ext cx="4046707" cy="70068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168341" y="6184699"/>
            <a:ext cx="3023659" cy="70068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184699"/>
            <a:ext cx="9168341" cy="700685"/>
          </a:xfrm>
          <a:prstGeom prst="rect">
            <a:avLst/>
          </a:prstGeom>
          <a:solidFill>
            <a:schemeClr val="tx2">
              <a:alpha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-29817" y="6052778"/>
            <a:ext cx="8976320" cy="566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416245" y="65192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39AB-47CC-4842-AD55-100DF770DE5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58" y="6186031"/>
            <a:ext cx="1983484" cy="72980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-32555" y="655093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Follow</a:t>
            </a:r>
            <a:r>
              <a:rPr lang="en-GB" baseline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along at </a:t>
            </a: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https://github.com/awf/autodiff2</a:t>
            </a:r>
          </a:p>
        </p:txBody>
      </p:sp>
    </p:spTree>
    <p:extLst>
      <p:ext uri="{BB962C8B-B14F-4D97-AF65-F5344CB8AC3E}">
        <p14:creationId xmlns:p14="http://schemas.microsoft.com/office/powerpoint/2010/main" val="24530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latinLnBrk="0" hangingPunct="1">
        <a:lnSpc>
          <a:spcPts val="5333"/>
        </a:lnSpc>
        <a:spcBef>
          <a:spcPct val="0"/>
        </a:spcBef>
        <a:buNone/>
        <a:defRPr kumimoji="0" lang="en-US" sz="4400" b="0" kern="1200" cap="small" spc="-133" baseline="0" dirty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548626" indent="-457189" algn="l" rtl="0" eaLnBrk="1" latinLnBrk="0" hangingPunct="1">
        <a:spcBef>
          <a:spcPts val="933"/>
        </a:spcBef>
        <a:buClr>
          <a:schemeClr val="tx2"/>
        </a:buClr>
        <a:buSzPct val="95000"/>
        <a:buFont typeface="Wingdings"/>
        <a:buChar char="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27" indent="-38099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328895" indent="-304792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2454" indent="-304792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933" kern="1200">
          <a:solidFill>
            <a:schemeClr val="tx1"/>
          </a:solidFill>
          <a:latin typeface="+mn-lt"/>
          <a:ea typeface="+mn-ea"/>
          <a:cs typeface="+mn-cs"/>
        </a:defRPr>
      </a:lvl4pPr>
      <a:lvl5pPr marL="1975055" indent="-28040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279847" indent="-28040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535873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91898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23392" y="487416"/>
            <a:ext cx="10753195" cy="4669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184699"/>
            <a:ext cx="9168341" cy="700685"/>
          </a:xfrm>
          <a:prstGeom prst="rect">
            <a:avLst/>
          </a:prstGeom>
          <a:solidFill>
            <a:schemeClr val="tx2">
              <a:alpha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6445451"/>
            <a:ext cx="1536171" cy="247912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6191924"/>
            <a:ext cx="8976320" cy="6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70" y="6153869"/>
            <a:ext cx="1983484" cy="7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dt="0"/>
  <p:txStyles>
    <p:titleStyle>
      <a:lvl1pPr algn="l" rtl="0" eaLnBrk="1" latinLnBrk="0" hangingPunct="1">
        <a:lnSpc>
          <a:spcPts val="5333"/>
        </a:lnSpc>
        <a:spcBef>
          <a:spcPct val="0"/>
        </a:spcBef>
        <a:buNone/>
        <a:defRPr kumimoji="0" lang="en-US" sz="5333" kern="1200" cap="small" spc="-133" baseline="0" dirty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548626" indent="-457189" algn="l" rtl="0" eaLnBrk="1" latinLnBrk="0" hangingPunct="1">
        <a:spcBef>
          <a:spcPts val="933"/>
        </a:spcBef>
        <a:buClr>
          <a:schemeClr val="tx2"/>
        </a:buClr>
        <a:buSzPct val="95000"/>
        <a:buFont typeface="Wingdings"/>
        <a:buChar char=""/>
        <a:defRPr kumimoji="0"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987527" indent="-38099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3467" kern="1200">
          <a:solidFill>
            <a:schemeClr val="bg1"/>
          </a:solidFill>
          <a:latin typeface="+mn-lt"/>
          <a:ea typeface="+mn-ea"/>
          <a:cs typeface="+mn-cs"/>
        </a:defRPr>
      </a:lvl2pPr>
      <a:lvl3pPr marL="1328895" indent="-304792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1682454" indent="-304792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933" kern="1200">
          <a:solidFill>
            <a:schemeClr val="bg1"/>
          </a:solidFill>
          <a:latin typeface="+mn-lt"/>
          <a:ea typeface="+mn-ea"/>
          <a:cs typeface="+mn-cs"/>
        </a:defRPr>
      </a:lvl4pPr>
      <a:lvl5pPr marL="1975055" indent="-28040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67" kern="1200">
          <a:solidFill>
            <a:schemeClr val="bg1"/>
          </a:solidFill>
          <a:latin typeface="+mn-lt"/>
          <a:ea typeface="+mn-ea"/>
          <a:cs typeface="+mn-cs"/>
        </a:defRPr>
      </a:lvl5pPr>
      <a:lvl6pPr marL="2279847" indent="-28040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535873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91898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24383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31371" y="1124712"/>
            <a:ext cx="10753195" cy="3779835"/>
          </a:xfrm>
        </p:spPr>
        <p:txBody>
          <a:bodyPr>
            <a:normAutofit/>
          </a:bodyPr>
          <a:lstStyle/>
          <a:p>
            <a:r>
              <a:rPr lang="en-GB" sz="4400" b="1" dirty="0"/>
              <a:t>Calculus with containers:</a:t>
            </a:r>
            <a:br>
              <a:rPr lang="en-GB" sz="4400" b="1" dirty="0"/>
            </a:br>
            <a:r>
              <a:rPr lang="en-GB" sz="4400" b="1" dirty="0"/>
              <a:t>Tools for non-automatic differentiation</a:t>
            </a:r>
          </a:p>
          <a:p>
            <a:endParaRPr lang="en-GB" dirty="0"/>
          </a:p>
          <a:p>
            <a:r>
              <a:rPr lang="en-GB" dirty="0"/>
              <a:t>Andrew Fitzgibbon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59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arbitrary containers?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218" y="1496558"/>
            <a:ext cx="9909311" cy="405405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f(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differentiate each entry of packet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wrt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5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arbitrary containers?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218" y="1496558"/>
            <a:ext cx="9909311" cy="405405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f(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differentiate each entry of packet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wrt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each entry of 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matrix functions of vectors?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90599" y="1568512"/>
            <a:ext cx="104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rot(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some code...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Tensor&lt;Real,3,3,3&gt;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we know the code to write -- 27 numbers, but where do they go?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99" y="3041374"/>
            <a:ext cx="2466932" cy="1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Back to rot...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90599" y="1568512"/>
            <a:ext cx="10499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rot(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some code...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return vec3(	mat3x3( ...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/*drot_dw1*/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mat3x3( ...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/*drot_dw2*/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mat3x3( ...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/*drot_dw3*/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Chain rule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0539" y="1556628"/>
            <a:ext cx="7676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trace(rot(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(x) = trace(rot(x))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'(x)= trace'(rot(x)) * rot'(x)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41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Chain rule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0539" y="1556628"/>
            <a:ext cx="7676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trace(rot(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(x) = trace(rot(x))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'(x)= trace'(rot(x)) * rot'(x)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7" y="3756991"/>
            <a:ext cx="43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0955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Chain rule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0538" y="1556628"/>
            <a:ext cx="96542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trace(rot(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grad_trace_of_rot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(x) = trace(rot(x))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trace_of_rot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'(x)= trace'(rot(x)) * rot'(x)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gdot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(exp2mat(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)), x);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8" y="4902876"/>
            <a:ext cx="5904381" cy="4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968" y="292138"/>
            <a:ext cx="11521280" cy="5760640"/>
          </a:xfrm>
        </p:spPr>
        <p:txBody>
          <a:bodyPr/>
          <a:lstStyle/>
          <a:p>
            <a:r>
              <a:rPr lang="en-GB" dirty="0"/>
              <a:t>And back to vector functions of vectors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57" y="136108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Vec3&lt;Real&gt;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 + vec3(0,0,1);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jacobian_addz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&lt;Vec3&lt;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968" y="292138"/>
            <a:ext cx="11521280" cy="5760640"/>
          </a:xfrm>
        </p:spPr>
        <p:txBody>
          <a:bodyPr/>
          <a:lstStyle/>
          <a:p>
            <a:r>
              <a:rPr lang="en-GB" dirty="0"/>
              <a:t>And back to vector functions of vectors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57" y="136108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Vec3&lt;Real&gt;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 + vec3(0,0,1);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jacobian_addz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&lt;Vec3&lt;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55" y="2852530"/>
            <a:ext cx="5251175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Details...</a:t>
            </a:r>
          </a:p>
          <a:p>
            <a:endParaRPr lang="en-GB" dirty="0"/>
          </a:p>
          <a:p>
            <a:pPr marL="91437" indent="0">
              <a:buNone/>
            </a:pPr>
            <a:r>
              <a:rPr lang="en-US" altLang="en-US" sz="2000" dirty="0">
                <a:latin typeface="Arial Unicode MS"/>
              </a:rPr>
              <a:t>dot(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&lt;Real&gt;&gt;&gt;&gt;, 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</a:t>
            </a:r>
            <a:r>
              <a:rPr lang="en-US" altLang="en-US" sz="2000" dirty="0" err="1">
                <a:latin typeface="Arial Unicode MS"/>
              </a:rPr>
              <a:t>vec</a:t>
            </a:r>
            <a:r>
              <a:rPr lang="en-US" altLang="en-US" sz="2000" dirty="0">
                <a:latin typeface="Arial Unicode MS"/>
              </a:rPr>
              <a:t>&lt;Real&gt;&gt;&gt;) -&gt; ???</a:t>
            </a:r>
            <a:r>
              <a:rPr lang="en-US" altLang="en-US" sz="1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8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Writing derivatives of functions</a:t>
            </a:r>
          </a:p>
          <a:p>
            <a:endParaRPr lang="en-GB" dirty="0"/>
          </a:p>
          <a:p>
            <a:pPr marL="91437" indent="0">
              <a:lnSpc>
                <a:spcPct val="107000"/>
              </a:lnSpc>
              <a:spcAft>
                <a:spcPts val="0"/>
              </a:spcAft>
              <a:buNone/>
            </a:pPr>
            <a:endParaRPr lang="en-GB" dirty="0"/>
          </a:p>
          <a:p>
            <a:pPr marL="91437" indent="0">
              <a:lnSpc>
                <a:spcPct val="107000"/>
              </a:lnSpc>
              <a:spcAft>
                <a:spcPts val="0"/>
              </a:spcAft>
              <a:buNone/>
            </a:pPr>
            <a:endParaRPr lang="en-GB" dirty="0"/>
          </a:p>
          <a:p>
            <a:pPr marL="91437" indent="0">
              <a:lnSpc>
                <a:spcPct val="107000"/>
              </a:lnSpc>
              <a:spcAft>
                <a:spcPts val="0"/>
              </a:spcAft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no auxiliary argument, just a new function doing the natural thing.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23122" y="1484896"/>
            <a:ext cx="3925956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9881" y="1484896"/>
            <a:ext cx="3925956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grad_relu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37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7" indent="0">
              <a:buNone/>
            </a:pPr>
            <a:r>
              <a:rPr lang="en-GB" sz="4400" dirty="0"/>
              <a:t>Conclusions:</a:t>
            </a:r>
          </a:p>
          <a:p>
            <a:pPr marL="91437" indent="0">
              <a:buNone/>
            </a:pPr>
            <a:endParaRPr lang="en-GB" sz="3200" dirty="0"/>
          </a:p>
          <a:p>
            <a:r>
              <a:rPr lang="en-GB" dirty="0"/>
              <a:t>An efficient compositional alternative to </a:t>
            </a:r>
            <a:r>
              <a:rPr lang="en-GB" dirty="0" err="1"/>
              <a:t>autodiff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In C++, the type system can make it efficient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hyperoptimized</a:t>
            </a:r>
            <a:r>
              <a:rPr lang="en-GB" dirty="0"/>
              <a:t> F# this will not be needed...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599" y="39122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Identity3x3&lt;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Identity3x3&lt;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1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968" y="292138"/>
            <a:ext cx="11521280" cy="5760640"/>
          </a:xfrm>
        </p:spPr>
        <p:txBody>
          <a:bodyPr/>
          <a:lstStyle/>
          <a:p>
            <a:r>
              <a:rPr lang="en-GB" dirty="0"/>
              <a:t>And scalar functions of vectors/matrices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57" y="136108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trace(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diag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grad_trace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69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968" y="292138"/>
            <a:ext cx="11521280" cy="5760640"/>
          </a:xfrm>
        </p:spPr>
        <p:txBody>
          <a:bodyPr/>
          <a:lstStyle/>
          <a:p>
            <a:r>
              <a:rPr lang="en-GB" dirty="0"/>
              <a:t>And vector functions of vectors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57" y="136108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Vec3&lt;Real&gt;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 + vec3(0,0,1);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jacobian_addz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&gt;::identity();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1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matrix functions of vectors?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990599" y="1568512"/>
            <a:ext cx="104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rot(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some code...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???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we know the code to write -- 27 numbers, but where do they go?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97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matrix functions of vectors?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90599" y="1568512"/>
            <a:ext cx="104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rot(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some code...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Tensor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Real,3,3,3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we know the code to write -- 27 numbers, but where do they go?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7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matrix functions of vectors?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90599" y="1568512"/>
            <a:ext cx="104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Mat3x3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rot(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some code...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Tensor&lt;Real,3,3,3&gt;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grad_rot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we know the code to write -- 27 numbers, but where do they go?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99" y="3041374"/>
            <a:ext cx="2466932" cy="1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But what about arbitrary containers?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60783" y="1528819"/>
            <a:ext cx="3105085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contents[7];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vector&lt;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envelope;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payload;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2184" y="1528819"/>
            <a:ext cx="5585790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packet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f(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???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grad_f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bag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Real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Desiderata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derivative of a function should be declared </a:t>
            </a:r>
            <a:r>
              <a:rPr lang="en-GB" b="1" dirty="0"/>
              <a:t>without needing new datatypes.</a:t>
            </a:r>
          </a:p>
          <a:p>
            <a:r>
              <a:rPr lang="en-GB" dirty="0"/>
              <a:t>We should have a simple consistent </a:t>
            </a:r>
            <a:r>
              <a:rPr lang="en-GB" b="1" dirty="0"/>
              <a:t>chain rule </a:t>
            </a:r>
            <a:r>
              <a:rPr lang="en-GB" dirty="0"/>
              <a:t>for function composition.</a:t>
            </a:r>
          </a:p>
          <a:p>
            <a:r>
              <a:rPr lang="en-GB" dirty="0"/>
              <a:t>We should be able to define derivatives of functions taking </a:t>
            </a:r>
            <a:r>
              <a:rPr lang="en-GB" b="1" dirty="0"/>
              <a:t>arbitrary arguments</a:t>
            </a:r>
            <a:endParaRPr lang="en-GB" dirty="0"/>
          </a:p>
          <a:p>
            <a:r>
              <a:rPr lang="en-GB" dirty="0"/>
              <a:t>We </a:t>
            </a:r>
            <a:r>
              <a:rPr lang="en-GB" b="1" dirty="0"/>
              <a:t>don't want to serialize </a:t>
            </a:r>
            <a:r>
              <a:rPr lang="en-GB" dirty="0"/>
              <a:t>each argument into a vector, even if only notionally, because we will lose all the operations defined on the original datatypes, e.g. BLAS multiplication for matrices.</a:t>
            </a:r>
          </a:p>
          <a:p>
            <a:endParaRPr lang="en-GB" dirty="0"/>
          </a:p>
          <a:p>
            <a:r>
              <a:rPr lang="en-GB" dirty="0"/>
              <a:t>When a derivative is a block of zeroes, or the identity matrix, we need to make sure the compiler can see it and </a:t>
            </a:r>
            <a:r>
              <a:rPr lang="en-GB" b="1" dirty="0"/>
              <a:t>generate optimal code</a:t>
            </a:r>
            <a:r>
              <a:rPr lang="en-GB" dirty="0"/>
              <a:t>.</a:t>
            </a:r>
          </a:p>
          <a:p>
            <a:r>
              <a:rPr lang="en-GB" dirty="0"/>
              <a:t>If we do it right, we will easily be able to mix handwritten, symbolically generated and </a:t>
            </a:r>
            <a:r>
              <a:rPr lang="en-GB" dirty="0" err="1"/>
              <a:t>autodiffed</a:t>
            </a:r>
            <a:r>
              <a:rPr lang="en-GB" dirty="0"/>
              <a:t> derivatives, while generating optimal code.</a:t>
            </a:r>
          </a:p>
        </p:txBody>
      </p:sp>
    </p:spTree>
    <p:extLst>
      <p:ext uri="{BB962C8B-B14F-4D97-AF65-F5344CB8AC3E}">
        <p14:creationId xmlns:p14="http://schemas.microsoft.com/office/powerpoint/2010/main" val="128488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MSRC Presentation">
      <a:dk1>
        <a:sysClr val="windowText" lastClr="000000"/>
      </a:dk1>
      <a:lt1>
        <a:sysClr val="window" lastClr="FFFFFF"/>
      </a:lt1>
      <a:dk2>
        <a:srgbClr val="005E1D"/>
      </a:dk2>
      <a:lt2>
        <a:srgbClr val="F2F2F2"/>
      </a:lt2>
      <a:accent1>
        <a:srgbClr val="659239"/>
      </a:accent1>
      <a:accent2>
        <a:srgbClr val="FFCC00"/>
      </a:accent2>
      <a:accent3>
        <a:srgbClr val="EC7532"/>
      </a:accent3>
      <a:accent4>
        <a:srgbClr val="4A96CD"/>
      </a:accent4>
      <a:accent5>
        <a:srgbClr val="7E388A"/>
      </a:accent5>
      <a:accent6>
        <a:srgbClr val="C3004A"/>
      </a:accent6>
      <a:hlink>
        <a:srgbClr val="FFC000"/>
      </a:hlink>
      <a:folHlink>
        <a:srgbClr val="FFC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wrap="square">
        <a:noAutofit/>
      </a:bodyPr>
      <a:lstStyle>
        <a:defPPr>
          <a:defRPr dirty="0">
            <a:solidFill>
              <a:srgbClr val="2B91AF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D364530A-B47B-4EEB-B7D8-2BCD2E2EF43A}" vid="{B532C2CC-59AD-481C-A63C-A9A0960021CF}"/>
    </a:ext>
  </a:extLst>
</a:theme>
</file>

<file path=ppt/theme/theme2.xml><?xml version="1.0" encoding="utf-8"?>
<a:theme xmlns:a="http://schemas.openxmlformats.org/drawingml/2006/main" name="Metro BlackBG">
  <a:themeElements>
    <a:clrScheme name="MSRC Presentation">
      <a:dk1>
        <a:sysClr val="windowText" lastClr="000000"/>
      </a:dk1>
      <a:lt1>
        <a:sysClr val="window" lastClr="FFFFFF"/>
      </a:lt1>
      <a:dk2>
        <a:srgbClr val="005E1D"/>
      </a:dk2>
      <a:lt2>
        <a:srgbClr val="F2F2F2"/>
      </a:lt2>
      <a:accent1>
        <a:srgbClr val="659239"/>
      </a:accent1>
      <a:accent2>
        <a:srgbClr val="FFCC00"/>
      </a:accent2>
      <a:accent3>
        <a:srgbClr val="EC7532"/>
      </a:accent3>
      <a:accent4>
        <a:srgbClr val="4A96CD"/>
      </a:accent4>
      <a:accent5>
        <a:srgbClr val="7E388A"/>
      </a:accent5>
      <a:accent6>
        <a:srgbClr val="C3004A"/>
      </a:accent6>
      <a:hlink>
        <a:srgbClr val="FFC000"/>
      </a:hlink>
      <a:folHlink>
        <a:srgbClr val="FFC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16.potx" id="{9AAE1834-8B06-4FB9-AA55-28C90128AF03}" vid="{63695D44-092E-4CF9-9C5B-7EC02A7CE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520</TotalTime>
  <Words>888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Consolas</vt:lpstr>
      <vt:lpstr>Corbel</vt:lpstr>
      <vt:lpstr>Wingdings</vt:lpstr>
      <vt:lpstr>Wingdings 2</vt:lpstr>
      <vt:lpstr>Wingdings 3</vt:lpstr>
      <vt:lpstr>Default Theme</vt:lpstr>
      <vt:lpstr>Metro BlackBG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Desiderata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Fitzgibbon</dc:creator>
  <cp:lastModifiedBy>Andrew Fitzgibbon</cp:lastModifiedBy>
  <cp:revision>14</cp:revision>
  <dcterms:created xsi:type="dcterms:W3CDTF">2016-03-24T11:10:28Z</dcterms:created>
  <dcterms:modified xsi:type="dcterms:W3CDTF">2016-10-20T17:04:23Z</dcterms:modified>
</cp:coreProperties>
</file>