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8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20" r:id="rId11"/>
    <p:sldId id="421" r:id="rId12"/>
    <p:sldId id="422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5" r:id="rId24"/>
    <p:sldId id="386" r:id="rId25"/>
    <p:sldId id="416" r:id="rId26"/>
    <p:sldId id="375" r:id="rId27"/>
    <p:sldId id="354" r:id="rId28"/>
    <p:sldId id="378" r:id="rId29"/>
    <p:sldId id="356" r:id="rId30"/>
    <p:sldId id="418" r:id="rId31"/>
    <p:sldId id="419" r:id="rId32"/>
    <p:sldId id="387" r:id="rId33"/>
    <p:sldId id="349" r:id="rId34"/>
    <p:sldId id="355" r:id="rId35"/>
    <p:sldId id="394" r:id="rId36"/>
    <p:sldId id="393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Cambria" panose="02040503050406030204" pitchFamily="18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81" d="100"/>
          <a:sy n="81" d="100"/>
        </p:scale>
        <p:origin x="1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3/24/2015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0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3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3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3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1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that were not solved</a:t>
            </a:r>
            <a:r>
              <a:rPr lang="en-US" baseline="0" dirty="0" smtClean="0"/>
              <a:t> were due to incompleteness in the handling of nonlinearity.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negative and zero coefficients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templates specified need  not be precise as the tool looks for tight solutions. They can be over-approximations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8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3/24/2015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cience.epfl.ch/record/19057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ara.epfl.ch/w/rboun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Inductive Invariant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Resource Bound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Farkas’ Lemma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  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Multiply first and second equations by 2, </a:t>
                </a:r>
              </a:p>
              <a:p>
                <a:pPr algn="ctr"/>
                <a:r>
                  <a:rPr lang="en-US" sz="2400" dirty="0" smtClean="0"/>
                  <a:t>Add 2 to RHS of last equation</a:t>
                </a:r>
              </a:p>
              <a:p>
                <a:pPr algn="ctr"/>
                <a:r>
                  <a:rPr lang="en-US" sz="2400" dirty="0" smtClean="0"/>
                  <a:t> and add them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 smtClean="0"/>
                  <a:t>			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69483" y="4648200"/>
            <a:ext cx="8737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</a:t>
            </a:r>
            <a:r>
              <a:rPr lang="en-US" sz="2400" dirty="0" smtClean="0">
                <a:solidFill>
                  <a:schemeClr val="tx2"/>
                </a:solidFill>
              </a:rPr>
              <a:t>is unsatisfiable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</a:t>
            </a:r>
            <a:r>
              <a:rPr lang="en-US" sz="2400" dirty="0" smtClean="0">
                <a:solidFill>
                  <a:schemeClr val="tx2"/>
                </a:solidFill>
              </a:rPr>
              <a:t>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</a:t>
            </a:r>
            <a:r>
              <a:rPr lang="en-US" sz="2400" dirty="0" smtClean="0">
                <a:solidFill>
                  <a:schemeClr val="tx2"/>
                </a:solidFill>
              </a:rPr>
              <a:t>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" r="-75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113" b="-7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6188" y="26023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71040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71040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0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 </a:t>
            </a:r>
            <a:r>
              <a:rPr lang="en-US" dirty="0" smtClean="0"/>
              <a:t>[Cont.]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581" r="-290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193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4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Farkas</a:t>
            </a:r>
            <a:r>
              <a:rPr lang="en-US" sz="2400" dirty="0" smtClean="0"/>
              <a:t>’ 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Farkas’ constraints for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</a:t>
                </a:r>
                <a:r>
                  <a:rPr lang="en-US" sz="2400" b="0" dirty="0" smtClean="0">
                    <a:solidFill>
                      <a:schemeClr val="tx2"/>
                    </a:solidFill>
                  </a:rPr>
                  <a:t>nsatisfying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2906547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# of Nonlinear constraints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146" y="3169954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1" y="3640598"/>
            <a:ext cx="806261" cy="119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447" y="5182031"/>
            <a:ext cx="60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We explore disjuncts using counter-examples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>
            <a:off x="3924300" y="1652832"/>
            <a:ext cx="1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</a:t>
            </a:r>
            <a:r>
              <a:rPr lang="en-US" sz="2200" i="1" dirty="0" smtClean="0">
                <a:solidFill>
                  <a:schemeClr val="accent2"/>
                </a:solidFill>
              </a:rPr>
              <a:t>that is satisfiable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22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54" idx="0"/>
          </p:cNvCxnSpPr>
          <p:nvPr/>
        </p:nvCxnSpPr>
        <p:spPr>
          <a:xfrm>
            <a:off x="3924301" y="2979424"/>
            <a:ext cx="10992" cy="426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851864" y="4325730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   </a:t>
            </a:r>
            <a:endParaRPr lang="en-US" sz="2200" dirty="0" smtClean="0"/>
          </a:p>
        </p:txBody>
      </p:sp>
      <p:cxnSp>
        <p:nvCxnSpPr>
          <p:cNvPr id="30" name="Curved Connector 12"/>
          <p:cNvCxnSpPr>
            <a:stCxn id="54" idx="3"/>
            <a:endCxn id="31" idx="1"/>
          </p:cNvCxnSpPr>
          <p:nvPr/>
        </p:nvCxnSpPr>
        <p:spPr>
          <a:xfrm flipV="1">
            <a:off x="6018721" y="3790845"/>
            <a:ext cx="1113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2391" y="3606179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194471" y="3503403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35" name="Curved Connector 12"/>
          <p:cNvCxnSpPr>
            <a:stCxn id="27" idx="0"/>
            <a:endCxn id="37" idx="0"/>
          </p:cNvCxnSpPr>
          <p:nvPr/>
        </p:nvCxnSpPr>
        <p:spPr>
          <a:xfrm flipH="1">
            <a:off x="3935292" y="4325730"/>
            <a:ext cx="1" cy="48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69159" y="4299713"/>
            <a:ext cx="3799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</a:p>
        </p:txBody>
      </p:sp>
      <p:cxnSp>
        <p:nvCxnSpPr>
          <p:cNvPr id="44" name="Curved Connector 12"/>
          <p:cNvCxnSpPr>
            <a:stCxn id="37" idx="2"/>
            <a:endCxn id="47" idx="0"/>
          </p:cNvCxnSpPr>
          <p:nvPr/>
        </p:nvCxnSpPr>
        <p:spPr>
          <a:xfrm>
            <a:off x="3935292" y="5275662"/>
            <a:ext cx="1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069953" y="5820725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95207" y="5742728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59" name="Curved Connector 12"/>
          <p:cNvCxnSpPr>
            <a:stCxn id="58" idx="1"/>
            <a:endCxn id="58" idx="3"/>
          </p:cNvCxnSpPr>
          <p:nvPr/>
        </p:nvCxnSpPr>
        <p:spPr>
          <a:xfrm>
            <a:off x="6095207" y="6065894"/>
            <a:ext cx="815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54" grpId="0"/>
      <p:bldP spid="27" grpId="0"/>
      <p:bldP spid="31" grpId="0"/>
      <p:bldP spid="32" grpId="0"/>
      <p:bldP spid="37" grpId="0"/>
      <p:bldP spid="20" grpId="0"/>
      <p:bldP spid="47" grpId="0"/>
      <p:bldP spid="48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37338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1896533"/>
            <a:ext cx="3733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//computes: x(x+1)/2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5560367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How to create verification conditions 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Successive Approximation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12333"/>
            <a:ext cx="3733800" cy="2895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blipFill rotWithShape="0"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99466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760133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‘foo’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</a:t>
            </a:r>
            <a:r>
              <a:rPr lang="en-US" sz="2400" dirty="0" smtClean="0">
                <a:solidFill>
                  <a:schemeClr val="tx2"/>
                </a:solidFill>
              </a:rPr>
              <a:t> in the VC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21570" y="4011283"/>
            <a:ext cx="629728" cy="770473"/>
          </a:xfrm>
          <a:custGeom>
            <a:avLst/>
            <a:gdLst>
              <a:gd name="connsiteX0" fmla="*/ 629728 w 629728"/>
              <a:gd name="connsiteY0" fmla="*/ 0 h 770473"/>
              <a:gd name="connsiteX1" fmla="*/ 603849 w 629728"/>
              <a:gd name="connsiteY1" fmla="*/ 43132 h 770473"/>
              <a:gd name="connsiteX2" fmla="*/ 586596 w 629728"/>
              <a:gd name="connsiteY2" fmla="*/ 69011 h 770473"/>
              <a:gd name="connsiteX3" fmla="*/ 552090 w 629728"/>
              <a:gd name="connsiteY3" fmla="*/ 146649 h 770473"/>
              <a:gd name="connsiteX4" fmla="*/ 526211 w 629728"/>
              <a:gd name="connsiteY4" fmla="*/ 224287 h 770473"/>
              <a:gd name="connsiteX5" fmla="*/ 517585 w 629728"/>
              <a:gd name="connsiteY5" fmla="*/ 250166 h 770473"/>
              <a:gd name="connsiteX6" fmla="*/ 508958 w 629728"/>
              <a:gd name="connsiteY6" fmla="*/ 293298 h 770473"/>
              <a:gd name="connsiteX7" fmla="*/ 474453 w 629728"/>
              <a:gd name="connsiteY7" fmla="*/ 353683 h 770473"/>
              <a:gd name="connsiteX8" fmla="*/ 448573 w 629728"/>
              <a:gd name="connsiteY8" fmla="*/ 379562 h 770473"/>
              <a:gd name="connsiteX9" fmla="*/ 396815 w 629728"/>
              <a:gd name="connsiteY9" fmla="*/ 457200 h 770473"/>
              <a:gd name="connsiteX10" fmla="*/ 370936 w 629728"/>
              <a:gd name="connsiteY10" fmla="*/ 474453 h 770473"/>
              <a:gd name="connsiteX11" fmla="*/ 327804 w 629728"/>
              <a:gd name="connsiteY11" fmla="*/ 500332 h 770473"/>
              <a:gd name="connsiteX12" fmla="*/ 267419 w 629728"/>
              <a:gd name="connsiteY12" fmla="*/ 543464 h 770473"/>
              <a:gd name="connsiteX13" fmla="*/ 215660 w 629728"/>
              <a:gd name="connsiteY13" fmla="*/ 577970 h 770473"/>
              <a:gd name="connsiteX14" fmla="*/ 86264 w 629728"/>
              <a:gd name="connsiteY14" fmla="*/ 681487 h 770473"/>
              <a:gd name="connsiteX15" fmla="*/ 60385 w 629728"/>
              <a:gd name="connsiteY15" fmla="*/ 707366 h 770473"/>
              <a:gd name="connsiteX16" fmla="*/ 25879 w 629728"/>
              <a:gd name="connsiteY16" fmla="*/ 724619 h 770473"/>
              <a:gd name="connsiteX17" fmla="*/ 0 w 629728"/>
              <a:gd name="connsiteY17" fmla="*/ 741872 h 770473"/>
              <a:gd name="connsiteX18" fmla="*/ 8626 w 629728"/>
              <a:gd name="connsiteY18" fmla="*/ 715992 h 770473"/>
              <a:gd name="connsiteX19" fmla="*/ 25879 w 629728"/>
              <a:gd name="connsiteY19" fmla="*/ 767751 h 770473"/>
              <a:gd name="connsiteX20" fmla="*/ 51758 w 629728"/>
              <a:gd name="connsiteY20" fmla="*/ 759125 h 770473"/>
              <a:gd name="connsiteX21" fmla="*/ 163902 w 629728"/>
              <a:gd name="connsiteY21" fmla="*/ 767751 h 77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728" h="770473">
                <a:moveTo>
                  <a:pt x="629728" y="0"/>
                </a:moveTo>
                <a:cubicBezTo>
                  <a:pt x="621102" y="14377"/>
                  <a:pt x="612735" y="28914"/>
                  <a:pt x="603849" y="43132"/>
                </a:cubicBezTo>
                <a:cubicBezTo>
                  <a:pt x="598354" y="51924"/>
                  <a:pt x="590807" y="59537"/>
                  <a:pt x="586596" y="69011"/>
                </a:cubicBezTo>
                <a:cubicBezTo>
                  <a:pt x="545533" y="161402"/>
                  <a:pt x="591136" y="88082"/>
                  <a:pt x="552090" y="146649"/>
                </a:cubicBezTo>
                <a:lnTo>
                  <a:pt x="526211" y="224287"/>
                </a:lnTo>
                <a:cubicBezTo>
                  <a:pt x="523336" y="232913"/>
                  <a:pt x="519368" y="241250"/>
                  <a:pt x="517585" y="250166"/>
                </a:cubicBezTo>
                <a:cubicBezTo>
                  <a:pt x="514709" y="264543"/>
                  <a:pt x="513595" y="279388"/>
                  <a:pt x="508958" y="293298"/>
                </a:cubicBezTo>
                <a:cubicBezTo>
                  <a:pt x="504271" y="307358"/>
                  <a:pt x="484969" y="341064"/>
                  <a:pt x="474453" y="353683"/>
                </a:cubicBezTo>
                <a:cubicBezTo>
                  <a:pt x="466643" y="363055"/>
                  <a:pt x="455893" y="369802"/>
                  <a:pt x="448573" y="379562"/>
                </a:cubicBezTo>
                <a:cubicBezTo>
                  <a:pt x="429911" y="404444"/>
                  <a:pt x="416510" y="433127"/>
                  <a:pt x="396815" y="457200"/>
                </a:cubicBezTo>
                <a:cubicBezTo>
                  <a:pt x="390250" y="465224"/>
                  <a:pt x="379728" y="468958"/>
                  <a:pt x="370936" y="474453"/>
                </a:cubicBezTo>
                <a:cubicBezTo>
                  <a:pt x="356718" y="483339"/>
                  <a:pt x="342022" y="491446"/>
                  <a:pt x="327804" y="500332"/>
                </a:cubicBezTo>
                <a:cubicBezTo>
                  <a:pt x="290404" y="523707"/>
                  <a:pt x="309605" y="513934"/>
                  <a:pt x="267419" y="543464"/>
                </a:cubicBezTo>
                <a:cubicBezTo>
                  <a:pt x="250432" y="555355"/>
                  <a:pt x="231852" y="565017"/>
                  <a:pt x="215660" y="577970"/>
                </a:cubicBezTo>
                <a:cubicBezTo>
                  <a:pt x="172528" y="612476"/>
                  <a:pt x="125322" y="642429"/>
                  <a:pt x="86264" y="681487"/>
                </a:cubicBezTo>
                <a:cubicBezTo>
                  <a:pt x="77638" y="690113"/>
                  <a:pt x="70312" y="700275"/>
                  <a:pt x="60385" y="707366"/>
                </a:cubicBezTo>
                <a:cubicBezTo>
                  <a:pt x="49921" y="714840"/>
                  <a:pt x="37044" y="718239"/>
                  <a:pt x="25879" y="724619"/>
                </a:cubicBezTo>
                <a:cubicBezTo>
                  <a:pt x="16877" y="729763"/>
                  <a:pt x="8626" y="736121"/>
                  <a:pt x="0" y="741872"/>
                </a:cubicBezTo>
                <a:lnTo>
                  <a:pt x="8626" y="715992"/>
                </a:lnTo>
                <a:cubicBezTo>
                  <a:pt x="28080" y="579826"/>
                  <a:pt x="5507" y="706635"/>
                  <a:pt x="25879" y="767751"/>
                </a:cubicBezTo>
                <a:cubicBezTo>
                  <a:pt x="28754" y="776377"/>
                  <a:pt x="43132" y="762000"/>
                  <a:pt x="51758" y="759125"/>
                </a:cubicBezTo>
                <a:cubicBezTo>
                  <a:pt x="158141" y="767990"/>
                  <a:pt x="120650" y="767751"/>
                  <a:pt x="163902" y="76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27608" y="4071668"/>
            <a:ext cx="2165238" cy="1251869"/>
          </a:xfrm>
          <a:custGeom>
            <a:avLst/>
            <a:gdLst>
              <a:gd name="connsiteX0" fmla="*/ 1923690 w 2165238"/>
              <a:gd name="connsiteY0" fmla="*/ 0 h 1251869"/>
              <a:gd name="connsiteX1" fmla="*/ 1984075 w 2165238"/>
              <a:gd name="connsiteY1" fmla="*/ 103517 h 1251869"/>
              <a:gd name="connsiteX2" fmla="*/ 1992701 w 2165238"/>
              <a:gd name="connsiteY2" fmla="*/ 138023 h 1251869"/>
              <a:gd name="connsiteX3" fmla="*/ 2018581 w 2165238"/>
              <a:gd name="connsiteY3" fmla="*/ 189781 h 1251869"/>
              <a:gd name="connsiteX4" fmla="*/ 2053086 w 2165238"/>
              <a:gd name="connsiteY4" fmla="*/ 284672 h 1251869"/>
              <a:gd name="connsiteX5" fmla="*/ 2070339 w 2165238"/>
              <a:gd name="connsiteY5" fmla="*/ 362309 h 1251869"/>
              <a:gd name="connsiteX6" fmla="*/ 2096218 w 2165238"/>
              <a:gd name="connsiteY6" fmla="*/ 422694 h 1251869"/>
              <a:gd name="connsiteX7" fmla="*/ 2113471 w 2165238"/>
              <a:gd name="connsiteY7" fmla="*/ 483079 h 1251869"/>
              <a:gd name="connsiteX8" fmla="*/ 2130724 w 2165238"/>
              <a:gd name="connsiteY8" fmla="*/ 526211 h 1251869"/>
              <a:gd name="connsiteX9" fmla="*/ 2147977 w 2165238"/>
              <a:gd name="connsiteY9" fmla="*/ 612475 h 1251869"/>
              <a:gd name="connsiteX10" fmla="*/ 2156603 w 2165238"/>
              <a:gd name="connsiteY10" fmla="*/ 638355 h 1251869"/>
              <a:gd name="connsiteX11" fmla="*/ 2165230 w 2165238"/>
              <a:gd name="connsiteY11" fmla="*/ 707366 h 1251869"/>
              <a:gd name="connsiteX12" fmla="*/ 2147977 w 2165238"/>
              <a:gd name="connsiteY12" fmla="*/ 845389 h 1251869"/>
              <a:gd name="connsiteX13" fmla="*/ 2139350 w 2165238"/>
              <a:gd name="connsiteY13" fmla="*/ 879894 h 1251869"/>
              <a:gd name="connsiteX14" fmla="*/ 2113471 w 2165238"/>
              <a:gd name="connsiteY14" fmla="*/ 940279 h 1251869"/>
              <a:gd name="connsiteX15" fmla="*/ 2087592 w 2165238"/>
              <a:gd name="connsiteY15" fmla="*/ 966158 h 1251869"/>
              <a:gd name="connsiteX16" fmla="*/ 2061713 w 2165238"/>
              <a:gd name="connsiteY16" fmla="*/ 1000664 h 1251869"/>
              <a:gd name="connsiteX17" fmla="*/ 1992701 w 2165238"/>
              <a:gd name="connsiteY17" fmla="*/ 1035170 h 1251869"/>
              <a:gd name="connsiteX18" fmla="*/ 1949569 w 2165238"/>
              <a:gd name="connsiteY18" fmla="*/ 1061049 h 1251869"/>
              <a:gd name="connsiteX19" fmla="*/ 1716656 w 2165238"/>
              <a:gd name="connsiteY19" fmla="*/ 1104181 h 1251869"/>
              <a:gd name="connsiteX20" fmla="*/ 1621766 w 2165238"/>
              <a:gd name="connsiteY20" fmla="*/ 1121434 h 1251869"/>
              <a:gd name="connsiteX21" fmla="*/ 854015 w 2165238"/>
              <a:gd name="connsiteY21" fmla="*/ 1112807 h 1251869"/>
              <a:gd name="connsiteX22" fmla="*/ 577969 w 2165238"/>
              <a:gd name="connsiteY22" fmla="*/ 1104181 h 1251869"/>
              <a:gd name="connsiteX23" fmla="*/ 250166 w 2165238"/>
              <a:gd name="connsiteY23" fmla="*/ 1112807 h 1251869"/>
              <a:gd name="connsiteX24" fmla="*/ 189781 w 2165238"/>
              <a:gd name="connsiteY24" fmla="*/ 1130060 h 1251869"/>
              <a:gd name="connsiteX25" fmla="*/ 129396 w 2165238"/>
              <a:gd name="connsiteY25" fmla="*/ 1155940 h 1251869"/>
              <a:gd name="connsiteX26" fmla="*/ 51758 w 2165238"/>
              <a:gd name="connsiteY26" fmla="*/ 1190445 h 1251869"/>
              <a:gd name="connsiteX27" fmla="*/ 25879 w 2165238"/>
              <a:gd name="connsiteY27" fmla="*/ 1199072 h 1251869"/>
              <a:gd name="connsiteX28" fmla="*/ 0 w 2165238"/>
              <a:gd name="connsiteY28" fmla="*/ 1207698 h 1251869"/>
              <a:gd name="connsiteX29" fmla="*/ 60384 w 2165238"/>
              <a:gd name="connsiteY29" fmla="*/ 1138687 h 1251869"/>
              <a:gd name="connsiteX30" fmla="*/ 77637 w 2165238"/>
              <a:gd name="connsiteY30" fmla="*/ 1112807 h 1251869"/>
              <a:gd name="connsiteX31" fmla="*/ 43132 w 2165238"/>
              <a:gd name="connsiteY31" fmla="*/ 1155940 h 1251869"/>
              <a:gd name="connsiteX32" fmla="*/ 0 w 2165238"/>
              <a:gd name="connsiteY32" fmla="*/ 1190445 h 1251869"/>
              <a:gd name="connsiteX33" fmla="*/ 34505 w 2165238"/>
              <a:gd name="connsiteY33" fmla="*/ 1216324 h 1251869"/>
              <a:gd name="connsiteX34" fmla="*/ 146649 w 2165238"/>
              <a:gd name="connsiteY34" fmla="*/ 1242204 h 1251869"/>
              <a:gd name="connsiteX35" fmla="*/ 224286 w 2165238"/>
              <a:gd name="connsiteY35" fmla="*/ 1250830 h 12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65238" h="1251869">
                <a:moveTo>
                  <a:pt x="1923690" y="0"/>
                </a:moveTo>
                <a:cubicBezTo>
                  <a:pt x="1950003" y="39469"/>
                  <a:pt x="1966498" y="59574"/>
                  <a:pt x="1984075" y="103517"/>
                </a:cubicBezTo>
                <a:cubicBezTo>
                  <a:pt x="1988478" y="114525"/>
                  <a:pt x="1988298" y="127015"/>
                  <a:pt x="1992701" y="138023"/>
                </a:cubicBezTo>
                <a:cubicBezTo>
                  <a:pt x="1999865" y="155933"/>
                  <a:pt x="2011656" y="171778"/>
                  <a:pt x="2018581" y="189781"/>
                </a:cubicBezTo>
                <a:cubicBezTo>
                  <a:pt x="2070556" y="324913"/>
                  <a:pt x="2007313" y="193121"/>
                  <a:pt x="2053086" y="284672"/>
                </a:cubicBezTo>
                <a:cubicBezTo>
                  <a:pt x="2058837" y="310551"/>
                  <a:pt x="2062432" y="337005"/>
                  <a:pt x="2070339" y="362309"/>
                </a:cubicBezTo>
                <a:cubicBezTo>
                  <a:pt x="2076871" y="383211"/>
                  <a:pt x="2088853" y="402071"/>
                  <a:pt x="2096218" y="422694"/>
                </a:cubicBezTo>
                <a:cubicBezTo>
                  <a:pt x="2103259" y="442408"/>
                  <a:pt x="2106851" y="463219"/>
                  <a:pt x="2113471" y="483079"/>
                </a:cubicBezTo>
                <a:cubicBezTo>
                  <a:pt x="2118368" y="497769"/>
                  <a:pt x="2125827" y="511521"/>
                  <a:pt x="2130724" y="526211"/>
                </a:cubicBezTo>
                <a:cubicBezTo>
                  <a:pt x="2142179" y="560575"/>
                  <a:pt x="2139486" y="574265"/>
                  <a:pt x="2147977" y="612475"/>
                </a:cubicBezTo>
                <a:cubicBezTo>
                  <a:pt x="2149950" y="621352"/>
                  <a:pt x="2153728" y="629728"/>
                  <a:pt x="2156603" y="638355"/>
                </a:cubicBezTo>
                <a:cubicBezTo>
                  <a:pt x="2159479" y="661359"/>
                  <a:pt x="2165230" y="684183"/>
                  <a:pt x="2165230" y="707366"/>
                </a:cubicBezTo>
                <a:cubicBezTo>
                  <a:pt x="2165230" y="838140"/>
                  <a:pt x="2166196" y="781621"/>
                  <a:pt x="2147977" y="845389"/>
                </a:cubicBezTo>
                <a:cubicBezTo>
                  <a:pt x="2144720" y="856789"/>
                  <a:pt x="2142607" y="868494"/>
                  <a:pt x="2139350" y="879894"/>
                </a:cubicBezTo>
                <a:cubicBezTo>
                  <a:pt x="2133985" y="898670"/>
                  <a:pt x="2124428" y="924939"/>
                  <a:pt x="2113471" y="940279"/>
                </a:cubicBezTo>
                <a:cubicBezTo>
                  <a:pt x="2106380" y="950206"/>
                  <a:pt x="2095531" y="956895"/>
                  <a:pt x="2087592" y="966158"/>
                </a:cubicBezTo>
                <a:cubicBezTo>
                  <a:pt x="2078235" y="977074"/>
                  <a:pt x="2073341" y="992208"/>
                  <a:pt x="2061713" y="1000664"/>
                </a:cubicBezTo>
                <a:cubicBezTo>
                  <a:pt x="2040913" y="1015791"/>
                  <a:pt x="2015346" y="1022977"/>
                  <a:pt x="1992701" y="1035170"/>
                </a:cubicBezTo>
                <a:cubicBezTo>
                  <a:pt x="1977938" y="1043119"/>
                  <a:pt x="1965835" y="1056982"/>
                  <a:pt x="1949569" y="1061049"/>
                </a:cubicBezTo>
                <a:cubicBezTo>
                  <a:pt x="1872969" y="1080199"/>
                  <a:pt x="1794307" y="1089877"/>
                  <a:pt x="1716656" y="1104181"/>
                </a:cubicBezTo>
                <a:lnTo>
                  <a:pt x="1621766" y="1121434"/>
                </a:lnTo>
                <a:lnTo>
                  <a:pt x="854015" y="1112807"/>
                </a:lnTo>
                <a:cubicBezTo>
                  <a:pt x="761967" y="1111286"/>
                  <a:pt x="670029" y="1104181"/>
                  <a:pt x="577969" y="1104181"/>
                </a:cubicBezTo>
                <a:cubicBezTo>
                  <a:pt x="468664" y="1104181"/>
                  <a:pt x="359434" y="1109932"/>
                  <a:pt x="250166" y="1112807"/>
                </a:cubicBezTo>
                <a:cubicBezTo>
                  <a:pt x="239115" y="1115570"/>
                  <a:pt x="202154" y="1123874"/>
                  <a:pt x="189781" y="1130060"/>
                </a:cubicBezTo>
                <a:cubicBezTo>
                  <a:pt x="130204" y="1159848"/>
                  <a:pt x="201212" y="1137985"/>
                  <a:pt x="129396" y="1155940"/>
                </a:cubicBezTo>
                <a:cubicBezTo>
                  <a:pt x="88384" y="1183280"/>
                  <a:pt x="113354" y="1169912"/>
                  <a:pt x="51758" y="1190445"/>
                </a:cubicBezTo>
                <a:lnTo>
                  <a:pt x="25879" y="1199072"/>
                </a:lnTo>
                <a:lnTo>
                  <a:pt x="0" y="1207698"/>
                </a:lnTo>
                <a:cubicBezTo>
                  <a:pt x="43131" y="1178943"/>
                  <a:pt x="20128" y="1199071"/>
                  <a:pt x="60384" y="1138687"/>
                </a:cubicBezTo>
                <a:lnTo>
                  <a:pt x="77637" y="1112807"/>
                </a:lnTo>
                <a:cubicBezTo>
                  <a:pt x="59747" y="1184371"/>
                  <a:pt x="85672" y="1121907"/>
                  <a:pt x="43132" y="1155940"/>
                </a:cubicBezTo>
                <a:cubicBezTo>
                  <a:pt x="-12607" y="1200532"/>
                  <a:pt x="65045" y="1168764"/>
                  <a:pt x="0" y="1190445"/>
                </a:cubicBezTo>
                <a:cubicBezTo>
                  <a:pt x="11502" y="1199071"/>
                  <a:pt x="21646" y="1209894"/>
                  <a:pt x="34505" y="1216324"/>
                </a:cubicBezTo>
                <a:cubicBezTo>
                  <a:pt x="72397" y="1235270"/>
                  <a:pt x="105331" y="1236301"/>
                  <a:pt x="146649" y="1242204"/>
                </a:cubicBezTo>
                <a:cubicBezTo>
                  <a:pt x="188895" y="1256286"/>
                  <a:pt x="163435" y="1250830"/>
                  <a:pt x="224286" y="12508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1775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VCs by </a:t>
            </a:r>
            <a:r>
              <a:rPr lang="en-US" dirty="0" err="1" smtClean="0"/>
              <a:t>Inlining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blipFill rotWithShape="0">
                <a:blip r:embed="rId3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3004877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5438" y="1358669"/>
            <a:ext cx="3733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9686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all ‘foo’s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parametric VC with UFs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blipFill rotWithShape="0"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For every pair,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We instantiate UF Axiom: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 Example Guided Solving</a:t>
            </a:r>
            <a:br>
              <a:rPr lang="en-US" sz="4000" dirty="0" smtClean="0"/>
            </a:br>
            <a:r>
              <a:rPr lang="en-US" sz="4000" dirty="0" smtClean="0"/>
              <a:t> v2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15164" y="1653184"/>
            <a:ext cx="4745" cy="866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15164" y="2981215"/>
            <a:ext cx="20129" cy="55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 flipH="1">
            <a:off x="3925228" y="3997780"/>
            <a:ext cx="10065" cy="664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Eliminate UF and ADTs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25228" y="5123836"/>
            <a:ext cx="10067" cy="49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>
            <a:off x="1720384" y="2750383"/>
            <a:ext cx="131482" cy="3087766"/>
          </a:xfrm>
          <a:prstGeom prst="bentConnector3">
            <a:avLst>
              <a:gd name="adj1" fmla="val 12944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ADTs: Algebraic Data Types</a:t>
            </a:r>
            <a:endParaRPr lang="en-US" sz="4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438" y="16002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Cons(head: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tail: List) extends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Nil() extends List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905" y="38100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Node(left: Tree, value: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right: Tree)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extends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Leaf() extends Tree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Completeness for ADTs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ADTs </a:t>
            </a:r>
            <a:r>
              <a:rPr lang="en-US" sz="2800" dirty="0"/>
              <a:t>are more than </a:t>
            </a:r>
            <a:r>
              <a:rPr lang="en-US" sz="2800" i="1" dirty="0"/>
              <a:t>Injective Functions</a:t>
            </a:r>
          </a:p>
          <a:p>
            <a:pPr marL="114300" indent="0">
              <a:buNone/>
            </a:pPr>
            <a:r>
              <a:rPr lang="en-US" sz="2800" dirty="0" smtClean="0"/>
              <a:t>Yet, it suffices to instantiate only Injectivity axiom</a:t>
            </a:r>
          </a:p>
          <a:p>
            <a:pPr marL="114300" indent="0">
              <a:buNone/>
            </a:pPr>
            <a:r>
              <a:rPr lang="en-US" sz="2800" dirty="0" smtClean="0"/>
              <a:t>Completeness </a:t>
            </a:r>
            <a:r>
              <a:rPr lang="en-US" sz="2800" dirty="0"/>
              <a:t>is </a:t>
            </a:r>
            <a:r>
              <a:rPr lang="en-US" sz="2800" dirty="0" smtClean="0"/>
              <a:t>preserved </a:t>
            </a:r>
          </a:p>
          <a:p>
            <a:pPr lvl="1"/>
            <a:r>
              <a:rPr lang="en-US" sz="2400" dirty="0" smtClean="0"/>
              <a:t>Proved in technical report </a:t>
            </a:r>
            <a:r>
              <a:rPr lang="en-US" sz="2400" dirty="0" smtClean="0">
                <a:hlinkClick r:id="rId3"/>
              </a:rPr>
              <a:t>http://infoscience.epfl.ch/record/190578</a:t>
            </a:r>
          </a:p>
          <a:p>
            <a:pPr lvl="1"/>
            <a:r>
              <a:rPr lang="en-US" sz="2600" dirty="0" smtClean="0"/>
              <a:t>Two key reasons</a:t>
            </a:r>
          </a:p>
          <a:p>
            <a:pPr lvl="2"/>
            <a:r>
              <a:rPr lang="en-US" sz="2200" dirty="0" smtClean="0"/>
              <a:t>Assignments to holes do not affect the shapes of ADTs </a:t>
            </a:r>
          </a:p>
          <a:p>
            <a:pPr lvl="2"/>
            <a:r>
              <a:rPr lang="en-US" sz="2200" dirty="0" smtClean="0"/>
              <a:t>Elimination is performed on a satisfiable disjunct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783238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 nontrivial result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969933" y="2783238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Application to Resource Bounds Inference 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specify resource bounds as </a:t>
            </a:r>
            <a:r>
              <a:rPr lang="en-US" sz="2400" i="1" dirty="0"/>
              <a:t>templates </a:t>
            </a:r>
            <a:r>
              <a:rPr lang="en-US" sz="2400" dirty="0"/>
              <a:t>: expressions with numerical holes 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342900" lvl="1">
              <a:buClr>
                <a:schemeClr val="accent1"/>
              </a:buClr>
            </a:pPr>
            <a:endParaRPr lang="en-US" sz="2400" i="1" dirty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400" b="1" i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are numerical holes</a:t>
            </a:r>
          </a:p>
          <a:p>
            <a:pPr marL="708660" lvl="2">
              <a:buClr>
                <a:schemeClr val="accent1"/>
              </a:buClr>
            </a:pPr>
            <a:r>
              <a:rPr lang="en-US" sz="2400" i="1" dirty="0">
                <a:solidFill>
                  <a:srgbClr val="000000"/>
                </a:solidFill>
              </a:rPr>
              <a:t>size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height</a:t>
            </a:r>
            <a:r>
              <a:rPr lang="en-US" sz="2400" dirty="0">
                <a:solidFill>
                  <a:srgbClr val="000000"/>
                </a:solidFill>
              </a:rPr>
              <a:t> are recursive functions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186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Resource consumed by ‘e’ is a function of resources consumed by its sub-expressions</a:t>
            </a:r>
          </a:p>
          <a:p>
            <a:pPr lvl="1"/>
            <a:r>
              <a:rPr lang="en-US" dirty="0" smtClean="0"/>
              <a:t>Time(e1 </a:t>
            </a:r>
            <a:r>
              <a:rPr lang="en-US" dirty="0"/>
              <a:t>+ </a:t>
            </a:r>
            <a:r>
              <a:rPr lang="en-US" dirty="0" smtClean="0"/>
              <a:t>e2)   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(t1,v1) = Time(e1</a:t>
            </a:r>
            <a:r>
              <a:rPr lang="en-US" dirty="0"/>
              <a:t>)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(t1 + t2 + cost(plus),  v1 + v2 )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Time(if e then e1 else e2</a:t>
            </a:r>
            <a:r>
              <a:rPr lang="en-US" dirty="0"/>
              <a:t>)    </a:t>
            </a:r>
            <a:r>
              <a:rPr lang="en-US" dirty="0" smtClean="0"/>
              <a:t>:-</a:t>
            </a:r>
          </a:p>
          <a:p>
            <a:pPr marL="77724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 err="1" smtClean="0"/>
              <a:t>t,v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Time(e)</a:t>
            </a:r>
            <a:endParaRPr lang="en-US" sz="2000" dirty="0"/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(t1,v1) = Time(e1)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smtClean="0"/>
              <a:t>if v then (t + t1 + cost(test), v1) else (t+t2+cost(test), v2 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our CAV ‘14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 for </a:t>
            </a:r>
            <a:r>
              <a:rPr lang="en-US" sz="3200" i="1" dirty="0" smtClean="0"/>
              <a:t>nonlinearity</a:t>
            </a:r>
          </a:p>
          <a:p>
            <a:r>
              <a:rPr lang="en-US" sz="3200" i="1" dirty="0" smtClean="0"/>
              <a:t>Strengthening </a:t>
            </a:r>
            <a:r>
              <a:rPr lang="en-US" sz="3200" dirty="0" smtClean="0"/>
              <a:t>of bounds</a:t>
            </a:r>
            <a:endParaRPr lang="en-US" sz="3200" i="1" dirty="0" smtClean="0"/>
          </a:p>
          <a:p>
            <a:r>
              <a:rPr lang="en-US" sz="3200" dirty="0" smtClean="0"/>
              <a:t>Inter-procedural analysis</a:t>
            </a:r>
          </a:p>
          <a:p>
            <a:r>
              <a:rPr lang="en-US" sz="3200" dirty="0"/>
              <a:t>Inference of </a:t>
            </a:r>
            <a:r>
              <a:rPr lang="en-US" sz="3200" i="1" dirty="0"/>
              <a:t>depth</a:t>
            </a:r>
            <a:r>
              <a:rPr lang="en-US" sz="3200" dirty="0"/>
              <a:t> </a:t>
            </a:r>
            <a:r>
              <a:rPr lang="en-US" sz="3200" dirty="0" smtClean="0"/>
              <a:t>bounds</a:t>
            </a:r>
          </a:p>
          <a:p>
            <a:r>
              <a:rPr lang="en-US" sz="3200" dirty="0" smtClean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870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Experimental Results</a:t>
            </a:r>
            <a:br>
              <a:rPr lang="en-US" sz="4400" dirty="0" smtClean="0"/>
            </a:br>
            <a:r>
              <a:rPr lang="en-US" sz="2000" b="1" dirty="0"/>
              <a:t>http://lara.epfl.ch/w/rbound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828800"/>
            <a:ext cx="8437098" cy="4495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Evaluated on 14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programs comprising 1500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80 time bounds and 80 depth bounds </a:t>
            </a:r>
          </a:p>
          <a:p>
            <a:r>
              <a:rPr lang="en-US" sz="2800" dirty="0" smtClean="0"/>
              <a:t>78 out of 80 time bounds were solved</a:t>
            </a:r>
          </a:p>
          <a:p>
            <a:r>
              <a:rPr lang="en-US" sz="2800" dirty="0"/>
              <a:t>All </a:t>
            </a:r>
            <a:r>
              <a:rPr lang="en-US" sz="2800" dirty="0" smtClean="0"/>
              <a:t>80 </a:t>
            </a:r>
            <a:r>
              <a:rPr lang="en-US" sz="2800" dirty="0"/>
              <a:t>depth bounds were solved</a:t>
            </a:r>
          </a:p>
          <a:p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978331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5*(n*m*m)-(n*m)+0*n+8*m+2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9*(n*m)+0*n+8*m+2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52*atoms(formula)</a:t>
                          </a:r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–20</a:t>
                          </a: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16*size(program)–10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29*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(l)*height(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bst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+7*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(l)+</a:t>
                          </a:r>
                          <a:r>
                            <a:rPr lang="en-US" sz="20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45*size(list)+1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3333" r="-324" b="-320556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148800" r="-324" b="-36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  <a:endParaRPr lang="en-US" sz="2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6825" r="-324" b="-258730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2778" r="-324" b="-81111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493600" r="-324" b="-168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blackHeight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rightHeight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559" r="-199" b="-126816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80000" r="-199" b="-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Also Inferred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4648200"/>
            <a:ext cx="530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Implies logarithmic time for access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295400"/>
            <a:ext cx="8145162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a system for template-based invariant inference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 can handle purely functional subset of </a:t>
            </a: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q</a:t>
            </a:r>
            <a:r>
              <a:rPr lang="en-US" sz="2400" dirty="0" smtClean="0"/>
              <a:t>uite effective on numerical programs and also on programs </a:t>
            </a:r>
            <a:r>
              <a:rPr lang="en-US" sz="2400" smtClean="0"/>
              <a:t>that manipulate </a:t>
            </a:r>
            <a:r>
              <a:rPr lang="en-US" sz="2400" dirty="0" smtClean="0"/>
              <a:t>ADTs</a:t>
            </a:r>
          </a:p>
          <a:p>
            <a:endParaRPr lang="en-US" sz="2400" dirty="0"/>
          </a:p>
          <a:p>
            <a:r>
              <a:rPr lang="en-US" sz="2400" dirty="0" smtClean="0"/>
              <a:t>We have used the system to infer symbolic running time bounds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 tool can be downloaded from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lara.epfl.ch/w/rbound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02920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47453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Generally referred </a:t>
            </a:r>
            <a:r>
              <a:rPr lang="en-US" sz="2800" dirty="0" smtClean="0">
                <a:solidFill>
                  <a:schemeClr val="tx2"/>
                </a:solidFill>
              </a:rPr>
              <a:t>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</a:t>
            </a:r>
            <a:r>
              <a:rPr lang="en-US" sz="2400" dirty="0" smtClean="0">
                <a:solidFill>
                  <a:schemeClr val="tx2"/>
                </a:solidFill>
              </a:rPr>
              <a:t>is unsatisfiable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</a:t>
            </a:r>
            <a:r>
              <a:rPr lang="en-US" sz="2400" dirty="0" smtClean="0">
                <a:solidFill>
                  <a:schemeClr val="tx2"/>
                </a:solidFill>
              </a:rPr>
              <a:t>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</a:t>
            </a:r>
            <a:r>
              <a:rPr lang="en-US" sz="2400" dirty="0" smtClean="0">
                <a:solidFill>
                  <a:schemeClr val="tx2"/>
                </a:solidFill>
              </a:rPr>
              <a:t>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142169</TotalTime>
  <Words>2031</Words>
  <Application>Microsoft Office PowerPoint</Application>
  <PresentationFormat>On-screen Show (4:3)</PresentationFormat>
  <Paragraphs>500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Courier New</vt:lpstr>
      <vt:lpstr>Calibri</vt:lpstr>
      <vt:lpstr>Cambria Math</vt:lpstr>
      <vt:lpstr>Arial</vt:lpstr>
      <vt:lpstr>Cambria</vt:lpstr>
      <vt:lpstr>Adjacency</vt:lpstr>
      <vt:lpstr>   Inductive Invariant  and  Resource Bound Inference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Lemma Example</vt:lpstr>
      <vt:lpstr>Automating Coefficient Finding</vt:lpstr>
      <vt:lpstr>Automating Coefficient Finding [Cont.]</vt:lpstr>
      <vt:lpstr>Farkas’ Constraints</vt:lpstr>
      <vt:lpstr>Farkas’ Constraints [Cont.]</vt:lpstr>
      <vt:lpstr>In summary</vt:lpstr>
      <vt:lpstr>Disjunctions</vt:lpstr>
      <vt:lpstr>Counter-Example Guided Solving</vt:lpstr>
      <vt:lpstr>Handling Functions</vt:lpstr>
      <vt:lpstr>Successive Approximation of VCs</vt:lpstr>
      <vt:lpstr>Refining VCs by Inlining Functions</vt:lpstr>
      <vt:lpstr>Solving parametric VC with UFs</vt:lpstr>
      <vt:lpstr>Counter Example Guided Solving  v2</vt:lpstr>
      <vt:lpstr>ADTs: Algebraic Data Types</vt:lpstr>
      <vt:lpstr>Completeness for ADTs</vt:lpstr>
      <vt:lpstr>Application to Resource Bounds Inference </vt:lpstr>
      <vt:lpstr>The Problem</vt:lpstr>
      <vt:lpstr>Example Programs &amp; Templates</vt:lpstr>
      <vt:lpstr>Bounds Inferred by the Tool</vt:lpstr>
      <vt:lpstr>Overview</vt:lpstr>
      <vt:lpstr>Instrumentation for Time</vt:lpstr>
      <vt:lpstr>Instrumenting Functions</vt:lpstr>
      <vt:lpstr>More in our CAV ‘14 paper</vt:lpstr>
      <vt:lpstr>Experimental Results http://lara.epfl.ch/w/rbound </vt:lpstr>
      <vt:lpstr>More Results</vt:lpstr>
      <vt:lpstr>Also Inferred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</cp:lastModifiedBy>
  <cp:revision>3541</cp:revision>
  <dcterms:created xsi:type="dcterms:W3CDTF">2006-08-16T00:00:00Z</dcterms:created>
  <dcterms:modified xsi:type="dcterms:W3CDTF">2015-03-24T15:21:46Z</dcterms:modified>
</cp:coreProperties>
</file>