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39"/>
  </p:notesMasterIdLst>
  <p:sldIdLst>
    <p:sldId id="256" r:id="rId2"/>
    <p:sldId id="396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335" r:id="rId15"/>
    <p:sldId id="377" r:id="rId16"/>
    <p:sldId id="375" r:id="rId17"/>
    <p:sldId id="354" r:id="rId18"/>
    <p:sldId id="376" r:id="rId19"/>
    <p:sldId id="390" r:id="rId20"/>
    <p:sldId id="391" r:id="rId21"/>
    <p:sldId id="378" r:id="rId22"/>
    <p:sldId id="356" r:id="rId23"/>
    <p:sldId id="380" r:id="rId24"/>
    <p:sldId id="278" r:id="rId25"/>
    <p:sldId id="360" r:id="rId26"/>
    <p:sldId id="361" r:id="rId27"/>
    <p:sldId id="384" r:id="rId28"/>
    <p:sldId id="386" r:id="rId29"/>
    <p:sldId id="367" r:id="rId30"/>
    <p:sldId id="395" r:id="rId31"/>
    <p:sldId id="387" r:id="rId32"/>
    <p:sldId id="349" r:id="rId33"/>
    <p:sldId id="355" r:id="rId34"/>
    <p:sldId id="394" r:id="rId35"/>
    <p:sldId id="388" r:id="rId36"/>
    <p:sldId id="352" r:id="rId37"/>
    <p:sldId id="393" r:id="rId38"/>
  </p:sldIdLst>
  <p:sldSz cx="9144000" cy="6858000" type="screen4x3"/>
  <p:notesSz cx="6858000" cy="9144000"/>
  <p:embeddedFontLst>
    <p:embeddedFont>
      <p:font typeface="Cambria" panose="02040503050406030204" pitchFamily="18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mbria Math" panose="02040503050406030204" pitchFamily="18" charset="0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69472" autoAdjust="0"/>
  </p:normalViewPr>
  <p:slideViewPr>
    <p:cSldViewPr>
      <p:cViewPr varScale="1">
        <p:scale>
          <a:sx n="112" d="100"/>
          <a:sy n="112" d="100"/>
        </p:scale>
        <p:origin x="3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597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E38CC-1F07-4CDE-AA30-74BD02025D97}" type="datetimeFigureOut">
              <a:rPr lang="en-US" smtClean="0"/>
              <a:t>7/23/2014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8DD10-78C8-4C38-AE3F-73F58199D5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2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36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43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1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44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US" sz="3000" dirty="0" smtClean="0"/>
              <a:t>We propose a system for specifying and verifying resource bounds for purely functional</a:t>
            </a:r>
            <a:r>
              <a:rPr lang="en-US" sz="3000" baseline="0" dirty="0" smtClean="0"/>
              <a:t> programs that manipulate data structure</a:t>
            </a:r>
          </a:p>
          <a:p>
            <a:pPr marL="514350" indent="-514350">
              <a:buAutoNum type="alphaLcParenR"/>
            </a:pPr>
            <a:r>
              <a:rPr lang="en-US" sz="3000" baseline="0" dirty="0" smtClean="0"/>
              <a:t>Our system is primarily meant for verifying tight, precise bounds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8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baseline="0" dirty="0" smtClean="0"/>
              <a:t>Resource bounds can be specified as postconditions  with numerical holes which we call as templates</a:t>
            </a:r>
          </a:p>
          <a:p>
            <a:pPr marL="228600" indent="-228600">
              <a:buAutoNum type="alphaLcParenR"/>
            </a:pPr>
            <a:r>
              <a:rPr lang="en-US" baseline="0" dirty="0" err="1" smtClean="0"/>
              <a:t>Eg</a:t>
            </a:r>
            <a:r>
              <a:rPr lang="en-US" baseline="0" dirty="0" smtClean="0"/>
              <a:t>. one can specify that the time taken to insert in the tree is linear in the size of the tree as shown here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We also support a algorithmic (system agnostic) notion of parallel execution time which is the execution time on an infinitely parallel system. </a:t>
            </a:r>
          </a:p>
          <a:p>
            <a:pPr marL="228600" indent="-228600">
              <a:buAutoNum type="alphaLcParenR"/>
            </a:pPr>
            <a:r>
              <a:rPr lang="en-US" baseline="0" dirty="0" err="1" smtClean="0"/>
              <a:t>Eg</a:t>
            </a:r>
            <a:r>
              <a:rPr lang="en-US" baseline="0" dirty="0" smtClean="0"/>
              <a:t>. We can state that the parallel execution time of the function that  traverses a tree is linear in the height of the tree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The specification states that parallel execution time is linear in the size of the tree  where ‘size’ is a defined as a recursive function in a usual way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Here ‘a’ and ‘b’ are numerical holes; size and height are recursive functions defined by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24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baseline="0" dirty="0" smtClean="0"/>
              <a:t>Resource (time)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The bounds are as strong as possible for the given template in an asymptotic sense.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91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bounds are precise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minChildren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number of children of the tree containing the minimum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73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01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 Add URL</a:t>
            </a:r>
            <a:r>
              <a:rPr lang="en-US" baseline="0" dirty="0" smtClean="0"/>
              <a:t> to the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8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00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constants are not small. It is 178 times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blackHeight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for  Red black tree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note that we infer strong bounds. For many cases decreasing the bounds yields a counter examples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constants are implementation dependent</a:t>
            </a: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03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a) Instrument the program to track resource usage. Convert bounds on resources to invariants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06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Simple and extensible to other resource bounds: space, network usage etc. </a:t>
            </a:r>
          </a:p>
          <a:p>
            <a:r>
              <a:rPr lang="en-US" sz="1200" dirty="0" smtClean="0"/>
              <a:t>Unfortunately</a:t>
            </a:r>
            <a:r>
              <a:rPr lang="en-US" sz="1200" baseline="0" dirty="0" smtClean="0"/>
              <a:t> m</a:t>
            </a:r>
            <a:r>
              <a:rPr lang="en-US" sz="1200" dirty="0" smtClean="0"/>
              <a:t>akes programs bigger and more complicated</a:t>
            </a:r>
            <a:r>
              <a:rPr lang="en-US" sz="1200" baseline="0" dirty="0" smtClean="0"/>
              <a:t> and r</a:t>
            </a:r>
            <a:r>
              <a:rPr lang="en-US" sz="1200" dirty="0" smtClean="0"/>
              <a:t>equires efficient inference algorithms</a:t>
            </a:r>
          </a:p>
          <a:p>
            <a:pPr marL="114300" indent="0"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37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 smtClean="0"/>
                  <a:t>Let F  be a recursive function with precondition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𝑝𝑟𝑒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and postcondition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𝑜𝑠𝑡</m:t>
                    </m:r>
                  </m:oMath>
                </a14:m>
                <a:endParaRPr lang="en-US" sz="1200" dirty="0" smtClean="0"/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𝑝𝑜𝑠𝑡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200" dirty="0" smtClean="0"/>
                  <a:t> be the </a:t>
                </a:r>
                <a:r>
                  <a:rPr lang="en-US" sz="1200" i="1" dirty="0" smtClean="0"/>
                  <a:t>relational semantic formulas </a:t>
                </a:r>
                <a:r>
                  <a:rPr lang="en-US" sz="1200" dirty="0" smtClean="0"/>
                  <a:t>of the body of F,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𝑝𝑟𝑒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and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𝑝𝑜𝑠𝑡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r>
                  <a:rPr lang="en-US" sz="1200" dirty="0" smtClean="0"/>
                  <a:t>The formulas are parameterized by the semantic formulas of the functions invoked by the expressions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 smtClean="0"/>
                  <a:t>Where, </a:t>
                </a:r>
                <a:r>
                  <a:rPr lang="en-US" sz="1200" i="0">
                    <a:latin typeface="Cambria Math" panose="02040503050406030204" pitchFamily="18" charset="0"/>
                  </a:rPr>
                  <a:t>𝜙_(𝑓_1 ),𝜙_(𝑓_2 ),𝜙_(𝑓_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3 </a:t>
                </a:r>
                <a:r>
                  <a:rPr lang="en-US" sz="1200" b="0" i="0">
                    <a:latin typeface="Cambria Math" panose="02040503050406030204" pitchFamily="18" charset="0"/>
                  </a:rPr>
                  <a:t>)</a:t>
                </a:r>
                <a:r>
                  <a:rPr lang="en-US" sz="1200" dirty="0" smtClean="0"/>
                  <a:t> are relational semantics of the callees</a:t>
                </a:r>
                <a:r>
                  <a:rPr lang="en-US" sz="1200" dirty="0"/>
                  <a:t> </a:t>
                </a:r>
                <a:r>
                  <a:rPr lang="en-US" sz="1200" dirty="0" smtClean="0"/>
                  <a:t>of pre, F and post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22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sz="1200" dirty="0" smtClean="0"/>
              <a:t>If the VC is not valid, the semantic formulas of the invoked functions are refined by unfolding their body and specification</a:t>
            </a:r>
            <a:endParaRPr lang="en-US" baseline="0" dirty="0" smtClean="0"/>
          </a:p>
          <a:p>
            <a:pPr marL="228600" indent="-228600">
              <a:buAutoNum type="alphaLcParenR"/>
            </a:pPr>
            <a:r>
              <a:rPr lang="en-US" baseline="0" dirty="0" smtClean="0"/>
              <a:t>Create a sequence of VCs that becomes more and more precise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The process may not terminate as VCs do not perform any abstraction</a:t>
            </a:r>
          </a:p>
          <a:p>
            <a:pPr marL="228600" indent="-22860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47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01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 A1 .. A4 do not have any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48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:r>
                  <a:rPr lang="en-US" i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a)</a:t>
            </a:r>
            <a:r>
              <a:rPr lang="en-US" sz="1200" baseline="0" dirty="0" smtClean="0"/>
              <a:t> </a:t>
            </a:r>
            <a:r>
              <a:rPr lang="en-US" sz="1200" dirty="0" smtClean="0"/>
              <a:t>We approximate the growth rate of a term by the number of function applications in the term</a:t>
            </a:r>
          </a:p>
          <a:p>
            <a:r>
              <a:rPr lang="en-US" sz="1200" dirty="0" smtClean="0"/>
              <a:t>b) The coefficients of </a:t>
            </a:r>
            <a:r>
              <a:rPr lang="en-US" sz="1200" i="1" dirty="0" smtClean="0"/>
              <a:t>faster growing terms</a:t>
            </a:r>
            <a:r>
              <a:rPr lang="en-US" sz="1200" dirty="0" smtClean="0"/>
              <a:t> are minimized before the </a:t>
            </a:r>
            <a:r>
              <a:rPr lang="en-US" sz="1200" i="1" dirty="0" smtClean="0"/>
              <a:t>slower growing terms</a:t>
            </a:r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462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a) Instrument the program to track resource usage. Convert bounds on resources to invariants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66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two that were not solved</a:t>
            </a:r>
            <a:r>
              <a:rPr lang="en-US" baseline="0" dirty="0" smtClean="0"/>
              <a:t> were due to incompleteness in the handling of nonlinearity.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211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Highlight the negative and zero coefficients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templates specified need  not be precise as the tool looks for tight solutions. They can be over-approximations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681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constants are not small. It is 178 times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blackHeight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for  Red black tree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note that we infer strong bounds. For many cases decreasing the bounds yields a counter examples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constants are implementation dependent</a:t>
            </a: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94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411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995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1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9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15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7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35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4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4832-4545-4321-9A4A-B584794A9783}" type="datetime1">
              <a:rPr lang="en-US" smtClean="0"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DD7B-FA38-4D20-B510-50441C09B28E}" type="datetime1">
              <a:rPr lang="en-US" smtClean="0"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gradFill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38" y="152400"/>
            <a:ext cx="8145162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38" y="1600200"/>
            <a:ext cx="814516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609840" y="4048760"/>
            <a:ext cx="2367281" cy="365760"/>
          </a:xfrm>
        </p:spPr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8045-9302-4615-9698-3CE575688165}" type="datetime1">
              <a:rPr lang="en-US" smtClean="0"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C4B9-32F2-47A4-8283-7FEBDB4A6DD8}" type="datetime1">
              <a:rPr lang="en-US" smtClean="0"/>
              <a:t>7/23/2014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E62D-AA34-4868-B42F-B4E6EF22C248}" type="datetime1">
              <a:rPr lang="en-US" smtClean="0"/>
              <a:t>7/23/2014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420-1ED3-415C-9EAE-17EA7C0D6D7E}" type="datetime1">
              <a:rPr lang="en-US" smtClean="0"/>
              <a:t>7/23/2014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95DC-0E53-436C-9313-3DB7712EAD50}" type="datetime1">
              <a:rPr lang="en-US" smtClean="0"/>
              <a:t>7/23/2014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9CAF-FFA2-4309-9FDA-1240DB9DC1F1}" type="datetime1">
              <a:rPr lang="en-US" smtClean="0"/>
              <a:t>7/23/2014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9B42-71F2-42AC-8E81-ADD0CF89F8AF}" type="datetime1">
              <a:rPr lang="en-US" smtClean="0"/>
              <a:t>7/23/2014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B135BD2-23B7-419E-9106-5F9D209E56CE}" type="datetime1">
              <a:rPr lang="en-US" smtClean="0"/>
              <a:t>7/23/2014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nfoscience.epfl.ch/record/19057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111.png"/><Relationship Id="rId7" Type="http://schemas.openxmlformats.org/officeDocument/2006/relationships/image" Target="../media/image210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35.png"/><Relationship Id="rId5" Type="http://schemas.openxmlformats.org/officeDocument/2006/relationships/image" Target="../media/image131.png"/><Relationship Id="rId10" Type="http://schemas.openxmlformats.org/officeDocument/2006/relationships/image" Target="../media/image34.png"/><Relationship Id="rId4" Type="http://schemas.openxmlformats.org/officeDocument/2006/relationships/image" Target="../media/image121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543800" cy="3505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Inductive Invariant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Resource Bound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76800"/>
            <a:ext cx="7467600" cy="1524000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 smtClean="0"/>
              <a:t>Ravichandhran Madhavan</a:t>
            </a:r>
            <a:r>
              <a:rPr lang="en-US" sz="2400" dirty="0" smtClean="0"/>
              <a:t>, </a:t>
            </a:r>
          </a:p>
          <a:p>
            <a:pPr algn="ctr"/>
            <a:r>
              <a:rPr lang="en-US" sz="2400" dirty="0" smtClean="0"/>
              <a:t>Viktor </a:t>
            </a:r>
            <a:r>
              <a:rPr lang="en-US" sz="2400" dirty="0" err="1" smtClean="0"/>
              <a:t>Kuncak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smtClean="0"/>
              <a:t>EPFL, Switzerland</a:t>
            </a:r>
          </a:p>
        </p:txBody>
      </p:sp>
    </p:spTree>
    <p:extLst>
      <p:ext uri="{BB962C8B-B14F-4D97-AF65-F5344CB8AC3E}">
        <p14:creationId xmlns:p14="http://schemas.microsoft.com/office/powerpoint/2010/main" val="37003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Farkas</a:t>
            </a:r>
            <a:r>
              <a:rPr lang="en-US" dirty="0" smtClean="0"/>
              <a:t>’ Constraints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52400" y="1524000"/>
                <a:ext cx="4971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0"/>
                <a:ext cx="49714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" t="-1639" r="-73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070460" y="1212672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</a:t>
            </a:r>
            <a:r>
              <a:rPr lang="en-US" sz="2400" dirty="0" err="1" smtClean="0">
                <a:solidFill>
                  <a:schemeClr val="tx2"/>
                </a:solidFill>
              </a:rPr>
              <a:t>a,b,c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21831" y="2667000"/>
                <a:ext cx="315740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31" y="2667000"/>
                <a:ext cx="3157403" cy="1107996"/>
              </a:xfrm>
              <a:prstGeom prst="rect">
                <a:avLst/>
              </a:prstGeom>
              <a:blipFill rotWithShape="0">
                <a:blip r:embed="rId4"/>
                <a:stretch>
                  <a:fillRect l="-1351" r="-1158" b="-1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2171933" y="1984449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69988" y="276163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Multiplying </a:t>
            </a:r>
            <a:r>
              <a:rPr lang="en-US" sz="2400" dirty="0" smtClean="0">
                <a:solidFill>
                  <a:schemeClr val="tx2"/>
                </a:solidFill>
              </a:rPr>
              <a:t>by unknown non-negative values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477793" y="1572413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41733" y="4605491"/>
                <a:ext cx="5721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3" y="4605491"/>
                <a:ext cx="572169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65" r="-53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own Arrow 17"/>
          <p:cNvSpPr/>
          <p:nvPr/>
        </p:nvSpPr>
        <p:spPr>
          <a:xfrm>
            <a:off x="2171933" y="3926547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3438" y="392654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Adding the inequalities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6112" y="5760570"/>
                <a:ext cx="639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2" y="5760570"/>
                <a:ext cx="639880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62" r="-286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>
            <a:off x="2171933" y="5055562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38019" y="515116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Adding an unknown non-</a:t>
            </a:r>
            <a:r>
              <a:rPr lang="en-US" sz="2400" dirty="0" err="1" smtClean="0">
                <a:solidFill>
                  <a:schemeClr val="tx2"/>
                </a:solidFill>
              </a:rPr>
              <a:t>neg</a:t>
            </a:r>
            <a:r>
              <a:rPr lang="en-US" sz="2400" dirty="0" smtClean="0">
                <a:solidFill>
                  <a:schemeClr val="tx2"/>
                </a:solidFill>
              </a:rPr>
              <a:t> value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872642" y="6266243"/>
                <a:ext cx="1352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≡−1≥0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42" y="6266243"/>
                <a:ext cx="135287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703" r="-540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4551872" y="61806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Equate to 1 &lt;= 0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02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3" grpId="0"/>
      <p:bldP spid="16" grpId="0"/>
      <p:bldP spid="18" grpId="0" animBg="1"/>
      <p:bldP spid="19" grpId="0"/>
      <p:bldP spid="20" grpId="0"/>
      <p:bldP spid="25" grpId="0" animBg="1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Farkas</a:t>
            </a:r>
            <a:r>
              <a:rPr lang="en-US" dirty="0" smtClean="0"/>
              <a:t>’ Constraints [Cont.]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295400" y="1676400"/>
                <a:ext cx="639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76400"/>
                <a:ext cx="639880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58" r="-286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141930" y="2182073"/>
                <a:ext cx="1352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≡−1≥0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30" y="2182073"/>
                <a:ext cx="135287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703" r="-540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5545940" y="3581400"/>
            <a:ext cx="32785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Every solution for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the constraints will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make the inequalities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589765" y="28194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710203" y="3581400"/>
                <a:ext cx="1987724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03" y="3581400"/>
                <a:ext cx="1987724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3374" r="-3067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/>
          <p:cNvSpPr/>
          <p:nvPr/>
        </p:nvSpPr>
        <p:spPr>
          <a:xfrm>
            <a:off x="4941771" y="3962400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55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The described approach provides a way to find linear invariants for programs that</a:t>
            </a:r>
          </a:p>
          <a:p>
            <a:r>
              <a:rPr lang="en-US" sz="2400" dirty="0" smtClean="0"/>
              <a:t>are  disjunction free</a:t>
            </a:r>
          </a:p>
          <a:p>
            <a:r>
              <a:rPr lang="en-US" sz="2400" dirty="0" smtClean="0"/>
              <a:t>do not have functions</a:t>
            </a:r>
          </a:p>
          <a:p>
            <a:r>
              <a:rPr lang="en-US" sz="2400" dirty="0" smtClean="0"/>
              <a:t>do not have data structures</a:t>
            </a:r>
          </a:p>
          <a:p>
            <a:r>
              <a:rPr lang="en-US" sz="2400" dirty="0" smtClean="0"/>
              <a:t>do not have nonlinear arithmetic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We try to address these issues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10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348" y="1600200"/>
                <a:ext cx="8145162" cy="48006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0" dirty="0" smtClean="0"/>
              </a:p>
              <a:p>
                <a:pPr marL="114300" indent="0">
                  <a:buNone/>
                </a:pPr>
                <a:endParaRPr lang="en-US" sz="2400" dirty="0"/>
              </a:p>
              <a:p>
                <a:pPr marL="114300" indent="0">
                  <a:buNone/>
                </a:pPr>
                <a:endParaRPr lang="en-US" sz="2400" b="0" dirty="0" smtClean="0"/>
              </a:p>
              <a:p>
                <a:pPr marL="114300" indent="0">
                  <a:buNone/>
                </a:pPr>
                <a:endParaRPr lang="en-US" sz="2400" dirty="0"/>
              </a:p>
              <a:p>
                <a:pPr marL="114300" indent="0">
                  <a:buNone/>
                </a:pPr>
                <a:endParaRPr lang="en-US" sz="2400" b="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348" y="1600200"/>
                <a:ext cx="8145162" cy="48006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953000" y="1447800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‘a’ </a:t>
            </a:r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valid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320146" y="1711207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5438" y="2934058"/>
                <a:ext cx="72646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Naïve Approach: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 smtClean="0">
                  <a:solidFill>
                    <a:schemeClr val="tx2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</a:p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Conjoin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Farkas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’ constraints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38" y="2934058"/>
                <a:ext cx="7264629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258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275043" y="2952929"/>
            <a:ext cx="3157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Exponential set of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Nonlinear constraint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642189" y="3216336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534" y="3686980"/>
            <a:ext cx="806261" cy="11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83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000" dirty="0" smtClean="0"/>
              <a:t>We propose a system for specifying and verifying resource bounds</a:t>
            </a:r>
          </a:p>
          <a:p>
            <a:pPr marL="114300" indent="0">
              <a:buNone/>
            </a:pPr>
            <a:endParaRPr lang="en-US" sz="3000" dirty="0" smtClean="0"/>
          </a:p>
          <a:p>
            <a:r>
              <a:rPr lang="en-US" sz="3000" dirty="0"/>
              <a:t>f</a:t>
            </a:r>
            <a:r>
              <a:rPr lang="en-US" sz="3000" dirty="0" smtClean="0"/>
              <a:t>or functional programs that use recursive data-structures</a:t>
            </a:r>
          </a:p>
          <a:p>
            <a:r>
              <a:rPr lang="en-US" sz="3000" dirty="0"/>
              <a:t>m</a:t>
            </a:r>
            <a:r>
              <a:rPr lang="en-US" sz="3000" dirty="0" smtClean="0"/>
              <a:t>eant for verifying precise bounds</a:t>
            </a:r>
            <a:endParaRPr lang="en-US" sz="3000" dirty="0"/>
          </a:p>
          <a:p>
            <a:pPr marL="11430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1153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Resource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71140"/>
            <a:ext cx="76200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Natural to specify as </a:t>
            </a:r>
            <a:r>
              <a:rPr lang="en-US" sz="2800" i="1" dirty="0"/>
              <a:t>templates </a:t>
            </a:r>
            <a:r>
              <a:rPr lang="en-US" sz="2800" dirty="0"/>
              <a:t>: expressions with numerical holes </a:t>
            </a:r>
          </a:p>
          <a:p>
            <a:endParaRPr lang="en-US" sz="3200" dirty="0" smtClean="0"/>
          </a:p>
          <a:p>
            <a:endParaRPr lang="en-US" sz="3200" dirty="0"/>
          </a:p>
          <a:p>
            <a:pPr marL="114300" indent="0">
              <a:buNone/>
            </a:pPr>
            <a:endParaRPr lang="en-US" sz="3200" dirty="0" smtClean="0"/>
          </a:p>
          <a:p>
            <a:pPr marL="342900" lvl="1">
              <a:buClr>
                <a:schemeClr val="accent1"/>
              </a:buClr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708660" lvl="2">
              <a:buClr>
                <a:schemeClr val="accent1"/>
              </a:buClr>
            </a:pPr>
            <a:r>
              <a:rPr lang="en-US" sz="2800" b="1" i="1" dirty="0" smtClean="0">
                <a:solidFill>
                  <a:srgbClr val="000000"/>
                </a:solidFill>
              </a:rPr>
              <a:t>a</a:t>
            </a:r>
            <a:r>
              <a:rPr lang="en-US" sz="2800" dirty="0" smtClean="0">
                <a:solidFill>
                  <a:srgbClr val="000000"/>
                </a:solidFill>
              </a:rPr>
              <a:t> and </a:t>
            </a:r>
            <a:r>
              <a:rPr lang="en-US" sz="2800" b="1" i="1" dirty="0" smtClean="0">
                <a:solidFill>
                  <a:srgbClr val="000000"/>
                </a:solidFill>
              </a:rPr>
              <a:t>b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are numerical </a:t>
            </a:r>
            <a:r>
              <a:rPr lang="en-US" sz="2800" dirty="0" smtClean="0">
                <a:solidFill>
                  <a:srgbClr val="000000"/>
                </a:solidFill>
              </a:rPr>
              <a:t>holes</a:t>
            </a:r>
          </a:p>
          <a:p>
            <a:pPr marL="708660" lvl="2">
              <a:buClr>
                <a:schemeClr val="accent1"/>
              </a:buClr>
            </a:pPr>
            <a:r>
              <a:rPr lang="en-US" sz="2800" i="1" dirty="0" smtClean="0">
                <a:solidFill>
                  <a:srgbClr val="000000"/>
                </a:solidFill>
              </a:rPr>
              <a:t>size</a:t>
            </a:r>
            <a:r>
              <a:rPr lang="en-US" sz="2800" dirty="0" smtClean="0">
                <a:solidFill>
                  <a:srgbClr val="000000"/>
                </a:solidFill>
              </a:rPr>
              <a:t> and </a:t>
            </a:r>
            <a:r>
              <a:rPr lang="en-US" sz="2800" i="1" dirty="0" smtClean="0">
                <a:solidFill>
                  <a:srgbClr val="000000"/>
                </a:solidFill>
              </a:rPr>
              <a:t>height</a:t>
            </a:r>
            <a:r>
              <a:rPr lang="en-US" sz="2800" dirty="0" smtClean="0">
                <a:solidFill>
                  <a:srgbClr val="000000"/>
                </a:solidFill>
              </a:rPr>
              <a:t> are recursive functions</a:t>
            </a:r>
            <a:endParaRPr lang="en-US" sz="2800" dirty="0" smtClean="0"/>
          </a:p>
          <a:p>
            <a:endParaRPr lang="en-US" sz="3200" dirty="0"/>
          </a:p>
          <a:p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66800" y="2819400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traverse(t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Tree):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ensuring(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*size(t)+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parallel-time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*height(t)+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</a:t>
            </a:r>
          </a:p>
        </p:txBody>
      </p:sp>
    </p:spTree>
    <p:extLst>
      <p:ext uri="{BB962C8B-B14F-4D97-AF65-F5344CB8AC3E}">
        <p14:creationId xmlns:p14="http://schemas.microsoft.com/office/powerpoint/2010/main" val="198617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Infer values for the numerical holes such that</a:t>
            </a:r>
            <a:endParaRPr lang="en-US" sz="3000" dirty="0" smtClean="0"/>
          </a:p>
          <a:p>
            <a:pPr marL="925830" lvl="1" indent="-514350">
              <a:buClr>
                <a:schemeClr val="tx2"/>
              </a:buClr>
              <a:buFont typeface="+mj-lt"/>
              <a:buAutoNum type="arabicPeriod"/>
            </a:pPr>
            <a:r>
              <a:rPr lang="en-US" sz="2800" dirty="0"/>
              <a:t>t</a:t>
            </a:r>
            <a:r>
              <a:rPr lang="en-US" sz="2800" dirty="0" smtClean="0"/>
              <a:t>he values yield a valid bound for the resource</a:t>
            </a:r>
          </a:p>
          <a:p>
            <a:pPr marL="925830" lvl="1" indent="-514350">
              <a:buClr>
                <a:schemeClr val="tx2"/>
              </a:buClr>
              <a:buFont typeface="+mj-lt"/>
              <a:buAutoNum type="arabicPeriod"/>
            </a:pPr>
            <a:r>
              <a:rPr lang="en-US" sz="2800" dirty="0"/>
              <a:t>t</a:t>
            </a:r>
            <a:r>
              <a:rPr lang="en-US" sz="2800" dirty="0" smtClean="0"/>
              <a:t>he bound is as </a:t>
            </a:r>
            <a:r>
              <a:rPr lang="en-US" sz="2800" i="1" dirty="0" smtClean="0"/>
              <a:t>strong </a:t>
            </a:r>
            <a:r>
              <a:rPr lang="en-US" sz="2800" dirty="0" smtClean="0"/>
              <a:t>as possible</a:t>
            </a:r>
            <a:r>
              <a:rPr lang="en-US" sz="2800" i="1" dirty="0" smtClean="0"/>
              <a:t> </a:t>
            </a:r>
            <a:r>
              <a:rPr lang="en-US" sz="2800" dirty="0" smtClean="0"/>
              <a:t>for the given template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61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02104"/>
                  </p:ext>
                </p:extLst>
              </p:nvPr>
            </p:nvGraphicFramePr>
            <p:xfrm>
              <a:off x="457200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del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ete</m:t>
                                  </m:r>
                                </m:sub>
                              </m:sSub>
                              <m: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a*height(t)+b</a:t>
                          </a: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ins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blackHeight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(t)+b</a:t>
                          </a:r>
                        </a:p>
                      </a:txBody>
                      <a:tcPr anchor="ctr"/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a*rightHeight(t.left)+b</a:t>
                          </a:r>
                          <a:endParaRPr lang="en-US" sz="2400" i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remove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</a:t>
                          </a:r>
                          <a:r>
                            <a:rPr lang="en-US" sz="2400" i="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numTrees</a:t>
                          </a:r>
                          <a:r>
                            <a:rPr lang="en-US" sz="2400" i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)+</a:t>
                          </a: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 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minChildren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(h)+c</a:t>
                          </a: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sort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a*size(l)*size(l)+b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02104"/>
                  </p:ext>
                </p:extLst>
              </p:nvPr>
            </p:nvGraphicFramePr>
            <p:xfrm>
              <a:off x="457200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862" r="-321" b="-501724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01739" r="-321" b="-406087"/>
                          </a:stretch>
                        </a:blipFill>
                      </a:tcPr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216822" r="-321" b="-336449"/>
                          </a:stretch>
                        </a:blipFill>
                      </a:tcPr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43644" r="-321" b="-52542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495690" r="-321" b="-68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Example Programs </a:t>
            </a:r>
            <a:r>
              <a:rPr lang="en-US" dirty="0"/>
              <a:t>&amp; </a:t>
            </a:r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Pervasive use of</a:t>
            </a:r>
          </a:p>
          <a:p>
            <a:pPr lvl="1"/>
            <a:r>
              <a:rPr lang="en-US" sz="2800" dirty="0" smtClean="0"/>
              <a:t>Recursive functions</a:t>
            </a:r>
          </a:p>
          <a:p>
            <a:pPr lvl="1"/>
            <a:r>
              <a:rPr lang="en-US" sz="2800" dirty="0" smtClean="0"/>
              <a:t>Algebraic Data Types (ADTs)</a:t>
            </a:r>
          </a:p>
          <a:p>
            <a:pPr marL="411480" lvl="1" indent="0">
              <a:buNone/>
            </a:pPr>
            <a:r>
              <a:rPr lang="en-US" sz="2800" dirty="0"/>
              <a:t>b</a:t>
            </a:r>
            <a:r>
              <a:rPr lang="en-US" sz="2800" dirty="0" smtClean="0"/>
              <a:t>oth in programs and specifications</a:t>
            </a:r>
          </a:p>
          <a:p>
            <a:pPr marL="411480" lvl="1" indent="0">
              <a:buNone/>
            </a:pPr>
            <a:endParaRPr lang="en-US" sz="2800" dirty="0" smtClean="0"/>
          </a:p>
          <a:p>
            <a:pPr marL="342900" lvl="1">
              <a:buClr>
                <a:schemeClr val="accent1"/>
              </a:buClr>
            </a:pPr>
            <a:r>
              <a:rPr lang="en-US" sz="2800" dirty="0" smtClean="0"/>
              <a:t>Nonlinear arithmetic </a:t>
            </a:r>
          </a:p>
          <a:p>
            <a:pPr marL="342900" lvl="1">
              <a:buClr>
                <a:schemeClr val="accent1"/>
              </a:buClr>
            </a:pPr>
            <a:r>
              <a:rPr lang="en-US" sz="2800" dirty="0" smtClean="0"/>
              <a:t>Solutions are large and unpredictable</a:t>
            </a:r>
          </a:p>
        </p:txBody>
      </p:sp>
    </p:spTree>
    <p:extLst>
      <p:ext uri="{BB962C8B-B14F-4D97-AF65-F5344CB8AC3E}">
        <p14:creationId xmlns:p14="http://schemas.microsoft.com/office/powerpoint/2010/main" val="33526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Finding Heap Bounds for Hardware Synthesis, B. Cook et al. FMCAD ’09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Invariant Synthesis for Combined Theories, D. Beyer et al. VMCAI’07</a:t>
            </a:r>
          </a:p>
          <a:p>
            <a:endParaRPr lang="en-US" sz="2400" dirty="0" smtClean="0"/>
          </a:p>
          <a:p>
            <a:r>
              <a:rPr lang="en-US" sz="2400" dirty="0" smtClean="0"/>
              <a:t>Speed, S. </a:t>
            </a:r>
            <a:r>
              <a:rPr lang="en-US" sz="2400" dirty="0" err="1" smtClean="0"/>
              <a:t>Gulwani</a:t>
            </a:r>
            <a:r>
              <a:rPr lang="en-US" sz="2400" dirty="0" smtClean="0"/>
              <a:t> et al. POPL ‘09</a:t>
            </a:r>
          </a:p>
          <a:p>
            <a:pPr marL="411480" lvl="1" indent="0">
              <a:buNone/>
            </a:pPr>
            <a:endParaRPr lang="en-US" sz="2400" dirty="0"/>
          </a:p>
          <a:p>
            <a:r>
              <a:rPr lang="en-US" sz="2400" dirty="0" smtClean="0"/>
              <a:t>CEGIS and CEGAR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marL="41148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5241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 = x + 1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y - 1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//invariant: 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//invariant: y&gt;=0 =&gt; x&lt;=n</a:t>
            </a:r>
          </a:p>
        </p:txBody>
      </p:sp>
    </p:spTree>
    <p:extLst>
      <p:ext uri="{BB962C8B-B14F-4D97-AF65-F5344CB8AC3E}">
        <p14:creationId xmlns:p14="http://schemas.microsoft.com/office/powerpoint/2010/main" val="17756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en-US" sz="2800" dirty="0" smtClean="0"/>
                  <a:t>A system for solving resource bound templates</a:t>
                </a:r>
              </a:p>
              <a:p>
                <a:r>
                  <a:rPr lang="en-US" sz="2800" dirty="0" smtClean="0"/>
                  <a:t>An algorithm for solving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∃∀</m:t>
                    </m:r>
                  </m:oMath>
                </a14:m>
                <a:r>
                  <a:rPr lang="en-US" sz="2800" dirty="0" smtClean="0"/>
                  <a:t> formulas with</a:t>
                </a:r>
              </a:p>
              <a:p>
                <a:pPr lvl="1"/>
                <a:r>
                  <a:rPr lang="en-US" sz="2400" dirty="0" smtClean="0"/>
                  <a:t>Recursive functions</a:t>
                </a:r>
              </a:p>
              <a:p>
                <a:pPr lvl="1"/>
                <a:r>
                  <a:rPr lang="en-US" sz="2400" dirty="0" smtClean="0"/>
                  <a:t>Algebraic data-types</a:t>
                </a:r>
              </a:p>
              <a:p>
                <a:pPr lvl="1"/>
                <a:r>
                  <a:rPr lang="en-US" sz="2400" dirty="0" smtClean="0"/>
                  <a:t>Nonlinearity</a:t>
                </a:r>
              </a:p>
              <a:p>
                <a:pPr marL="114300" indent="0">
                  <a:buNone/>
                </a:pPr>
                <a:endParaRPr lang="en-US" sz="2800" dirty="0" smtClean="0"/>
              </a:p>
              <a:p>
                <a:r>
                  <a:rPr lang="en-US" sz="2800" dirty="0" smtClean="0"/>
                  <a:t>Implementation and application to sequential and parallel execution time bounds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0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737511"/>
                  </p:ext>
                </p:extLst>
              </p:nvPr>
            </p:nvGraphicFramePr>
            <p:xfrm>
              <a:off x="428017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del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ete</m:t>
                                  </m:r>
                                </m:sub>
                              </m:sSub>
                              <m: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145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*height(t)+</a:t>
                          </a:r>
                          <a:r>
                            <a:rPr lang="en-US" sz="2400" b="1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19</a:t>
                          </a:r>
                          <a:endParaRPr lang="en-US" sz="2400" b="1" i="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ins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178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blackHeight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(t)+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96</a:t>
                          </a:r>
                        </a:p>
                      </a:txBody>
                      <a:tcPr anchor="ctr"/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44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rightHeight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t.left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en-US" sz="2400" b="1" i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remove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70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numTrees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(h)+</a:t>
                          </a: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 </a:t>
                          </a:r>
                          <a:r>
                            <a:rPr lang="en-US" sz="2400" b="1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31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minChildren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22</a:t>
                          </a: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sort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9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*size(l)*size(l)+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737511"/>
                  </p:ext>
                </p:extLst>
              </p:nvPr>
            </p:nvGraphicFramePr>
            <p:xfrm>
              <a:off x="428017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862" r="-214" b="-501724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01739" r="-214" b="-406087"/>
                          </a:stretch>
                        </a:blipFill>
                      </a:tcPr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216822" r="-214" b="-336449"/>
                          </a:stretch>
                        </a:blipFill>
                      </a:tcPr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43644" r="-214" b="-52542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495690" r="-214" b="-68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/>
              <a:t>Bounds Inferred by the Tool</a:t>
            </a:r>
          </a:p>
        </p:txBody>
      </p:sp>
    </p:spTree>
    <p:extLst>
      <p:ext uri="{BB962C8B-B14F-4D97-AF65-F5344CB8AC3E}">
        <p14:creationId xmlns:p14="http://schemas.microsoft.com/office/powerpoint/2010/main" val="189632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44791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31846" y="1123267"/>
            <a:ext cx="2038624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Instrumentation phase 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3226354" y="2203492"/>
            <a:ext cx="1849609" cy="47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VC Generation</a:t>
            </a:r>
            <a:endParaRPr lang="en-US" sz="2000" dirty="0"/>
          </a:p>
        </p:txBody>
      </p:sp>
      <p:cxnSp>
        <p:nvCxnSpPr>
          <p:cNvPr id="13" name="Curved Connector 12"/>
          <p:cNvCxnSpPr>
            <a:stCxn id="8" idx="2"/>
            <a:endCxn id="9" idx="0"/>
          </p:cNvCxnSpPr>
          <p:nvPr/>
        </p:nvCxnSpPr>
        <p:spPr>
          <a:xfrm>
            <a:off x="4151158" y="1732867"/>
            <a:ext cx="1" cy="470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7345" y="946692"/>
            <a:ext cx="296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Converts bound inference to </a:t>
            </a:r>
          </a:p>
          <a:p>
            <a:r>
              <a:rPr lang="en-US" i="1" dirty="0" smtClean="0"/>
              <a:t>inductive invariant</a:t>
            </a:r>
            <a:r>
              <a:rPr lang="en-US" dirty="0" smtClean="0"/>
              <a:t>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70470" y="1793508"/>
                <a:ext cx="31939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with </a:t>
                </a:r>
              </a:p>
              <a:p>
                <a:r>
                  <a:rPr lang="en-US" sz="2400" i="1" dirty="0" smtClean="0"/>
                  <a:t>free </a:t>
                </a:r>
                <a:r>
                  <a:rPr lang="en-US" sz="2400" i="1" dirty="0" err="1" smtClean="0"/>
                  <a:t>vars</a:t>
                </a:r>
                <a:r>
                  <a:rPr lang="en-US" sz="2400" i="1" dirty="0" smtClean="0"/>
                  <a:t>, uninterpreted functions and ADTs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470" y="1793508"/>
                <a:ext cx="3193977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2863" t="-4061" r="-229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urved Connector 17"/>
          <p:cNvCxnSpPr>
            <a:stCxn id="9" idx="2"/>
            <a:endCxn id="16" idx="0"/>
          </p:cNvCxnSpPr>
          <p:nvPr/>
        </p:nvCxnSpPr>
        <p:spPr>
          <a:xfrm flipH="1">
            <a:off x="4151158" y="2681131"/>
            <a:ext cx="1" cy="415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407218" y="4912767"/>
            <a:ext cx="1936144" cy="90420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Minimization of solutions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2065975" y="4954968"/>
            <a:ext cx="2170106" cy="94452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Elimination of </a:t>
            </a:r>
          </a:p>
          <a:p>
            <a:pPr algn="ctr"/>
            <a:r>
              <a:rPr lang="en-US" sz="2400" dirty="0" smtClean="0"/>
              <a:t>UF + ADT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52195" y="4954968"/>
            <a:ext cx="1951815" cy="9542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Instantiation of Axioms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3074970" y="3096548"/>
            <a:ext cx="2152375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Counter-example </a:t>
            </a:r>
            <a:r>
              <a:rPr lang="en-US" sz="2000" dirty="0"/>
              <a:t>g</a:t>
            </a:r>
            <a:r>
              <a:rPr lang="en-US" sz="2000" dirty="0" smtClean="0"/>
              <a:t>uided </a:t>
            </a:r>
            <a:r>
              <a:rPr lang="en-US" sz="2000" dirty="0"/>
              <a:t>S</a:t>
            </a:r>
            <a:r>
              <a:rPr lang="en-US" sz="2000" dirty="0" smtClean="0"/>
              <a:t>olving</a:t>
            </a:r>
            <a:endParaRPr lang="en-US" sz="2000" dirty="0"/>
          </a:p>
        </p:txBody>
      </p:sp>
      <p:cxnSp>
        <p:nvCxnSpPr>
          <p:cNvPr id="40" name="Curved Connector 39"/>
          <p:cNvCxnSpPr>
            <a:stCxn id="16" idx="2"/>
            <a:endCxn id="27" idx="0"/>
          </p:cNvCxnSpPr>
          <p:nvPr/>
        </p:nvCxnSpPr>
        <p:spPr>
          <a:xfrm rot="5400000">
            <a:off x="2079521" y="2883331"/>
            <a:ext cx="1020220" cy="3123055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6" idx="0"/>
            <a:endCxn id="49" idx="0"/>
          </p:cNvCxnSpPr>
          <p:nvPr/>
        </p:nvCxnSpPr>
        <p:spPr>
          <a:xfrm rot="16200000" flipH="1" flipV="1">
            <a:off x="2750202" y="1879919"/>
            <a:ext cx="184327" cy="2617584"/>
          </a:xfrm>
          <a:prstGeom prst="curvedConnector3">
            <a:avLst>
              <a:gd name="adj1" fmla="val -124019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6" idx="2"/>
            <a:endCxn id="25" idx="0"/>
          </p:cNvCxnSpPr>
          <p:nvPr/>
        </p:nvCxnSpPr>
        <p:spPr>
          <a:xfrm rot="16200000" flipH="1">
            <a:off x="4274215" y="3811691"/>
            <a:ext cx="978019" cy="1224132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6" idx="1"/>
            <a:endCxn id="49" idx="3"/>
          </p:cNvCxnSpPr>
          <p:nvPr/>
        </p:nvCxnSpPr>
        <p:spPr>
          <a:xfrm flipH="1">
            <a:off x="2480012" y="3515648"/>
            <a:ext cx="594958" cy="24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3984" y="6009968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Handles</a:t>
            </a:r>
          </a:p>
          <a:p>
            <a:r>
              <a:rPr lang="en-US" i="1" dirty="0" smtClean="0"/>
              <a:t>nonlinearity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1008" y="5899491"/>
            <a:ext cx="1548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Computes</a:t>
            </a:r>
          </a:p>
          <a:p>
            <a:r>
              <a:rPr lang="en-US" i="1" dirty="0"/>
              <a:t>s</a:t>
            </a:r>
            <a:r>
              <a:rPr lang="en-US" i="1" dirty="0" smtClean="0"/>
              <a:t>trong bounds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7135" y="3280875"/>
            <a:ext cx="1892877" cy="51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 Refinement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529309" y="4810056"/>
            <a:ext cx="1835138" cy="119991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Solving Nonlinear Constraints</a:t>
            </a:r>
            <a:endParaRPr lang="en-US" sz="2400" dirty="0"/>
          </a:p>
        </p:txBody>
      </p:sp>
      <p:cxnSp>
        <p:nvCxnSpPr>
          <p:cNvPr id="29" name="Curved Connector 28"/>
          <p:cNvCxnSpPr>
            <a:stCxn id="16" idx="2"/>
            <a:endCxn id="28" idx="0"/>
          </p:cNvCxnSpPr>
          <p:nvPr/>
        </p:nvCxnSpPr>
        <p:spPr>
          <a:xfrm rot="16200000" flipH="1">
            <a:off x="5361364" y="2724542"/>
            <a:ext cx="875308" cy="3295720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16" idx="2"/>
            <a:endCxn id="26" idx="0"/>
          </p:cNvCxnSpPr>
          <p:nvPr/>
        </p:nvCxnSpPr>
        <p:spPr>
          <a:xfrm rot="5400000">
            <a:off x="3140983" y="3944793"/>
            <a:ext cx="1020220" cy="1000130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690488" y="6090616"/>
            <a:ext cx="147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Solves </a:t>
            </a:r>
            <a:r>
              <a:rPr lang="en-US" i="1" dirty="0" err="1" smtClean="0"/>
              <a:t>Farkas</a:t>
            </a:r>
            <a:r>
              <a:rPr lang="en-US" i="1" dirty="0" smtClean="0"/>
              <a:t>’</a:t>
            </a:r>
          </a:p>
          <a:p>
            <a:r>
              <a:rPr lang="en-US" i="1" dirty="0" smtClean="0"/>
              <a:t>Constraints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13191" y="6013454"/>
            <a:ext cx="1937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Produces a </a:t>
            </a:r>
          </a:p>
          <a:p>
            <a:r>
              <a:rPr lang="en-US" i="1" dirty="0" smtClean="0"/>
              <a:t>Numerical formula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40593" y="2526070"/>
            <a:ext cx="1932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Unfolds functions </a:t>
            </a:r>
          </a:p>
          <a:p>
            <a:r>
              <a:rPr lang="en-US" dirty="0" smtClean="0"/>
              <a:t>in the 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 To Invariants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676400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traverse(t: Tree):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body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ensuring(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a*size(t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38200" y="4267200"/>
            <a:ext cx="6248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traverse(t: Tree):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(body, resource-usage)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ensuring(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res._2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&lt;=a*size(t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lang="en-US" sz="2400" dirty="0"/>
          </a:p>
        </p:txBody>
      </p:sp>
      <p:cxnSp>
        <p:nvCxnSpPr>
          <p:cNvPr id="8" name="Curved Connector 17"/>
          <p:cNvCxnSpPr>
            <a:stCxn id="6" idx="2"/>
            <a:endCxn id="7" idx="0"/>
          </p:cNvCxnSpPr>
          <p:nvPr/>
        </p:nvCxnSpPr>
        <p:spPr>
          <a:xfrm>
            <a:off x="3962400" y="3246060"/>
            <a:ext cx="0" cy="1021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33645" y="3387298"/>
            <a:ext cx="221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23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Verification Condition (VC) Generation</a:t>
            </a:r>
            <a:endParaRPr lang="en-US" sz="4100" dirty="0"/>
          </a:p>
        </p:txBody>
      </p:sp>
      <p:sp>
        <p:nvSpPr>
          <p:cNvPr id="6" name="Rectangle 5"/>
          <p:cNvSpPr/>
          <p:nvPr/>
        </p:nvSpPr>
        <p:spPr>
          <a:xfrm>
            <a:off x="609600" y="1905000"/>
            <a:ext cx="3048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require(pre)</a:t>
            </a:r>
          </a:p>
          <a:p>
            <a:pPr marL="11430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body</a:t>
            </a: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ensuring(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247745" y="2158512"/>
                <a:ext cx="3632085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745" y="2158512"/>
                <a:ext cx="3632085" cy="490840"/>
              </a:xfrm>
              <a:prstGeom prst="rect">
                <a:avLst/>
              </a:prstGeom>
              <a:blipFill rotWithShape="0"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44230" y="4092424"/>
            <a:ext cx="4191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require(g(x)&gt;=0)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11430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 = h(x)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ensuring(res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&lt;=p(x)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30800" y="4191000"/>
                <a:ext cx="4428135" cy="888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⟧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)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800" y="4191000"/>
                <a:ext cx="4428135" cy="888705"/>
              </a:xfrm>
              <a:prstGeom prst="rect">
                <a:avLst/>
              </a:prstGeom>
              <a:blipFill rotWithShape="0">
                <a:blip r:embed="rId4"/>
                <a:stretch>
                  <a:fillRect b="-1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29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Successive Approximation of VC by Unfolding</a:t>
            </a:r>
            <a:endParaRPr lang="en-US" sz="41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Initially, callees are uninterpreted functions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71599" y="2352913"/>
                <a:ext cx="5791200" cy="490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⊤)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⊤)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⊤)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2352913"/>
                <a:ext cx="5791200" cy="490840"/>
              </a:xfrm>
              <a:prstGeom prst="rect">
                <a:avLst/>
              </a:prstGeom>
              <a:blipFill rotWithShape="0"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43873" y="3908030"/>
                <a:ext cx="6846651" cy="490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[⊤]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73" y="3908030"/>
                <a:ext cx="6846651" cy="490840"/>
              </a:xfrm>
              <a:prstGeom prst="rect">
                <a:avLst/>
              </a:prstGeom>
              <a:blipFill rotWithShape="0"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7"/>
          <p:cNvCxnSpPr>
            <a:stCxn id="8" idx="2"/>
            <a:endCxn id="10" idx="0"/>
          </p:cNvCxnSpPr>
          <p:nvPr/>
        </p:nvCxnSpPr>
        <p:spPr>
          <a:xfrm>
            <a:off x="4267199" y="2843753"/>
            <a:ext cx="0" cy="1064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76698" y="4869612"/>
            <a:ext cx="38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17" name="Curved Connector 17"/>
          <p:cNvCxnSpPr>
            <a:stCxn id="10" idx="2"/>
            <a:endCxn id="16" idx="0"/>
          </p:cNvCxnSpPr>
          <p:nvPr/>
        </p:nvCxnSpPr>
        <p:spPr>
          <a:xfrm flipH="1">
            <a:off x="4267198" y="4398870"/>
            <a:ext cx="1" cy="470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97190" y="3163569"/>
            <a:ext cx="10286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refine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03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VCs with Free Variables</a:t>
            </a:r>
            <a:endParaRPr lang="en-US" sz="4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traverse(t: Tree</a:t>
                </a:r>
                <a:r>
                  <a:rPr lang="en-US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{</a:t>
                </a:r>
                <a:endPara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…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}ensuring(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res._2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</a:t>
                </a:r>
                <a:r>
                  <a:rPr lang="en-US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*size(t</a:t>
                </a:r>
                <a:r>
                  <a:rPr lang="en-US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</a:t>
                </a:r>
                <a:r>
                  <a:rPr lang="en-US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lang="en-US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  <a:endPara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600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Postconditions contain numerical holes</a:t>
                </a:r>
              </a:p>
              <a:p>
                <a:r>
                  <a:rPr lang="en-US" sz="2600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They become free variables in the VC</a:t>
                </a:r>
                <a:endParaRPr lang="en-US" sz="2600" dirty="0">
                  <a:solidFill>
                    <a:srgbClr val="000000"/>
                  </a:solidFill>
                  <a:cs typeface="Courier New" panose="02070309020205020404" pitchFamily="49" charset="0"/>
                </a:endParaRPr>
              </a:p>
              <a:p>
                <a:endParaRPr lang="en-US" sz="2800" dirty="0" smtClean="0">
                  <a:solidFill>
                    <a:srgbClr val="000000"/>
                  </a:solidFill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3200" dirty="0" smtClean="0"/>
                  <a:t>Goal: solve for free variables </a:t>
                </a:r>
                <a:r>
                  <a:rPr lang="en-US" sz="3200" dirty="0"/>
                  <a:t>in VCs</a:t>
                </a:r>
                <a:endParaRPr lang="en-US" sz="3200" dirty="0" smtClean="0">
                  <a:solidFill>
                    <a:srgbClr val="0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sz="2600" dirty="0"/>
                  <a:t>Express </a:t>
                </a:r>
                <a14:m>
                  <m:oMath xmlns:m="http://schemas.openxmlformats.org/officeDocument/2006/math">
                    <m:r>
                      <a:rPr lang="en-US" sz="2600" b="1">
                        <a:latin typeface="Cambria Math" panose="02040503050406030204" pitchFamily="18" charset="0"/>
                      </a:rPr>
                      <m:t>𝐕𝐂</m:t>
                    </m:r>
                    <m:r>
                      <a:rPr lang="en-US" sz="2600" b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en-US" sz="2600" dirty="0"/>
                  <a:t>  as 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. ¬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endParaRPr lang="en-US" sz="2600" dirty="0"/>
              </a:p>
              <a:p>
                <a:r>
                  <a:rPr lang="en-US" sz="2600" dirty="0"/>
                  <a:t>Solve for free variables of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. ¬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26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s.t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2600" dirty="0"/>
                  <a:t> is unsatisfiable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5293757"/>
              </a:xfrm>
              <a:prstGeom prst="rect">
                <a:avLst/>
              </a:prstGeom>
              <a:blipFill rotWithShape="0">
                <a:blip r:embed="rId3"/>
                <a:stretch>
                  <a:fillRect l="-480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4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58589"/>
          </a:xfrm>
        </p:spPr>
        <p:txBody>
          <a:bodyPr/>
          <a:lstStyle/>
          <a:p>
            <a:r>
              <a:rPr lang="en-US" sz="4000" dirty="0" smtClean="0"/>
              <a:t>Counter-Example Guided Solving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65112" y="1191167"/>
                <a:ext cx="5943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)∧(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12" y="1191167"/>
                <a:ext cx="59436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2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12"/>
          <p:cNvCxnSpPr>
            <a:stCxn id="4" idx="2"/>
            <a:endCxn id="42" idx="0"/>
          </p:cNvCxnSpPr>
          <p:nvPr/>
        </p:nvCxnSpPr>
        <p:spPr>
          <a:xfrm flipH="1">
            <a:off x="3935293" y="1652832"/>
            <a:ext cx="1619" cy="8649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915164" y="1674369"/>
                <a:ext cx="5512076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i="1" dirty="0" smtClean="0"/>
                  <a:t>Guess an assignment for </a:t>
                </a:r>
                <a:r>
                  <a:rPr lang="en-US" sz="2200" i="1" dirty="0" err="1" smtClean="0"/>
                  <a:t>a,b,c</a:t>
                </a:r>
                <a:endParaRPr lang="en-US" sz="2200" i="1" dirty="0" smtClean="0"/>
              </a:p>
              <a:p>
                <a:r>
                  <a:rPr lang="en-US" sz="2200" i="1" dirty="0"/>
                  <a:t>Pick a disjunct </a:t>
                </a:r>
                <a:r>
                  <a:rPr lang="en-US" sz="2200" i="1" dirty="0" smtClean="0"/>
                  <a:t>satisfiable under the guess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i="1" dirty="0"/>
              </a:p>
              <a:p>
                <a:endParaRPr lang="en-US" sz="2200" i="1" dirty="0" smtClean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164" y="1674369"/>
                <a:ext cx="5512076" cy="1107996"/>
              </a:xfrm>
              <a:prstGeom prst="rect">
                <a:avLst/>
              </a:prstGeom>
              <a:blipFill rotWithShape="0">
                <a:blip r:embed="rId4"/>
                <a:stretch>
                  <a:fillRect l="-1438" t="-3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087441" y="2517759"/>
                <a:ext cx="36957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41" y="2517759"/>
                <a:ext cx="369570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2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53893" y="3535214"/>
                <a:ext cx="71628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≤0∧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 smtClean="0"/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93" y="3535214"/>
                <a:ext cx="71628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7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urved Connector 12"/>
          <p:cNvCxnSpPr>
            <a:stCxn id="42" idx="2"/>
            <a:endCxn id="43" idx="0"/>
          </p:cNvCxnSpPr>
          <p:nvPr/>
        </p:nvCxnSpPr>
        <p:spPr>
          <a:xfrm>
            <a:off x="3935293" y="2979424"/>
            <a:ext cx="0" cy="5557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12"/>
          <p:cNvCxnSpPr>
            <a:stCxn id="43" idx="2"/>
            <a:endCxn id="51" idx="0"/>
          </p:cNvCxnSpPr>
          <p:nvPr/>
        </p:nvCxnSpPr>
        <p:spPr>
          <a:xfrm>
            <a:off x="3935293" y="3996879"/>
            <a:ext cx="1" cy="665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72667" y="3021794"/>
            <a:ext cx="30580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Eliminate UF and ADTs</a:t>
            </a:r>
            <a:endParaRPr lang="en-US" sz="2200" i="1" dirty="0"/>
          </a:p>
        </p:txBody>
      </p:sp>
      <p:sp>
        <p:nvSpPr>
          <p:cNvPr id="50" name="Rectangle 49"/>
          <p:cNvSpPr/>
          <p:nvPr/>
        </p:nvSpPr>
        <p:spPr>
          <a:xfrm>
            <a:off x="3972667" y="4086229"/>
            <a:ext cx="52072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Pick a disjunct satisfiable under the guess</a:t>
            </a:r>
            <a:endParaRPr lang="en-US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1001594" y="4662576"/>
                <a:ext cx="58673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≤0∧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94" y="4662576"/>
                <a:ext cx="586739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0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urved Connector 12"/>
          <p:cNvCxnSpPr>
            <a:stCxn id="51" idx="2"/>
            <a:endCxn id="54" idx="0"/>
          </p:cNvCxnSpPr>
          <p:nvPr/>
        </p:nvCxnSpPr>
        <p:spPr>
          <a:xfrm>
            <a:off x="3935294" y="5124241"/>
            <a:ext cx="1" cy="498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851866" y="5622705"/>
            <a:ext cx="41668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 </a:t>
            </a:r>
            <a:r>
              <a:rPr lang="en-US" sz="2200" i="1" dirty="0" smtClean="0"/>
              <a:t>  Solve for a, b, c (</a:t>
            </a:r>
            <a:r>
              <a:rPr lang="en-US" sz="2200" i="1" dirty="0" err="1" smtClean="0"/>
              <a:t>Farkas</a:t>
            </a:r>
            <a:r>
              <a:rPr lang="en-US" sz="2200" i="1" dirty="0" smtClean="0"/>
              <a:t>’ Lemma)</a:t>
            </a:r>
          </a:p>
        </p:txBody>
      </p:sp>
      <p:cxnSp>
        <p:nvCxnSpPr>
          <p:cNvPr id="55" name="Curved Connector 12"/>
          <p:cNvCxnSpPr>
            <a:stCxn id="54" idx="3"/>
            <a:endCxn id="56" idx="1"/>
          </p:cNvCxnSpPr>
          <p:nvPr/>
        </p:nvCxnSpPr>
        <p:spPr>
          <a:xfrm flipV="1">
            <a:off x="6018723" y="5838148"/>
            <a:ext cx="10948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3538" y="5653482"/>
            <a:ext cx="80631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i="1" dirty="0" smtClean="0"/>
              <a:t> </a:t>
            </a:r>
            <a:r>
              <a:rPr lang="en-US" sz="2400" i="1" dirty="0" err="1" smtClean="0"/>
              <a:t>Unsat</a:t>
            </a:r>
            <a:endParaRPr lang="en-US" sz="2400" i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6099605" y="5514982"/>
            <a:ext cx="815929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    No </a:t>
            </a:r>
          </a:p>
          <a:p>
            <a:r>
              <a:rPr lang="en-US" i="1" dirty="0" smtClean="0"/>
              <a:t>solution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493217" y="5888070"/>
            <a:ext cx="10167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/>
              <a:t>Next guess</a:t>
            </a:r>
            <a:endParaRPr lang="en-US" i="1" dirty="0"/>
          </a:p>
        </p:txBody>
      </p:sp>
      <p:cxnSp>
        <p:nvCxnSpPr>
          <p:cNvPr id="80" name="Elbow Connector 79"/>
          <p:cNvCxnSpPr>
            <a:stCxn id="54" idx="1"/>
            <a:endCxn id="42" idx="1"/>
          </p:cNvCxnSpPr>
          <p:nvPr/>
        </p:nvCxnSpPr>
        <p:spPr>
          <a:xfrm rot="10800000" flipH="1">
            <a:off x="1851865" y="2748593"/>
            <a:ext cx="235575" cy="3089557"/>
          </a:xfrm>
          <a:prstGeom prst="bentConnector3">
            <a:avLst>
              <a:gd name="adj1" fmla="val -65812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28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2" grpId="0"/>
      <p:bldP spid="43" grpId="0"/>
      <p:bldP spid="49" grpId="0"/>
      <p:bldP spid="50" grpId="0"/>
      <p:bldP spid="51" grpId="0"/>
      <p:bldP spid="54" grpId="0"/>
      <p:bldP spid="56" grpId="0"/>
      <p:bldP spid="57" grpId="0"/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Eliminating UFs and ADTs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Axiomatize UFs and ADTs</a:t>
            </a:r>
            <a:endParaRPr lang="en-US" sz="2800" i="1" dirty="0" smtClean="0">
              <a:latin typeface="Cambria Math" panose="02040503050406030204" pitchFamily="18" charset="0"/>
            </a:endParaRPr>
          </a:p>
          <a:p>
            <a:r>
              <a:rPr lang="en-US" sz="2800" dirty="0" smtClean="0"/>
              <a:t>Suffices to instantiate </a:t>
            </a:r>
            <a:r>
              <a:rPr lang="en-US" sz="2800" i="1" dirty="0"/>
              <a:t>I</a:t>
            </a:r>
            <a:r>
              <a:rPr lang="en-US" sz="2800" i="1" dirty="0" smtClean="0"/>
              <a:t>njectivity</a:t>
            </a:r>
            <a:r>
              <a:rPr lang="en-US" sz="2800" dirty="0" smtClean="0"/>
              <a:t> </a:t>
            </a:r>
            <a:r>
              <a:rPr lang="en-US" sz="2800" dirty="0"/>
              <a:t>axiom for </a:t>
            </a:r>
            <a:r>
              <a:rPr lang="en-US" sz="2800" dirty="0" smtClean="0"/>
              <a:t>ADTs</a:t>
            </a:r>
          </a:p>
          <a:p>
            <a:r>
              <a:rPr lang="en-US" sz="2800" dirty="0" smtClean="0"/>
              <a:t>Completeness </a:t>
            </a:r>
            <a:r>
              <a:rPr lang="en-US" sz="2800" dirty="0"/>
              <a:t>is </a:t>
            </a:r>
            <a:r>
              <a:rPr lang="en-US" sz="2800" dirty="0" smtClean="0"/>
              <a:t>preserved </a:t>
            </a:r>
          </a:p>
          <a:p>
            <a:pPr lvl="1"/>
            <a:r>
              <a:rPr lang="en-US" sz="2600" dirty="0" smtClean="0"/>
              <a:t>Proved in technical repor</a:t>
            </a:r>
            <a:r>
              <a:rPr lang="en-US" sz="2600" dirty="0"/>
              <a:t>t </a:t>
            </a:r>
            <a:r>
              <a:rPr lang="en-US" sz="2600" dirty="0">
                <a:hlinkClick r:id="rId3"/>
              </a:rPr>
              <a:t>http://</a:t>
            </a:r>
            <a:r>
              <a:rPr lang="en-US" sz="2600" dirty="0" smtClean="0">
                <a:hlinkClick r:id="rId3"/>
              </a:rPr>
              <a:t>infoscience.epfl.ch/record/190578</a:t>
            </a:r>
            <a:endParaRPr lang="en-US" sz="2600" dirty="0" smtClean="0"/>
          </a:p>
          <a:p>
            <a:pPr lvl="1"/>
            <a:r>
              <a:rPr lang="en-US" sz="2600" dirty="0" smtClean="0"/>
              <a:t>Two key reasons</a:t>
            </a:r>
          </a:p>
          <a:p>
            <a:pPr lvl="2"/>
            <a:r>
              <a:rPr lang="en-US" sz="2200" dirty="0" smtClean="0"/>
              <a:t>Assignments to holes do not affect the shapes of ADTs </a:t>
            </a:r>
          </a:p>
          <a:p>
            <a:pPr lvl="2"/>
            <a:r>
              <a:rPr lang="en-US" sz="2200" dirty="0"/>
              <a:t>Elimination is performed on a satisfiable </a:t>
            </a:r>
            <a:r>
              <a:rPr lang="en-US" sz="2200" dirty="0" smtClean="0"/>
              <a:t>disjunct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3585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Strengthening of Bounds</a:t>
            </a:r>
            <a:endParaRPr lang="en-US" sz="4100" dirty="0"/>
          </a:p>
        </p:txBody>
      </p:sp>
      <p:sp>
        <p:nvSpPr>
          <p:cNvPr id="6" name="Rectangle 5"/>
          <p:cNvSpPr/>
          <p:nvPr/>
        </p:nvSpPr>
        <p:spPr>
          <a:xfrm>
            <a:off x="2514600" y="1417638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&lt;=a*size(t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63411" y="2063969"/>
                <a:ext cx="106532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𝑉𝐶</m:t>
                    </m:r>
                  </m:oMath>
                </a14:m>
                <a:r>
                  <a:rPr lang="en-US" dirty="0" smtClean="0"/>
                  <a:t> sat ?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411" y="2063969"/>
                <a:ext cx="1065327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r="-45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12"/>
          <p:cNvCxnSpPr>
            <a:stCxn id="6" idx="2"/>
            <a:endCxn id="7" idx="0"/>
          </p:cNvCxnSpPr>
          <p:nvPr/>
        </p:nvCxnSpPr>
        <p:spPr>
          <a:xfrm>
            <a:off x="3778728" y="1786970"/>
            <a:ext cx="17347" cy="276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2"/>
          <p:cNvCxnSpPr>
            <a:stCxn id="60" idx="2"/>
            <a:endCxn id="31" idx="0"/>
          </p:cNvCxnSpPr>
          <p:nvPr/>
        </p:nvCxnSpPr>
        <p:spPr>
          <a:xfrm flipH="1">
            <a:off x="2354440" y="3212072"/>
            <a:ext cx="1454537" cy="400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406488" y="3612632"/>
                <a:ext cx="1895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≤25</m:t>
                    </m:r>
                  </m:oMath>
                </a14:m>
                <a:r>
                  <a:rPr lang="en-US" dirty="0"/>
                  <a:t> sat ?</a:t>
                </a: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88" y="3612632"/>
                <a:ext cx="189590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19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urved Connector 12"/>
          <p:cNvCxnSpPr>
            <a:stCxn id="7" idx="2"/>
            <a:endCxn id="60" idx="0"/>
          </p:cNvCxnSpPr>
          <p:nvPr/>
        </p:nvCxnSpPr>
        <p:spPr>
          <a:xfrm>
            <a:off x="3796075" y="2433301"/>
            <a:ext cx="12902" cy="409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808977" y="2416173"/>
                <a:ext cx="20821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↦100,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↦30)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977" y="2416173"/>
                <a:ext cx="208210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855409" y="2842740"/>
                <a:ext cx="19071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r>
                  <a:rPr lang="en-US" dirty="0" smtClean="0"/>
                  <a:t> sat ?</a:t>
                </a:r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09" y="2842740"/>
                <a:ext cx="1907136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r="-15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urved Connector 12"/>
          <p:cNvCxnSpPr>
            <a:stCxn id="60" idx="2"/>
          </p:cNvCxnSpPr>
          <p:nvPr/>
        </p:nvCxnSpPr>
        <p:spPr>
          <a:xfrm>
            <a:off x="3808977" y="3212072"/>
            <a:ext cx="1041054" cy="4116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3900721" y="3581404"/>
                <a:ext cx="23909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&gt;50∧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≤75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sat 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721" y="3581404"/>
                <a:ext cx="2390976" cy="646331"/>
              </a:xfrm>
              <a:prstGeom prst="rect">
                <a:avLst/>
              </a:prstGeom>
              <a:blipFill rotWithShape="0">
                <a:blip r:embed="rId7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urved Connector 12"/>
          <p:cNvCxnSpPr>
            <a:stCxn id="31" idx="2"/>
          </p:cNvCxnSpPr>
          <p:nvPr/>
        </p:nvCxnSpPr>
        <p:spPr>
          <a:xfrm flipH="1">
            <a:off x="2103911" y="3981964"/>
            <a:ext cx="250529" cy="359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12"/>
          <p:cNvCxnSpPr>
            <a:stCxn id="73" idx="2"/>
          </p:cNvCxnSpPr>
          <p:nvPr/>
        </p:nvCxnSpPr>
        <p:spPr>
          <a:xfrm flipH="1">
            <a:off x="4953000" y="4227735"/>
            <a:ext cx="143209" cy="344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2119147" y="4247643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47" y="4247643"/>
                <a:ext cx="41068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4984990" y="4504734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990" y="4504734"/>
                <a:ext cx="41068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urved Connector 12"/>
          <p:cNvCxnSpPr>
            <a:stCxn id="81" idx="2"/>
            <a:endCxn id="90" idx="0"/>
          </p:cNvCxnSpPr>
          <p:nvPr/>
        </p:nvCxnSpPr>
        <p:spPr>
          <a:xfrm flipH="1">
            <a:off x="4343400" y="4874066"/>
            <a:ext cx="846935" cy="533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2951704" y="5407066"/>
                <a:ext cx="278339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=51∧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≤250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 smtClean="0"/>
                  <a:t>sat ?</a:t>
                </a:r>
                <a:endParaRPr lang="en-US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04" y="5407066"/>
                <a:ext cx="2783391" cy="646331"/>
              </a:xfrm>
              <a:prstGeom prst="rect">
                <a:avLst/>
              </a:prstGeom>
              <a:blipFill rotWithShape="0">
                <a:blip r:embed="rId10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2725905" y="4749868"/>
                <a:ext cx="20727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↦51,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↦500)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905" y="4749868"/>
                <a:ext cx="2072745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Curved Connector 12"/>
          <p:cNvCxnSpPr>
            <a:stCxn id="31" idx="2"/>
          </p:cNvCxnSpPr>
          <p:nvPr/>
        </p:nvCxnSpPr>
        <p:spPr>
          <a:xfrm>
            <a:off x="2354440" y="3981964"/>
            <a:ext cx="350793" cy="359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12"/>
          <p:cNvCxnSpPr>
            <a:stCxn id="90" idx="2"/>
          </p:cNvCxnSpPr>
          <p:nvPr/>
        </p:nvCxnSpPr>
        <p:spPr>
          <a:xfrm flipH="1">
            <a:off x="4059669" y="6053397"/>
            <a:ext cx="283731" cy="282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4201534" y="6342759"/>
                <a:ext cx="4106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534" y="6342759"/>
                <a:ext cx="410689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urved Connector 12"/>
          <p:cNvCxnSpPr>
            <a:stCxn id="90" idx="2"/>
          </p:cNvCxnSpPr>
          <p:nvPr/>
        </p:nvCxnSpPr>
        <p:spPr>
          <a:xfrm>
            <a:off x="4343400" y="6053397"/>
            <a:ext cx="317590" cy="282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2"/>
          <p:cNvCxnSpPr>
            <a:stCxn id="73" idx="2"/>
          </p:cNvCxnSpPr>
          <p:nvPr/>
        </p:nvCxnSpPr>
        <p:spPr>
          <a:xfrm>
            <a:off x="5096209" y="4227735"/>
            <a:ext cx="273965" cy="276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4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0" grpId="0"/>
      <p:bldP spid="73" grpId="0"/>
      <p:bldP spid="80" grpId="0"/>
      <p:bldP spid="81" grpId="0"/>
      <p:bldP spid="90" grpId="0"/>
      <p:bldP spid="91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Invariants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0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while(y &gt; 0){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&gt;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x = x + 1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n+1</a:t>
                </a:r>
                <a:endParaRPr lang="en-US" sz="28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y = y –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//invariant: </a:t>
                </a:r>
                <a:r>
                  <a:rPr lang="en-US" sz="280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0">
                <a:blip r:embed="rId3"/>
                <a:stretch>
                  <a:fillRect t="-1847" b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69992" y="2590800"/>
            <a:ext cx="52050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Invariant holds initially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Invariant holds at the start of the loop</a:t>
            </a:r>
          </a:p>
          <a:p>
            <a:r>
              <a:rPr lang="en-US" sz="2400" dirty="0" smtClean="0"/>
              <a:t>                                    =&gt;</a:t>
            </a:r>
          </a:p>
          <a:p>
            <a:r>
              <a:rPr lang="en-US" sz="2400" dirty="0" smtClean="0"/>
              <a:t>     invariant holds at the end of the loop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170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44791"/>
          </a:xfrm>
        </p:spPr>
        <p:txBody>
          <a:bodyPr/>
          <a:lstStyle/>
          <a:p>
            <a:r>
              <a:rPr lang="en-US" dirty="0" smtClean="0"/>
              <a:t>Inference Process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01332" y="1423702"/>
            <a:ext cx="2038624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Instrumentation phase 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495840" y="2503927"/>
            <a:ext cx="1849609" cy="47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VC Generation</a:t>
            </a:r>
            <a:endParaRPr lang="en-US" sz="2000" dirty="0"/>
          </a:p>
        </p:txBody>
      </p:sp>
      <p:cxnSp>
        <p:nvCxnSpPr>
          <p:cNvPr id="13" name="Curved Connector 12"/>
          <p:cNvCxnSpPr>
            <a:stCxn id="8" idx="2"/>
            <a:endCxn id="9" idx="0"/>
          </p:cNvCxnSpPr>
          <p:nvPr/>
        </p:nvCxnSpPr>
        <p:spPr>
          <a:xfrm>
            <a:off x="3420644" y="2033302"/>
            <a:ext cx="1" cy="470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9" idx="2"/>
            <a:endCxn id="16" idx="0"/>
          </p:cNvCxnSpPr>
          <p:nvPr/>
        </p:nvCxnSpPr>
        <p:spPr>
          <a:xfrm flipH="1">
            <a:off x="3420644" y="2981566"/>
            <a:ext cx="1" cy="415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956024" y="5238141"/>
            <a:ext cx="1492354" cy="77717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Minimization of solutions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981200" y="5260053"/>
            <a:ext cx="1757457" cy="75526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Elimination of </a:t>
            </a:r>
          </a:p>
          <a:p>
            <a:pPr algn="ctr"/>
            <a:r>
              <a:rPr lang="en-US" dirty="0" smtClean="0"/>
              <a:t>UF + ADT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0800" y="5247721"/>
            <a:ext cx="1692998" cy="77717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Instantiation of Axioms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344456" y="3396983"/>
            <a:ext cx="2152375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Counter-example </a:t>
            </a:r>
            <a:r>
              <a:rPr lang="en-US" sz="2000" dirty="0"/>
              <a:t>g</a:t>
            </a:r>
            <a:r>
              <a:rPr lang="en-US" sz="2000" dirty="0" smtClean="0"/>
              <a:t>uided </a:t>
            </a:r>
            <a:r>
              <a:rPr lang="en-US" sz="2000" dirty="0"/>
              <a:t>S</a:t>
            </a:r>
            <a:r>
              <a:rPr lang="en-US" sz="2000" dirty="0" smtClean="0"/>
              <a:t>olving</a:t>
            </a:r>
            <a:endParaRPr lang="en-US" sz="2000" dirty="0"/>
          </a:p>
        </p:txBody>
      </p:sp>
      <p:cxnSp>
        <p:nvCxnSpPr>
          <p:cNvPr id="40" name="Curved Connector 39"/>
          <p:cNvCxnSpPr>
            <a:stCxn id="16" idx="2"/>
            <a:endCxn id="27" idx="0"/>
          </p:cNvCxnSpPr>
          <p:nvPr/>
        </p:nvCxnSpPr>
        <p:spPr>
          <a:xfrm rot="5400000">
            <a:off x="1647703" y="3474780"/>
            <a:ext cx="1012538" cy="2533345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6" idx="0"/>
            <a:endCxn id="49" idx="0"/>
          </p:cNvCxnSpPr>
          <p:nvPr/>
        </p:nvCxnSpPr>
        <p:spPr>
          <a:xfrm rot="16200000" flipH="1" flipV="1">
            <a:off x="2134079" y="2270206"/>
            <a:ext cx="159788" cy="2413342"/>
          </a:xfrm>
          <a:prstGeom prst="curvedConnector3">
            <a:avLst>
              <a:gd name="adj1" fmla="val -143065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6" idx="2"/>
            <a:endCxn id="25" idx="0"/>
          </p:cNvCxnSpPr>
          <p:nvPr/>
        </p:nvCxnSpPr>
        <p:spPr>
          <a:xfrm rot="16200000" flipH="1">
            <a:off x="3559943" y="4095883"/>
            <a:ext cx="1002958" cy="1281557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6" idx="1"/>
            <a:endCxn id="49" idx="3"/>
          </p:cNvCxnSpPr>
          <p:nvPr/>
        </p:nvCxnSpPr>
        <p:spPr>
          <a:xfrm flipH="1">
            <a:off x="1953740" y="3816083"/>
            <a:ext cx="3907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0863" y="3556771"/>
            <a:ext cx="1892877" cy="51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 Refinement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665745" y="5238140"/>
            <a:ext cx="1663825" cy="77717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Solving Nonlinear Constraints</a:t>
            </a:r>
            <a:endParaRPr lang="en-US" dirty="0"/>
          </a:p>
        </p:txBody>
      </p:sp>
      <p:cxnSp>
        <p:nvCxnSpPr>
          <p:cNvPr id="29" name="Curved Connector 28"/>
          <p:cNvCxnSpPr>
            <a:stCxn id="16" idx="2"/>
            <a:endCxn id="28" idx="0"/>
          </p:cNvCxnSpPr>
          <p:nvPr/>
        </p:nvCxnSpPr>
        <p:spPr>
          <a:xfrm rot="16200000" flipH="1">
            <a:off x="4457673" y="3198154"/>
            <a:ext cx="1002957" cy="3077014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16" idx="2"/>
            <a:endCxn id="26" idx="0"/>
          </p:cNvCxnSpPr>
          <p:nvPr/>
        </p:nvCxnSpPr>
        <p:spPr>
          <a:xfrm rot="5400000">
            <a:off x="2627852" y="4467261"/>
            <a:ext cx="1024870" cy="560715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39956" y="1573811"/>
            <a:ext cx="4908459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Complete for </a:t>
            </a:r>
            <a:r>
              <a:rPr lang="en-US" sz="35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Sufficiently </a:t>
            </a:r>
            <a:endParaRPr lang="en-US" sz="35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3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Surjective Functions </a:t>
            </a:r>
          </a:p>
          <a:p>
            <a:pPr algn="ctr"/>
            <a:r>
              <a:rPr lang="en-US" sz="3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</a:p>
          <a:p>
            <a:pPr algn="ctr"/>
            <a:r>
              <a:rPr lang="en-US" sz="3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Linear Real Arithmetic</a:t>
            </a:r>
          </a:p>
        </p:txBody>
      </p:sp>
    </p:spTree>
    <p:extLst>
      <p:ext uri="{BB962C8B-B14F-4D97-AF65-F5344CB8AC3E}">
        <p14:creationId xmlns:p14="http://schemas.microsoft.com/office/powerpoint/2010/main" val="42207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the Paper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Extensions for </a:t>
            </a:r>
            <a:r>
              <a:rPr lang="en-US" sz="3200" i="1" dirty="0" smtClean="0"/>
              <a:t>nonlinearity</a:t>
            </a:r>
          </a:p>
          <a:p>
            <a:r>
              <a:rPr lang="en-US" sz="3200" i="1" dirty="0" smtClean="0"/>
              <a:t>Strengthening </a:t>
            </a:r>
            <a:r>
              <a:rPr lang="en-US" sz="3200" dirty="0" smtClean="0"/>
              <a:t>of bounds</a:t>
            </a:r>
            <a:endParaRPr lang="en-US" sz="3200" i="1" dirty="0" smtClean="0"/>
          </a:p>
          <a:p>
            <a:r>
              <a:rPr lang="en-US" sz="3200" dirty="0" smtClean="0"/>
              <a:t>Inter-procedural analysis</a:t>
            </a:r>
          </a:p>
          <a:p>
            <a:r>
              <a:rPr lang="en-US" sz="3200" dirty="0"/>
              <a:t>Inference of </a:t>
            </a:r>
            <a:r>
              <a:rPr lang="en-US" sz="3200" i="1" dirty="0"/>
              <a:t>depth</a:t>
            </a:r>
            <a:r>
              <a:rPr lang="en-US" sz="3200" dirty="0"/>
              <a:t> </a:t>
            </a:r>
            <a:r>
              <a:rPr lang="en-US" sz="3200" dirty="0" smtClean="0"/>
              <a:t>bounds</a:t>
            </a:r>
          </a:p>
          <a:p>
            <a:r>
              <a:rPr lang="en-US" sz="3200" dirty="0" smtClean="0"/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39870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Experimental Results</a:t>
            </a:r>
            <a:br>
              <a:rPr lang="en-US" sz="4400" dirty="0" smtClean="0"/>
            </a:br>
            <a:r>
              <a:rPr lang="en-US" sz="2000" b="1" dirty="0"/>
              <a:t>http://lara.epfl.ch/w/rbound</a:t>
            </a:r>
            <a:br>
              <a:rPr lang="en-US" sz="2000" b="1" dirty="0"/>
            </a:b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8302" y="1828800"/>
            <a:ext cx="8437098" cy="44957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Evaluated on 14 </a:t>
            </a:r>
            <a:r>
              <a:rPr lang="en-US" sz="2800" dirty="0" err="1" smtClean="0"/>
              <a:t>Scala</a:t>
            </a:r>
            <a:r>
              <a:rPr lang="en-US" sz="2800" dirty="0" smtClean="0"/>
              <a:t> programs comprising 1500 </a:t>
            </a:r>
            <a:r>
              <a:rPr lang="en-US" sz="2800" dirty="0" err="1" smtClean="0"/>
              <a:t>Loc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80 time bounds and 80 depth bounds </a:t>
            </a:r>
          </a:p>
          <a:p>
            <a:r>
              <a:rPr lang="en-US" sz="2800" dirty="0" smtClean="0"/>
              <a:t>78 out of 80 time bounds were solved</a:t>
            </a:r>
          </a:p>
          <a:p>
            <a:r>
              <a:rPr lang="en-US" sz="2800" dirty="0"/>
              <a:t>All </a:t>
            </a:r>
            <a:r>
              <a:rPr lang="en-US" sz="2800" dirty="0" smtClean="0"/>
              <a:t>80 </a:t>
            </a:r>
            <a:r>
              <a:rPr lang="en-US" sz="2800" dirty="0"/>
              <a:t>depth bounds were solved</a:t>
            </a:r>
          </a:p>
          <a:p>
            <a:endParaRPr lang="en-US" sz="2800" dirty="0" smtClean="0"/>
          </a:p>
          <a:p>
            <a:pPr marL="11430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081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3714281"/>
                  </p:ext>
                </p:extLst>
              </p:nvPr>
            </p:nvGraphicFramePr>
            <p:xfrm>
              <a:off x="304800" y="1417638"/>
              <a:ext cx="7924800" cy="4480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86000"/>
                    <a:gridCol w="5638800"/>
                  </a:tblGrid>
                  <a:tr h="978331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Concatenations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dirty="0" smtClean="0">
                              <a:solidFill>
                                <a:schemeClr val="tx1"/>
                              </a:solidFill>
                            </a:rPr>
                            <a:t>strategy 1</a:t>
                          </a: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strategy 2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5*(n*m*m)-(n*m)+0*n+8*m+2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9*(n*m)+0*n+8*m+2</a:t>
                          </a:r>
                        </a:p>
                      </a:txBody>
                      <a:tcPr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Prop. logic</a:t>
                          </a:r>
                          <a:endParaRPr lang="en-US" sz="2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NNF form</a:t>
                          </a:r>
                          <a:endParaRPr lang="en-US" sz="2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200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52*atoms(formula)</a:t>
                          </a:r>
                          <a:r>
                            <a:rPr lang="en-US" sz="220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–20</a:t>
                          </a:r>
                        </a:p>
                      </a:txBody>
                      <a:tcPr/>
                    </a:tc>
                  </a:tr>
                  <a:tr h="681867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Loop Refactor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i="1" baseline="0" dirty="0" err="1" smtClean="0">
                              <a:solidFill>
                                <a:schemeClr val="tx1"/>
                              </a:solidFill>
                            </a:rPr>
                            <a:t>forToWhile</a:t>
                          </a:r>
                          <a:endParaRPr lang="en-US" sz="22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2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16*size(program)–10</a:t>
                          </a:r>
                          <a:endParaRPr lang="en-US" sz="22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</a:tr>
                  <a:tr h="681867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BST</a:t>
                          </a: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baseline="0" dirty="0" err="1" smtClean="0">
                              <a:solidFill>
                                <a:schemeClr val="tx1"/>
                              </a:solidFill>
                            </a:rPr>
                            <a:t>removeAll</a:t>
                          </a:r>
                          <a:endParaRPr lang="en-US" sz="2200" i="1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29*</a:t>
                          </a:r>
                          <a:r>
                            <a:rPr lang="en-US" sz="200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isize</a:t>
                          </a: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(l)*height(</a:t>
                          </a:r>
                          <a:r>
                            <a:rPr lang="en-US" sz="200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bst</a:t>
                          </a: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+7*</a:t>
                          </a:r>
                          <a:r>
                            <a:rPr lang="en-US" sz="200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isize</a:t>
                          </a: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(l)+</a:t>
                          </a:r>
                          <a:r>
                            <a:rPr lang="en-US" sz="200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0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</a:tr>
                  <a:tr h="681867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Merge sort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dirty="0" smtClean="0">
                              <a:solidFill>
                                <a:schemeClr val="tx1"/>
                              </a:solidFill>
                            </a:rPr>
                            <a:t>sort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𝑑𝑒𝑝𝑡h</m:t>
                              </m:r>
                            </m:oMath>
                          </a14:m>
                          <a:r>
                            <a:rPr lang="en-US" sz="2200" b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45*size(list)+1</a:t>
                          </a:r>
                          <a:endParaRPr lang="en-US" sz="22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3714281"/>
                  </p:ext>
                </p:extLst>
              </p:nvPr>
            </p:nvGraphicFramePr>
            <p:xfrm>
              <a:off x="304800" y="1417638"/>
              <a:ext cx="7924800" cy="4480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86000"/>
                    <a:gridCol w="5638800"/>
                  </a:tblGrid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Concatenations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dirty="0" smtClean="0">
                              <a:solidFill>
                                <a:schemeClr val="tx1"/>
                              </a:solidFill>
                            </a:rPr>
                            <a:t>strategy 1</a:t>
                          </a: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strategy 2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3333" r="-324" b="-320556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Prop. logic</a:t>
                          </a:r>
                          <a:endParaRPr lang="en-US" sz="2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NNF form</a:t>
                          </a:r>
                          <a:endParaRPr lang="en-US" sz="2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148800" r="-324" b="-3616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Loop Refactor</a:t>
                          </a:r>
                          <a:endParaRPr lang="en-US" sz="22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i="1" baseline="0" dirty="0" err="1" smtClean="0">
                              <a:solidFill>
                                <a:schemeClr val="tx1"/>
                              </a:solidFill>
                            </a:rPr>
                            <a:t>forToWhile</a:t>
                          </a:r>
                          <a:endParaRPr lang="en-US" sz="22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246825" r="-324" b="-258730"/>
                          </a:stretch>
                        </a:blipFill>
                      </a:tcPr>
                    </a:tc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BST</a:t>
                          </a: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baseline="0" dirty="0" err="1" smtClean="0">
                              <a:solidFill>
                                <a:schemeClr val="tx1"/>
                              </a:solidFill>
                            </a:rPr>
                            <a:t>removeAll</a:t>
                          </a:r>
                          <a:endParaRPr lang="en-US" sz="2200" i="1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242778" r="-324" b="-81111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Merge sort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dirty="0" smtClean="0">
                              <a:solidFill>
                                <a:schemeClr val="tx1"/>
                              </a:solidFill>
                            </a:rPr>
                            <a:t>sort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493600" r="-324" b="-168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More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877696"/>
                  </p:ext>
                </p:extLst>
              </p:nvPr>
            </p:nvGraphicFramePr>
            <p:xfrm>
              <a:off x="114300" y="1849535"/>
              <a:ext cx="8305800" cy="373836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71700"/>
                    <a:gridCol w="6134100"/>
                  </a:tblGrid>
                  <a:tr h="1143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blackHeight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800" b="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size(t)+1</a:t>
                          </a:r>
                        </a:p>
                      </a:txBody>
                      <a:tcPr anchor="ctr"/>
                    </a:tc>
                  </a:tr>
                  <a:tr h="1371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sz="280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rightHeight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800" b="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size(t)+1</a:t>
                          </a:r>
                        </a:p>
                      </a:txBody>
                      <a:tcPr anchor="ctr"/>
                    </a:tc>
                  </a:tr>
                  <a:tr h="12237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>
                              <a:solidFill>
                                <a:schemeClr val="tx1"/>
                              </a:solidFill>
                            </a:rPr>
                            <a:t>Counter</a:t>
                          </a:r>
                        </a:p>
                        <a:p>
                          <a:pPr algn="l"/>
                          <a:r>
                            <a:rPr lang="en-US" sz="2600" dirty="0" smtClean="0">
                              <a:solidFill>
                                <a:schemeClr val="tx1"/>
                              </a:solidFill>
                            </a:rPr>
                            <a:t>(Amortized)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count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800" b="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15</a:t>
                          </a:r>
                          <a:r>
                            <a:rPr lang="en-US" sz="28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*nop+</a:t>
                          </a:r>
                          <a:r>
                            <a:rPr lang="en-US" sz="2800" b="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</a:t>
                          </a:r>
                          <a:r>
                            <a:rPr lang="en-US" sz="28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28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endParaRPr lang="en-US" sz="2800" b="1" i="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877696"/>
                  </p:ext>
                </p:extLst>
              </p:nvPr>
            </p:nvGraphicFramePr>
            <p:xfrm>
              <a:off x="114300" y="1849535"/>
              <a:ext cx="8305800" cy="373836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71700"/>
                    <a:gridCol w="6134100"/>
                  </a:tblGrid>
                  <a:tr h="1143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551" t="-532" r="-199" b="-227660"/>
                          </a:stretch>
                        </a:blipFill>
                      </a:tcPr>
                    </a:tc>
                  </a:tr>
                  <a:tr h="1371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551" t="-84000" r="-199" b="-90222"/>
                          </a:stretch>
                        </a:blipFill>
                      </a:tcPr>
                    </a:tc>
                  </a:tr>
                  <a:tr h="12237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>
                              <a:solidFill>
                                <a:schemeClr val="tx1"/>
                              </a:solidFill>
                            </a:rPr>
                            <a:t>Counter</a:t>
                          </a:r>
                        </a:p>
                        <a:p>
                          <a:pPr algn="l"/>
                          <a:r>
                            <a:rPr lang="en-US" sz="2600" dirty="0" smtClean="0">
                              <a:solidFill>
                                <a:schemeClr val="tx1"/>
                              </a:solidFill>
                            </a:rPr>
                            <a:t>(Amortized)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551" t="-205970" r="-199" b="-9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Also Inferred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6378" y="6019800"/>
            <a:ext cx="5301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Implies logarithmic time for access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018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The tool took a few seconds to a max. of 8 min</a:t>
            </a:r>
          </a:p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r>
              <a:rPr lang="en-US" sz="2800" dirty="0" smtClean="0"/>
              <a:t>The VCs  had hundreds of  atomic predicates</a:t>
            </a:r>
          </a:p>
          <a:p>
            <a:r>
              <a:rPr lang="en-US" sz="3000" dirty="0" smtClean="0"/>
              <a:t>The maximum size was ~6000</a:t>
            </a:r>
          </a:p>
          <a:p>
            <a:pPr marL="411480" lvl="1" indent="0">
              <a:buNone/>
            </a:pPr>
            <a:endParaRPr lang="en-US" sz="2800" dirty="0" smtClean="0"/>
          </a:p>
          <a:p>
            <a:pPr marL="114300" indent="0">
              <a:buNone/>
            </a:pPr>
            <a:r>
              <a:rPr lang="en-US" sz="2800" dirty="0"/>
              <a:t>Only a few 10s </a:t>
            </a:r>
            <a:r>
              <a:rPr lang="en-US" sz="2800" dirty="0" smtClean="0"/>
              <a:t>of disjuncts were explored</a:t>
            </a:r>
          </a:p>
          <a:p>
            <a:r>
              <a:rPr lang="en-US" sz="3000" dirty="0" smtClean="0"/>
              <a:t>The maximum across benchmarks was 216</a:t>
            </a:r>
          </a:p>
          <a:p>
            <a:r>
              <a:rPr lang="en-US" sz="3000" dirty="0" smtClean="0"/>
              <a:t>Implies that the counter-example guided approach is efficient</a:t>
            </a:r>
          </a:p>
          <a:p>
            <a:pPr marL="11430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6691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Comparison with CEGIS</a:t>
            </a:r>
            <a:endParaRPr lang="en-US" sz="41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8302" y="1450462"/>
            <a:ext cx="7620000" cy="487413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CEGIS diverges on all benchmarks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 smtClean="0"/>
              <a:t>On restricting solutions to  [- 200,200] CEGIS scaled to 5 small benchmarks </a:t>
            </a:r>
          </a:p>
          <a:p>
            <a:pPr lvl="1"/>
            <a:r>
              <a:rPr lang="en-US" sz="2600" dirty="0" smtClean="0"/>
              <a:t>It was 2.5 times to 64 times slower</a:t>
            </a:r>
            <a:endParaRPr lang="en-US" sz="2600" dirty="0"/>
          </a:p>
          <a:p>
            <a:endParaRPr lang="en-US" sz="2800" dirty="0" smtClean="0"/>
          </a:p>
          <a:p>
            <a:pPr marL="114300" indent="0">
              <a:buNone/>
            </a:pPr>
            <a:r>
              <a:rPr lang="en-US" sz="2800" b="1" dirty="0" smtClean="0"/>
              <a:t>Reason</a:t>
            </a:r>
            <a:r>
              <a:rPr lang="en-US" sz="2800" dirty="0" smtClean="0"/>
              <a:t>: we eliminate an infinite set of counter-examples in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42310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38" y="1295400"/>
            <a:ext cx="8145162" cy="4800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system for establishing precise resource bounds in the presence of complex data-structures</a:t>
            </a:r>
          </a:p>
          <a:p>
            <a:endParaRPr lang="en-US" sz="2800" dirty="0" smtClean="0"/>
          </a:p>
          <a:p>
            <a:r>
              <a:rPr lang="en-US" sz="2800" dirty="0" smtClean="0"/>
              <a:t>Used to infer sequential and parallel execution time bounds</a:t>
            </a:r>
          </a:p>
          <a:p>
            <a:pPr marL="114300" indent="0">
              <a:buNone/>
            </a:pPr>
            <a:endParaRPr lang="en-US" sz="2800" dirty="0" smtClean="0"/>
          </a:p>
          <a:p>
            <a:r>
              <a:rPr lang="en-US" sz="2800" dirty="0" smtClean="0"/>
              <a:t>Extensible to other resources and also amortized bounds</a:t>
            </a:r>
          </a:p>
          <a:p>
            <a:endParaRPr lang="en-US" sz="2800" dirty="0" smtClean="0"/>
          </a:p>
          <a:p>
            <a:r>
              <a:rPr lang="en-US" sz="2800" dirty="0" smtClean="0"/>
              <a:t>The tool can be downloaded from</a:t>
            </a:r>
            <a:r>
              <a:rPr lang="en-US" sz="2800" b="1" dirty="0" smtClean="0"/>
              <a:t> http</a:t>
            </a:r>
            <a:r>
              <a:rPr lang="en-US" sz="2800" b="1" dirty="0"/>
              <a:t>://lara.epfl.ch/w/rbound</a:t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06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Invariants are Inductive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0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//y&gt;=0 =&gt; x&lt;=n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while(y &gt; 0){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 &lt;= 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&gt; 0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x = x + 1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 &lt;= n+1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&gt;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sz="28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y = y –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 &lt;= n+1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&gt;= 0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//invariant: x &lt;= n </a:t>
                </a:r>
                <a:endParaRPr lang="en-US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0">
                <a:blip r:embed="rId3"/>
                <a:stretch>
                  <a:fillRect t="-1847" b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715000" y="5251960"/>
            <a:ext cx="3157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Invariant cannot be 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proved by induction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876800" y="5697298"/>
            <a:ext cx="685800" cy="474902"/>
          </a:xfrm>
          <a:custGeom>
            <a:avLst/>
            <a:gdLst>
              <a:gd name="connsiteX0" fmla="*/ 633984 w 633984"/>
              <a:gd name="connsiteY0" fmla="*/ 0 h 711251"/>
              <a:gd name="connsiteX1" fmla="*/ 548640 w 633984"/>
              <a:gd name="connsiteY1" fmla="*/ 24384 h 711251"/>
              <a:gd name="connsiteX2" fmla="*/ 512064 w 633984"/>
              <a:gd name="connsiteY2" fmla="*/ 60960 h 711251"/>
              <a:gd name="connsiteX3" fmla="*/ 463296 w 633984"/>
              <a:gd name="connsiteY3" fmla="*/ 85344 h 711251"/>
              <a:gd name="connsiteX4" fmla="*/ 390144 w 633984"/>
              <a:gd name="connsiteY4" fmla="*/ 170688 h 711251"/>
              <a:gd name="connsiteX5" fmla="*/ 316992 w 633984"/>
              <a:gd name="connsiteY5" fmla="*/ 304800 h 711251"/>
              <a:gd name="connsiteX6" fmla="*/ 304800 w 633984"/>
              <a:gd name="connsiteY6" fmla="*/ 341376 h 711251"/>
              <a:gd name="connsiteX7" fmla="*/ 170688 w 633984"/>
              <a:gd name="connsiteY7" fmla="*/ 524256 h 711251"/>
              <a:gd name="connsiteX8" fmla="*/ 134112 w 633984"/>
              <a:gd name="connsiteY8" fmla="*/ 597408 h 711251"/>
              <a:gd name="connsiteX9" fmla="*/ 0 w 633984"/>
              <a:gd name="connsiteY9" fmla="*/ 707136 h 711251"/>
              <a:gd name="connsiteX10" fmla="*/ 24384 w 633984"/>
              <a:gd name="connsiteY10" fmla="*/ 670560 h 711251"/>
              <a:gd name="connsiteX11" fmla="*/ 60960 w 633984"/>
              <a:gd name="connsiteY11" fmla="*/ 646176 h 711251"/>
              <a:gd name="connsiteX12" fmla="*/ 97536 w 633984"/>
              <a:gd name="connsiteY12" fmla="*/ 585216 h 711251"/>
              <a:gd name="connsiteX13" fmla="*/ 134112 w 633984"/>
              <a:gd name="connsiteY13" fmla="*/ 536448 h 711251"/>
              <a:gd name="connsiteX14" fmla="*/ 146304 w 633984"/>
              <a:gd name="connsiteY14" fmla="*/ 451104 h 711251"/>
              <a:gd name="connsiteX15" fmla="*/ 158496 w 633984"/>
              <a:gd name="connsiteY15" fmla="*/ 414528 h 711251"/>
              <a:gd name="connsiteX16" fmla="*/ 109728 w 633984"/>
              <a:gd name="connsiteY16" fmla="*/ 597408 h 711251"/>
              <a:gd name="connsiteX17" fmla="*/ 48768 w 633984"/>
              <a:gd name="connsiteY17" fmla="*/ 670560 h 711251"/>
              <a:gd name="connsiteX18" fmla="*/ 12192 w 633984"/>
              <a:gd name="connsiteY18" fmla="*/ 707136 h 711251"/>
              <a:gd name="connsiteX19" fmla="*/ 97536 w 633984"/>
              <a:gd name="connsiteY19" fmla="*/ 694944 h 711251"/>
              <a:gd name="connsiteX20" fmla="*/ 377952 w 633984"/>
              <a:gd name="connsiteY20" fmla="*/ 707136 h 71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3984" h="711251">
                <a:moveTo>
                  <a:pt x="633984" y="0"/>
                </a:moveTo>
                <a:cubicBezTo>
                  <a:pt x="605536" y="8128"/>
                  <a:pt x="575103" y="11153"/>
                  <a:pt x="548640" y="24384"/>
                </a:cubicBezTo>
                <a:cubicBezTo>
                  <a:pt x="533218" y="32095"/>
                  <a:pt x="526094" y="50938"/>
                  <a:pt x="512064" y="60960"/>
                </a:cubicBezTo>
                <a:cubicBezTo>
                  <a:pt x="497275" y="71524"/>
                  <a:pt x="478085" y="74780"/>
                  <a:pt x="463296" y="85344"/>
                </a:cubicBezTo>
                <a:cubicBezTo>
                  <a:pt x="441570" y="100863"/>
                  <a:pt x="402631" y="149876"/>
                  <a:pt x="390144" y="170688"/>
                </a:cubicBezTo>
                <a:cubicBezTo>
                  <a:pt x="363945" y="214353"/>
                  <a:pt x="339765" y="259254"/>
                  <a:pt x="316992" y="304800"/>
                </a:cubicBezTo>
                <a:cubicBezTo>
                  <a:pt x="311245" y="316295"/>
                  <a:pt x="311929" y="330683"/>
                  <a:pt x="304800" y="341376"/>
                </a:cubicBezTo>
                <a:cubicBezTo>
                  <a:pt x="262868" y="404275"/>
                  <a:pt x="204495" y="456642"/>
                  <a:pt x="170688" y="524256"/>
                </a:cubicBezTo>
                <a:cubicBezTo>
                  <a:pt x="158496" y="548640"/>
                  <a:pt x="150734" y="575799"/>
                  <a:pt x="134112" y="597408"/>
                </a:cubicBezTo>
                <a:cubicBezTo>
                  <a:pt x="72740" y="677192"/>
                  <a:pt x="68117" y="673077"/>
                  <a:pt x="0" y="707136"/>
                </a:cubicBezTo>
                <a:cubicBezTo>
                  <a:pt x="8128" y="694944"/>
                  <a:pt x="14023" y="680921"/>
                  <a:pt x="24384" y="670560"/>
                </a:cubicBezTo>
                <a:cubicBezTo>
                  <a:pt x="34745" y="660199"/>
                  <a:pt x="51424" y="657301"/>
                  <a:pt x="60960" y="646176"/>
                </a:cubicBezTo>
                <a:cubicBezTo>
                  <a:pt x="76382" y="628184"/>
                  <a:pt x="84391" y="604933"/>
                  <a:pt x="97536" y="585216"/>
                </a:cubicBezTo>
                <a:cubicBezTo>
                  <a:pt x="108808" y="568309"/>
                  <a:pt x="121920" y="552704"/>
                  <a:pt x="134112" y="536448"/>
                </a:cubicBezTo>
                <a:cubicBezTo>
                  <a:pt x="138176" y="508000"/>
                  <a:pt x="140668" y="479283"/>
                  <a:pt x="146304" y="451104"/>
                </a:cubicBezTo>
                <a:cubicBezTo>
                  <a:pt x="148824" y="438502"/>
                  <a:pt x="158496" y="401677"/>
                  <a:pt x="158496" y="414528"/>
                </a:cubicBezTo>
                <a:cubicBezTo>
                  <a:pt x="158496" y="564391"/>
                  <a:pt x="176108" y="531028"/>
                  <a:pt x="109728" y="597408"/>
                </a:cubicBezTo>
                <a:cubicBezTo>
                  <a:pt x="89243" y="658863"/>
                  <a:pt x="110770" y="617416"/>
                  <a:pt x="48768" y="670560"/>
                </a:cubicBezTo>
                <a:cubicBezTo>
                  <a:pt x="35677" y="681781"/>
                  <a:pt x="-3230" y="699425"/>
                  <a:pt x="12192" y="707136"/>
                </a:cubicBezTo>
                <a:cubicBezTo>
                  <a:pt x="37895" y="719987"/>
                  <a:pt x="69088" y="699008"/>
                  <a:pt x="97536" y="694944"/>
                </a:cubicBezTo>
                <a:cubicBezTo>
                  <a:pt x="410458" y="707461"/>
                  <a:pt x="504017" y="707136"/>
                  <a:pt x="377952" y="707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Strengthening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0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//(y&gt;=0 =&gt; x&lt;=n)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x+y=n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while(y &gt; 0){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//x&lt;n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y&gt;0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x+y=n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x = x + 1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&lt;=n</a:t>
                </a:r>
                <a:r>
                  <a:rPr lang="en-US" sz="2800" b="1" dirty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y&gt;0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x+y=n+1</a:t>
                </a:r>
                <a:endParaRPr lang="en-US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y = y –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&lt;=n</a:t>
                </a:r>
                <a:r>
                  <a:rPr lang="en-US" sz="2800" b="1" dirty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y&gt;=0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err="1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2800" b="1" dirty="0" err="1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endParaRPr lang="en-US" sz="2800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//invariant: y&gt;=0 =&gt; x&lt;=n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endParaRPr lang="en-US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0">
                <a:blip r:embed="rId3"/>
                <a:stretch>
                  <a:fillRect t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67400" y="4110567"/>
            <a:ext cx="3157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Implied by the stronger inductive invariant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181600" y="5020660"/>
            <a:ext cx="685800" cy="474902"/>
          </a:xfrm>
          <a:custGeom>
            <a:avLst/>
            <a:gdLst>
              <a:gd name="connsiteX0" fmla="*/ 633984 w 633984"/>
              <a:gd name="connsiteY0" fmla="*/ 0 h 711251"/>
              <a:gd name="connsiteX1" fmla="*/ 548640 w 633984"/>
              <a:gd name="connsiteY1" fmla="*/ 24384 h 711251"/>
              <a:gd name="connsiteX2" fmla="*/ 512064 w 633984"/>
              <a:gd name="connsiteY2" fmla="*/ 60960 h 711251"/>
              <a:gd name="connsiteX3" fmla="*/ 463296 w 633984"/>
              <a:gd name="connsiteY3" fmla="*/ 85344 h 711251"/>
              <a:gd name="connsiteX4" fmla="*/ 390144 w 633984"/>
              <a:gd name="connsiteY4" fmla="*/ 170688 h 711251"/>
              <a:gd name="connsiteX5" fmla="*/ 316992 w 633984"/>
              <a:gd name="connsiteY5" fmla="*/ 304800 h 711251"/>
              <a:gd name="connsiteX6" fmla="*/ 304800 w 633984"/>
              <a:gd name="connsiteY6" fmla="*/ 341376 h 711251"/>
              <a:gd name="connsiteX7" fmla="*/ 170688 w 633984"/>
              <a:gd name="connsiteY7" fmla="*/ 524256 h 711251"/>
              <a:gd name="connsiteX8" fmla="*/ 134112 w 633984"/>
              <a:gd name="connsiteY8" fmla="*/ 597408 h 711251"/>
              <a:gd name="connsiteX9" fmla="*/ 0 w 633984"/>
              <a:gd name="connsiteY9" fmla="*/ 707136 h 711251"/>
              <a:gd name="connsiteX10" fmla="*/ 24384 w 633984"/>
              <a:gd name="connsiteY10" fmla="*/ 670560 h 711251"/>
              <a:gd name="connsiteX11" fmla="*/ 60960 w 633984"/>
              <a:gd name="connsiteY11" fmla="*/ 646176 h 711251"/>
              <a:gd name="connsiteX12" fmla="*/ 97536 w 633984"/>
              <a:gd name="connsiteY12" fmla="*/ 585216 h 711251"/>
              <a:gd name="connsiteX13" fmla="*/ 134112 w 633984"/>
              <a:gd name="connsiteY13" fmla="*/ 536448 h 711251"/>
              <a:gd name="connsiteX14" fmla="*/ 146304 w 633984"/>
              <a:gd name="connsiteY14" fmla="*/ 451104 h 711251"/>
              <a:gd name="connsiteX15" fmla="*/ 158496 w 633984"/>
              <a:gd name="connsiteY15" fmla="*/ 414528 h 711251"/>
              <a:gd name="connsiteX16" fmla="*/ 109728 w 633984"/>
              <a:gd name="connsiteY16" fmla="*/ 597408 h 711251"/>
              <a:gd name="connsiteX17" fmla="*/ 48768 w 633984"/>
              <a:gd name="connsiteY17" fmla="*/ 670560 h 711251"/>
              <a:gd name="connsiteX18" fmla="*/ 12192 w 633984"/>
              <a:gd name="connsiteY18" fmla="*/ 707136 h 711251"/>
              <a:gd name="connsiteX19" fmla="*/ 97536 w 633984"/>
              <a:gd name="connsiteY19" fmla="*/ 694944 h 711251"/>
              <a:gd name="connsiteX20" fmla="*/ 377952 w 633984"/>
              <a:gd name="connsiteY20" fmla="*/ 707136 h 71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3984" h="711251">
                <a:moveTo>
                  <a:pt x="633984" y="0"/>
                </a:moveTo>
                <a:cubicBezTo>
                  <a:pt x="605536" y="8128"/>
                  <a:pt x="575103" y="11153"/>
                  <a:pt x="548640" y="24384"/>
                </a:cubicBezTo>
                <a:cubicBezTo>
                  <a:pt x="533218" y="32095"/>
                  <a:pt x="526094" y="50938"/>
                  <a:pt x="512064" y="60960"/>
                </a:cubicBezTo>
                <a:cubicBezTo>
                  <a:pt x="497275" y="71524"/>
                  <a:pt x="478085" y="74780"/>
                  <a:pt x="463296" y="85344"/>
                </a:cubicBezTo>
                <a:cubicBezTo>
                  <a:pt x="441570" y="100863"/>
                  <a:pt x="402631" y="149876"/>
                  <a:pt x="390144" y="170688"/>
                </a:cubicBezTo>
                <a:cubicBezTo>
                  <a:pt x="363945" y="214353"/>
                  <a:pt x="339765" y="259254"/>
                  <a:pt x="316992" y="304800"/>
                </a:cubicBezTo>
                <a:cubicBezTo>
                  <a:pt x="311245" y="316295"/>
                  <a:pt x="311929" y="330683"/>
                  <a:pt x="304800" y="341376"/>
                </a:cubicBezTo>
                <a:cubicBezTo>
                  <a:pt x="262868" y="404275"/>
                  <a:pt x="204495" y="456642"/>
                  <a:pt x="170688" y="524256"/>
                </a:cubicBezTo>
                <a:cubicBezTo>
                  <a:pt x="158496" y="548640"/>
                  <a:pt x="150734" y="575799"/>
                  <a:pt x="134112" y="597408"/>
                </a:cubicBezTo>
                <a:cubicBezTo>
                  <a:pt x="72740" y="677192"/>
                  <a:pt x="68117" y="673077"/>
                  <a:pt x="0" y="707136"/>
                </a:cubicBezTo>
                <a:cubicBezTo>
                  <a:pt x="8128" y="694944"/>
                  <a:pt x="14023" y="680921"/>
                  <a:pt x="24384" y="670560"/>
                </a:cubicBezTo>
                <a:cubicBezTo>
                  <a:pt x="34745" y="660199"/>
                  <a:pt x="51424" y="657301"/>
                  <a:pt x="60960" y="646176"/>
                </a:cubicBezTo>
                <a:cubicBezTo>
                  <a:pt x="76382" y="628184"/>
                  <a:pt x="84391" y="604933"/>
                  <a:pt x="97536" y="585216"/>
                </a:cubicBezTo>
                <a:cubicBezTo>
                  <a:pt x="108808" y="568309"/>
                  <a:pt x="121920" y="552704"/>
                  <a:pt x="134112" y="536448"/>
                </a:cubicBezTo>
                <a:cubicBezTo>
                  <a:pt x="138176" y="508000"/>
                  <a:pt x="140668" y="479283"/>
                  <a:pt x="146304" y="451104"/>
                </a:cubicBezTo>
                <a:cubicBezTo>
                  <a:pt x="148824" y="438502"/>
                  <a:pt x="158496" y="401677"/>
                  <a:pt x="158496" y="414528"/>
                </a:cubicBezTo>
                <a:cubicBezTo>
                  <a:pt x="158496" y="564391"/>
                  <a:pt x="176108" y="531028"/>
                  <a:pt x="109728" y="597408"/>
                </a:cubicBezTo>
                <a:cubicBezTo>
                  <a:pt x="89243" y="658863"/>
                  <a:pt x="110770" y="617416"/>
                  <a:pt x="48768" y="670560"/>
                </a:cubicBezTo>
                <a:cubicBezTo>
                  <a:pt x="35677" y="681781"/>
                  <a:pt x="-3230" y="699425"/>
                  <a:pt x="12192" y="707136"/>
                </a:cubicBezTo>
                <a:cubicBezTo>
                  <a:pt x="37895" y="719987"/>
                  <a:pt x="69088" y="699008"/>
                  <a:pt x="97536" y="694944"/>
                </a:cubicBezTo>
                <a:cubicBezTo>
                  <a:pt x="410458" y="707461"/>
                  <a:pt x="504017" y="707136"/>
                  <a:pt x="377952" y="707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Inductiveness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71" y="1329267"/>
            <a:ext cx="4521429" cy="2286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 + 1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–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y&gt;=0 =&gt; x&lt;=n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0" y="3649134"/>
                <a:ext cx="4728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)⇒(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&lt;0∨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49134"/>
                <a:ext cx="47282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04" r="-167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5400" y="5182824"/>
                <a:ext cx="6898812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&lt;0∨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&gt;0∧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′&lt;0∨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182824"/>
                <a:ext cx="6898812" cy="786177"/>
              </a:xfrm>
              <a:prstGeom prst="rect">
                <a:avLst/>
              </a:prstGeom>
              <a:blipFill rotWithShape="0">
                <a:blip r:embed="rId4"/>
                <a:stretch>
                  <a:fillRect b="-17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2362200" y="4116024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12809" y="4474825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809" y="4474825"/>
                <a:ext cx="203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6364" r="-3636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4076700" y="4653657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73698" y="4462317"/>
            <a:ext cx="876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Guard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6312775" y="3449905"/>
            <a:ext cx="304800" cy="29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18158" y="4353931"/>
            <a:ext cx="14208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Transition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0136" y="1807780"/>
            <a:ext cx="3157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Generally Referred to as the verification condition (VC)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Inductive Strengthening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71" y="1329267"/>
            <a:ext cx="4521429" cy="2286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 + 1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–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y&gt;=0 =&gt; x&lt;=n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90600" y="3600568"/>
                <a:ext cx="52137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00568"/>
                <a:ext cx="5213735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9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90600" y="5241335"/>
                <a:ext cx="7386317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&lt;0∨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&gt;0∧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241335"/>
                <a:ext cx="7386317" cy="786177"/>
              </a:xfrm>
              <a:prstGeom prst="rect">
                <a:avLst/>
              </a:prstGeom>
              <a:blipFill rotWithShape="0">
                <a:blip r:embed="rId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2057400" y="4147530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08009" y="4485781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009" y="4485781"/>
                <a:ext cx="203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6364" r="-3636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4229100" y="4664613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26098" y="4473273"/>
            <a:ext cx="876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Guard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6312775" y="3449905"/>
            <a:ext cx="304800" cy="29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18158" y="4353931"/>
            <a:ext cx="14208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Transition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Finding Linear </a:t>
            </a:r>
            <a:r>
              <a:rPr lang="en-US" sz="4000" dirty="0" smtClean="0"/>
              <a:t>Invariants</a:t>
            </a:r>
            <a:br>
              <a:rPr lang="en-US" sz="4000" dirty="0" smtClean="0"/>
            </a:br>
            <a:r>
              <a:rPr lang="en-US" sz="4000" dirty="0" smtClean="0"/>
              <a:t>[Colon et al. CAV ‘03]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71" y="1329267"/>
            <a:ext cx="4521429" cy="2286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 + 1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–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y&gt;=0 =&gt; x&lt;=n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3585869"/>
                <a:ext cx="7258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585869"/>
                <a:ext cx="725852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639" r="-50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257800"/>
                <a:ext cx="922932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+1∧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57800"/>
                <a:ext cx="9229321" cy="1107996"/>
              </a:xfrm>
              <a:prstGeom prst="rect">
                <a:avLst/>
              </a:prstGeom>
              <a:blipFill rotWithShape="0">
                <a:blip r:embed="rId4"/>
                <a:stretch>
                  <a:fillRect r="-264" b="-1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1066800" y="4163995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17409" y="4502246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409" y="4502246"/>
                <a:ext cx="203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2353" r="-3529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5295900" y="4779433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92898" y="4588093"/>
            <a:ext cx="876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Guard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7379575" y="3564725"/>
            <a:ext cx="304800" cy="29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84958" y="4468751"/>
            <a:ext cx="14208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Transition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0136" y="1807780"/>
            <a:ext cx="3157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Perhaps could be called a parametric VC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0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Template Coefficients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0279" y="1775936"/>
                <a:ext cx="4844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79" y="1775936"/>
                <a:ext cx="484498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639" r="-37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99583" y="3126433"/>
                <a:ext cx="4475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83" y="3126433"/>
                <a:ext cx="447571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667" r="-68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2895600" y="2413632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30728" y="2490576"/>
                <a:ext cx="255640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≡¬(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8" y="2490576"/>
                <a:ext cx="2556405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2143" r="-3333"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068454" y="1545103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</a:t>
            </a:r>
            <a:r>
              <a:rPr lang="en-US" sz="2400" dirty="0" err="1" smtClean="0">
                <a:solidFill>
                  <a:schemeClr val="tx2"/>
                </a:solidFill>
              </a:rPr>
              <a:t>a,b,c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valid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435600" y="1808510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03205" y="2895600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</a:t>
            </a:r>
            <a:r>
              <a:rPr lang="en-US" sz="2400" dirty="0" err="1" smtClean="0">
                <a:solidFill>
                  <a:schemeClr val="tx2"/>
                </a:solidFill>
              </a:rPr>
              <a:t>a,b,c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5370351" y="3159007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0728" y="4393232"/>
            <a:ext cx="8737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tx2"/>
                </a:solidFill>
              </a:rPr>
              <a:t>Farkas</a:t>
            </a:r>
            <a:r>
              <a:rPr lang="en-US" sz="2400" b="1" dirty="0" smtClean="0">
                <a:solidFill>
                  <a:schemeClr val="tx2"/>
                </a:solidFill>
              </a:rPr>
              <a:t>’ Lemma: </a:t>
            </a:r>
            <a:r>
              <a:rPr lang="en-US" sz="2400" dirty="0" smtClean="0">
                <a:solidFill>
                  <a:schemeClr val="tx2"/>
                </a:solidFill>
              </a:rPr>
              <a:t>A conjunction of linear inequalities are unsatisfiable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iff</a:t>
            </a:r>
            <a:r>
              <a:rPr lang="en-US" sz="2400" dirty="0" smtClean="0">
                <a:solidFill>
                  <a:schemeClr val="tx2"/>
                </a:solidFill>
              </a:rPr>
              <a:t> we can derive </a:t>
            </a:r>
            <a:r>
              <a:rPr lang="en-US" sz="2400" b="1" dirty="0" smtClean="0">
                <a:solidFill>
                  <a:schemeClr val="tx2"/>
                </a:solidFill>
              </a:rPr>
              <a:t>1 &lt;= 0</a:t>
            </a:r>
            <a:r>
              <a:rPr lang="en-US" sz="2400" dirty="0" smtClean="0">
                <a:solidFill>
                  <a:schemeClr val="tx2"/>
                </a:solidFill>
              </a:rPr>
              <a:t> by performing the following operations: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Multiplying </a:t>
            </a:r>
            <a:r>
              <a:rPr lang="en-US" sz="2400" dirty="0" smtClean="0">
                <a:solidFill>
                  <a:schemeClr val="tx2"/>
                </a:solidFill>
              </a:rPr>
              <a:t>the inequalities </a:t>
            </a:r>
            <a:r>
              <a:rPr lang="en-US" sz="2400" dirty="0">
                <a:solidFill>
                  <a:schemeClr val="tx2"/>
                </a:solidFill>
              </a:rPr>
              <a:t>by a non-negative </a:t>
            </a:r>
            <a:r>
              <a:rPr lang="en-US" sz="2400" dirty="0" smtClean="0">
                <a:solidFill>
                  <a:schemeClr val="tx2"/>
                </a:solidFill>
              </a:rPr>
              <a:t>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Adding two inequalities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Adding a </a:t>
            </a:r>
            <a:r>
              <a:rPr lang="en-US" sz="2400" dirty="0">
                <a:solidFill>
                  <a:schemeClr val="tx2"/>
                </a:solidFill>
              </a:rPr>
              <a:t>non-negative </a:t>
            </a:r>
            <a:r>
              <a:rPr lang="en-US" sz="2400" dirty="0" smtClean="0">
                <a:solidFill>
                  <a:schemeClr val="tx2"/>
                </a:solidFill>
              </a:rPr>
              <a:t>constant to the inequalities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3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17" grpId="0"/>
      <p:bldP spid="22" grpId="0"/>
      <p:bldP spid="23" grpId="0" animBg="1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141834</TotalTime>
  <Words>2167</Words>
  <Application>Microsoft Office PowerPoint</Application>
  <PresentationFormat>On-screen Show (4:3)</PresentationFormat>
  <Paragraphs>486</Paragraphs>
  <Slides>37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Cambria</vt:lpstr>
      <vt:lpstr>Arial</vt:lpstr>
      <vt:lpstr>Courier New</vt:lpstr>
      <vt:lpstr>Calibri</vt:lpstr>
      <vt:lpstr>Cambria Math</vt:lpstr>
      <vt:lpstr>Adjacency</vt:lpstr>
      <vt:lpstr>   Inductive Invariant  and  Resource Bound Inference</vt:lpstr>
      <vt:lpstr>Invariants</vt:lpstr>
      <vt:lpstr>Inductive Invariants</vt:lpstr>
      <vt:lpstr>Not all Invariants are Inductive</vt:lpstr>
      <vt:lpstr>Inductive Strengthening</vt:lpstr>
      <vt:lpstr>Formulating Inductiveness</vt:lpstr>
      <vt:lpstr>Formulating Inductive Strengthening</vt:lpstr>
      <vt:lpstr>Finding Linear Invariants [Colon et al. CAV ‘03]</vt:lpstr>
      <vt:lpstr>Finding Template Coefficients</vt:lpstr>
      <vt:lpstr>Farkas’ Constraints</vt:lpstr>
      <vt:lpstr>Farkas’ Constraints [Cont.]</vt:lpstr>
      <vt:lpstr>In summary</vt:lpstr>
      <vt:lpstr>Disjunctions</vt:lpstr>
      <vt:lpstr>Introduction</vt:lpstr>
      <vt:lpstr>Specifying Resource Bounds</vt:lpstr>
      <vt:lpstr>The Problem</vt:lpstr>
      <vt:lpstr>Example Programs &amp; Templates</vt:lpstr>
      <vt:lpstr>Challenges</vt:lpstr>
      <vt:lpstr>Related Work </vt:lpstr>
      <vt:lpstr>Contributions</vt:lpstr>
      <vt:lpstr>Bounds Inferred by the Tool</vt:lpstr>
      <vt:lpstr>Overview</vt:lpstr>
      <vt:lpstr>Bounds To Invariants</vt:lpstr>
      <vt:lpstr>Verification Condition (VC) Generation</vt:lpstr>
      <vt:lpstr>Successive Approximation of VC by Unfolding</vt:lpstr>
      <vt:lpstr>VCs with Free Variables</vt:lpstr>
      <vt:lpstr>Counter-Example Guided Solving</vt:lpstr>
      <vt:lpstr>Eliminating UFs and ADTs</vt:lpstr>
      <vt:lpstr>Strengthening of Bounds</vt:lpstr>
      <vt:lpstr>Inference Process</vt:lpstr>
      <vt:lpstr>More in the Paper </vt:lpstr>
      <vt:lpstr>Experimental Results http://lara.epfl.ch/w/rbound </vt:lpstr>
      <vt:lpstr>More Results</vt:lpstr>
      <vt:lpstr>Also Inferred</vt:lpstr>
      <vt:lpstr>Statistics</vt:lpstr>
      <vt:lpstr>Comparison with CEGIS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Purity Analysis an Abstract</dc:title>
  <dc:creator>Ravichandhran Kandhadai Madhavan</dc:creator>
  <cp:lastModifiedBy>Ravi Kandhadai</cp:lastModifiedBy>
  <cp:revision>3433</cp:revision>
  <dcterms:created xsi:type="dcterms:W3CDTF">2006-08-16T00:00:00Z</dcterms:created>
  <dcterms:modified xsi:type="dcterms:W3CDTF">2014-07-23T15:48:35Z</dcterms:modified>
</cp:coreProperties>
</file>