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39"/>
  </p:notesMasterIdLst>
  <p:sldIdLst>
    <p:sldId id="256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20" r:id="rId11"/>
    <p:sldId id="421" r:id="rId12"/>
    <p:sldId id="422" r:id="rId13"/>
    <p:sldId id="404" r:id="rId14"/>
    <p:sldId id="405" r:id="rId15"/>
    <p:sldId id="423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5" r:id="rId25"/>
    <p:sldId id="386" r:id="rId26"/>
    <p:sldId id="416" r:id="rId27"/>
    <p:sldId id="375" r:id="rId28"/>
    <p:sldId id="354" r:id="rId29"/>
    <p:sldId id="378" r:id="rId30"/>
    <p:sldId id="356" r:id="rId31"/>
    <p:sldId id="418" r:id="rId32"/>
    <p:sldId id="419" r:id="rId33"/>
    <p:sldId id="387" r:id="rId34"/>
    <p:sldId id="349" r:id="rId35"/>
    <p:sldId id="355" r:id="rId36"/>
    <p:sldId id="394" r:id="rId37"/>
    <p:sldId id="393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Cambria" panose="02040503050406030204" pitchFamily="18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69472" autoAdjust="0"/>
  </p:normalViewPr>
  <p:slideViewPr>
    <p:cSldViewPr>
      <p:cViewPr varScale="1">
        <p:scale>
          <a:sx n="81" d="100"/>
          <a:sy n="81" d="100"/>
        </p:scale>
        <p:origin x="1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597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38CC-1F07-4CDE-AA30-74BD02025D97}" type="datetimeFigureOut">
              <a:rPr lang="en-US" smtClean="0"/>
              <a:t>3/24/2015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8DD10-78C8-4C38-AE3F-73F58199D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2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7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11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43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1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4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15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0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3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3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3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05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0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smtClean="0"/>
              <a:t>Resource (time)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bounds are as strong as possible for the given template in an asymptotic 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1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bounds are precise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minChildren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number of children of the tree containing the minimum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0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6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a) Instrument the program to track resource usage. Convert bounds on resources to invariants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06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Simple and extensible to other resource bounds: space, network usage etc. </a:t>
            </a:r>
          </a:p>
          <a:p>
            <a:r>
              <a:rPr lang="en-US" sz="1200" dirty="0" smtClean="0"/>
              <a:t>Unfortunately</a:t>
            </a:r>
            <a:r>
              <a:rPr lang="en-US" sz="1200" baseline="0" dirty="0" smtClean="0"/>
              <a:t> m</a:t>
            </a:r>
            <a:r>
              <a:rPr lang="en-US" sz="1200" dirty="0" smtClean="0"/>
              <a:t>akes programs bigger and more complicated</a:t>
            </a:r>
            <a:r>
              <a:rPr lang="en-US" sz="1200" baseline="0" dirty="0" smtClean="0"/>
              <a:t> and r</a:t>
            </a:r>
            <a:r>
              <a:rPr lang="en-US" sz="1200" dirty="0" smtClean="0"/>
              <a:t>equires efficient inference algorithms</a:t>
            </a:r>
          </a:p>
          <a:p>
            <a:pPr marL="114300" indent="0"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41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that were not solved</a:t>
            </a:r>
            <a:r>
              <a:rPr lang="en-US" baseline="0" dirty="0" smtClean="0"/>
              <a:t> were due to incompleteness in the handling of nonlinearity.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21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 the negative and zero coefficients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templates specified need  not be precise as the tool looks for tight solutions. They can be over-approximations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8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4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1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9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3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4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832-4545-4321-9A4A-B584794A9783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D7B-FA38-4D20-B510-50441C09B28E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152400"/>
            <a:ext cx="8145162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600200"/>
            <a:ext cx="814516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09840" y="4048760"/>
            <a:ext cx="2367281" cy="365760"/>
          </a:xfrm>
        </p:spPr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8045-9302-4615-9698-3CE575688165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C4B9-32F2-47A4-8283-7FEBDB4A6DD8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62D-AA34-4868-B42F-B4E6EF22C248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420-1ED3-415C-9EAE-17EA7C0D6D7E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95DC-0E53-436C-9313-3DB7712EAD50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CAF-FFA2-4309-9FDA-1240DB9DC1F1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B42-71F2-42AC-8E81-ADD0CF89F8AF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135BD2-23B7-419E-9106-5F9D209E56CE}" type="datetime1">
              <a:rPr lang="en-US" smtClean="0"/>
              <a:t>3/24/2015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nfoscience.epfl.ch/record/19057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ara.epfl.ch/w/rboun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543800" cy="350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Inductive Invariant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Resource Bound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467600" cy="1524000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 smtClean="0"/>
              <a:t>Ravichandhran Madhavan</a:t>
            </a:r>
            <a:r>
              <a:rPr lang="en-US" sz="2400" dirty="0" smtClean="0"/>
              <a:t>, </a:t>
            </a:r>
          </a:p>
          <a:p>
            <a:pPr algn="ctr"/>
            <a:r>
              <a:rPr lang="en-US" sz="2400" dirty="0" smtClean="0"/>
              <a:t>Viktor </a:t>
            </a:r>
            <a:r>
              <a:rPr lang="en-US" sz="2400" dirty="0" err="1" smtClean="0"/>
              <a:t>Kuncak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EPFL, Switzerland</a:t>
            </a:r>
          </a:p>
        </p:txBody>
      </p:sp>
    </p:spTree>
    <p:extLst>
      <p:ext uri="{BB962C8B-B14F-4D97-AF65-F5344CB8AC3E}">
        <p14:creationId xmlns:p14="http://schemas.microsoft.com/office/powerpoint/2010/main" val="3700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Farkas’ Lemma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9103" y="1219200"/>
                <a:ext cx="8080321" cy="3693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+3≤0</m:t>
                      </m:r>
                    </m:oMath>
                  </m:oMathPara>
                </a14:m>
                <a:endParaRPr lang="en-US" sz="2400" b="0" dirty="0" smtClean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+0≥0  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Multiply first and second equations by 2, </a:t>
                </a:r>
              </a:p>
              <a:p>
                <a:pPr algn="ctr"/>
                <a:r>
                  <a:rPr lang="en-US" sz="2400" dirty="0" smtClean="0"/>
                  <a:t>Add 2 to RHS of last equation</a:t>
                </a:r>
              </a:p>
              <a:p>
                <a:pPr algn="ctr"/>
                <a:r>
                  <a:rPr lang="en-US" sz="2400" dirty="0" smtClean="0"/>
                  <a:t> and add them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 smtClean="0"/>
                  <a:t>			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3" y="1219200"/>
                <a:ext cx="8080321" cy="36933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69483" y="4566499"/>
            <a:ext cx="873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Farkas’ Lemma: </a:t>
            </a:r>
            <a:r>
              <a:rPr lang="en-US" sz="2400" dirty="0" smtClean="0">
                <a:solidFill>
                  <a:schemeClr val="tx2"/>
                </a:solidFill>
              </a:rPr>
              <a:t>A conjunction of </a:t>
            </a:r>
            <a:r>
              <a:rPr lang="en-US" sz="2400" dirty="0" smtClean="0">
                <a:solidFill>
                  <a:schemeClr val="tx2"/>
                </a:solidFill>
              </a:rPr>
              <a:t>linear </a:t>
            </a:r>
            <a:r>
              <a:rPr lang="en-US" sz="2400" dirty="0" smtClean="0">
                <a:solidFill>
                  <a:schemeClr val="tx2"/>
                </a:solidFill>
              </a:rPr>
              <a:t>inequalities </a:t>
            </a:r>
            <a:r>
              <a:rPr lang="en-US" sz="2400" dirty="0" smtClean="0">
                <a:solidFill>
                  <a:schemeClr val="tx2"/>
                </a:solidFill>
              </a:rPr>
              <a:t>(over reals) is unsatisfiable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iff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we can derive </a:t>
            </a:r>
            <a:r>
              <a:rPr lang="en-US" sz="2400" b="1" dirty="0" smtClean="0">
                <a:solidFill>
                  <a:schemeClr val="tx2"/>
                </a:solidFill>
              </a:rPr>
              <a:t>1 &lt;= 0</a:t>
            </a:r>
            <a:r>
              <a:rPr lang="en-US" sz="2400" dirty="0" smtClean="0">
                <a:solidFill>
                  <a:schemeClr val="tx2"/>
                </a:solidFill>
              </a:rPr>
              <a:t> by performing the following operations</a:t>
            </a:r>
            <a:r>
              <a:rPr lang="en-US" sz="2400" dirty="0" smtClean="0">
                <a:solidFill>
                  <a:schemeClr val="tx2"/>
                </a:solidFill>
              </a:rPr>
              <a:t>: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the inequalities </a:t>
            </a:r>
            <a:r>
              <a:rPr lang="en-US" sz="2400" dirty="0">
                <a:solidFill>
                  <a:schemeClr val="tx2"/>
                </a:solidFill>
              </a:rPr>
              <a:t>by a non-negative </a:t>
            </a:r>
            <a:r>
              <a:rPr lang="en-US" sz="2400" dirty="0" smtClean="0">
                <a:solidFill>
                  <a:schemeClr val="tx2"/>
                </a:solidFill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two inequalities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(or subtracting) </a:t>
            </a:r>
            <a:r>
              <a:rPr lang="en-US" sz="2400" dirty="0" smtClean="0">
                <a:solidFill>
                  <a:schemeClr val="tx2"/>
                </a:solidFill>
              </a:rPr>
              <a:t>a </a:t>
            </a:r>
            <a:r>
              <a:rPr lang="en-US" sz="2400" dirty="0">
                <a:solidFill>
                  <a:schemeClr val="tx2"/>
                </a:solidFill>
              </a:rPr>
              <a:t>non-negative </a:t>
            </a:r>
            <a:r>
              <a:rPr lang="en-US" sz="2400" dirty="0" smtClean="0">
                <a:solidFill>
                  <a:schemeClr val="tx2"/>
                </a:solidFill>
              </a:rPr>
              <a:t>constant </a:t>
            </a:r>
            <a:r>
              <a:rPr lang="en-US" sz="2400" dirty="0" smtClean="0">
                <a:solidFill>
                  <a:schemeClr val="tx2"/>
                </a:solidFill>
              </a:rPr>
              <a:t>to one side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1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Coefficient Finding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2400" y="1524000"/>
                <a:ext cx="5626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≥0∧2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+3≤0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56262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7" r="-75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820971" y="1494624"/>
            <a:ext cx="315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Prove </a:t>
            </a:r>
            <a:r>
              <a:rPr lang="en-US" sz="2400" dirty="0" err="1" smtClean="0">
                <a:solidFill>
                  <a:schemeClr val="tx2"/>
                </a:solidFill>
              </a:rPr>
              <a:t>unsat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21831" y="2667000"/>
                <a:ext cx="438408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1" y="2667000"/>
                <a:ext cx="4384085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1113" b="-7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171933" y="1984449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6188" y="260236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by unknown non-negative values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258784" y="152499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1733" y="4605491"/>
                <a:ext cx="67798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3" y="4605491"/>
                <a:ext cx="67798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79" r="-71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2171933" y="392654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3438" y="3926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6112" y="5760570"/>
                <a:ext cx="816589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≥0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" y="5760570"/>
                <a:ext cx="8165890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2171933" y="505556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8019" y="5151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an unknown non-</a:t>
            </a:r>
            <a:r>
              <a:rPr lang="en-US" sz="2400" dirty="0" err="1" smtClean="0">
                <a:solidFill>
                  <a:schemeClr val="tx2"/>
                </a:solidFill>
              </a:rPr>
              <a:t>neg</a:t>
            </a:r>
            <a:r>
              <a:rPr lang="en-US" sz="2400" dirty="0" smtClean="0">
                <a:solidFill>
                  <a:schemeClr val="tx2"/>
                </a:solidFill>
              </a:rPr>
              <a:t> value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51872" y="61806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Equate to 1 &lt;= 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0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/>
      <p:bldP spid="16" grpId="0"/>
      <p:bldP spid="18" grpId="0" animBg="1"/>
      <p:bldP spid="19" grpId="0"/>
      <p:bldP spid="20" grpId="0"/>
      <p:bldP spid="25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Coefficient Finding </a:t>
            </a:r>
            <a:r>
              <a:rPr lang="en-US" dirty="0" smtClean="0"/>
              <a:t>[Cont.]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85841" y="1628075"/>
                <a:ext cx="76179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≥0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1" y="1628075"/>
                <a:ext cx="7617919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45940" y="3581400"/>
            <a:ext cx="3278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Every solution for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constraints will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make the inequalities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9765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710203" y="3581400"/>
                <a:ext cx="2098715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3" y="3581400"/>
                <a:ext cx="2098715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581" r="-290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941771" y="396240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41930" y="586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905000" y="5543253"/>
                <a:ext cx="3971097" cy="73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2 ,  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43253"/>
                <a:ext cx="3971097" cy="730136"/>
              </a:xfrm>
              <a:prstGeom prst="rect">
                <a:avLst/>
              </a:prstGeom>
              <a:blipFill rotWithShape="0"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4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23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Template-based </a:t>
            </a:r>
            <a:r>
              <a:rPr lang="en-US" dirty="0"/>
              <a:t>I</a:t>
            </a:r>
            <a:r>
              <a:rPr lang="en-US" dirty="0" smtClean="0"/>
              <a:t>nvariant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0"/>
                <a:ext cx="49714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" t="-1639" r="-73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70460" y="1212672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1" y="2667000"/>
                <a:ext cx="3157403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1351" r="-1158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171933" y="1984449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69988" y="27616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by unknown non-negative values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477793" y="1572413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3" y="4605491"/>
                <a:ext cx="57216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5" r="-53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own Arrow 17"/>
          <p:cNvSpPr/>
          <p:nvPr/>
        </p:nvSpPr>
        <p:spPr>
          <a:xfrm>
            <a:off x="2171933" y="3926547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3438" y="39265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the inequalities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" y="5760570"/>
                <a:ext cx="63988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62" r="-28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>
            <a:off x="2171933" y="505556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8019" y="51511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Adding an unknown non-</a:t>
            </a:r>
            <a:r>
              <a:rPr lang="en-US" sz="2400" dirty="0" err="1" smtClean="0">
                <a:solidFill>
                  <a:schemeClr val="tx2"/>
                </a:solidFill>
              </a:rPr>
              <a:t>neg</a:t>
            </a:r>
            <a:r>
              <a:rPr lang="en-US" sz="2400" dirty="0" smtClean="0">
                <a:solidFill>
                  <a:schemeClr val="tx2"/>
                </a:solidFill>
              </a:rPr>
              <a:t> value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2" y="6266243"/>
                <a:ext cx="135287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551872" y="61806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Equate to 1 &lt;= 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/>
      <p:bldP spid="16" grpId="0"/>
      <p:bldP spid="18" grpId="0" animBg="1"/>
      <p:bldP spid="19" grpId="0"/>
      <p:bldP spid="20" grpId="0"/>
      <p:bldP spid="25" grpId="0" animBg="1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Farkas</a:t>
            </a:r>
            <a:r>
              <a:rPr lang="en-US" dirty="0" smtClean="0"/>
              <a:t>’ Constraints [Cont.]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295400" y="1693188"/>
                <a:ext cx="6398803" cy="335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93188"/>
                <a:ext cx="6398803" cy="335756"/>
              </a:xfrm>
              <a:prstGeom prst="rect">
                <a:avLst/>
              </a:prstGeom>
              <a:blipFill rotWithShape="0">
                <a:blip r:embed="rId3"/>
                <a:stretch>
                  <a:fillRect l="-858" r="-286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≡−1≥0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0" y="2182073"/>
                <a:ext cx="1352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03" r="-540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45940" y="3581400"/>
            <a:ext cx="3278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Every solution for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constraints will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make the inequalities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589765" y="28194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03" y="3581400"/>
                <a:ext cx="198772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3374" r="-3067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4941771" y="396240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05000" y="5543253"/>
                <a:ext cx="3971097" cy="1090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0 ,  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43253"/>
                <a:ext cx="3971097" cy="1090940"/>
              </a:xfrm>
              <a:prstGeom prst="rect">
                <a:avLst/>
              </a:prstGeom>
              <a:blipFill rotWithShape="0">
                <a:blip r:embed="rId6"/>
                <a:stretch>
                  <a:fillRect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1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  <p:bldP spid="23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We had a formula of the form: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/>
              </a:p>
              <a:p>
                <a:r>
                  <a:rPr lang="en-US" sz="2400" dirty="0" smtClean="0"/>
                  <a:t>We wanted to find a value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that will make the implication hold for all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In other words, we are trying to find a satisfiable assignment for a quantified formula.</a:t>
                </a:r>
              </a:p>
              <a:p>
                <a:r>
                  <a:rPr lang="en-US" sz="2400" dirty="0" smtClean="0"/>
                  <a:t>Farkas’ Lemma converts it to </a:t>
                </a:r>
                <a:r>
                  <a:rPr lang="en-US" sz="2400" dirty="0" err="1" smtClean="0"/>
                  <a:t>satisfiability</a:t>
                </a:r>
                <a:r>
                  <a:rPr lang="en-US" sz="2400" dirty="0" smtClean="0"/>
                  <a:t> of quantifier-free non-linea</a:t>
                </a:r>
                <a:r>
                  <a:rPr lang="en-US" sz="2400" dirty="0"/>
                  <a:t>r</a:t>
                </a:r>
                <a:r>
                  <a:rPr lang="en-US" sz="2400" dirty="0" smtClean="0"/>
                  <a:t> real constraints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2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Farkas’ approach provides a way to find linear invariants for programs that</a:t>
            </a:r>
          </a:p>
          <a:p>
            <a:r>
              <a:rPr lang="en-US" sz="2400" dirty="0" smtClean="0"/>
              <a:t>are  disjunction free</a:t>
            </a:r>
          </a:p>
          <a:p>
            <a:r>
              <a:rPr lang="en-US" sz="2400" dirty="0" smtClean="0"/>
              <a:t>do not have functions</a:t>
            </a:r>
          </a:p>
          <a:p>
            <a:r>
              <a:rPr lang="en-US" sz="2400" dirty="0" smtClean="0"/>
              <a:t>do not have data structures</a:t>
            </a:r>
          </a:p>
          <a:p>
            <a:r>
              <a:rPr lang="en-US" sz="2400" dirty="0" smtClean="0"/>
              <a:t>do not have nonlinear arithmetic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We try to address these issues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1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348" y="1600200"/>
                <a:ext cx="8145162" cy="48006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53000" y="14478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‘a’ </a:t>
            </a:r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320146" y="17112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5438" y="2934058"/>
                <a:ext cx="72646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Naïve Approach: 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Conjoin Farkas’ constraints for </a:t>
                </a: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u</a:t>
                </a:r>
                <a:r>
                  <a:rPr lang="en-US" sz="2400" b="0" dirty="0" smtClean="0">
                    <a:solidFill>
                      <a:schemeClr val="tx2"/>
                    </a:solidFill>
                  </a:rPr>
                  <a:t>nsatisfying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8" y="2934058"/>
                <a:ext cx="7264629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5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53000" y="2906547"/>
            <a:ext cx="315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Exponential # of Nonlinear constraints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20146" y="3169954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91" y="3640598"/>
            <a:ext cx="806261" cy="11996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6447" y="5182031"/>
            <a:ext cx="604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xplore </a:t>
            </a:r>
            <a:r>
              <a:rPr lang="en-US" sz="2400" dirty="0" smtClean="0">
                <a:solidFill>
                  <a:schemeClr val="tx2"/>
                </a:solidFill>
              </a:rPr>
              <a:t>disjuncts using counter-examples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Counter-Example Guided Solving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191167"/>
                <a:ext cx="6172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1167"/>
                <a:ext cx="6172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>
            <a:off x="3924300" y="1652832"/>
            <a:ext cx="1" cy="864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5164" y="1674369"/>
            <a:ext cx="55120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Guess an assignment for </a:t>
            </a:r>
            <a:r>
              <a:rPr lang="en-US" sz="2200" i="1" dirty="0" err="1" smtClean="0">
                <a:solidFill>
                  <a:schemeClr val="accent2"/>
                </a:solidFill>
              </a:rPr>
              <a:t>a,b,c</a:t>
            </a:r>
            <a:endParaRPr lang="en-US" sz="2200" i="1" dirty="0" smtClean="0">
              <a:solidFill>
                <a:schemeClr val="accent2"/>
              </a:solidFill>
            </a:endParaRPr>
          </a:p>
          <a:p>
            <a:r>
              <a:rPr lang="en-US" sz="2200" i="1" dirty="0">
                <a:solidFill>
                  <a:schemeClr val="accent2"/>
                </a:solidFill>
              </a:rPr>
              <a:t>Pick a disjunct </a:t>
            </a:r>
            <a:r>
              <a:rPr lang="en-US" sz="2200" i="1" dirty="0" smtClean="0">
                <a:solidFill>
                  <a:schemeClr val="accent2"/>
                </a:solidFill>
              </a:rPr>
              <a:t>that is satisfiable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2200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371601" y="2517759"/>
                <a:ext cx="510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517759"/>
                <a:ext cx="5105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54" idx="0"/>
          </p:cNvCxnSpPr>
          <p:nvPr/>
        </p:nvCxnSpPr>
        <p:spPr>
          <a:xfrm>
            <a:off x="3924301" y="2979424"/>
            <a:ext cx="10992" cy="4267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851864" y="3406125"/>
                <a:ext cx="41668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     Generate </a:t>
                </a:r>
                <a:r>
                  <a:rPr lang="en-US" sz="2200" dirty="0" err="1" smtClean="0"/>
                  <a:t>Farkas</a:t>
                </a:r>
                <a:r>
                  <a:rPr lang="en-US" sz="2200" dirty="0" smtClean="0"/>
                  <a:t>’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 </a:t>
                </a:r>
                <a:r>
                  <a:rPr lang="en-US" sz="2200" dirty="0" smtClean="0"/>
                  <a:t>     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4" y="3406125"/>
                <a:ext cx="4166857" cy="769441"/>
              </a:xfrm>
              <a:prstGeom prst="rect">
                <a:avLst/>
              </a:prstGeom>
              <a:blipFill rotWithShape="0">
                <a:blip r:embed="rId5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851864" y="4325730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/>
              <a:t>   </a:t>
            </a:r>
            <a:endParaRPr lang="en-US" sz="2200" dirty="0" smtClean="0"/>
          </a:p>
        </p:txBody>
      </p:sp>
      <p:cxnSp>
        <p:nvCxnSpPr>
          <p:cNvPr id="30" name="Curved Connector 12"/>
          <p:cNvCxnSpPr>
            <a:stCxn id="54" idx="3"/>
            <a:endCxn id="31" idx="1"/>
          </p:cNvCxnSpPr>
          <p:nvPr/>
        </p:nvCxnSpPr>
        <p:spPr>
          <a:xfrm flipV="1">
            <a:off x="6018721" y="3790845"/>
            <a:ext cx="11136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32391" y="3606179"/>
            <a:ext cx="806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194471" y="3503403"/>
            <a:ext cx="8159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cxnSp>
        <p:nvCxnSpPr>
          <p:cNvPr id="35" name="Curved Connector 12"/>
          <p:cNvCxnSpPr>
            <a:stCxn id="27" idx="0"/>
            <a:endCxn id="37" idx="0"/>
          </p:cNvCxnSpPr>
          <p:nvPr/>
        </p:nvCxnSpPr>
        <p:spPr>
          <a:xfrm flipH="1">
            <a:off x="3935292" y="4325730"/>
            <a:ext cx="1" cy="488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663916" y="4813997"/>
                <a:ext cx="4542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16" y="4813997"/>
                <a:ext cx="454275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969159" y="4299713"/>
            <a:ext cx="37994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</a:p>
        </p:txBody>
      </p:sp>
      <p:cxnSp>
        <p:nvCxnSpPr>
          <p:cNvPr id="44" name="Curved Connector 12"/>
          <p:cNvCxnSpPr>
            <a:stCxn id="37" idx="2"/>
            <a:endCxn id="47" idx="0"/>
          </p:cNvCxnSpPr>
          <p:nvPr/>
        </p:nvCxnSpPr>
        <p:spPr>
          <a:xfrm>
            <a:off x="3935292" y="5275662"/>
            <a:ext cx="1" cy="361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851864" y="5636879"/>
                <a:ext cx="41668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 smtClean="0"/>
                  <a:t>     Generate </a:t>
                </a:r>
                <a:r>
                  <a:rPr lang="en-US" sz="2200" dirty="0" err="1" smtClean="0"/>
                  <a:t>Farkas</a:t>
                </a:r>
                <a:r>
                  <a:rPr lang="en-US" sz="2200" dirty="0" smtClean="0"/>
                  <a:t>’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/>
                  <a:t> </a:t>
                </a:r>
                <a:r>
                  <a:rPr lang="en-US" sz="2200" dirty="0" smtClean="0"/>
                  <a:t>     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64" y="5636879"/>
                <a:ext cx="4166857" cy="769441"/>
              </a:xfrm>
              <a:prstGeom prst="rect">
                <a:avLst/>
              </a:prstGeom>
              <a:blipFill rotWithShape="0">
                <a:blip r:embed="rId7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069953" y="5820725"/>
            <a:ext cx="8063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095207" y="5742728"/>
            <a:ext cx="81592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cxnSp>
        <p:nvCxnSpPr>
          <p:cNvPr id="59" name="Curved Connector 12"/>
          <p:cNvCxnSpPr>
            <a:stCxn id="58" idx="1"/>
            <a:endCxn id="58" idx="3"/>
          </p:cNvCxnSpPr>
          <p:nvPr/>
        </p:nvCxnSpPr>
        <p:spPr>
          <a:xfrm>
            <a:off x="6095207" y="6065894"/>
            <a:ext cx="8159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54" grpId="0"/>
      <p:bldP spid="27" grpId="0"/>
      <p:bldP spid="31" grpId="0"/>
      <p:bldP spid="32" grpId="0"/>
      <p:bldP spid="37" grpId="0"/>
      <p:bldP spid="20" grpId="0"/>
      <p:bldP spid="47" grpId="0"/>
      <p:bldP spid="48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3733800" cy="3276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while(*){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foo(x)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foo(y)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y=z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81600" y="1896533"/>
            <a:ext cx="3733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 =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0) x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x + foo(x-1)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//computes: x(x+1)/2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9800" y="5560367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How to create verification conditions 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= x + 1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y - 1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y&gt;=0 =&gt; x&lt;=n</a:t>
            </a:r>
          </a:p>
        </p:txBody>
      </p:sp>
    </p:spTree>
    <p:extLst>
      <p:ext uri="{BB962C8B-B14F-4D97-AF65-F5344CB8AC3E}">
        <p14:creationId xmlns:p14="http://schemas.microsoft.com/office/powerpoint/2010/main" val="17756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Successive Approximation of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12333"/>
            <a:ext cx="3733800" cy="2895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foo(x)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foo(y)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y=z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4724400"/>
                <a:ext cx="7239033" cy="1415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724400"/>
                <a:ext cx="7239033" cy="1415772"/>
              </a:xfrm>
              <a:prstGeom prst="rect">
                <a:avLst/>
              </a:prstGeom>
              <a:blipFill rotWithShape="0">
                <a:blip r:embed="rId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4199466"/>
            <a:ext cx="2040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Inductive case: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2760133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Treating ‘foo’ as </a:t>
            </a:r>
            <a:r>
              <a:rPr lang="en-US" sz="2400" b="1" dirty="0" smtClean="0">
                <a:solidFill>
                  <a:schemeClr val="tx2"/>
                </a:solidFill>
              </a:rPr>
              <a:t>uninterpreted function</a:t>
            </a:r>
            <a:r>
              <a:rPr lang="en-US" sz="2400" dirty="0" smtClean="0">
                <a:solidFill>
                  <a:schemeClr val="tx2"/>
                </a:solidFill>
              </a:rPr>
              <a:t> in the VC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521570" y="4011283"/>
            <a:ext cx="629728" cy="770473"/>
          </a:xfrm>
          <a:custGeom>
            <a:avLst/>
            <a:gdLst>
              <a:gd name="connsiteX0" fmla="*/ 629728 w 629728"/>
              <a:gd name="connsiteY0" fmla="*/ 0 h 770473"/>
              <a:gd name="connsiteX1" fmla="*/ 603849 w 629728"/>
              <a:gd name="connsiteY1" fmla="*/ 43132 h 770473"/>
              <a:gd name="connsiteX2" fmla="*/ 586596 w 629728"/>
              <a:gd name="connsiteY2" fmla="*/ 69011 h 770473"/>
              <a:gd name="connsiteX3" fmla="*/ 552090 w 629728"/>
              <a:gd name="connsiteY3" fmla="*/ 146649 h 770473"/>
              <a:gd name="connsiteX4" fmla="*/ 526211 w 629728"/>
              <a:gd name="connsiteY4" fmla="*/ 224287 h 770473"/>
              <a:gd name="connsiteX5" fmla="*/ 517585 w 629728"/>
              <a:gd name="connsiteY5" fmla="*/ 250166 h 770473"/>
              <a:gd name="connsiteX6" fmla="*/ 508958 w 629728"/>
              <a:gd name="connsiteY6" fmla="*/ 293298 h 770473"/>
              <a:gd name="connsiteX7" fmla="*/ 474453 w 629728"/>
              <a:gd name="connsiteY7" fmla="*/ 353683 h 770473"/>
              <a:gd name="connsiteX8" fmla="*/ 448573 w 629728"/>
              <a:gd name="connsiteY8" fmla="*/ 379562 h 770473"/>
              <a:gd name="connsiteX9" fmla="*/ 396815 w 629728"/>
              <a:gd name="connsiteY9" fmla="*/ 457200 h 770473"/>
              <a:gd name="connsiteX10" fmla="*/ 370936 w 629728"/>
              <a:gd name="connsiteY10" fmla="*/ 474453 h 770473"/>
              <a:gd name="connsiteX11" fmla="*/ 327804 w 629728"/>
              <a:gd name="connsiteY11" fmla="*/ 500332 h 770473"/>
              <a:gd name="connsiteX12" fmla="*/ 267419 w 629728"/>
              <a:gd name="connsiteY12" fmla="*/ 543464 h 770473"/>
              <a:gd name="connsiteX13" fmla="*/ 215660 w 629728"/>
              <a:gd name="connsiteY13" fmla="*/ 577970 h 770473"/>
              <a:gd name="connsiteX14" fmla="*/ 86264 w 629728"/>
              <a:gd name="connsiteY14" fmla="*/ 681487 h 770473"/>
              <a:gd name="connsiteX15" fmla="*/ 60385 w 629728"/>
              <a:gd name="connsiteY15" fmla="*/ 707366 h 770473"/>
              <a:gd name="connsiteX16" fmla="*/ 25879 w 629728"/>
              <a:gd name="connsiteY16" fmla="*/ 724619 h 770473"/>
              <a:gd name="connsiteX17" fmla="*/ 0 w 629728"/>
              <a:gd name="connsiteY17" fmla="*/ 741872 h 770473"/>
              <a:gd name="connsiteX18" fmla="*/ 8626 w 629728"/>
              <a:gd name="connsiteY18" fmla="*/ 715992 h 770473"/>
              <a:gd name="connsiteX19" fmla="*/ 25879 w 629728"/>
              <a:gd name="connsiteY19" fmla="*/ 767751 h 770473"/>
              <a:gd name="connsiteX20" fmla="*/ 51758 w 629728"/>
              <a:gd name="connsiteY20" fmla="*/ 759125 h 770473"/>
              <a:gd name="connsiteX21" fmla="*/ 163902 w 629728"/>
              <a:gd name="connsiteY21" fmla="*/ 767751 h 77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9728" h="770473">
                <a:moveTo>
                  <a:pt x="629728" y="0"/>
                </a:moveTo>
                <a:cubicBezTo>
                  <a:pt x="621102" y="14377"/>
                  <a:pt x="612735" y="28914"/>
                  <a:pt x="603849" y="43132"/>
                </a:cubicBezTo>
                <a:cubicBezTo>
                  <a:pt x="598354" y="51924"/>
                  <a:pt x="590807" y="59537"/>
                  <a:pt x="586596" y="69011"/>
                </a:cubicBezTo>
                <a:cubicBezTo>
                  <a:pt x="545533" y="161402"/>
                  <a:pt x="591136" y="88082"/>
                  <a:pt x="552090" y="146649"/>
                </a:cubicBezTo>
                <a:lnTo>
                  <a:pt x="526211" y="224287"/>
                </a:lnTo>
                <a:cubicBezTo>
                  <a:pt x="523336" y="232913"/>
                  <a:pt x="519368" y="241250"/>
                  <a:pt x="517585" y="250166"/>
                </a:cubicBezTo>
                <a:cubicBezTo>
                  <a:pt x="514709" y="264543"/>
                  <a:pt x="513595" y="279388"/>
                  <a:pt x="508958" y="293298"/>
                </a:cubicBezTo>
                <a:cubicBezTo>
                  <a:pt x="504271" y="307358"/>
                  <a:pt x="484969" y="341064"/>
                  <a:pt x="474453" y="353683"/>
                </a:cubicBezTo>
                <a:cubicBezTo>
                  <a:pt x="466643" y="363055"/>
                  <a:pt x="455893" y="369802"/>
                  <a:pt x="448573" y="379562"/>
                </a:cubicBezTo>
                <a:cubicBezTo>
                  <a:pt x="429911" y="404444"/>
                  <a:pt x="416510" y="433127"/>
                  <a:pt x="396815" y="457200"/>
                </a:cubicBezTo>
                <a:cubicBezTo>
                  <a:pt x="390250" y="465224"/>
                  <a:pt x="379728" y="468958"/>
                  <a:pt x="370936" y="474453"/>
                </a:cubicBezTo>
                <a:cubicBezTo>
                  <a:pt x="356718" y="483339"/>
                  <a:pt x="342022" y="491446"/>
                  <a:pt x="327804" y="500332"/>
                </a:cubicBezTo>
                <a:cubicBezTo>
                  <a:pt x="290404" y="523707"/>
                  <a:pt x="309605" y="513934"/>
                  <a:pt x="267419" y="543464"/>
                </a:cubicBezTo>
                <a:cubicBezTo>
                  <a:pt x="250432" y="555355"/>
                  <a:pt x="231852" y="565017"/>
                  <a:pt x="215660" y="577970"/>
                </a:cubicBezTo>
                <a:cubicBezTo>
                  <a:pt x="172528" y="612476"/>
                  <a:pt x="125322" y="642429"/>
                  <a:pt x="86264" y="681487"/>
                </a:cubicBezTo>
                <a:cubicBezTo>
                  <a:pt x="77638" y="690113"/>
                  <a:pt x="70312" y="700275"/>
                  <a:pt x="60385" y="707366"/>
                </a:cubicBezTo>
                <a:cubicBezTo>
                  <a:pt x="49921" y="714840"/>
                  <a:pt x="37044" y="718239"/>
                  <a:pt x="25879" y="724619"/>
                </a:cubicBezTo>
                <a:cubicBezTo>
                  <a:pt x="16877" y="729763"/>
                  <a:pt x="8626" y="736121"/>
                  <a:pt x="0" y="741872"/>
                </a:cubicBezTo>
                <a:lnTo>
                  <a:pt x="8626" y="715992"/>
                </a:lnTo>
                <a:cubicBezTo>
                  <a:pt x="28080" y="579826"/>
                  <a:pt x="5507" y="706635"/>
                  <a:pt x="25879" y="767751"/>
                </a:cubicBezTo>
                <a:cubicBezTo>
                  <a:pt x="28754" y="776377"/>
                  <a:pt x="43132" y="762000"/>
                  <a:pt x="51758" y="759125"/>
                </a:cubicBezTo>
                <a:cubicBezTo>
                  <a:pt x="158141" y="767990"/>
                  <a:pt x="120650" y="767751"/>
                  <a:pt x="163902" y="7677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227608" y="4071668"/>
            <a:ext cx="2165238" cy="1251869"/>
          </a:xfrm>
          <a:custGeom>
            <a:avLst/>
            <a:gdLst>
              <a:gd name="connsiteX0" fmla="*/ 1923690 w 2165238"/>
              <a:gd name="connsiteY0" fmla="*/ 0 h 1251869"/>
              <a:gd name="connsiteX1" fmla="*/ 1984075 w 2165238"/>
              <a:gd name="connsiteY1" fmla="*/ 103517 h 1251869"/>
              <a:gd name="connsiteX2" fmla="*/ 1992701 w 2165238"/>
              <a:gd name="connsiteY2" fmla="*/ 138023 h 1251869"/>
              <a:gd name="connsiteX3" fmla="*/ 2018581 w 2165238"/>
              <a:gd name="connsiteY3" fmla="*/ 189781 h 1251869"/>
              <a:gd name="connsiteX4" fmla="*/ 2053086 w 2165238"/>
              <a:gd name="connsiteY4" fmla="*/ 284672 h 1251869"/>
              <a:gd name="connsiteX5" fmla="*/ 2070339 w 2165238"/>
              <a:gd name="connsiteY5" fmla="*/ 362309 h 1251869"/>
              <a:gd name="connsiteX6" fmla="*/ 2096218 w 2165238"/>
              <a:gd name="connsiteY6" fmla="*/ 422694 h 1251869"/>
              <a:gd name="connsiteX7" fmla="*/ 2113471 w 2165238"/>
              <a:gd name="connsiteY7" fmla="*/ 483079 h 1251869"/>
              <a:gd name="connsiteX8" fmla="*/ 2130724 w 2165238"/>
              <a:gd name="connsiteY8" fmla="*/ 526211 h 1251869"/>
              <a:gd name="connsiteX9" fmla="*/ 2147977 w 2165238"/>
              <a:gd name="connsiteY9" fmla="*/ 612475 h 1251869"/>
              <a:gd name="connsiteX10" fmla="*/ 2156603 w 2165238"/>
              <a:gd name="connsiteY10" fmla="*/ 638355 h 1251869"/>
              <a:gd name="connsiteX11" fmla="*/ 2165230 w 2165238"/>
              <a:gd name="connsiteY11" fmla="*/ 707366 h 1251869"/>
              <a:gd name="connsiteX12" fmla="*/ 2147977 w 2165238"/>
              <a:gd name="connsiteY12" fmla="*/ 845389 h 1251869"/>
              <a:gd name="connsiteX13" fmla="*/ 2139350 w 2165238"/>
              <a:gd name="connsiteY13" fmla="*/ 879894 h 1251869"/>
              <a:gd name="connsiteX14" fmla="*/ 2113471 w 2165238"/>
              <a:gd name="connsiteY14" fmla="*/ 940279 h 1251869"/>
              <a:gd name="connsiteX15" fmla="*/ 2087592 w 2165238"/>
              <a:gd name="connsiteY15" fmla="*/ 966158 h 1251869"/>
              <a:gd name="connsiteX16" fmla="*/ 2061713 w 2165238"/>
              <a:gd name="connsiteY16" fmla="*/ 1000664 h 1251869"/>
              <a:gd name="connsiteX17" fmla="*/ 1992701 w 2165238"/>
              <a:gd name="connsiteY17" fmla="*/ 1035170 h 1251869"/>
              <a:gd name="connsiteX18" fmla="*/ 1949569 w 2165238"/>
              <a:gd name="connsiteY18" fmla="*/ 1061049 h 1251869"/>
              <a:gd name="connsiteX19" fmla="*/ 1716656 w 2165238"/>
              <a:gd name="connsiteY19" fmla="*/ 1104181 h 1251869"/>
              <a:gd name="connsiteX20" fmla="*/ 1621766 w 2165238"/>
              <a:gd name="connsiteY20" fmla="*/ 1121434 h 1251869"/>
              <a:gd name="connsiteX21" fmla="*/ 854015 w 2165238"/>
              <a:gd name="connsiteY21" fmla="*/ 1112807 h 1251869"/>
              <a:gd name="connsiteX22" fmla="*/ 577969 w 2165238"/>
              <a:gd name="connsiteY22" fmla="*/ 1104181 h 1251869"/>
              <a:gd name="connsiteX23" fmla="*/ 250166 w 2165238"/>
              <a:gd name="connsiteY23" fmla="*/ 1112807 h 1251869"/>
              <a:gd name="connsiteX24" fmla="*/ 189781 w 2165238"/>
              <a:gd name="connsiteY24" fmla="*/ 1130060 h 1251869"/>
              <a:gd name="connsiteX25" fmla="*/ 129396 w 2165238"/>
              <a:gd name="connsiteY25" fmla="*/ 1155940 h 1251869"/>
              <a:gd name="connsiteX26" fmla="*/ 51758 w 2165238"/>
              <a:gd name="connsiteY26" fmla="*/ 1190445 h 1251869"/>
              <a:gd name="connsiteX27" fmla="*/ 25879 w 2165238"/>
              <a:gd name="connsiteY27" fmla="*/ 1199072 h 1251869"/>
              <a:gd name="connsiteX28" fmla="*/ 0 w 2165238"/>
              <a:gd name="connsiteY28" fmla="*/ 1207698 h 1251869"/>
              <a:gd name="connsiteX29" fmla="*/ 60384 w 2165238"/>
              <a:gd name="connsiteY29" fmla="*/ 1138687 h 1251869"/>
              <a:gd name="connsiteX30" fmla="*/ 77637 w 2165238"/>
              <a:gd name="connsiteY30" fmla="*/ 1112807 h 1251869"/>
              <a:gd name="connsiteX31" fmla="*/ 43132 w 2165238"/>
              <a:gd name="connsiteY31" fmla="*/ 1155940 h 1251869"/>
              <a:gd name="connsiteX32" fmla="*/ 0 w 2165238"/>
              <a:gd name="connsiteY32" fmla="*/ 1190445 h 1251869"/>
              <a:gd name="connsiteX33" fmla="*/ 34505 w 2165238"/>
              <a:gd name="connsiteY33" fmla="*/ 1216324 h 1251869"/>
              <a:gd name="connsiteX34" fmla="*/ 146649 w 2165238"/>
              <a:gd name="connsiteY34" fmla="*/ 1242204 h 1251869"/>
              <a:gd name="connsiteX35" fmla="*/ 224286 w 2165238"/>
              <a:gd name="connsiteY35" fmla="*/ 1250830 h 125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65238" h="1251869">
                <a:moveTo>
                  <a:pt x="1923690" y="0"/>
                </a:moveTo>
                <a:cubicBezTo>
                  <a:pt x="1950003" y="39469"/>
                  <a:pt x="1966498" y="59574"/>
                  <a:pt x="1984075" y="103517"/>
                </a:cubicBezTo>
                <a:cubicBezTo>
                  <a:pt x="1988478" y="114525"/>
                  <a:pt x="1988298" y="127015"/>
                  <a:pt x="1992701" y="138023"/>
                </a:cubicBezTo>
                <a:cubicBezTo>
                  <a:pt x="1999865" y="155933"/>
                  <a:pt x="2011656" y="171778"/>
                  <a:pt x="2018581" y="189781"/>
                </a:cubicBezTo>
                <a:cubicBezTo>
                  <a:pt x="2070556" y="324913"/>
                  <a:pt x="2007313" y="193121"/>
                  <a:pt x="2053086" y="284672"/>
                </a:cubicBezTo>
                <a:cubicBezTo>
                  <a:pt x="2058837" y="310551"/>
                  <a:pt x="2062432" y="337005"/>
                  <a:pt x="2070339" y="362309"/>
                </a:cubicBezTo>
                <a:cubicBezTo>
                  <a:pt x="2076871" y="383211"/>
                  <a:pt x="2088853" y="402071"/>
                  <a:pt x="2096218" y="422694"/>
                </a:cubicBezTo>
                <a:cubicBezTo>
                  <a:pt x="2103259" y="442408"/>
                  <a:pt x="2106851" y="463219"/>
                  <a:pt x="2113471" y="483079"/>
                </a:cubicBezTo>
                <a:cubicBezTo>
                  <a:pt x="2118368" y="497769"/>
                  <a:pt x="2125827" y="511521"/>
                  <a:pt x="2130724" y="526211"/>
                </a:cubicBezTo>
                <a:cubicBezTo>
                  <a:pt x="2142179" y="560575"/>
                  <a:pt x="2139486" y="574265"/>
                  <a:pt x="2147977" y="612475"/>
                </a:cubicBezTo>
                <a:cubicBezTo>
                  <a:pt x="2149950" y="621352"/>
                  <a:pt x="2153728" y="629728"/>
                  <a:pt x="2156603" y="638355"/>
                </a:cubicBezTo>
                <a:cubicBezTo>
                  <a:pt x="2159479" y="661359"/>
                  <a:pt x="2165230" y="684183"/>
                  <a:pt x="2165230" y="707366"/>
                </a:cubicBezTo>
                <a:cubicBezTo>
                  <a:pt x="2165230" y="838140"/>
                  <a:pt x="2166196" y="781621"/>
                  <a:pt x="2147977" y="845389"/>
                </a:cubicBezTo>
                <a:cubicBezTo>
                  <a:pt x="2144720" y="856789"/>
                  <a:pt x="2142607" y="868494"/>
                  <a:pt x="2139350" y="879894"/>
                </a:cubicBezTo>
                <a:cubicBezTo>
                  <a:pt x="2133985" y="898670"/>
                  <a:pt x="2124428" y="924939"/>
                  <a:pt x="2113471" y="940279"/>
                </a:cubicBezTo>
                <a:cubicBezTo>
                  <a:pt x="2106380" y="950206"/>
                  <a:pt x="2095531" y="956895"/>
                  <a:pt x="2087592" y="966158"/>
                </a:cubicBezTo>
                <a:cubicBezTo>
                  <a:pt x="2078235" y="977074"/>
                  <a:pt x="2073341" y="992208"/>
                  <a:pt x="2061713" y="1000664"/>
                </a:cubicBezTo>
                <a:cubicBezTo>
                  <a:pt x="2040913" y="1015791"/>
                  <a:pt x="2015346" y="1022977"/>
                  <a:pt x="1992701" y="1035170"/>
                </a:cubicBezTo>
                <a:cubicBezTo>
                  <a:pt x="1977938" y="1043119"/>
                  <a:pt x="1965835" y="1056982"/>
                  <a:pt x="1949569" y="1061049"/>
                </a:cubicBezTo>
                <a:cubicBezTo>
                  <a:pt x="1872969" y="1080199"/>
                  <a:pt x="1794307" y="1089877"/>
                  <a:pt x="1716656" y="1104181"/>
                </a:cubicBezTo>
                <a:lnTo>
                  <a:pt x="1621766" y="1121434"/>
                </a:lnTo>
                <a:lnTo>
                  <a:pt x="854015" y="1112807"/>
                </a:lnTo>
                <a:cubicBezTo>
                  <a:pt x="761967" y="1111286"/>
                  <a:pt x="670029" y="1104181"/>
                  <a:pt x="577969" y="1104181"/>
                </a:cubicBezTo>
                <a:cubicBezTo>
                  <a:pt x="468664" y="1104181"/>
                  <a:pt x="359434" y="1109932"/>
                  <a:pt x="250166" y="1112807"/>
                </a:cubicBezTo>
                <a:cubicBezTo>
                  <a:pt x="239115" y="1115570"/>
                  <a:pt x="202154" y="1123874"/>
                  <a:pt x="189781" y="1130060"/>
                </a:cubicBezTo>
                <a:cubicBezTo>
                  <a:pt x="130204" y="1159848"/>
                  <a:pt x="201212" y="1137985"/>
                  <a:pt x="129396" y="1155940"/>
                </a:cubicBezTo>
                <a:cubicBezTo>
                  <a:pt x="88384" y="1183280"/>
                  <a:pt x="113354" y="1169912"/>
                  <a:pt x="51758" y="1190445"/>
                </a:cubicBezTo>
                <a:lnTo>
                  <a:pt x="25879" y="1199072"/>
                </a:lnTo>
                <a:lnTo>
                  <a:pt x="0" y="1207698"/>
                </a:lnTo>
                <a:cubicBezTo>
                  <a:pt x="43131" y="1178943"/>
                  <a:pt x="20128" y="1199071"/>
                  <a:pt x="60384" y="1138687"/>
                </a:cubicBezTo>
                <a:lnTo>
                  <a:pt x="77637" y="1112807"/>
                </a:lnTo>
                <a:cubicBezTo>
                  <a:pt x="59747" y="1184371"/>
                  <a:pt x="85672" y="1121907"/>
                  <a:pt x="43132" y="1155940"/>
                </a:cubicBezTo>
                <a:cubicBezTo>
                  <a:pt x="-12607" y="1200532"/>
                  <a:pt x="65045" y="1168764"/>
                  <a:pt x="0" y="1190445"/>
                </a:cubicBezTo>
                <a:cubicBezTo>
                  <a:pt x="11502" y="1199071"/>
                  <a:pt x="21646" y="1209894"/>
                  <a:pt x="34505" y="1216324"/>
                </a:cubicBezTo>
                <a:cubicBezTo>
                  <a:pt x="72397" y="1235270"/>
                  <a:pt x="105331" y="1236301"/>
                  <a:pt x="146649" y="1242204"/>
                </a:cubicBezTo>
                <a:cubicBezTo>
                  <a:pt x="188895" y="1256286"/>
                  <a:pt x="163435" y="1250830"/>
                  <a:pt x="224286" y="12508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VCs by </a:t>
            </a:r>
            <a:r>
              <a:rPr lang="en-US" dirty="0" err="1" smtClean="0"/>
              <a:t>Inlining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3733800"/>
                <a:ext cx="6732420" cy="2180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sz="22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𝐟𝐨𝐨</m:t>
                          </m:r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𝐟𝐨𝐨</m:t>
                          </m:r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733800"/>
                <a:ext cx="6732420" cy="2180084"/>
              </a:xfrm>
              <a:prstGeom prst="rect">
                <a:avLst/>
              </a:prstGeom>
              <a:blipFill rotWithShape="0">
                <a:blip r:embed="rId3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3400" y="3004877"/>
            <a:ext cx="2040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Inductive case: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5438" y="1358669"/>
            <a:ext cx="3733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 =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&lt;= 0) x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x + foo(x-1)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2196869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Treating all ‘foo’s as </a:t>
            </a:r>
            <a:r>
              <a:rPr lang="en-US" sz="2400" b="1" dirty="0" smtClean="0">
                <a:solidFill>
                  <a:schemeClr val="tx2"/>
                </a:solidFill>
              </a:rPr>
              <a:t>uninterpreted functions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parametric VC with UFs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1676400"/>
                <a:ext cx="6591228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foo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76400"/>
                <a:ext cx="6591228" cy="1046440"/>
              </a:xfrm>
              <a:prstGeom prst="rect">
                <a:avLst/>
              </a:prstGeom>
              <a:blipFill rotWithShape="0"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1167" y="4617367"/>
                <a:ext cx="6050246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200" dirty="0"/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7" y="4617367"/>
                <a:ext cx="6050246" cy="1046440"/>
              </a:xfrm>
              <a:prstGeom prst="rect">
                <a:avLst/>
              </a:prstGeom>
              <a:blipFill rotWithShape="0">
                <a:blip r:embed="rId4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7267" y="3200400"/>
                <a:ext cx="75714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For every pair,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foo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foo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 </a:t>
                </a:r>
                <a:endParaRPr lang="en-US" sz="2400" dirty="0" smtClean="0">
                  <a:solidFill>
                    <a:schemeClr val="tx2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We instantiate UF Axiom: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7" y="3200400"/>
                <a:ext cx="757149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20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 Example Guided Solving</a:t>
            </a:r>
            <a:br>
              <a:rPr lang="en-US" sz="4000" dirty="0" smtClean="0"/>
            </a:br>
            <a:r>
              <a:rPr lang="en-US" sz="4000" dirty="0" smtClean="0"/>
              <a:t> v2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5696" y="1191519"/>
                <a:ext cx="61484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6" y="1191519"/>
                <a:ext cx="6148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 flipH="1">
            <a:off x="3915164" y="1653184"/>
            <a:ext cx="4745" cy="866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5164" y="1674369"/>
            <a:ext cx="55120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Guess an assignment for </a:t>
            </a:r>
            <a:r>
              <a:rPr lang="en-US" sz="2200" i="1" dirty="0" err="1" smtClean="0">
                <a:solidFill>
                  <a:schemeClr val="accent2"/>
                </a:solidFill>
              </a:rPr>
              <a:t>a,b,c</a:t>
            </a:r>
            <a:endParaRPr lang="en-US" sz="2200" i="1" dirty="0" smtClean="0">
              <a:solidFill>
                <a:schemeClr val="accent2"/>
              </a:solidFill>
            </a:endParaRPr>
          </a:p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720384" y="2519550"/>
                <a:ext cx="43895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84" y="2519550"/>
                <a:ext cx="43895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1568" y="3536115"/>
                <a:ext cx="77674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≤0∧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⇔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" y="3536115"/>
                <a:ext cx="776744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43" idx="0"/>
          </p:cNvCxnSpPr>
          <p:nvPr/>
        </p:nvCxnSpPr>
        <p:spPr>
          <a:xfrm>
            <a:off x="3915164" y="2981215"/>
            <a:ext cx="20129" cy="554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2"/>
          <p:cNvCxnSpPr>
            <a:stCxn id="43" idx="2"/>
            <a:endCxn id="51" idx="0"/>
          </p:cNvCxnSpPr>
          <p:nvPr/>
        </p:nvCxnSpPr>
        <p:spPr>
          <a:xfrm flipH="1">
            <a:off x="3925228" y="3997780"/>
            <a:ext cx="10065" cy="664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72667" y="3021794"/>
            <a:ext cx="30580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solidFill>
                  <a:schemeClr val="accent2"/>
                </a:solidFill>
              </a:rPr>
              <a:t>Eliminate UF and ADTs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72667" y="4086229"/>
            <a:ext cx="52072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chemeClr val="accent2"/>
                </a:solidFill>
              </a:rPr>
              <a:t>Pick a disjunct that </a:t>
            </a:r>
            <a:r>
              <a:rPr lang="en-US" sz="2200" i="1" dirty="0" smtClean="0">
                <a:solidFill>
                  <a:schemeClr val="accent2"/>
                </a:solidFill>
              </a:rPr>
              <a:t>is satisfiable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92225" y="4662171"/>
                <a:ext cx="64660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≤0∧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5" y="4662171"/>
                <a:ext cx="646600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12"/>
          <p:cNvCxnSpPr>
            <a:stCxn id="51" idx="2"/>
            <a:endCxn id="54" idx="0"/>
          </p:cNvCxnSpPr>
          <p:nvPr/>
        </p:nvCxnSpPr>
        <p:spPr>
          <a:xfrm>
            <a:off x="3925228" y="5123836"/>
            <a:ext cx="10067" cy="498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51866" y="5622705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 </a:t>
            </a:r>
            <a:r>
              <a:rPr lang="en-US" sz="2200" i="1" dirty="0" smtClean="0"/>
              <a:t>  Solve for a, b, c (</a:t>
            </a:r>
            <a:r>
              <a:rPr lang="en-US" sz="2200" i="1" dirty="0" err="1" smtClean="0"/>
              <a:t>Farkas</a:t>
            </a:r>
            <a:r>
              <a:rPr lang="en-US" sz="2200" i="1" dirty="0" smtClean="0"/>
              <a:t>’ Lemma)</a:t>
            </a:r>
          </a:p>
        </p:txBody>
      </p:sp>
      <p:cxnSp>
        <p:nvCxnSpPr>
          <p:cNvPr id="55" name="Curved Connector 12"/>
          <p:cNvCxnSpPr>
            <a:stCxn id="54" idx="3"/>
            <a:endCxn id="56" idx="1"/>
          </p:cNvCxnSpPr>
          <p:nvPr/>
        </p:nvCxnSpPr>
        <p:spPr>
          <a:xfrm flipV="1">
            <a:off x="6018723" y="5838148"/>
            <a:ext cx="10948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3538" y="5653482"/>
            <a:ext cx="80631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099605" y="5514982"/>
            <a:ext cx="81592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93217" y="5888070"/>
            <a:ext cx="10167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/>
              <a:t>Next guess</a:t>
            </a:r>
            <a:endParaRPr lang="en-US" i="1" dirty="0"/>
          </a:p>
        </p:txBody>
      </p:sp>
      <p:cxnSp>
        <p:nvCxnSpPr>
          <p:cNvPr id="80" name="Elbow Connector 79"/>
          <p:cNvCxnSpPr>
            <a:stCxn id="54" idx="1"/>
            <a:endCxn id="42" idx="1"/>
          </p:cNvCxnSpPr>
          <p:nvPr/>
        </p:nvCxnSpPr>
        <p:spPr>
          <a:xfrm rot="10800000">
            <a:off x="1720384" y="2750383"/>
            <a:ext cx="131482" cy="3087766"/>
          </a:xfrm>
          <a:prstGeom prst="bentConnector3">
            <a:avLst>
              <a:gd name="adj1" fmla="val 12944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43" grpId="0"/>
      <p:bldP spid="49" grpId="0"/>
      <p:bldP spid="50" grpId="0"/>
      <p:bldP spid="51" grpId="0"/>
      <p:bldP spid="54" grpId="0"/>
      <p:bldP spid="56" grpId="0"/>
      <p:bldP spid="57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ADTs: Algebraic Data Types</a:t>
            </a:r>
            <a:endParaRPr lang="en-US" sz="41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438" y="1600200"/>
            <a:ext cx="86023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sealed abstract class List</a:t>
            </a:r>
          </a:p>
          <a:p>
            <a:pPr marL="1143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Cons(head: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tail: List) extends List</a:t>
            </a:r>
          </a:p>
          <a:p>
            <a:pPr marL="11430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Nil() extends List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905" y="3810000"/>
            <a:ext cx="86023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sealed abstract class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marL="1143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Node(left: Tree, value: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right: Tree)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extends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marL="11430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Leaf() extends Tree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Completeness for ADTs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ADTs </a:t>
            </a:r>
            <a:r>
              <a:rPr lang="en-US" sz="2800" dirty="0"/>
              <a:t>are more than </a:t>
            </a:r>
            <a:r>
              <a:rPr lang="en-US" sz="2800" i="1" dirty="0"/>
              <a:t>Injective Functions</a:t>
            </a:r>
          </a:p>
          <a:p>
            <a:pPr marL="114300" indent="0">
              <a:buNone/>
            </a:pPr>
            <a:r>
              <a:rPr lang="en-US" sz="2800" dirty="0" smtClean="0"/>
              <a:t>Yet, it suffices to instantiate only Injectivity axiom</a:t>
            </a:r>
          </a:p>
          <a:p>
            <a:pPr marL="114300" indent="0">
              <a:buNone/>
            </a:pPr>
            <a:r>
              <a:rPr lang="en-US" sz="2800" dirty="0" smtClean="0"/>
              <a:t>Completeness </a:t>
            </a:r>
            <a:r>
              <a:rPr lang="en-US" sz="2800" dirty="0"/>
              <a:t>is </a:t>
            </a:r>
            <a:r>
              <a:rPr lang="en-US" sz="2800" dirty="0" smtClean="0"/>
              <a:t>preserved </a:t>
            </a:r>
          </a:p>
          <a:p>
            <a:pPr lvl="1"/>
            <a:r>
              <a:rPr lang="en-US" sz="2400" dirty="0" smtClean="0"/>
              <a:t>Proved in technical report </a:t>
            </a:r>
            <a:r>
              <a:rPr lang="en-US" sz="2400" dirty="0" smtClean="0">
                <a:hlinkClick r:id="rId3"/>
              </a:rPr>
              <a:t>http://infoscience.epfl.ch/record/190578</a:t>
            </a:r>
          </a:p>
          <a:p>
            <a:pPr lvl="1"/>
            <a:r>
              <a:rPr lang="en-US" sz="2600" dirty="0" smtClean="0"/>
              <a:t>Two key reasons</a:t>
            </a:r>
          </a:p>
          <a:p>
            <a:pPr lvl="2"/>
            <a:r>
              <a:rPr lang="en-US" sz="2200" dirty="0" smtClean="0"/>
              <a:t>Assignments to holes do not affect the shapes of ADTs </a:t>
            </a:r>
          </a:p>
          <a:p>
            <a:pPr lvl="2"/>
            <a:r>
              <a:rPr lang="en-US" sz="2200" dirty="0" smtClean="0"/>
              <a:t>Elimination is performed on a satisfiable disjunct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783238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 nontrivial result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969933" y="2783238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Application to Resource Bounds Inference </a:t>
            </a:r>
            <a:endParaRPr lang="en-US" sz="41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specify resource bounds as </a:t>
            </a:r>
            <a:r>
              <a:rPr lang="en-US" sz="2400" i="1" dirty="0"/>
              <a:t>templates </a:t>
            </a:r>
            <a:r>
              <a:rPr lang="en-US" sz="2400" dirty="0"/>
              <a:t>: expressions with numerical holes </a:t>
            </a:r>
          </a:p>
          <a:p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342900" lvl="1">
              <a:buClr>
                <a:schemeClr val="accent1"/>
              </a:buClr>
            </a:pPr>
            <a:endParaRPr lang="en-US" sz="2400" i="1" dirty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endParaRPr lang="en-US" sz="2400" b="1" i="1" dirty="0" smtClean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r>
              <a:rPr lang="en-US" sz="2400" b="1" i="1" dirty="0" smtClean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b="1" i="1" dirty="0">
                <a:solidFill>
                  <a:srgbClr val="00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are numerical holes</a:t>
            </a:r>
          </a:p>
          <a:p>
            <a:pPr marL="708660" lvl="2">
              <a:buClr>
                <a:schemeClr val="accent1"/>
              </a:buClr>
            </a:pPr>
            <a:r>
              <a:rPr lang="en-US" sz="2400" i="1" dirty="0">
                <a:solidFill>
                  <a:srgbClr val="000000"/>
                </a:solidFill>
              </a:rPr>
              <a:t>size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i="1" dirty="0">
                <a:solidFill>
                  <a:srgbClr val="000000"/>
                </a:solidFill>
              </a:rPr>
              <a:t>height</a:t>
            </a:r>
            <a:r>
              <a:rPr lang="en-US" sz="2400" dirty="0">
                <a:solidFill>
                  <a:srgbClr val="000000"/>
                </a:solidFill>
              </a:rPr>
              <a:t> are recursive functions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28194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Tree):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*size(t)+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parallel-time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*height(t)+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</a:p>
        </p:txBody>
      </p:sp>
    </p:spTree>
    <p:extLst>
      <p:ext uri="{BB962C8B-B14F-4D97-AF65-F5344CB8AC3E}">
        <p14:creationId xmlns:p14="http://schemas.microsoft.com/office/powerpoint/2010/main" val="19186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Infer values for the numerical holes such that</a:t>
            </a:r>
            <a:endParaRPr lang="en-US" sz="3000" dirty="0" smtClean="0"/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values yield a valid bound for the resource</a:t>
            </a:r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bound is as </a:t>
            </a:r>
            <a:r>
              <a:rPr lang="en-US" sz="2800" i="1" dirty="0" smtClean="0"/>
              <a:t>strong </a:t>
            </a:r>
            <a:r>
              <a:rPr lang="en-US" sz="2800" dirty="0" smtClean="0"/>
              <a:t>as possible</a:t>
            </a:r>
            <a:r>
              <a:rPr lang="en-US" sz="2800" i="1" dirty="0" smtClean="0"/>
              <a:t> </a:t>
            </a:r>
            <a:r>
              <a:rPr lang="en-US" sz="2800" dirty="0" smtClean="0"/>
              <a:t>for the given template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1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a*height(t)+b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(t)+b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a*rightHeight(t.left)+b</a:t>
                          </a:r>
                          <a:endParaRPr lang="en-US" sz="2400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</a:t>
                          </a:r>
                          <a:r>
                            <a:rPr lang="en-US" sz="2400" i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(h)+c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a*size(l)*size(l)+b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321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321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321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321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321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Example Programs </a:t>
            </a:r>
            <a:r>
              <a:rPr lang="en-US" dirty="0"/>
              <a:t>&amp;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145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*height(t)+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en-US" sz="24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178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96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44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rightHeight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t.left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2400" b="1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70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31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22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*size(l)*size(l)+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214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214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214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214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214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Bounds Inferred by the Tool</a:t>
            </a:r>
          </a:p>
        </p:txBody>
      </p:sp>
    </p:spTree>
    <p:extLst>
      <p:ext uri="{BB962C8B-B14F-4D97-AF65-F5344CB8AC3E}">
        <p14:creationId xmlns:p14="http://schemas.microsoft.com/office/powerpoint/2010/main" val="18963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Invariants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n+1</a:t>
                </a:r>
                <a:endPara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</a:t>
                </a:r>
                <a:r>
                  <a:rPr lang="en-US" sz="28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69992" y="2590800"/>
            <a:ext cx="52050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initially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at the start of the loop</a:t>
            </a:r>
          </a:p>
          <a:p>
            <a:r>
              <a:rPr lang="en-US" sz="2400" dirty="0" smtClean="0"/>
              <a:t>                                    =&gt;</a:t>
            </a:r>
          </a:p>
          <a:p>
            <a:r>
              <a:rPr lang="en-US" sz="2400" dirty="0" smtClean="0"/>
              <a:t>     invariant holds at the end of the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7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4479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1846" y="1123267"/>
            <a:ext cx="203862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Instrumentation phase 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226354" y="2203492"/>
            <a:ext cx="1849609" cy="47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VC Generation</a:t>
            </a:r>
            <a:endParaRPr lang="en-US" sz="2000" dirty="0"/>
          </a:p>
        </p:txBody>
      </p:sp>
      <p:cxnSp>
        <p:nvCxnSpPr>
          <p:cNvPr id="13" name="Curved Connector 12"/>
          <p:cNvCxnSpPr>
            <a:stCxn id="8" idx="2"/>
            <a:endCxn id="9" idx="0"/>
          </p:cNvCxnSpPr>
          <p:nvPr/>
        </p:nvCxnSpPr>
        <p:spPr>
          <a:xfrm>
            <a:off x="4151158" y="1732867"/>
            <a:ext cx="1" cy="470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7345" y="946692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bound inference to </a:t>
            </a:r>
          </a:p>
          <a:p>
            <a:r>
              <a:rPr lang="en-US" i="1" dirty="0" smtClean="0"/>
              <a:t>inductive invariant</a:t>
            </a:r>
            <a:r>
              <a:rPr lang="en-US" dirty="0" smtClean="0"/>
              <a:t>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</a:p>
              <a:p>
                <a:r>
                  <a:rPr lang="en-US" sz="2400" i="1" dirty="0" smtClean="0"/>
                  <a:t>free </a:t>
                </a:r>
                <a:r>
                  <a:rPr lang="en-US" sz="2400" i="1" dirty="0" err="1" smtClean="0"/>
                  <a:t>vars</a:t>
                </a:r>
                <a:r>
                  <a:rPr lang="en-US" sz="2400" i="1" dirty="0" smtClean="0"/>
                  <a:t>, uninterpreted functions and ADTs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863" t="-4061" r="-229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9" idx="2"/>
            <a:endCxn id="16" idx="0"/>
          </p:cNvCxnSpPr>
          <p:nvPr/>
        </p:nvCxnSpPr>
        <p:spPr>
          <a:xfrm flipH="1">
            <a:off x="4151158" y="2681131"/>
            <a:ext cx="1" cy="4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07218" y="4912767"/>
            <a:ext cx="1936144" cy="90420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Minimization of solutions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2065975" y="4954968"/>
            <a:ext cx="2170106" cy="9445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Elimination of </a:t>
            </a:r>
          </a:p>
          <a:p>
            <a:pPr algn="ctr"/>
            <a:r>
              <a:rPr lang="en-US" sz="2400" dirty="0" smtClean="0"/>
              <a:t>UF + ADT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52195" y="4954968"/>
            <a:ext cx="1951815" cy="95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Instantiation of Axioms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3074970" y="3096548"/>
            <a:ext cx="21523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Counter-example </a:t>
            </a:r>
            <a:r>
              <a:rPr lang="en-US" sz="2000" dirty="0"/>
              <a:t>g</a:t>
            </a:r>
            <a:r>
              <a:rPr lang="en-US" sz="2000" dirty="0" smtClean="0"/>
              <a:t>uided </a:t>
            </a:r>
            <a:r>
              <a:rPr lang="en-US" sz="2000" dirty="0"/>
              <a:t>S</a:t>
            </a:r>
            <a:r>
              <a:rPr lang="en-US" sz="2000" dirty="0" smtClean="0"/>
              <a:t>olving</a:t>
            </a:r>
            <a:endParaRPr lang="en-US" sz="2000" dirty="0"/>
          </a:p>
        </p:txBody>
      </p:sp>
      <p:cxnSp>
        <p:nvCxnSpPr>
          <p:cNvPr id="40" name="Curved Connector 39"/>
          <p:cNvCxnSpPr>
            <a:stCxn id="16" idx="2"/>
            <a:endCxn id="27" idx="0"/>
          </p:cNvCxnSpPr>
          <p:nvPr/>
        </p:nvCxnSpPr>
        <p:spPr>
          <a:xfrm rot="5400000">
            <a:off x="2079521" y="2883331"/>
            <a:ext cx="1020220" cy="312305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0"/>
            <a:endCxn id="49" idx="0"/>
          </p:cNvCxnSpPr>
          <p:nvPr/>
        </p:nvCxnSpPr>
        <p:spPr>
          <a:xfrm rot="16200000" flipH="1" flipV="1">
            <a:off x="2750202" y="1879919"/>
            <a:ext cx="184327" cy="2617584"/>
          </a:xfrm>
          <a:prstGeom prst="curvedConnector3">
            <a:avLst>
              <a:gd name="adj1" fmla="val -124019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6" idx="2"/>
            <a:endCxn id="25" idx="0"/>
          </p:cNvCxnSpPr>
          <p:nvPr/>
        </p:nvCxnSpPr>
        <p:spPr>
          <a:xfrm rot="16200000" flipH="1">
            <a:off x="4274215" y="3811691"/>
            <a:ext cx="978019" cy="1224132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" idx="1"/>
            <a:endCxn id="49" idx="3"/>
          </p:cNvCxnSpPr>
          <p:nvPr/>
        </p:nvCxnSpPr>
        <p:spPr>
          <a:xfrm flipH="1">
            <a:off x="2480012" y="3515648"/>
            <a:ext cx="594958" cy="24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984" y="6009968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Handles</a:t>
            </a:r>
          </a:p>
          <a:p>
            <a:r>
              <a:rPr lang="en-US" i="1" dirty="0" smtClean="0"/>
              <a:t>nonlinearity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1008" y="5899491"/>
            <a:ext cx="1548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Computes</a:t>
            </a:r>
          </a:p>
          <a:p>
            <a:r>
              <a:rPr lang="en-US" i="1" dirty="0"/>
              <a:t>s</a:t>
            </a:r>
            <a:r>
              <a:rPr lang="en-US" i="1" dirty="0" smtClean="0"/>
              <a:t>trong bounds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7135" y="3280875"/>
            <a:ext cx="1892877" cy="51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 Refinement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29309" y="4810056"/>
            <a:ext cx="1835138" cy="11999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Solving Nonlinear Constraints</a:t>
            </a:r>
            <a:endParaRPr lang="en-US" sz="2400" dirty="0"/>
          </a:p>
        </p:txBody>
      </p:sp>
      <p:cxnSp>
        <p:nvCxnSpPr>
          <p:cNvPr id="29" name="Curved Connector 28"/>
          <p:cNvCxnSpPr>
            <a:stCxn id="16" idx="2"/>
            <a:endCxn id="28" idx="0"/>
          </p:cNvCxnSpPr>
          <p:nvPr/>
        </p:nvCxnSpPr>
        <p:spPr>
          <a:xfrm rot="16200000" flipH="1">
            <a:off x="5361364" y="2724542"/>
            <a:ext cx="875308" cy="329572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6" idx="2"/>
            <a:endCxn id="26" idx="0"/>
          </p:cNvCxnSpPr>
          <p:nvPr/>
        </p:nvCxnSpPr>
        <p:spPr>
          <a:xfrm rot="5400000">
            <a:off x="3140983" y="3944793"/>
            <a:ext cx="1020220" cy="100013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90488" y="6090616"/>
            <a:ext cx="14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Solves </a:t>
            </a:r>
            <a:r>
              <a:rPr lang="en-US" i="1" dirty="0" err="1" smtClean="0"/>
              <a:t>Farkas</a:t>
            </a:r>
            <a:r>
              <a:rPr lang="en-US" i="1" dirty="0" smtClean="0"/>
              <a:t>’</a:t>
            </a:r>
          </a:p>
          <a:p>
            <a:r>
              <a:rPr lang="en-US" i="1" dirty="0" smtClean="0"/>
              <a:t>Constraints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3191" y="6013454"/>
            <a:ext cx="193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 a </a:t>
            </a:r>
          </a:p>
          <a:p>
            <a:r>
              <a:rPr lang="en-US" i="1" dirty="0" smtClean="0"/>
              <a:t>Numerical formula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0593" y="2526070"/>
            <a:ext cx="193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Unfolds functions </a:t>
            </a:r>
          </a:p>
          <a:p>
            <a:r>
              <a:rPr lang="en-US" dirty="0" smtClean="0"/>
              <a:t>in the 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for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Resource consumed by ‘e’ is a function of resources consumed by its sub-expressions</a:t>
            </a:r>
          </a:p>
          <a:p>
            <a:pPr lvl="1"/>
            <a:r>
              <a:rPr lang="en-US" dirty="0" smtClean="0"/>
              <a:t>Time(e1 </a:t>
            </a:r>
            <a:r>
              <a:rPr lang="en-US" dirty="0"/>
              <a:t>+ </a:t>
            </a:r>
            <a:r>
              <a:rPr lang="en-US" dirty="0" smtClean="0"/>
              <a:t>e2)    :-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(t1,v1) = Time(e1</a:t>
            </a:r>
            <a:r>
              <a:rPr lang="en-US" dirty="0"/>
              <a:t>)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(t2,v2) = Time(e2)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  (t1 + t2 + cost(plus),  v1 + v2 )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Time(if e then e1 else e2</a:t>
            </a:r>
            <a:r>
              <a:rPr lang="en-US" dirty="0"/>
              <a:t>)    </a:t>
            </a:r>
            <a:r>
              <a:rPr lang="en-US" dirty="0" smtClean="0"/>
              <a:t>:-</a:t>
            </a:r>
          </a:p>
          <a:p>
            <a:pPr marL="777240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</a:t>
            </a:r>
            <a:r>
              <a:rPr lang="en-US" sz="2000" dirty="0" err="1"/>
              <a:t>var</a:t>
            </a:r>
            <a:r>
              <a:rPr lang="en-US" sz="2000" dirty="0"/>
              <a:t> (</a:t>
            </a:r>
            <a:r>
              <a:rPr lang="en-US" sz="2000" dirty="0" err="1" smtClean="0"/>
              <a:t>t,v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/>
              <a:t>Time(e)</a:t>
            </a:r>
            <a:endParaRPr lang="en-US" sz="2000" dirty="0"/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(t1,v1) = Time(e1)</a:t>
            </a:r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err="1"/>
              <a:t>var</a:t>
            </a:r>
            <a:r>
              <a:rPr lang="en-US" dirty="0"/>
              <a:t> (t2,v2) = Time(e2)</a:t>
            </a:r>
          </a:p>
          <a:p>
            <a:pPr marL="411480" lvl="1" indent="0">
              <a:buNone/>
            </a:pPr>
            <a:r>
              <a:rPr lang="en-US" dirty="0"/>
              <a:t>	  </a:t>
            </a:r>
            <a:r>
              <a:rPr lang="en-US" dirty="0" smtClean="0"/>
              <a:t>if v then (t + t1 + cost(test), v1) else (t+t2+cost(test), v2 </a:t>
            </a:r>
            <a:r>
              <a:rPr lang="en-US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27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Instrumenting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764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body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(body, resource-usage)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res._2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cxnSp>
        <p:nvCxnSpPr>
          <p:cNvPr id="8" name="Curved Connector 17"/>
          <p:cNvCxnSpPr>
            <a:stCxn id="6" idx="2"/>
            <a:endCxn id="7" idx="0"/>
          </p:cNvCxnSpPr>
          <p:nvPr/>
        </p:nvCxnSpPr>
        <p:spPr>
          <a:xfrm>
            <a:off x="3962400" y="3246060"/>
            <a:ext cx="0" cy="1021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our CAV ‘14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Extensions for </a:t>
            </a:r>
            <a:r>
              <a:rPr lang="en-US" sz="3200" i="1" dirty="0" smtClean="0"/>
              <a:t>nonlinearity</a:t>
            </a:r>
          </a:p>
          <a:p>
            <a:r>
              <a:rPr lang="en-US" sz="3200" i="1" dirty="0" smtClean="0"/>
              <a:t>Strengthening </a:t>
            </a:r>
            <a:r>
              <a:rPr lang="en-US" sz="3200" dirty="0" smtClean="0"/>
              <a:t>of bounds</a:t>
            </a:r>
            <a:endParaRPr lang="en-US" sz="3200" i="1" dirty="0" smtClean="0"/>
          </a:p>
          <a:p>
            <a:r>
              <a:rPr lang="en-US" sz="3200" dirty="0" smtClean="0"/>
              <a:t>Inter-procedural analysis</a:t>
            </a:r>
          </a:p>
          <a:p>
            <a:r>
              <a:rPr lang="en-US" sz="3200" dirty="0"/>
              <a:t>Inference of </a:t>
            </a:r>
            <a:r>
              <a:rPr lang="en-US" sz="3200" i="1" dirty="0"/>
              <a:t>depth</a:t>
            </a:r>
            <a:r>
              <a:rPr lang="en-US" sz="3200" dirty="0"/>
              <a:t> </a:t>
            </a:r>
            <a:r>
              <a:rPr lang="en-US" sz="3200" dirty="0" smtClean="0"/>
              <a:t>bounds</a:t>
            </a:r>
          </a:p>
          <a:p>
            <a:r>
              <a:rPr lang="en-US" sz="3200" dirty="0" smtClean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9870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Experimental Results</a:t>
            </a:r>
            <a:br>
              <a:rPr lang="en-US" sz="4400" dirty="0" smtClean="0"/>
            </a:br>
            <a:r>
              <a:rPr lang="en-US" sz="2000" b="1" dirty="0"/>
              <a:t>http://lara.epfl.ch/w/rbound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8302" y="1828800"/>
            <a:ext cx="8437098" cy="44957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Evaluated on 14 </a:t>
            </a:r>
            <a:r>
              <a:rPr lang="en-US" sz="2800" dirty="0" err="1" smtClean="0"/>
              <a:t>Scala</a:t>
            </a:r>
            <a:r>
              <a:rPr lang="en-US" sz="2800" dirty="0" smtClean="0"/>
              <a:t> programs comprising 1500 </a:t>
            </a:r>
            <a:r>
              <a:rPr lang="en-US" sz="2800" dirty="0" err="1" smtClean="0"/>
              <a:t>Loc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80 time bounds and 80 depth bounds </a:t>
            </a:r>
          </a:p>
          <a:p>
            <a:r>
              <a:rPr lang="en-US" sz="2800" dirty="0" smtClean="0"/>
              <a:t>78 out of 80 time bounds were solved</a:t>
            </a:r>
          </a:p>
          <a:p>
            <a:r>
              <a:rPr lang="en-US" sz="2800" dirty="0"/>
              <a:t>All </a:t>
            </a:r>
            <a:r>
              <a:rPr lang="en-US" sz="2800" dirty="0" smtClean="0"/>
              <a:t>80 </a:t>
            </a:r>
            <a:r>
              <a:rPr lang="en-US" sz="2800" dirty="0"/>
              <a:t>depth bounds were solved</a:t>
            </a:r>
          </a:p>
          <a:p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08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714281"/>
                  </p:ext>
                </p:extLst>
              </p:nvPr>
            </p:nvGraphicFramePr>
            <p:xfrm>
              <a:off x="304800" y="1417638"/>
              <a:ext cx="7924800" cy="4480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/>
                    <a:gridCol w="5638800"/>
                  </a:tblGrid>
                  <a:tr h="978331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Concatenations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strategy 1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strategy 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5*(n*m*m)-(n*m)+0*n+8*m+2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9*(n*m)+0*n+8*m+2</a:t>
                          </a:r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Prop. logic</a:t>
                          </a:r>
                          <a:endParaRPr lang="en-US" sz="2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NNF form</a:t>
                          </a:r>
                          <a:endParaRPr lang="en-US" sz="2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52*atoms(formula)</a:t>
                          </a:r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–20</a:t>
                          </a: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Loop Refactor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forToWhile</a:t>
                          </a:r>
                          <a:endParaRPr lang="en-US" sz="22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16*size(program)–10</a:t>
                          </a:r>
                          <a:endParaRPr lang="en-US" sz="22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BST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removeAll</a:t>
                          </a:r>
                          <a:endParaRPr lang="en-US" sz="2200" i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29*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isize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(l)*height(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bst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+7*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isize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(l)+</a:t>
                          </a:r>
                          <a:r>
                            <a:rPr lang="en-US" sz="20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Merge sort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sort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45*size(list)+1</a:t>
                          </a:r>
                          <a:endParaRPr lang="en-US" sz="22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714281"/>
                  </p:ext>
                </p:extLst>
              </p:nvPr>
            </p:nvGraphicFramePr>
            <p:xfrm>
              <a:off x="304800" y="1417638"/>
              <a:ext cx="7924800" cy="4480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/>
                    <a:gridCol w="5638800"/>
                  </a:tblGrid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Concatenations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strategy 1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strategy 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3333" r="-324" b="-320556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Prop. logic</a:t>
                          </a:r>
                          <a:endParaRPr lang="en-US" sz="2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NNF form</a:t>
                          </a:r>
                          <a:endParaRPr lang="en-US" sz="2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148800" r="-324" b="-3616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Loop Refactor</a:t>
                          </a:r>
                          <a:endParaRPr lang="en-US" sz="2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forToWhile</a:t>
                          </a:r>
                          <a:endParaRPr lang="en-US" sz="22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246825" r="-324" b="-258730"/>
                          </a:stretch>
                        </a:blip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BST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removeAll</a:t>
                          </a:r>
                          <a:endParaRPr lang="en-US" sz="2200" i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242778" r="-324" b="-81111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Merge sort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sort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493600" r="-324" b="-168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632672"/>
                  </p:ext>
                </p:extLst>
              </p:nvPr>
            </p:nvGraphicFramePr>
            <p:xfrm>
              <a:off x="457200" y="1905000"/>
              <a:ext cx="8305800" cy="245913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71700"/>
                    <a:gridCol w="6134100"/>
                  </a:tblGrid>
                  <a:tr h="108753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blackHeight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size(t)+1</a:t>
                          </a:r>
                        </a:p>
                      </a:txBody>
                      <a:tcPr anchor="ctr"/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80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rightHeight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size(t)+1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632672"/>
                  </p:ext>
                </p:extLst>
              </p:nvPr>
            </p:nvGraphicFramePr>
            <p:xfrm>
              <a:off x="457200" y="1905000"/>
              <a:ext cx="8305800" cy="2459135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71700"/>
                    <a:gridCol w="6134100"/>
                  </a:tblGrid>
                  <a:tr h="108753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559" r="-199" b="-126816"/>
                          </a:stretch>
                        </a:blipFill>
                      </a:tcPr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80000" r="-199" b="-8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Also Inferred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4648200"/>
            <a:ext cx="530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Implies logarithmic time for access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1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295400"/>
            <a:ext cx="8145162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have a system for template-based invariant inference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 can handle purely functional subset of </a:t>
            </a:r>
            <a:r>
              <a:rPr lang="en-US" sz="2400" dirty="0" err="1"/>
              <a:t>S</a:t>
            </a:r>
            <a:r>
              <a:rPr lang="en-US" sz="2400" dirty="0" err="1" smtClean="0"/>
              <a:t>cala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q</a:t>
            </a:r>
            <a:r>
              <a:rPr lang="en-US" sz="2400" dirty="0" smtClean="0"/>
              <a:t>uite effective on numerical programs and also on programs </a:t>
            </a:r>
            <a:r>
              <a:rPr lang="en-US" sz="2400" smtClean="0"/>
              <a:t>that manipulate </a:t>
            </a:r>
            <a:r>
              <a:rPr lang="en-US" sz="2400" dirty="0" smtClean="0"/>
              <a:t>ADTs</a:t>
            </a:r>
          </a:p>
          <a:p>
            <a:endParaRPr lang="en-US" sz="2400" dirty="0"/>
          </a:p>
          <a:p>
            <a:r>
              <a:rPr lang="en-US" sz="2400" dirty="0" smtClean="0"/>
              <a:t>We have used the system to infer symbolic running time bounds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The tool can be downloaded from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http://</a:t>
            </a:r>
            <a:r>
              <a:rPr lang="en-US" sz="2400" b="1" dirty="0" smtClean="0">
                <a:hlinkClick r:id="rId3"/>
              </a:rPr>
              <a:t>lara.epfl.ch/w/rbound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6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Invariants are Inductive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//y&gt;=0 =&gt; x&lt;=n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0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&gt;= 0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 &lt;= n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15000" y="5029200"/>
            <a:ext cx="3157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Invariant cannot be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proved by induction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876800" y="5474538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Strengthening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//(y&gt;=0 =&gt; x&lt;=n)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//x&lt;n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x+y=n+1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y&gt;=0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y&gt;=0 =&gt; x&lt;=n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7400" y="4110567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Implied by the stronger inductive invariant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181600" y="5020660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4" r="-16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362200" y="4116024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076700" y="4653657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698" y="4462317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</a:rPr>
              <a:t>Generally referred </a:t>
            </a:r>
            <a:r>
              <a:rPr lang="en-US" sz="2800" dirty="0" smtClean="0">
                <a:solidFill>
                  <a:schemeClr val="tx2"/>
                </a:solidFill>
              </a:rPr>
              <a:t>to as the verification condition (VC)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Inductive Strengthening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9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0600" y="5241335"/>
                <a:ext cx="7391511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41335"/>
                <a:ext cx="7391511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057400" y="414753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229100" y="466461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6098" y="447327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Linear Invariants</a:t>
            </a:r>
            <a:br>
              <a:rPr lang="en-US" sz="4000" dirty="0" smtClean="0"/>
            </a:br>
            <a:r>
              <a:rPr lang="en-US" sz="4000" dirty="0" smtClean="0"/>
              <a:t>[Colon et al. CAV ‘03]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//invariant: y&gt;=0 =&gt; x&lt;=n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5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5256195"/>
                <a:ext cx="922932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6195"/>
                <a:ext cx="9229321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264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1066800" y="4163995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353" r="-3529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5295900" y="477943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2898" y="458809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7379575" y="356472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84958" y="446875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Perhaps could be called a parametric VC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Template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9" y="1775936"/>
                <a:ext cx="484498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37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83" y="3126433"/>
                <a:ext cx="447571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67" r="-68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895600" y="2413632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≡¬(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8" y="2490576"/>
                <a:ext cx="2556405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143" r="-333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68454" y="1545103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valid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435600" y="1808510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03205" y="2895600"/>
            <a:ext cx="315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Find values for </a:t>
            </a:r>
            <a:r>
              <a:rPr lang="en-US" sz="2400" dirty="0" err="1" smtClean="0">
                <a:solidFill>
                  <a:schemeClr val="tx2"/>
                </a:solidFill>
              </a:rPr>
              <a:t>a,b,c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chemeClr val="tx2"/>
                </a:solidFill>
              </a:rPr>
              <a:t>s.t.</a:t>
            </a:r>
            <a:r>
              <a:rPr lang="en-US" sz="2400" dirty="0" smtClean="0">
                <a:solidFill>
                  <a:schemeClr val="tx2"/>
                </a:solidFill>
              </a:rPr>
              <a:t> the formula becomes unsatisfiable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370351" y="3159007"/>
            <a:ext cx="592667" cy="240423"/>
          </a:xfrm>
          <a:custGeom>
            <a:avLst/>
            <a:gdLst>
              <a:gd name="connsiteX0" fmla="*/ 592667 w 592667"/>
              <a:gd name="connsiteY0" fmla="*/ 240423 h 240423"/>
              <a:gd name="connsiteX1" fmla="*/ 558800 w 592667"/>
              <a:gd name="connsiteY1" fmla="*/ 198090 h 240423"/>
              <a:gd name="connsiteX2" fmla="*/ 524933 w 592667"/>
              <a:gd name="connsiteY2" fmla="*/ 181157 h 240423"/>
              <a:gd name="connsiteX3" fmla="*/ 474133 w 592667"/>
              <a:gd name="connsiteY3" fmla="*/ 164223 h 240423"/>
              <a:gd name="connsiteX4" fmla="*/ 423333 w 592667"/>
              <a:gd name="connsiteY4" fmla="*/ 147290 h 240423"/>
              <a:gd name="connsiteX5" fmla="*/ 397933 w 592667"/>
              <a:gd name="connsiteY5" fmla="*/ 138823 h 240423"/>
              <a:gd name="connsiteX6" fmla="*/ 372533 w 592667"/>
              <a:gd name="connsiteY6" fmla="*/ 130357 h 240423"/>
              <a:gd name="connsiteX7" fmla="*/ 304800 w 592667"/>
              <a:gd name="connsiteY7" fmla="*/ 104957 h 240423"/>
              <a:gd name="connsiteX8" fmla="*/ 211667 w 592667"/>
              <a:gd name="connsiteY8" fmla="*/ 96490 h 240423"/>
              <a:gd name="connsiteX9" fmla="*/ 160867 w 592667"/>
              <a:gd name="connsiteY9" fmla="*/ 88023 h 240423"/>
              <a:gd name="connsiteX10" fmla="*/ 84667 w 592667"/>
              <a:gd name="connsiteY10" fmla="*/ 79557 h 240423"/>
              <a:gd name="connsiteX11" fmla="*/ 50800 w 592667"/>
              <a:gd name="connsiteY11" fmla="*/ 88023 h 240423"/>
              <a:gd name="connsiteX12" fmla="*/ 25400 w 592667"/>
              <a:gd name="connsiteY12" fmla="*/ 96490 h 240423"/>
              <a:gd name="connsiteX13" fmla="*/ 59267 w 592667"/>
              <a:gd name="connsiteY13" fmla="*/ 37223 h 240423"/>
              <a:gd name="connsiteX14" fmla="*/ 110067 w 592667"/>
              <a:gd name="connsiteY14" fmla="*/ 3357 h 240423"/>
              <a:gd name="connsiteX15" fmla="*/ 67733 w 592667"/>
              <a:gd name="connsiteY15" fmla="*/ 37223 h 240423"/>
              <a:gd name="connsiteX16" fmla="*/ 42333 w 592667"/>
              <a:gd name="connsiteY16" fmla="*/ 45690 h 240423"/>
              <a:gd name="connsiteX17" fmla="*/ 16933 w 592667"/>
              <a:gd name="connsiteY17" fmla="*/ 96490 h 240423"/>
              <a:gd name="connsiteX18" fmla="*/ 0 w 592667"/>
              <a:gd name="connsiteY18" fmla="*/ 121890 h 240423"/>
              <a:gd name="connsiteX19" fmla="*/ 76200 w 592667"/>
              <a:gd name="connsiteY19" fmla="*/ 138823 h 240423"/>
              <a:gd name="connsiteX20" fmla="*/ 127000 w 592667"/>
              <a:gd name="connsiteY20" fmla="*/ 155757 h 240423"/>
              <a:gd name="connsiteX21" fmla="*/ 177800 w 592667"/>
              <a:gd name="connsiteY21" fmla="*/ 189623 h 240423"/>
              <a:gd name="connsiteX22" fmla="*/ 211667 w 592667"/>
              <a:gd name="connsiteY22" fmla="*/ 223490 h 24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2667" h="240423">
                <a:moveTo>
                  <a:pt x="592667" y="240423"/>
                </a:moveTo>
                <a:cubicBezTo>
                  <a:pt x="581378" y="226312"/>
                  <a:pt x="572400" y="209990"/>
                  <a:pt x="558800" y="198090"/>
                </a:cubicBezTo>
                <a:cubicBezTo>
                  <a:pt x="549301" y="189779"/>
                  <a:pt x="536652" y="185844"/>
                  <a:pt x="524933" y="181157"/>
                </a:cubicBezTo>
                <a:cubicBezTo>
                  <a:pt x="508360" y="174528"/>
                  <a:pt x="491066" y="169867"/>
                  <a:pt x="474133" y="164223"/>
                </a:cubicBezTo>
                <a:lnTo>
                  <a:pt x="423333" y="147290"/>
                </a:lnTo>
                <a:lnTo>
                  <a:pt x="397933" y="138823"/>
                </a:lnTo>
                <a:cubicBezTo>
                  <a:pt x="389466" y="136001"/>
                  <a:pt x="380819" y="133672"/>
                  <a:pt x="372533" y="130357"/>
                </a:cubicBezTo>
                <a:cubicBezTo>
                  <a:pt x="372132" y="130197"/>
                  <a:pt x="315129" y="106433"/>
                  <a:pt x="304800" y="104957"/>
                </a:cubicBezTo>
                <a:cubicBezTo>
                  <a:pt x="273941" y="100549"/>
                  <a:pt x="242626" y="100132"/>
                  <a:pt x="211667" y="96490"/>
                </a:cubicBezTo>
                <a:cubicBezTo>
                  <a:pt x="194618" y="94484"/>
                  <a:pt x="177883" y="90292"/>
                  <a:pt x="160867" y="88023"/>
                </a:cubicBezTo>
                <a:cubicBezTo>
                  <a:pt x="135535" y="84645"/>
                  <a:pt x="110067" y="82379"/>
                  <a:pt x="84667" y="79557"/>
                </a:cubicBezTo>
                <a:cubicBezTo>
                  <a:pt x="73378" y="82379"/>
                  <a:pt x="61989" y="84826"/>
                  <a:pt x="50800" y="88023"/>
                </a:cubicBezTo>
                <a:cubicBezTo>
                  <a:pt x="42219" y="90475"/>
                  <a:pt x="30350" y="103916"/>
                  <a:pt x="25400" y="96490"/>
                </a:cubicBezTo>
                <a:cubicBezTo>
                  <a:pt x="12503" y="77144"/>
                  <a:pt x="50610" y="43956"/>
                  <a:pt x="59267" y="37223"/>
                </a:cubicBezTo>
                <a:cubicBezTo>
                  <a:pt x="75331" y="24729"/>
                  <a:pt x="124458" y="-11033"/>
                  <a:pt x="110067" y="3357"/>
                </a:cubicBezTo>
                <a:cubicBezTo>
                  <a:pt x="94317" y="19106"/>
                  <a:pt x="89094" y="26543"/>
                  <a:pt x="67733" y="37223"/>
                </a:cubicBezTo>
                <a:cubicBezTo>
                  <a:pt x="59751" y="41214"/>
                  <a:pt x="50800" y="42868"/>
                  <a:pt x="42333" y="45690"/>
                </a:cubicBezTo>
                <a:cubicBezTo>
                  <a:pt x="-6194" y="118482"/>
                  <a:pt x="51986" y="26383"/>
                  <a:pt x="16933" y="96490"/>
                </a:cubicBezTo>
                <a:cubicBezTo>
                  <a:pt x="12382" y="105591"/>
                  <a:pt x="5644" y="113423"/>
                  <a:pt x="0" y="121890"/>
                </a:cubicBezTo>
                <a:cubicBezTo>
                  <a:pt x="72672" y="146115"/>
                  <a:pt x="-43007" y="109021"/>
                  <a:pt x="76200" y="138823"/>
                </a:cubicBezTo>
                <a:cubicBezTo>
                  <a:pt x="93516" y="143152"/>
                  <a:pt x="112148" y="145856"/>
                  <a:pt x="127000" y="155757"/>
                </a:cubicBezTo>
                <a:cubicBezTo>
                  <a:pt x="143933" y="167046"/>
                  <a:pt x="163410" y="175233"/>
                  <a:pt x="177800" y="189623"/>
                </a:cubicBezTo>
                <a:lnTo>
                  <a:pt x="211667" y="2234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0728" y="4393232"/>
            <a:ext cx="8737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Farkas’ Lemma: </a:t>
            </a:r>
            <a:r>
              <a:rPr lang="en-US" sz="2400" dirty="0" smtClean="0">
                <a:solidFill>
                  <a:schemeClr val="tx2"/>
                </a:solidFill>
              </a:rPr>
              <a:t>A conjunction of linear inequalities </a:t>
            </a:r>
            <a:r>
              <a:rPr lang="en-US" sz="2400" dirty="0" smtClean="0">
                <a:solidFill>
                  <a:schemeClr val="tx2"/>
                </a:solidFill>
              </a:rPr>
              <a:t>is unsatisfiable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err="1" smtClean="0">
                <a:solidFill>
                  <a:schemeClr val="tx2"/>
                </a:solidFill>
              </a:rPr>
              <a:t>iff</a:t>
            </a:r>
            <a:r>
              <a:rPr lang="en-US" sz="2400" dirty="0" smtClean="0">
                <a:solidFill>
                  <a:schemeClr val="tx2"/>
                </a:solidFill>
              </a:rPr>
              <a:t> we can derive </a:t>
            </a:r>
            <a:r>
              <a:rPr lang="en-US" sz="2400" b="1" dirty="0" smtClean="0">
                <a:solidFill>
                  <a:schemeClr val="tx2"/>
                </a:solidFill>
              </a:rPr>
              <a:t>1 &lt;= 0</a:t>
            </a:r>
            <a:r>
              <a:rPr lang="en-US" sz="2400" dirty="0" smtClean="0">
                <a:solidFill>
                  <a:schemeClr val="tx2"/>
                </a:solidFill>
              </a:rPr>
              <a:t> by performing the following operations: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Multiplying </a:t>
            </a:r>
            <a:r>
              <a:rPr lang="en-US" sz="2400" dirty="0" smtClean="0">
                <a:solidFill>
                  <a:schemeClr val="tx2"/>
                </a:solidFill>
              </a:rPr>
              <a:t>the inequalities </a:t>
            </a:r>
            <a:r>
              <a:rPr lang="en-US" sz="2400" dirty="0">
                <a:solidFill>
                  <a:schemeClr val="tx2"/>
                </a:solidFill>
              </a:rPr>
              <a:t>by a non-negative </a:t>
            </a:r>
            <a:r>
              <a:rPr lang="en-US" sz="2400" dirty="0" smtClean="0">
                <a:solidFill>
                  <a:schemeClr val="tx2"/>
                </a:solidFill>
              </a:rPr>
              <a:t>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two inequalities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Adding (or subtracting) </a:t>
            </a:r>
            <a:r>
              <a:rPr lang="en-US" sz="2400" dirty="0" smtClean="0">
                <a:solidFill>
                  <a:schemeClr val="tx2"/>
                </a:solidFill>
              </a:rPr>
              <a:t>a </a:t>
            </a:r>
            <a:r>
              <a:rPr lang="en-US" sz="2400" dirty="0">
                <a:solidFill>
                  <a:schemeClr val="tx2"/>
                </a:solidFill>
              </a:rPr>
              <a:t>non-negative </a:t>
            </a:r>
            <a:r>
              <a:rPr lang="en-US" sz="2400" dirty="0" smtClean="0">
                <a:solidFill>
                  <a:schemeClr val="tx2"/>
                </a:solidFill>
              </a:rPr>
              <a:t>constant </a:t>
            </a:r>
            <a:r>
              <a:rPr lang="en-US" sz="2400" dirty="0" smtClean="0">
                <a:solidFill>
                  <a:schemeClr val="tx2"/>
                </a:solidFill>
              </a:rPr>
              <a:t>to one side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17" grpId="0"/>
      <p:bldP spid="22" grpId="0"/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142202</TotalTime>
  <Words>2051</Words>
  <Application>Microsoft Office PowerPoint</Application>
  <PresentationFormat>On-screen Show (4:3)</PresentationFormat>
  <Paragraphs>506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Courier New</vt:lpstr>
      <vt:lpstr>Calibri</vt:lpstr>
      <vt:lpstr>Cambria Math</vt:lpstr>
      <vt:lpstr>Arial</vt:lpstr>
      <vt:lpstr>Cambria</vt:lpstr>
      <vt:lpstr>Adjacency</vt:lpstr>
      <vt:lpstr>   Inductive Invariant  and  Resource Bound Inference</vt:lpstr>
      <vt:lpstr>Invariants</vt:lpstr>
      <vt:lpstr>Inductive Invariants</vt:lpstr>
      <vt:lpstr>Not all Invariants are Inductive</vt:lpstr>
      <vt:lpstr>Inductive Strengthening</vt:lpstr>
      <vt:lpstr>Formulating Inductiveness</vt:lpstr>
      <vt:lpstr>Formulating Inductive Strengthening</vt:lpstr>
      <vt:lpstr>Finding Linear Invariants [Colon et al. CAV ‘03]</vt:lpstr>
      <vt:lpstr>Finding Template Coefficients</vt:lpstr>
      <vt:lpstr>Farkas’ Lemma Example</vt:lpstr>
      <vt:lpstr>Automating Coefficient Finding</vt:lpstr>
      <vt:lpstr>Automating Coefficient Finding [Cont.]</vt:lpstr>
      <vt:lpstr>Template-based Invariant Inference</vt:lpstr>
      <vt:lpstr>Farkas’ Constraints [Cont.]</vt:lpstr>
      <vt:lpstr>In summary</vt:lpstr>
      <vt:lpstr>Limitations</vt:lpstr>
      <vt:lpstr>Disjunctions</vt:lpstr>
      <vt:lpstr>Counter-Example Guided Solving</vt:lpstr>
      <vt:lpstr>Handling Functions</vt:lpstr>
      <vt:lpstr>Successive Approximation of VCs</vt:lpstr>
      <vt:lpstr>Refining VCs by Inlining Functions</vt:lpstr>
      <vt:lpstr>Solving parametric VC with UFs</vt:lpstr>
      <vt:lpstr>Counter Example Guided Solving  v2</vt:lpstr>
      <vt:lpstr>ADTs: Algebraic Data Types</vt:lpstr>
      <vt:lpstr>Completeness for ADTs</vt:lpstr>
      <vt:lpstr>Application to Resource Bounds Inference </vt:lpstr>
      <vt:lpstr>The Problem</vt:lpstr>
      <vt:lpstr>Example Programs &amp; Templates</vt:lpstr>
      <vt:lpstr>Bounds Inferred by the Tool</vt:lpstr>
      <vt:lpstr>Overview</vt:lpstr>
      <vt:lpstr>Instrumentation for Time</vt:lpstr>
      <vt:lpstr>Instrumenting Functions</vt:lpstr>
      <vt:lpstr>More in our CAV ‘14 paper</vt:lpstr>
      <vt:lpstr>Experimental Results http://lara.epfl.ch/w/rbound </vt:lpstr>
      <vt:lpstr>More Results</vt:lpstr>
      <vt:lpstr>Also Inferred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Purity Analysis an Abstract</dc:title>
  <dc:creator>Ravichandhran Kandhadai Madhavan</dc:creator>
  <cp:lastModifiedBy>ravi</cp:lastModifiedBy>
  <cp:revision>3562</cp:revision>
  <dcterms:created xsi:type="dcterms:W3CDTF">2006-08-16T00:00:00Z</dcterms:created>
  <dcterms:modified xsi:type="dcterms:W3CDTF">2015-03-24T15:54:42Z</dcterms:modified>
</cp:coreProperties>
</file>