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8A886-0029-460B-B74D-63AF47BF6C0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C8AF9-2ED7-4378-AB35-8A2F0B79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8AF9-2ED7-4378-AB35-8A2F0B7991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1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18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509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2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07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5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4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0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6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2120996@iub.edu.b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394" y="2593226"/>
            <a:ext cx="8892661" cy="51360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32860" marR="5080" indent="-3820795">
              <a:lnSpc>
                <a:spcPts val="3829"/>
              </a:lnSpc>
              <a:spcBef>
                <a:spcPts val="204"/>
              </a:spcBef>
            </a:pPr>
            <a:r>
              <a:rPr sz="3200" b="1" spc="-10" dirty="0" smtClean="0">
                <a:latin typeface="Times New Roman"/>
                <a:cs typeface="Times New Roman"/>
              </a:rPr>
              <a:t>T</a:t>
            </a:r>
            <a:r>
              <a:rPr sz="2800" b="1" spc="-10" dirty="0" smtClean="0">
                <a:latin typeface="Times New Roman"/>
                <a:cs typeface="Times New Roman"/>
              </a:rPr>
              <a:t>opic</a:t>
            </a:r>
            <a:r>
              <a:rPr lang="en-US" sz="2800" b="1" spc="-10" dirty="0" smtClean="0">
                <a:latin typeface="Times New Roman"/>
                <a:cs typeface="Times New Roman"/>
              </a:rPr>
              <a:t> </a:t>
            </a:r>
            <a:r>
              <a:rPr sz="2800" b="1" spc="-10" dirty="0" smtClean="0">
                <a:latin typeface="Times New Roman"/>
                <a:cs typeface="Times New Roman"/>
              </a:rPr>
              <a:t>- </a:t>
            </a:r>
            <a:r>
              <a:rPr sz="2800" b="1" spc="-10" dirty="0">
                <a:latin typeface="Times New Roman"/>
                <a:cs typeface="Times New Roman"/>
              </a:rPr>
              <a:t>Public Transportation Problem </a:t>
            </a:r>
            <a:r>
              <a:rPr sz="2800" b="1" spc="-5" dirty="0">
                <a:latin typeface="Times New Roman"/>
                <a:cs typeface="Times New Roman"/>
              </a:rPr>
              <a:t>in Dhaka </a:t>
            </a:r>
            <a:r>
              <a:rPr sz="2800" b="1" spc="-7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City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7714" y="3721883"/>
            <a:ext cx="5467942" cy="2613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5835">
              <a:lnSpc>
                <a:spcPct val="1323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pc="-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Amir </a:t>
            </a:r>
            <a:r>
              <a:rPr lang="en-US" spc="-5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Shahriar</a:t>
            </a:r>
            <a:r>
              <a:rPr lang="en-US" spc="-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Bin </a:t>
            </a:r>
            <a:r>
              <a:rPr lang="en-US" spc="-5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Zaher</a:t>
            </a:r>
            <a:r>
              <a:rPr spc="-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84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STUDENT-ID:</a:t>
            </a:r>
            <a:r>
              <a:rPr lang="en-US" spc="-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2120996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pc="-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spc="-6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2120</a:t>
            </a:r>
            <a:r>
              <a:rPr lang="en-US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996</a:t>
            </a:r>
            <a:r>
              <a:rPr spc="-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</a:t>
            </a:r>
            <a:r>
              <a:rPr lang="en-US" spc="-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iub.edu.bd</a:t>
            </a:r>
            <a:endParaRPr lang="en-US" spc="-5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150"/>
              </a:lnSpc>
              <a:spcBef>
                <a:spcPts val="380"/>
              </a:spcBef>
              <a:tabLst>
                <a:tab pos="1250315" algn="l"/>
                <a:tab pos="2290445" algn="l"/>
              </a:tabLst>
            </a:pPr>
            <a:r>
              <a:rPr lang="en-US" spc="-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COURS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pc="-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CIS-101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en-US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lang="en-US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en-US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TO: Dr. </a:t>
            </a:r>
            <a:r>
              <a:rPr lang="en-US" spc="-5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Razib</a:t>
            </a:r>
            <a:r>
              <a:rPr lang="en-US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Hayat Khan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endParaRPr sz="2000" spc="-5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1063" y="137388"/>
            <a:ext cx="3007325" cy="24558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669685"/>
            <a:ext cx="4037329" cy="4188460"/>
            <a:chOff x="0" y="2669685"/>
            <a:chExt cx="4037329" cy="41884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9685"/>
              <a:ext cx="4037011" cy="41883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2347"/>
              <a:ext cx="1522411" cy="236545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11" y="1676400"/>
            <a:ext cx="2819399" cy="2819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11" y="0"/>
            <a:ext cx="1603387" cy="11414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5878" y="6096000"/>
            <a:ext cx="993733" cy="7619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297662" y="0"/>
            <a:ext cx="7894955" cy="6858000"/>
            <a:chOff x="4297662" y="0"/>
            <a:chExt cx="7894955" cy="685800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9712" y="0"/>
              <a:ext cx="762000" cy="12065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37811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7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1142999"/>
                  </a:lnTo>
                  <a:close/>
                </a:path>
              </a:pathLst>
            </a:custGeom>
            <a:solidFill>
              <a:srgbClr val="B0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7662" y="0"/>
              <a:ext cx="7894336" cy="6857931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50358" y="616711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2D050"/>
                </a:solidFill>
                <a:latin typeface="Times New Roman"/>
                <a:cs typeface="Times New Roman"/>
              </a:rPr>
              <a:t>Introduction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728" y="2154899"/>
            <a:ext cx="3745865" cy="181742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3535" marR="5080" indent="-331470" algn="just">
              <a:lnSpc>
                <a:spcPts val="1950"/>
              </a:lnSpc>
              <a:spcBef>
                <a:spcPts val="340"/>
              </a:spcBef>
              <a:buClr>
                <a:srgbClr val="B01413"/>
              </a:buClr>
              <a:buSzPct val="77777"/>
              <a:buFont typeface="Segoe UI Symbol"/>
              <a:buChar char="►"/>
              <a:tabLst>
                <a:tab pos="344170" algn="l"/>
              </a:tabLst>
            </a:pPr>
            <a:r>
              <a:rPr sz="1800" spc="-5" dirty="0">
                <a:solidFill>
                  <a:srgbClr val="FDFDFD"/>
                </a:solidFill>
                <a:latin typeface="Times New Roman"/>
                <a:cs typeface="Times New Roman"/>
              </a:rPr>
              <a:t>Global Livability Survey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2016, </a:t>
            </a:r>
            <a:r>
              <a:rPr sz="1800" spc="5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DFDFD"/>
                </a:solidFill>
                <a:latin typeface="Times New Roman"/>
                <a:cs typeface="Times New Roman"/>
              </a:rPr>
              <a:t>Dhaka</a:t>
            </a:r>
            <a:r>
              <a:rPr sz="1800" spc="-25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ranked</a:t>
            </a:r>
            <a:r>
              <a:rPr sz="1800" spc="-15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137th</a:t>
            </a:r>
            <a:r>
              <a:rPr sz="1800" spc="-15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out</a:t>
            </a:r>
            <a:r>
              <a:rPr sz="1800" spc="-15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140</a:t>
            </a:r>
            <a:r>
              <a:rPr sz="1800" spc="-15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DFDFD"/>
                </a:solidFill>
                <a:latin typeface="Times New Roman"/>
                <a:cs typeface="Times New Roman"/>
              </a:rPr>
              <a:t>cities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B01413"/>
              </a:buClr>
            </a:pPr>
            <a:endParaRPr sz="2000" dirty="0">
              <a:latin typeface="Times New Roman"/>
              <a:cs typeface="Times New Roman"/>
            </a:endParaRPr>
          </a:p>
          <a:p>
            <a:pPr marL="343535" marR="212090" indent="-331470">
              <a:lnSpc>
                <a:spcPct val="89700"/>
              </a:lnSpc>
              <a:spcBef>
                <a:spcPts val="1639"/>
              </a:spcBef>
              <a:buClr>
                <a:srgbClr val="B01413"/>
              </a:buClr>
              <a:buSzPct val="77777"/>
              <a:buFont typeface="Segoe UI Symbol"/>
              <a:buChar char="►"/>
              <a:tabLst>
                <a:tab pos="343535" algn="l"/>
                <a:tab pos="344170" algn="l"/>
              </a:tabLst>
            </a:pPr>
            <a:r>
              <a:rPr sz="1800" spc="-5" dirty="0">
                <a:solidFill>
                  <a:srgbClr val="FDFDFD"/>
                </a:solidFill>
                <a:latin typeface="Times New Roman"/>
                <a:cs typeface="Times New Roman"/>
              </a:rPr>
              <a:t>Behavior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FDFDFD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residence </a:t>
            </a:r>
            <a:r>
              <a:rPr sz="1800" spc="-5" dirty="0">
                <a:solidFill>
                  <a:srgbClr val="FDFDFD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 drivers</a:t>
            </a:r>
            <a:r>
              <a:rPr sz="1800" spc="-15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DFDFD"/>
                </a:solidFill>
                <a:latin typeface="Times New Roman"/>
                <a:cs typeface="Times New Roman"/>
              </a:rPr>
              <a:t>are</a:t>
            </a:r>
            <a:r>
              <a:rPr sz="1800" spc="-20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DFDFD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DFDFD"/>
                </a:solidFill>
                <a:latin typeface="Times New Roman"/>
                <a:cs typeface="Times New Roman"/>
              </a:rPr>
              <a:t>main</a:t>
            </a:r>
            <a:r>
              <a:rPr sz="1800" spc="-20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reason</a:t>
            </a:r>
            <a:r>
              <a:rPr sz="1800" spc="-10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for</a:t>
            </a:r>
            <a:r>
              <a:rPr sz="1800" spc="-15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DFDFD"/>
                </a:solidFill>
                <a:latin typeface="Times New Roman"/>
                <a:cs typeface="Times New Roman"/>
              </a:rPr>
              <a:t>this </a:t>
            </a:r>
            <a:r>
              <a:rPr sz="1800" spc="-434" dirty="0">
                <a:solidFill>
                  <a:srgbClr val="FDFDF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DFDFD"/>
                </a:solidFill>
                <a:latin typeface="Times New Roman"/>
                <a:cs typeface="Times New Roman"/>
              </a:rPr>
              <a:t>problem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459" y="1298928"/>
            <a:ext cx="4486141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2D050"/>
                </a:solidFill>
              </a:rPr>
              <a:t>Scope</a:t>
            </a:r>
            <a:r>
              <a:rPr sz="3200" spc="-50" dirty="0">
                <a:solidFill>
                  <a:srgbClr val="92D050"/>
                </a:solidFill>
              </a:rPr>
              <a:t> </a:t>
            </a:r>
            <a:r>
              <a:rPr sz="3200" dirty="0" smtClean="0">
                <a:solidFill>
                  <a:srgbClr val="92D050"/>
                </a:solidFill>
              </a:rPr>
              <a:t>of</a:t>
            </a:r>
            <a:r>
              <a:rPr lang="en-US" sz="3200" dirty="0" smtClean="0">
                <a:solidFill>
                  <a:srgbClr val="92D050"/>
                </a:solidFill>
              </a:rPr>
              <a:t> work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232720" y="2276066"/>
            <a:ext cx="4738370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Study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focused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tabLst>
                <a:tab pos="429259" algn="l"/>
              </a:tabLst>
            </a:pPr>
            <a:r>
              <a:rPr sz="2400" spc="310" dirty="0">
                <a:solidFill>
                  <a:srgbClr val="FFFFFF"/>
                </a:solidFill>
                <a:latin typeface="Segoe UI Symbol"/>
                <a:cs typeface="Segoe UI Symbol"/>
              </a:rPr>
              <a:t>✔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road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transportation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  <a:tabLst>
                <a:tab pos="429259" algn="l"/>
              </a:tabLst>
            </a:pPr>
            <a:r>
              <a:rPr sz="2400" spc="310" dirty="0">
                <a:solidFill>
                  <a:srgbClr val="FFFFFF"/>
                </a:solidFill>
                <a:latin typeface="Segoe UI Symbol"/>
                <a:cs typeface="Segoe UI Symbol"/>
              </a:rPr>
              <a:t>✔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Ignorance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rules</a:t>
            </a:r>
            <a:endParaRPr sz="2400" dirty="0">
              <a:latin typeface="Times New Roman"/>
              <a:cs typeface="Times New Roman"/>
            </a:endParaRPr>
          </a:p>
          <a:p>
            <a:pPr marL="429259" marR="694690" indent="-417195">
              <a:lnSpc>
                <a:spcPts val="2850"/>
              </a:lnSpc>
              <a:spcBef>
                <a:spcPts val="105"/>
              </a:spcBef>
              <a:tabLst>
                <a:tab pos="429259" algn="l"/>
              </a:tabLst>
            </a:pPr>
            <a:r>
              <a:rPr sz="2400" spc="310" dirty="0">
                <a:solidFill>
                  <a:srgbClr val="FFFFFF"/>
                </a:solidFill>
                <a:latin typeface="Segoe UI Symbol"/>
                <a:cs typeface="Segoe UI Symbol"/>
              </a:rPr>
              <a:t>✔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Impact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human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behavior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transportation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60"/>
              </a:lnSpc>
              <a:tabLst>
                <a:tab pos="429259" algn="l"/>
              </a:tabLst>
            </a:pPr>
            <a:r>
              <a:rPr sz="2400" spc="310" dirty="0">
                <a:solidFill>
                  <a:srgbClr val="FFFFFF"/>
                </a:solidFill>
                <a:latin typeface="Segoe UI Symbol"/>
                <a:cs typeface="Segoe UI Symbol"/>
              </a:rPr>
              <a:t>✔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Economic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impact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094" y="226186"/>
            <a:ext cx="2586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2D050"/>
                </a:solidFill>
                <a:latin typeface="Times New Roman"/>
                <a:cs typeface="Times New Roman"/>
              </a:rPr>
              <a:t>Methodology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697" y="843915"/>
            <a:ext cx="7098030" cy="4352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945" marR="66040" indent="-436880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448945" algn="l"/>
                <a:tab pos="44958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Creating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questioner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letting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peoples'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opinions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about this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problem.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Segoe UI Symbol"/>
              <a:buChar char="❖"/>
            </a:pPr>
            <a:endParaRPr sz="2050" dirty="0">
              <a:latin typeface="Times New Roman"/>
              <a:cs typeface="Times New Roman"/>
            </a:endParaRPr>
          </a:p>
          <a:p>
            <a:pPr marL="448945" marR="5080" indent="-436880">
              <a:lnSpc>
                <a:spcPct val="100000"/>
              </a:lnSpc>
              <a:buFont typeface="Segoe UI Symbol"/>
              <a:buChar char="❖"/>
              <a:tabLst>
                <a:tab pos="448945" algn="l"/>
                <a:tab pos="44958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By their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occupations,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separated them which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vehicle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they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significant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distance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brief distance?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Segoe UI Symbol"/>
              <a:buChar char="❖"/>
            </a:pPr>
            <a:endParaRPr sz="2050" dirty="0">
              <a:latin typeface="Times New Roman"/>
              <a:cs typeface="Times New Roman"/>
            </a:endParaRPr>
          </a:p>
          <a:p>
            <a:pPr marL="448945" marR="969010" indent="-436880">
              <a:lnSpc>
                <a:spcPct val="100000"/>
              </a:lnSpc>
              <a:buFont typeface="Segoe UI Symbol"/>
              <a:buChar char="❖"/>
              <a:tabLst>
                <a:tab pos="448945" algn="l"/>
                <a:tab pos="44958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does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it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require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arriving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objective?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Segoe UI Symbol"/>
              <a:buChar char="❖"/>
            </a:pPr>
            <a:endParaRPr sz="2050" dirty="0">
              <a:latin typeface="Times New Roman"/>
              <a:cs typeface="Times New Roman"/>
            </a:endParaRPr>
          </a:p>
          <a:p>
            <a:pPr marL="448945" indent="-436880">
              <a:lnSpc>
                <a:spcPct val="100000"/>
              </a:lnSpc>
              <a:buFont typeface="Segoe UI Symbol"/>
              <a:buChar char="❖"/>
              <a:tabLst>
                <a:tab pos="448945" algn="l"/>
                <a:tab pos="44958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does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cost?</a:t>
            </a:r>
            <a:endParaRPr sz="2000" dirty="0">
              <a:latin typeface="Times New Roman"/>
              <a:cs typeface="Times New Roman"/>
            </a:endParaRPr>
          </a:p>
          <a:p>
            <a:pPr marL="448945" marR="234950" indent="-436880">
              <a:lnSpc>
                <a:spcPct val="100000"/>
              </a:lnSpc>
              <a:spcBef>
                <a:spcPts val="2400"/>
              </a:spcBef>
              <a:buFont typeface="Segoe UI Symbol"/>
              <a:buChar char="❖"/>
              <a:tabLst>
                <a:tab pos="448945" algn="l"/>
                <a:tab pos="44958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What's more take evaluations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musings we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have given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overview questions?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</a:pP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094" y="226186"/>
            <a:ext cx="3869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2D050"/>
                </a:solidFill>
                <a:latin typeface="Times New Roman"/>
                <a:cs typeface="Times New Roman"/>
              </a:rPr>
              <a:t>Research</a:t>
            </a:r>
            <a:r>
              <a:rPr sz="3600" b="1" spc="-9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92D050"/>
                </a:solidFill>
                <a:latin typeface="Times New Roman"/>
                <a:cs typeface="Times New Roman"/>
              </a:rPr>
              <a:t>Questions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786" y="1556130"/>
            <a:ext cx="8075613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12115" algn="l"/>
                <a:tab pos="41275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major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causes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transportation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in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Dhaka</a:t>
            </a:r>
            <a:r>
              <a:rPr sz="1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12115" algn="l"/>
                <a:tab pos="41275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transportation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affecting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daily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life</a:t>
            </a:r>
            <a:r>
              <a:rPr sz="1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12115" algn="l"/>
                <a:tab pos="41275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transportation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Dhaka?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economic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effect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problem?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  <a:tabLst>
                <a:tab pos="412115" algn="l"/>
                <a:tab pos="41275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mitigate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transportation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in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big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cities?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198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Segoe UI Symbol</vt:lpstr>
      <vt:lpstr>Times New Roman</vt:lpstr>
      <vt:lpstr>Wingdings 3</vt:lpstr>
      <vt:lpstr>Ion</vt:lpstr>
      <vt:lpstr>Topic - Public Transportation Problem in Dhaka  City</vt:lpstr>
      <vt:lpstr>Introduction</vt:lpstr>
      <vt:lpstr>Scope of work</vt:lpstr>
      <vt:lpstr>Methodology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 Public Transportation Problem in Dhaka  City</dc:title>
  <dc:creator>cis101</dc:creator>
  <cp:lastModifiedBy>cis101</cp:lastModifiedBy>
  <cp:revision>2</cp:revision>
  <dcterms:created xsi:type="dcterms:W3CDTF">2023-06-21T05:35:06Z</dcterms:created>
  <dcterms:modified xsi:type="dcterms:W3CDTF">2023-06-21T05:56:37Z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