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57" r:id="rId5"/>
    <p:sldId id="267" r:id="rId6"/>
    <p:sldId id="258" r:id="rId7"/>
    <p:sldId id="268" r:id="rId8"/>
    <p:sldId id="269" r:id="rId9"/>
    <p:sldId id="270" r:id="rId10"/>
    <p:sldId id="271" r:id="rId11"/>
    <p:sldId id="272" r:id="rId12"/>
    <p:sldId id="273" r:id="rId13"/>
    <p:sldId id="274" r:id="rId14"/>
    <p:sldId id="275" r:id="rId15"/>
    <p:sldId id="276" r:id="rId16"/>
    <p:sldId id="277" r:id="rId17"/>
    <p:sldId id="278" r:id="rId18"/>
    <p:sldId id="259" r:id="rId19"/>
    <p:sldId id="280" r:id="rId20"/>
    <p:sldId id="281" r:id="rId21"/>
    <p:sldId id="282" r:id="rId22"/>
    <p:sldId id="283" r:id="rId23"/>
    <p:sldId id="284" r:id="rId24"/>
    <p:sldId id="285" r:id="rId25"/>
    <p:sldId id="286" r:id="rId26"/>
    <p:sldId id="287" r:id="rId27"/>
    <p:sldId id="288"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3"/>
    <p:restoredTop sz="94694"/>
  </p:normalViewPr>
  <p:slideViewPr>
    <p:cSldViewPr snapToGrid="0" snapToObjects="1">
      <p:cViewPr varScale="1">
        <p:scale>
          <a:sx n="121" d="100"/>
          <a:sy n="121" d="100"/>
        </p:scale>
        <p:origin x="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01C1-970E-5D47-A3CE-D9DAFFCC4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353DC7-65A9-3241-B8DD-FBFB132F3D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21591E-C9EF-8541-830E-603C6FD614F5}"/>
              </a:ext>
            </a:extLst>
          </p:cNvPr>
          <p:cNvSpPr>
            <a:spLocks noGrp="1"/>
          </p:cNvSpPr>
          <p:nvPr>
            <p:ph type="dt" sz="half" idx="10"/>
          </p:nvPr>
        </p:nvSpPr>
        <p:spPr/>
        <p:txBody>
          <a:bodyPr/>
          <a:lstStyle/>
          <a:p>
            <a:fld id="{6E091EF6-5E22-C94B-8635-EC28C8AB9FA7}" type="datetimeFigureOut">
              <a:rPr lang="en-US" smtClean="0"/>
              <a:t>6/22/22</a:t>
            </a:fld>
            <a:endParaRPr lang="en-US"/>
          </a:p>
        </p:txBody>
      </p:sp>
      <p:sp>
        <p:nvSpPr>
          <p:cNvPr id="5" name="Footer Placeholder 4">
            <a:extLst>
              <a:ext uri="{FF2B5EF4-FFF2-40B4-BE49-F238E27FC236}">
                <a16:creationId xmlns:a16="http://schemas.microsoft.com/office/drawing/2014/main" id="{77309BEA-DBD6-CF44-B3E1-5D571CE90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7BB12-0383-D945-935F-762478ECB4A2}"/>
              </a:ext>
            </a:extLst>
          </p:cNvPr>
          <p:cNvSpPr>
            <a:spLocks noGrp="1"/>
          </p:cNvSpPr>
          <p:nvPr>
            <p:ph type="sldNum" sz="quarter" idx="12"/>
          </p:nvPr>
        </p:nvSpPr>
        <p:spPr/>
        <p:txBody>
          <a:bodyPr/>
          <a:lstStyle/>
          <a:p>
            <a:fld id="{AFE00903-11B4-5841-A22D-A0FD5E893EB7}" type="slidenum">
              <a:rPr lang="en-US" smtClean="0"/>
              <a:t>‹#›</a:t>
            </a:fld>
            <a:endParaRPr lang="en-US"/>
          </a:p>
        </p:txBody>
      </p:sp>
    </p:spTree>
    <p:extLst>
      <p:ext uri="{BB962C8B-B14F-4D97-AF65-F5344CB8AC3E}">
        <p14:creationId xmlns:p14="http://schemas.microsoft.com/office/powerpoint/2010/main" val="381257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50C6-4701-9742-8379-CA5618F18B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E7FFE3-13CF-A949-9859-9FABD5D776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E202C-A512-E44D-A66C-39D657D2EAE5}"/>
              </a:ext>
            </a:extLst>
          </p:cNvPr>
          <p:cNvSpPr>
            <a:spLocks noGrp="1"/>
          </p:cNvSpPr>
          <p:nvPr>
            <p:ph type="dt" sz="half" idx="10"/>
          </p:nvPr>
        </p:nvSpPr>
        <p:spPr/>
        <p:txBody>
          <a:bodyPr/>
          <a:lstStyle/>
          <a:p>
            <a:fld id="{6E091EF6-5E22-C94B-8635-EC28C8AB9FA7}" type="datetimeFigureOut">
              <a:rPr lang="en-US" smtClean="0"/>
              <a:t>6/22/22</a:t>
            </a:fld>
            <a:endParaRPr lang="en-US"/>
          </a:p>
        </p:txBody>
      </p:sp>
      <p:sp>
        <p:nvSpPr>
          <p:cNvPr id="5" name="Footer Placeholder 4">
            <a:extLst>
              <a:ext uri="{FF2B5EF4-FFF2-40B4-BE49-F238E27FC236}">
                <a16:creationId xmlns:a16="http://schemas.microsoft.com/office/drawing/2014/main" id="{753489A9-26ED-F249-8013-73191265C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5B4C6-CC7F-F948-997E-B70498F336DF}"/>
              </a:ext>
            </a:extLst>
          </p:cNvPr>
          <p:cNvSpPr>
            <a:spLocks noGrp="1"/>
          </p:cNvSpPr>
          <p:nvPr>
            <p:ph type="sldNum" sz="quarter" idx="12"/>
          </p:nvPr>
        </p:nvSpPr>
        <p:spPr/>
        <p:txBody>
          <a:bodyPr/>
          <a:lstStyle/>
          <a:p>
            <a:fld id="{AFE00903-11B4-5841-A22D-A0FD5E893EB7}" type="slidenum">
              <a:rPr lang="en-US" smtClean="0"/>
              <a:t>‹#›</a:t>
            </a:fld>
            <a:endParaRPr lang="en-US"/>
          </a:p>
        </p:txBody>
      </p:sp>
    </p:spTree>
    <p:extLst>
      <p:ext uri="{BB962C8B-B14F-4D97-AF65-F5344CB8AC3E}">
        <p14:creationId xmlns:p14="http://schemas.microsoft.com/office/powerpoint/2010/main" val="220378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E86B7F-9AF9-0B4C-BC49-283A61B305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90AD87-D2E6-C048-8404-2E5F57248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AAA69-2732-444A-BBB2-E303B8BC329A}"/>
              </a:ext>
            </a:extLst>
          </p:cNvPr>
          <p:cNvSpPr>
            <a:spLocks noGrp="1"/>
          </p:cNvSpPr>
          <p:nvPr>
            <p:ph type="dt" sz="half" idx="10"/>
          </p:nvPr>
        </p:nvSpPr>
        <p:spPr/>
        <p:txBody>
          <a:bodyPr/>
          <a:lstStyle/>
          <a:p>
            <a:fld id="{6E091EF6-5E22-C94B-8635-EC28C8AB9FA7}" type="datetimeFigureOut">
              <a:rPr lang="en-US" smtClean="0"/>
              <a:t>6/22/22</a:t>
            </a:fld>
            <a:endParaRPr lang="en-US"/>
          </a:p>
        </p:txBody>
      </p:sp>
      <p:sp>
        <p:nvSpPr>
          <p:cNvPr id="5" name="Footer Placeholder 4">
            <a:extLst>
              <a:ext uri="{FF2B5EF4-FFF2-40B4-BE49-F238E27FC236}">
                <a16:creationId xmlns:a16="http://schemas.microsoft.com/office/drawing/2014/main" id="{0CF8603B-783F-0D44-8CC0-6E1D48877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8A9AC-1549-4E4A-92AD-E950E0AD6054}"/>
              </a:ext>
            </a:extLst>
          </p:cNvPr>
          <p:cNvSpPr>
            <a:spLocks noGrp="1"/>
          </p:cNvSpPr>
          <p:nvPr>
            <p:ph type="sldNum" sz="quarter" idx="12"/>
          </p:nvPr>
        </p:nvSpPr>
        <p:spPr/>
        <p:txBody>
          <a:bodyPr/>
          <a:lstStyle/>
          <a:p>
            <a:fld id="{AFE00903-11B4-5841-A22D-A0FD5E893EB7}" type="slidenum">
              <a:rPr lang="en-US" smtClean="0"/>
              <a:t>‹#›</a:t>
            </a:fld>
            <a:endParaRPr lang="en-US"/>
          </a:p>
        </p:txBody>
      </p:sp>
    </p:spTree>
    <p:extLst>
      <p:ext uri="{BB962C8B-B14F-4D97-AF65-F5344CB8AC3E}">
        <p14:creationId xmlns:p14="http://schemas.microsoft.com/office/powerpoint/2010/main" val="214653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0917-DFD6-F34B-828B-5136E5279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047CA2-530B-8F43-905A-DA9218C5AD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3D2DF-4355-484C-AFCE-BE6A0E4FA71E}"/>
              </a:ext>
            </a:extLst>
          </p:cNvPr>
          <p:cNvSpPr>
            <a:spLocks noGrp="1"/>
          </p:cNvSpPr>
          <p:nvPr>
            <p:ph type="dt" sz="half" idx="10"/>
          </p:nvPr>
        </p:nvSpPr>
        <p:spPr/>
        <p:txBody>
          <a:bodyPr/>
          <a:lstStyle/>
          <a:p>
            <a:fld id="{6E091EF6-5E22-C94B-8635-EC28C8AB9FA7}" type="datetimeFigureOut">
              <a:rPr lang="en-US" smtClean="0"/>
              <a:t>6/22/22</a:t>
            </a:fld>
            <a:endParaRPr lang="en-US"/>
          </a:p>
        </p:txBody>
      </p:sp>
      <p:sp>
        <p:nvSpPr>
          <p:cNvPr id="5" name="Footer Placeholder 4">
            <a:extLst>
              <a:ext uri="{FF2B5EF4-FFF2-40B4-BE49-F238E27FC236}">
                <a16:creationId xmlns:a16="http://schemas.microsoft.com/office/drawing/2014/main" id="{70A208A1-E329-6042-8805-BF7428EFF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51032-5F8D-DC46-8523-3E75511B4AEE}"/>
              </a:ext>
            </a:extLst>
          </p:cNvPr>
          <p:cNvSpPr>
            <a:spLocks noGrp="1"/>
          </p:cNvSpPr>
          <p:nvPr>
            <p:ph type="sldNum" sz="quarter" idx="12"/>
          </p:nvPr>
        </p:nvSpPr>
        <p:spPr/>
        <p:txBody>
          <a:bodyPr/>
          <a:lstStyle/>
          <a:p>
            <a:fld id="{AFE00903-11B4-5841-A22D-A0FD5E893EB7}" type="slidenum">
              <a:rPr lang="en-US" smtClean="0"/>
              <a:t>‹#›</a:t>
            </a:fld>
            <a:endParaRPr lang="en-US"/>
          </a:p>
        </p:txBody>
      </p:sp>
    </p:spTree>
    <p:extLst>
      <p:ext uri="{BB962C8B-B14F-4D97-AF65-F5344CB8AC3E}">
        <p14:creationId xmlns:p14="http://schemas.microsoft.com/office/powerpoint/2010/main" val="3048194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2A0B-5A83-9B4B-A3DF-5AC37F524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24CBD0-CD2F-A749-B901-C0ACA91B5A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F9B382-9ECF-154E-B235-8B2B4026EA63}"/>
              </a:ext>
            </a:extLst>
          </p:cNvPr>
          <p:cNvSpPr>
            <a:spLocks noGrp="1"/>
          </p:cNvSpPr>
          <p:nvPr>
            <p:ph type="dt" sz="half" idx="10"/>
          </p:nvPr>
        </p:nvSpPr>
        <p:spPr/>
        <p:txBody>
          <a:bodyPr/>
          <a:lstStyle/>
          <a:p>
            <a:fld id="{6E091EF6-5E22-C94B-8635-EC28C8AB9FA7}" type="datetimeFigureOut">
              <a:rPr lang="en-US" smtClean="0"/>
              <a:t>6/22/22</a:t>
            </a:fld>
            <a:endParaRPr lang="en-US"/>
          </a:p>
        </p:txBody>
      </p:sp>
      <p:sp>
        <p:nvSpPr>
          <p:cNvPr id="5" name="Footer Placeholder 4">
            <a:extLst>
              <a:ext uri="{FF2B5EF4-FFF2-40B4-BE49-F238E27FC236}">
                <a16:creationId xmlns:a16="http://schemas.microsoft.com/office/drawing/2014/main" id="{11A3A2A9-3D83-6D47-B90A-6FB49F83E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AC9D6-B11A-6E4B-84EB-28D639B72794}"/>
              </a:ext>
            </a:extLst>
          </p:cNvPr>
          <p:cNvSpPr>
            <a:spLocks noGrp="1"/>
          </p:cNvSpPr>
          <p:nvPr>
            <p:ph type="sldNum" sz="quarter" idx="12"/>
          </p:nvPr>
        </p:nvSpPr>
        <p:spPr/>
        <p:txBody>
          <a:bodyPr/>
          <a:lstStyle/>
          <a:p>
            <a:fld id="{AFE00903-11B4-5841-A22D-A0FD5E893EB7}" type="slidenum">
              <a:rPr lang="en-US" smtClean="0"/>
              <a:t>‹#›</a:t>
            </a:fld>
            <a:endParaRPr lang="en-US"/>
          </a:p>
        </p:txBody>
      </p:sp>
    </p:spTree>
    <p:extLst>
      <p:ext uri="{BB962C8B-B14F-4D97-AF65-F5344CB8AC3E}">
        <p14:creationId xmlns:p14="http://schemas.microsoft.com/office/powerpoint/2010/main" val="2929858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325E-1728-1D48-92AE-E57D42643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C8404-1A81-A742-A4F4-0972E92C1D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223CB7-DE47-DD4A-9519-C4E0DB1F58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6CBC32-0CBE-A743-98F3-3CFD7E24A2DA}"/>
              </a:ext>
            </a:extLst>
          </p:cNvPr>
          <p:cNvSpPr>
            <a:spLocks noGrp="1"/>
          </p:cNvSpPr>
          <p:nvPr>
            <p:ph type="dt" sz="half" idx="10"/>
          </p:nvPr>
        </p:nvSpPr>
        <p:spPr/>
        <p:txBody>
          <a:bodyPr/>
          <a:lstStyle/>
          <a:p>
            <a:fld id="{6E091EF6-5E22-C94B-8635-EC28C8AB9FA7}" type="datetimeFigureOut">
              <a:rPr lang="en-US" smtClean="0"/>
              <a:t>6/22/22</a:t>
            </a:fld>
            <a:endParaRPr lang="en-US"/>
          </a:p>
        </p:txBody>
      </p:sp>
      <p:sp>
        <p:nvSpPr>
          <p:cNvPr id="6" name="Footer Placeholder 5">
            <a:extLst>
              <a:ext uri="{FF2B5EF4-FFF2-40B4-BE49-F238E27FC236}">
                <a16:creationId xmlns:a16="http://schemas.microsoft.com/office/drawing/2014/main" id="{8F1411E0-D1C7-3942-B7E4-F068AF80BE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5050DE-9BE8-7C49-B9C4-B1B6AB6CB0F8}"/>
              </a:ext>
            </a:extLst>
          </p:cNvPr>
          <p:cNvSpPr>
            <a:spLocks noGrp="1"/>
          </p:cNvSpPr>
          <p:nvPr>
            <p:ph type="sldNum" sz="quarter" idx="12"/>
          </p:nvPr>
        </p:nvSpPr>
        <p:spPr/>
        <p:txBody>
          <a:bodyPr/>
          <a:lstStyle/>
          <a:p>
            <a:fld id="{AFE00903-11B4-5841-A22D-A0FD5E893EB7}" type="slidenum">
              <a:rPr lang="en-US" smtClean="0"/>
              <a:t>‹#›</a:t>
            </a:fld>
            <a:endParaRPr lang="en-US"/>
          </a:p>
        </p:txBody>
      </p:sp>
    </p:spTree>
    <p:extLst>
      <p:ext uri="{BB962C8B-B14F-4D97-AF65-F5344CB8AC3E}">
        <p14:creationId xmlns:p14="http://schemas.microsoft.com/office/powerpoint/2010/main" val="280311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B898-AB0E-8D49-8939-DE968759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F835B8-D3A2-E244-B7EB-A4B3EE5B2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04D458-8401-E94A-9158-C8CB857031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1B1E41-4DB0-6E45-A85A-FEEB28B47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C988DB-3D79-894E-BF35-4CA5A952D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65C2BE-24E0-A643-BD98-7E34A572394B}"/>
              </a:ext>
            </a:extLst>
          </p:cNvPr>
          <p:cNvSpPr>
            <a:spLocks noGrp="1"/>
          </p:cNvSpPr>
          <p:nvPr>
            <p:ph type="dt" sz="half" idx="10"/>
          </p:nvPr>
        </p:nvSpPr>
        <p:spPr/>
        <p:txBody>
          <a:bodyPr/>
          <a:lstStyle/>
          <a:p>
            <a:fld id="{6E091EF6-5E22-C94B-8635-EC28C8AB9FA7}" type="datetimeFigureOut">
              <a:rPr lang="en-US" smtClean="0"/>
              <a:t>6/22/22</a:t>
            </a:fld>
            <a:endParaRPr lang="en-US"/>
          </a:p>
        </p:txBody>
      </p:sp>
      <p:sp>
        <p:nvSpPr>
          <p:cNvPr id="8" name="Footer Placeholder 7">
            <a:extLst>
              <a:ext uri="{FF2B5EF4-FFF2-40B4-BE49-F238E27FC236}">
                <a16:creationId xmlns:a16="http://schemas.microsoft.com/office/drawing/2014/main" id="{549B0E78-209D-4B44-9B25-680A7D2A89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0129DD-8674-1848-97BB-406E5278617A}"/>
              </a:ext>
            </a:extLst>
          </p:cNvPr>
          <p:cNvSpPr>
            <a:spLocks noGrp="1"/>
          </p:cNvSpPr>
          <p:nvPr>
            <p:ph type="sldNum" sz="quarter" idx="12"/>
          </p:nvPr>
        </p:nvSpPr>
        <p:spPr/>
        <p:txBody>
          <a:bodyPr/>
          <a:lstStyle/>
          <a:p>
            <a:fld id="{AFE00903-11B4-5841-A22D-A0FD5E893EB7}" type="slidenum">
              <a:rPr lang="en-US" smtClean="0"/>
              <a:t>‹#›</a:t>
            </a:fld>
            <a:endParaRPr lang="en-US"/>
          </a:p>
        </p:txBody>
      </p:sp>
    </p:spTree>
    <p:extLst>
      <p:ext uri="{BB962C8B-B14F-4D97-AF65-F5344CB8AC3E}">
        <p14:creationId xmlns:p14="http://schemas.microsoft.com/office/powerpoint/2010/main" val="350798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6DDA-4031-504F-A689-FD9CFE598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7DF6A1-FFE8-7E43-8098-57F9E2253064}"/>
              </a:ext>
            </a:extLst>
          </p:cNvPr>
          <p:cNvSpPr>
            <a:spLocks noGrp="1"/>
          </p:cNvSpPr>
          <p:nvPr>
            <p:ph type="dt" sz="half" idx="10"/>
          </p:nvPr>
        </p:nvSpPr>
        <p:spPr/>
        <p:txBody>
          <a:bodyPr/>
          <a:lstStyle/>
          <a:p>
            <a:fld id="{6E091EF6-5E22-C94B-8635-EC28C8AB9FA7}" type="datetimeFigureOut">
              <a:rPr lang="en-US" smtClean="0"/>
              <a:t>6/22/22</a:t>
            </a:fld>
            <a:endParaRPr lang="en-US"/>
          </a:p>
        </p:txBody>
      </p:sp>
      <p:sp>
        <p:nvSpPr>
          <p:cNvPr id="4" name="Footer Placeholder 3">
            <a:extLst>
              <a:ext uri="{FF2B5EF4-FFF2-40B4-BE49-F238E27FC236}">
                <a16:creationId xmlns:a16="http://schemas.microsoft.com/office/drawing/2014/main" id="{44CFC55C-10B9-584D-9C65-1308715FB1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4206A2-DD7A-6D49-8148-0929C4388230}"/>
              </a:ext>
            </a:extLst>
          </p:cNvPr>
          <p:cNvSpPr>
            <a:spLocks noGrp="1"/>
          </p:cNvSpPr>
          <p:nvPr>
            <p:ph type="sldNum" sz="quarter" idx="12"/>
          </p:nvPr>
        </p:nvSpPr>
        <p:spPr/>
        <p:txBody>
          <a:bodyPr/>
          <a:lstStyle/>
          <a:p>
            <a:fld id="{AFE00903-11B4-5841-A22D-A0FD5E893EB7}" type="slidenum">
              <a:rPr lang="en-US" smtClean="0"/>
              <a:t>‹#›</a:t>
            </a:fld>
            <a:endParaRPr lang="en-US"/>
          </a:p>
        </p:txBody>
      </p:sp>
    </p:spTree>
    <p:extLst>
      <p:ext uri="{BB962C8B-B14F-4D97-AF65-F5344CB8AC3E}">
        <p14:creationId xmlns:p14="http://schemas.microsoft.com/office/powerpoint/2010/main" val="247857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50A04-4679-B448-9CAB-26CFDE36A640}"/>
              </a:ext>
            </a:extLst>
          </p:cNvPr>
          <p:cNvSpPr>
            <a:spLocks noGrp="1"/>
          </p:cNvSpPr>
          <p:nvPr>
            <p:ph type="dt" sz="half" idx="10"/>
          </p:nvPr>
        </p:nvSpPr>
        <p:spPr/>
        <p:txBody>
          <a:bodyPr/>
          <a:lstStyle/>
          <a:p>
            <a:fld id="{6E091EF6-5E22-C94B-8635-EC28C8AB9FA7}" type="datetimeFigureOut">
              <a:rPr lang="en-US" smtClean="0"/>
              <a:t>6/22/22</a:t>
            </a:fld>
            <a:endParaRPr lang="en-US"/>
          </a:p>
        </p:txBody>
      </p:sp>
      <p:sp>
        <p:nvSpPr>
          <p:cNvPr id="3" name="Footer Placeholder 2">
            <a:extLst>
              <a:ext uri="{FF2B5EF4-FFF2-40B4-BE49-F238E27FC236}">
                <a16:creationId xmlns:a16="http://schemas.microsoft.com/office/drawing/2014/main" id="{175E1206-9501-664A-8D3C-F5ECC956CA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2797D6-CAF1-3442-A927-47A0FD98A7DF}"/>
              </a:ext>
            </a:extLst>
          </p:cNvPr>
          <p:cNvSpPr>
            <a:spLocks noGrp="1"/>
          </p:cNvSpPr>
          <p:nvPr>
            <p:ph type="sldNum" sz="quarter" idx="12"/>
          </p:nvPr>
        </p:nvSpPr>
        <p:spPr/>
        <p:txBody>
          <a:bodyPr/>
          <a:lstStyle/>
          <a:p>
            <a:fld id="{AFE00903-11B4-5841-A22D-A0FD5E893EB7}" type="slidenum">
              <a:rPr lang="en-US" smtClean="0"/>
              <a:t>‹#›</a:t>
            </a:fld>
            <a:endParaRPr lang="en-US"/>
          </a:p>
        </p:txBody>
      </p:sp>
    </p:spTree>
    <p:extLst>
      <p:ext uri="{BB962C8B-B14F-4D97-AF65-F5344CB8AC3E}">
        <p14:creationId xmlns:p14="http://schemas.microsoft.com/office/powerpoint/2010/main" val="456990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995A-1D7A-5B43-B44A-8B1FD2B6E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DBCA1C-E623-504B-873E-F93DD83390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EE8A8F-BA07-654D-B230-073DE9F89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76FC8-463F-1040-A13C-D783375857F2}"/>
              </a:ext>
            </a:extLst>
          </p:cNvPr>
          <p:cNvSpPr>
            <a:spLocks noGrp="1"/>
          </p:cNvSpPr>
          <p:nvPr>
            <p:ph type="dt" sz="half" idx="10"/>
          </p:nvPr>
        </p:nvSpPr>
        <p:spPr/>
        <p:txBody>
          <a:bodyPr/>
          <a:lstStyle/>
          <a:p>
            <a:fld id="{6E091EF6-5E22-C94B-8635-EC28C8AB9FA7}" type="datetimeFigureOut">
              <a:rPr lang="en-US" smtClean="0"/>
              <a:t>6/22/22</a:t>
            </a:fld>
            <a:endParaRPr lang="en-US"/>
          </a:p>
        </p:txBody>
      </p:sp>
      <p:sp>
        <p:nvSpPr>
          <p:cNvPr id="6" name="Footer Placeholder 5">
            <a:extLst>
              <a:ext uri="{FF2B5EF4-FFF2-40B4-BE49-F238E27FC236}">
                <a16:creationId xmlns:a16="http://schemas.microsoft.com/office/drawing/2014/main" id="{F83A1A91-DD5F-C646-AD2F-B5BC39FAD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35B11-1299-2E4D-8857-66B0F773013E}"/>
              </a:ext>
            </a:extLst>
          </p:cNvPr>
          <p:cNvSpPr>
            <a:spLocks noGrp="1"/>
          </p:cNvSpPr>
          <p:nvPr>
            <p:ph type="sldNum" sz="quarter" idx="12"/>
          </p:nvPr>
        </p:nvSpPr>
        <p:spPr/>
        <p:txBody>
          <a:bodyPr/>
          <a:lstStyle/>
          <a:p>
            <a:fld id="{AFE00903-11B4-5841-A22D-A0FD5E893EB7}" type="slidenum">
              <a:rPr lang="en-US" smtClean="0"/>
              <a:t>‹#›</a:t>
            </a:fld>
            <a:endParaRPr lang="en-US"/>
          </a:p>
        </p:txBody>
      </p:sp>
    </p:spTree>
    <p:extLst>
      <p:ext uri="{BB962C8B-B14F-4D97-AF65-F5344CB8AC3E}">
        <p14:creationId xmlns:p14="http://schemas.microsoft.com/office/powerpoint/2010/main" val="333728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54E3-1E03-E248-B6FF-7187D9BB95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A4C20-4682-7C43-87F9-A64482A00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D8E87F-92A8-C549-A128-4AA771DCE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DC14A-97A0-5048-8093-F2E9144304B2}"/>
              </a:ext>
            </a:extLst>
          </p:cNvPr>
          <p:cNvSpPr>
            <a:spLocks noGrp="1"/>
          </p:cNvSpPr>
          <p:nvPr>
            <p:ph type="dt" sz="half" idx="10"/>
          </p:nvPr>
        </p:nvSpPr>
        <p:spPr/>
        <p:txBody>
          <a:bodyPr/>
          <a:lstStyle/>
          <a:p>
            <a:fld id="{6E091EF6-5E22-C94B-8635-EC28C8AB9FA7}" type="datetimeFigureOut">
              <a:rPr lang="en-US" smtClean="0"/>
              <a:t>6/22/22</a:t>
            </a:fld>
            <a:endParaRPr lang="en-US"/>
          </a:p>
        </p:txBody>
      </p:sp>
      <p:sp>
        <p:nvSpPr>
          <p:cNvPr id="6" name="Footer Placeholder 5">
            <a:extLst>
              <a:ext uri="{FF2B5EF4-FFF2-40B4-BE49-F238E27FC236}">
                <a16:creationId xmlns:a16="http://schemas.microsoft.com/office/drawing/2014/main" id="{9790D333-5EAA-E94B-8B8E-81DFF2D43F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C36A1-7753-0F4B-90E3-A551BDBB5669}"/>
              </a:ext>
            </a:extLst>
          </p:cNvPr>
          <p:cNvSpPr>
            <a:spLocks noGrp="1"/>
          </p:cNvSpPr>
          <p:nvPr>
            <p:ph type="sldNum" sz="quarter" idx="12"/>
          </p:nvPr>
        </p:nvSpPr>
        <p:spPr/>
        <p:txBody>
          <a:bodyPr/>
          <a:lstStyle/>
          <a:p>
            <a:fld id="{AFE00903-11B4-5841-A22D-A0FD5E893EB7}" type="slidenum">
              <a:rPr lang="en-US" smtClean="0"/>
              <a:t>‹#›</a:t>
            </a:fld>
            <a:endParaRPr lang="en-US"/>
          </a:p>
        </p:txBody>
      </p:sp>
    </p:spTree>
    <p:extLst>
      <p:ext uri="{BB962C8B-B14F-4D97-AF65-F5344CB8AC3E}">
        <p14:creationId xmlns:p14="http://schemas.microsoft.com/office/powerpoint/2010/main" val="127503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2AF0A-F446-974C-BE10-2F8F13C04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E5C5B9-C6C8-6646-AB3B-D2E0A7479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AA8FE-4575-6B42-9917-210B9E72E8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91EF6-5E22-C94B-8635-EC28C8AB9FA7}" type="datetimeFigureOut">
              <a:rPr lang="en-US" smtClean="0"/>
              <a:t>6/22/22</a:t>
            </a:fld>
            <a:endParaRPr lang="en-US"/>
          </a:p>
        </p:txBody>
      </p:sp>
      <p:sp>
        <p:nvSpPr>
          <p:cNvPr id="5" name="Footer Placeholder 4">
            <a:extLst>
              <a:ext uri="{FF2B5EF4-FFF2-40B4-BE49-F238E27FC236}">
                <a16:creationId xmlns:a16="http://schemas.microsoft.com/office/drawing/2014/main" id="{3E214F8A-D091-4D44-8C98-2B5D16A6C9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0E4AAE-9743-324B-B869-9C5F871E56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00903-11B4-5841-A22D-A0FD5E893EB7}" type="slidenum">
              <a:rPr lang="en-US" smtClean="0"/>
              <a:t>‹#›</a:t>
            </a:fld>
            <a:endParaRPr lang="en-US"/>
          </a:p>
        </p:txBody>
      </p:sp>
    </p:spTree>
    <p:extLst>
      <p:ext uri="{BB962C8B-B14F-4D97-AF65-F5344CB8AC3E}">
        <p14:creationId xmlns:p14="http://schemas.microsoft.com/office/powerpoint/2010/main" val="2177743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C9B5C9-BD57-7242-8AA1-4F3AF654F8C5}"/>
              </a:ext>
            </a:extLst>
          </p:cNvPr>
          <p:cNvSpPr txBox="1"/>
          <p:nvPr/>
        </p:nvSpPr>
        <p:spPr>
          <a:xfrm>
            <a:off x="831272" y="1905506"/>
            <a:ext cx="8079841" cy="3046988"/>
          </a:xfrm>
          <a:prstGeom prst="rect">
            <a:avLst/>
          </a:prstGeom>
          <a:noFill/>
        </p:spPr>
        <p:txBody>
          <a:bodyPr wrap="none" rtlCol="0">
            <a:spAutoFit/>
          </a:bodyPr>
          <a:lstStyle/>
          <a:p>
            <a:r>
              <a:rPr lang="en-US" sz="4800" dirty="0">
                <a:solidFill>
                  <a:schemeClr val="bg1"/>
                </a:solidFill>
                <a:latin typeface="Times New Roman" panose="02020603050405020304" pitchFamily="18" charset="0"/>
                <a:cs typeface="Times New Roman" panose="02020603050405020304" pitchFamily="18" charset="0"/>
              </a:rPr>
              <a:t>Data Glacier Project </a:t>
            </a:r>
          </a:p>
          <a:p>
            <a:r>
              <a:rPr lang="en-US" sz="4800" dirty="0">
                <a:solidFill>
                  <a:schemeClr val="bg1"/>
                </a:solidFill>
                <a:latin typeface="Times New Roman" panose="02020603050405020304" pitchFamily="18" charset="0"/>
                <a:cs typeface="Times New Roman" panose="02020603050405020304" pitchFamily="18" charset="0"/>
              </a:rPr>
              <a:t>Week 2 (7 June – 14 June 2022)</a:t>
            </a:r>
          </a:p>
          <a:p>
            <a:endParaRPr lang="en-US" sz="4800" dirty="0">
              <a:solidFill>
                <a:schemeClr val="bg1"/>
              </a:solidFill>
              <a:latin typeface="Times New Roman" panose="02020603050405020304" pitchFamily="18" charset="0"/>
              <a:cs typeface="Times New Roman" panose="02020603050405020304" pitchFamily="18" charset="0"/>
            </a:endParaRPr>
          </a:p>
          <a:p>
            <a:r>
              <a:rPr lang="en-US" sz="4800" dirty="0">
                <a:solidFill>
                  <a:schemeClr val="bg1"/>
                </a:solidFill>
                <a:latin typeface="Times New Roman" panose="02020603050405020304" pitchFamily="18" charset="0"/>
                <a:cs typeface="Times New Roman" panose="02020603050405020304" pitchFamily="18" charset="0"/>
              </a:rPr>
              <a:t>By : Amir Shahcheraghian</a:t>
            </a:r>
          </a:p>
        </p:txBody>
      </p:sp>
    </p:spTree>
    <p:extLst>
      <p:ext uri="{BB962C8B-B14F-4D97-AF65-F5344CB8AC3E}">
        <p14:creationId xmlns:p14="http://schemas.microsoft.com/office/powerpoint/2010/main" val="771277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C702-BE0C-8E43-A20E-EBA83B3B0284}"/>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pic>
        <p:nvPicPr>
          <p:cNvPr id="4" name="Picture 3" descr="A picture containing background pattern&#10;&#10;Description automatically generated">
            <a:extLst>
              <a:ext uri="{FF2B5EF4-FFF2-40B4-BE49-F238E27FC236}">
                <a16:creationId xmlns:a16="http://schemas.microsoft.com/office/drawing/2014/main" id="{95F9BBEB-7450-E840-8FB7-ABAACD80AAA6}"/>
              </a:ext>
            </a:extLst>
          </p:cNvPr>
          <p:cNvPicPr>
            <a:picLocks noChangeAspect="1"/>
          </p:cNvPicPr>
          <p:nvPr/>
        </p:nvPicPr>
        <p:blipFill>
          <a:blip r:embed="rId2"/>
          <a:stretch>
            <a:fillRect/>
          </a:stretch>
        </p:blipFill>
        <p:spPr>
          <a:xfrm>
            <a:off x="4655777" y="173865"/>
            <a:ext cx="7383823" cy="6510270"/>
          </a:xfrm>
          <a:prstGeom prst="rect">
            <a:avLst/>
          </a:prstGeom>
        </p:spPr>
      </p:pic>
    </p:spTree>
    <p:extLst>
      <p:ext uri="{BB962C8B-B14F-4D97-AF65-F5344CB8AC3E}">
        <p14:creationId xmlns:p14="http://schemas.microsoft.com/office/powerpoint/2010/main" val="3907207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C702-BE0C-8E43-A20E-EBA83B3B0284}"/>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4" name="TextBox 3">
            <a:extLst>
              <a:ext uri="{FF2B5EF4-FFF2-40B4-BE49-F238E27FC236}">
                <a16:creationId xmlns:a16="http://schemas.microsoft.com/office/drawing/2014/main" id="{7FCBC882-AA6F-D746-957E-11067AEBB433}"/>
              </a:ext>
            </a:extLst>
          </p:cNvPr>
          <p:cNvSpPr txBox="1"/>
          <p:nvPr/>
        </p:nvSpPr>
        <p:spPr>
          <a:xfrm>
            <a:off x="152400" y="614065"/>
            <a:ext cx="11887200" cy="646331"/>
          </a:xfrm>
          <a:prstGeom prst="rect">
            <a:avLst/>
          </a:prstGeom>
          <a:noFill/>
        </p:spPr>
        <p:txBody>
          <a:bodyPr wrap="square">
            <a:spAutoFit/>
          </a:bodyPr>
          <a:lstStyle/>
          <a:p>
            <a:r>
              <a:rPr lang="en-CA" dirty="0">
                <a:solidFill>
                  <a:schemeClr val="bg1"/>
                </a:solidFill>
                <a:latin typeface="Times New Roman" panose="02020603050405020304" pitchFamily="18" charset="0"/>
                <a:cs typeface="Times New Roman" panose="02020603050405020304" pitchFamily="18" charset="0"/>
              </a:rPr>
              <a:t>It is obvious from the plot that all features are correlated. Both Cab expenses and Cab fares increase as the distance of travel increases. Cab expenses are highly correlated with distance traveled.</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descr="Chart&#10;&#10;Description automatically generated">
            <a:extLst>
              <a:ext uri="{FF2B5EF4-FFF2-40B4-BE49-F238E27FC236}">
                <a16:creationId xmlns:a16="http://schemas.microsoft.com/office/drawing/2014/main" id="{DA56CB4F-1F85-434C-A134-7A1A1E99686F}"/>
              </a:ext>
            </a:extLst>
          </p:cNvPr>
          <p:cNvPicPr>
            <a:picLocks noChangeAspect="1"/>
          </p:cNvPicPr>
          <p:nvPr/>
        </p:nvPicPr>
        <p:blipFill>
          <a:blip r:embed="rId2"/>
          <a:stretch>
            <a:fillRect/>
          </a:stretch>
        </p:blipFill>
        <p:spPr>
          <a:xfrm>
            <a:off x="1795225" y="1614392"/>
            <a:ext cx="7516199" cy="4629543"/>
          </a:xfrm>
          <a:prstGeom prst="rect">
            <a:avLst/>
          </a:prstGeom>
        </p:spPr>
      </p:pic>
    </p:spTree>
    <p:extLst>
      <p:ext uri="{BB962C8B-B14F-4D97-AF65-F5344CB8AC3E}">
        <p14:creationId xmlns:p14="http://schemas.microsoft.com/office/powerpoint/2010/main" val="135360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C702-BE0C-8E43-A20E-EBA83B3B0284}"/>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4" name="TextBox 3">
            <a:extLst>
              <a:ext uri="{FF2B5EF4-FFF2-40B4-BE49-F238E27FC236}">
                <a16:creationId xmlns:a16="http://schemas.microsoft.com/office/drawing/2014/main" id="{F8918947-6B2C-1845-812A-D60E3AC24F42}"/>
              </a:ext>
            </a:extLst>
          </p:cNvPr>
          <p:cNvSpPr txBox="1"/>
          <p:nvPr/>
        </p:nvSpPr>
        <p:spPr>
          <a:xfrm>
            <a:off x="152399" y="614065"/>
            <a:ext cx="11786315" cy="369332"/>
          </a:xfrm>
          <a:prstGeom prst="rect">
            <a:avLst/>
          </a:prstGeom>
          <a:noFill/>
        </p:spPr>
        <p:txBody>
          <a:bodyPr wrap="square">
            <a:spAutoFit/>
          </a:bodyPr>
          <a:lstStyle/>
          <a:p>
            <a:r>
              <a:rPr lang="en-CA" b="0" i="0" u="none" strike="noStrike" dirty="0">
                <a:solidFill>
                  <a:schemeClr val="bg1"/>
                </a:solidFill>
                <a:effectLst/>
                <a:latin typeface="Times New Roman" panose="02020603050405020304" pitchFamily="18" charset="0"/>
                <a:cs typeface="Times New Roman" panose="02020603050405020304" pitchFamily="18" charset="0"/>
              </a:rPr>
              <a:t>There is a perfect correlation between number of trips and total distance traveled in a day.</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descr="Chart, scatter chart&#10;&#10;Description automatically generated">
            <a:extLst>
              <a:ext uri="{FF2B5EF4-FFF2-40B4-BE49-F238E27FC236}">
                <a16:creationId xmlns:a16="http://schemas.microsoft.com/office/drawing/2014/main" id="{31EC5791-2489-6F44-AD2A-23E881896923}"/>
              </a:ext>
            </a:extLst>
          </p:cNvPr>
          <p:cNvPicPr>
            <a:picLocks noChangeAspect="1"/>
          </p:cNvPicPr>
          <p:nvPr/>
        </p:nvPicPr>
        <p:blipFill>
          <a:blip r:embed="rId2"/>
          <a:stretch>
            <a:fillRect/>
          </a:stretch>
        </p:blipFill>
        <p:spPr>
          <a:xfrm>
            <a:off x="2045056" y="1333232"/>
            <a:ext cx="8001000" cy="5067300"/>
          </a:xfrm>
          <a:prstGeom prst="rect">
            <a:avLst/>
          </a:prstGeom>
        </p:spPr>
      </p:pic>
    </p:spTree>
    <p:extLst>
      <p:ext uri="{BB962C8B-B14F-4D97-AF65-F5344CB8AC3E}">
        <p14:creationId xmlns:p14="http://schemas.microsoft.com/office/powerpoint/2010/main" val="407223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C702-BE0C-8E43-A20E-EBA83B3B0284}"/>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7" name="TextBox 6">
            <a:extLst>
              <a:ext uri="{FF2B5EF4-FFF2-40B4-BE49-F238E27FC236}">
                <a16:creationId xmlns:a16="http://schemas.microsoft.com/office/drawing/2014/main" id="{A58881A8-2D9D-FF43-AFF0-D6B9C87D39F5}"/>
              </a:ext>
            </a:extLst>
          </p:cNvPr>
          <p:cNvSpPr txBox="1"/>
          <p:nvPr/>
        </p:nvSpPr>
        <p:spPr>
          <a:xfrm>
            <a:off x="152399" y="771436"/>
            <a:ext cx="11721921" cy="646331"/>
          </a:xfrm>
          <a:prstGeom prst="rect">
            <a:avLst/>
          </a:prstGeom>
          <a:noFill/>
        </p:spPr>
        <p:txBody>
          <a:bodyPr wrap="square">
            <a:spAutoFit/>
          </a:bodyPr>
          <a:lstStyle/>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Pink Cab has had a higher frequency of losses than Yellow Cab across all cities for all three years, even though both companies had trips that did not profit. Pink Cab may be affected by these losses in the long run.</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8" name="Picture 7" descr="A picture containing text, antenna, screenshot&#10;&#10;Description automatically generated">
            <a:extLst>
              <a:ext uri="{FF2B5EF4-FFF2-40B4-BE49-F238E27FC236}">
                <a16:creationId xmlns:a16="http://schemas.microsoft.com/office/drawing/2014/main" id="{980F7F17-C53A-B547-B2DB-F734ED124F5E}"/>
              </a:ext>
            </a:extLst>
          </p:cNvPr>
          <p:cNvPicPr>
            <a:picLocks noChangeAspect="1"/>
          </p:cNvPicPr>
          <p:nvPr/>
        </p:nvPicPr>
        <p:blipFill>
          <a:blip r:embed="rId2"/>
          <a:stretch>
            <a:fillRect/>
          </a:stretch>
        </p:blipFill>
        <p:spPr>
          <a:xfrm>
            <a:off x="1070287" y="1575137"/>
            <a:ext cx="9791524" cy="4812783"/>
          </a:xfrm>
          <a:prstGeom prst="rect">
            <a:avLst/>
          </a:prstGeom>
        </p:spPr>
      </p:pic>
    </p:spTree>
    <p:extLst>
      <p:ext uri="{BB962C8B-B14F-4D97-AF65-F5344CB8AC3E}">
        <p14:creationId xmlns:p14="http://schemas.microsoft.com/office/powerpoint/2010/main" val="573579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C702-BE0C-8E43-A20E-EBA83B3B0284}"/>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4" name="TextBox 3">
            <a:extLst>
              <a:ext uri="{FF2B5EF4-FFF2-40B4-BE49-F238E27FC236}">
                <a16:creationId xmlns:a16="http://schemas.microsoft.com/office/drawing/2014/main" id="{9F5C7796-179F-FB4A-8E99-17C6E93330BC}"/>
              </a:ext>
            </a:extLst>
          </p:cNvPr>
          <p:cNvSpPr txBox="1"/>
          <p:nvPr/>
        </p:nvSpPr>
        <p:spPr>
          <a:xfrm>
            <a:off x="152400" y="614065"/>
            <a:ext cx="11887200" cy="923330"/>
          </a:xfrm>
          <a:prstGeom prst="rect">
            <a:avLst/>
          </a:prstGeom>
          <a:noFill/>
        </p:spPr>
        <p:txBody>
          <a:bodyPr wrap="square">
            <a:spAutoFit/>
          </a:bodyPr>
          <a:lstStyle/>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By aggregating the losses at a daily level, the plot shows a time-line of trips that only caused losses. Each year, Yellow Cab has experienced total losses. What's apparent is a pattern. During certain time periods at particular months, there are clusters of losses, most pronounced in July and August.</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descr="A picture containing chart&#10;&#10;Description automatically generated">
            <a:extLst>
              <a:ext uri="{FF2B5EF4-FFF2-40B4-BE49-F238E27FC236}">
                <a16:creationId xmlns:a16="http://schemas.microsoft.com/office/drawing/2014/main" id="{F55B95D6-7CA6-4F4C-9A53-B06549E4CCBD}"/>
              </a:ext>
            </a:extLst>
          </p:cNvPr>
          <p:cNvPicPr>
            <a:picLocks noChangeAspect="1"/>
          </p:cNvPicPr>
          <p:nvPr/>
        </p:nvPicPr>
        <p:blipFill>
          <a:blip r:embed="rId2"/>
          <a:stretch>
            <a:fillRect/>
          </a:stretch>
        </p:blipFill>
        <p:spPr>
          <a:xfrm>
            <a:off x="534146" y="1883149"/>
            <a:ext cx="11123707" cy="4502453"/>
          </a:xfrm>
          <a:prstGeom prst="rect">
            <a:avLst/>
          </a:prstGeom>
        </p:spPr>
      </p:pic>
    </p:spTree>
    <p:extLst>
      <p:ext uri="{BB962C8B-B14F-4D97-AF65-F5344CB8AC3E}">
        <p14:creationId xmlns:p14="http://schemas.microsoft.com/office/powerpoint/2010/main" val="911239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C702-BE0C-8E43-A20E-EBA83B3B0284}"/>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4" name="TextBox 3">
            <a:extLst>
              <a:ext uri="{FF2B5EF4-FFF2-40B4-BE49-F238E27FC236}">
                <a16:creationId xmlns:a16="http://schemas.microsoft.com/office/drawing/2014/main" id="{2B27CD70-9F83-0940-958F-31468C25218E}"/>
              </a:ext>
            </a:extLst>
          </p:cNvPr>
          <p:cNvSpPr txBox="1"/>
          <p:nvPr/>
        </p:nvSpPr>
        <p:spPr>
          <a:xfrm>
            <a:off x="152400" y="614065"/>
            <a:ext cx="11554496" cy="646331"/>
          </a:xfrm>
          <a:prstGeom prst="rect">
            <a:avLst/>
          </a:prstGeom>
          <a:noFill/>
        </p:spPr>
        <p:txBody>
          <a:bodyPr wrap="square">
            <a:spAutoFit/>
          </a:bodyPr>
          <a:lstStyle/>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According to the data, the most number of non-profit trips made by Yellow Cab was on Chicago, Boston, Washington and Los Angeles. For Pink Cab , its mostly on Chicago and Los Angeles.</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descr="Chart, bar chart&#10;&#10;Description automatically generated">
            <a:extLst>
              <a:ext uri="{FF2B5EF4-FFF2-40B4-BE49-F238E27FC236}">
                <a16:creationId xmlns:a16="http://schemas.microsoft.com/office/drawing/2014/main" id="{7149D399-163C-1C4E-995C-0C3ACD24FC68}"/>
              </a:ext>
            </a:extLst>
          </p:cNvPr>
          <p:cNvPicPr>
            <a:picLocks noChangeAspect="1"/>
          </p:cNvPicPr>
          <p:nvPr/>
        </p:nvPicPr>
        <p:blipFill>
          <a:blip r:embed="rId2"/>
          <a:stretch>
            <a:fillRect/>
          </a:stretch>
        </p:blipFill>
        <p:spPr>
          <a:xfrm>
            <a:off x="917351" y="1505094"/>
            <a:ext cx="10357297" cy="5090875"/>
          </a:xfrm>
          <a:prstGeom prst="rect">
            <a:avLst/>
          </a:prstGeom>
        </p:spPr>
      </p:pic>
    </p:spTree>
    <p:extLst>
      <p:ext uri="{BB962C8B-B14F-4D97-AF65-F5344CB8AC3E}">
        <p14:creationId xmlns:p14="http://schemas.microsoft.com/office/powerpoint/2010/main" val="2202667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C702-BE0C-8E43-A20E-EBA83B3B0284}"/>
              </a:ext>
            </a:extLst>
          </p:cNvPr>
          <p:cNvSpPr txBox="1"/>
          <p:nvPr/>
        </p:nvSpPr>
        <p:spPr>
          <a:xfrm>
            <a:off x="152400" y="152400"/>
            <a:ext cx="2409890" cy="461665"/>
          </a:xfrm>
          <a:prstGeom prst="rect">
            <a:avLst/>
          </a:prstGeom>
          <a:noFill/>
        </p:spPr>
        <p:txBody>
          <a:bodyPr wrap="none" rtlCol="0">
            <a:spAutoFit/>
          </a:bodyPr>
          <a:lstStyle/>
          <a:p>
            <a:r>
              <a:rPr lang="en-US" sz="2400" b="1">
                <a:solidFill>
                  <a:schemeClr val="bg1"/>
                </a:solidFill>
                <a:latin typeface="Times New Roman" panose="02020603050405020304" pitchFamily="18" charset="0"/>
                <a:cs typeface="Times New Roman" panose="02020603050405020304" pitchFamily="18" charset="0"/>
              </a:rPr>
              <a:t>Visualizing Trips</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0BF84FF-19C4-7144-B94F-31BA1C77252A}"/>
              </a:ext>
            </a:extLst>
          </p:cNvPr>
          <p:cNvSpPr txBox="1"/>
          <p:nvPr/>
        </p:nvSpPr>
        <p:spPr>
          <a:xfrm>
            <a:off x="152399" y="614065"/>
            <a:ext cx="11567375" cy="369332"/>
          </a:xfrm>
          <a:prstGeom prst="rect">
            <a:avLst/>
          </a:prstGeom>
          <a:noFill/>
        </p:spPr>
        <p:txBody>
          <a:bodyPr wrap="square">
            <a:spAutoFit/>
          </a:bodyPr>
          <a:lstStyle/>
          <a:p>
            <a:r>
              <a:rPr lang="en-CA" b="0" i="0" u="none" strike="noStrike">
                <a:solidFill>
                  <a:schemeClr val="bg1"/>
                </a:solidFill>
                <a:effectLst/>
                <a:latin typeface="Times New Roman" panose="02020603050405020304" pitchFamily="18" charset="0"/>
                <a:cs typeface="Times New Roman" panose="02020603050405020304" pitchFamily="18" charset="0"/>
              </a:rPr>
              <a:t>With increasing distances, the price, profit, and costs increase, although the variability in all variables increases.</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128A1EB-ACC0-3646-9B6C-9A6F7D07BACD}"/>
              </a:ext>
            </a:extLst>
          </p:cNvPr>
          <p:cNvPicPr>
            <a:picLocks noChangeAspect="1"/>
          </p:cNvPicPr>
          <p:nvPr/>
        </p:nvPicPr>
        <p:blipFill>
          <a:blip r:embed="rId2"/>
          <a:stretch>
            <a:fillRect/>
          </a:stretch>
        </p:blipFill>
        <p:spPr>
          <a:xfrm>
            <a:off x="5301067" y="1094704"/>
            <a:ext cx="6418707" cy="5519670"/>
          </a:xfrm>
          <a:prstGeom prst="rect">
            <a:avLst/>
          </a:prstGeom>
        </p:spPr>
      </p:pic>
    </p:spTree>
    <p:extLst>
      <p:ext uri="{BB962C8B-B14F-4D97-AF65-F5344CB8AC3E}">
        <p14:creationId xmlns:p14="http://schemas.microsoft.com/office/powerpoint/2010/main" val="254827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C702-BE0C-8E43-A20E-EBA83B3B0284}"/>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5" name="TextBox 4">
            <a:extLst>
              <a:ext uri="{FF2B5EF4-FFF2-40B4-BE49-F238E27FC236}">
                <a16:creationId xmlns:a16="http://schemas.microsoft.com/office/drawing/2014/main" id="{ACF4D5F5-5051-0945-AC2F-89BB3168AE8E}"/>
              </a:ext>
            </a:extLst>
          </p:cNvPr>
          <p:cNvSpPr txBox="1"/>
          <p:nvPr/>
        </p:nvSpPr>
        <p:spPr>
          <a:xfrm>
            <a:off x="152400" y="614065"/>
            <a:ext cx="11887200" cy="1200329"/>
          </a:xfrm>
          <a:prstGeom prst="rect">
            <a:avLst/>
          </a:prstGeom>
          <a:noFill/>
        </p:spPr>
        <p:txBody>
          <a:bodyPr wrap="square">
            <a:spAutoFit/>
          </a:bodyPr>
          <a:lstStyle/>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For both companies, the plots show the proportion of trip intervals that contribute to each level of profit. There is no difference in trip durations for the loss category (profit*= 0), so it may not be distance that is the main reason both Cab companies are losing money. The highest profit comes from long trips.</a:t>
            </a:r>
          </a:p>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The advantage of Yellow Cab is that it makes better profits from shorter trips than its rival.</a:t>
            </a:r>
          </a:p>
        </p:txBody>
      </p:sp>
      <p:pic>
        <p:nvPicPr>
          <p:cNvPr id="7" name="Picture 6" descr="Chart, bar chart&#10;&#10;Description automatically generated">
            <a:extLst>
              <a:ext uri="{FF2B5EF4-FFF2-40B4-BE49-F238E27FC236}">
                <a16:creationId xmlns:a16="http://schemas.microsoft.com/office/drawing/2014/main" id="{E45AB1F3-FF36-9441-B0E0-E7C90A7F6943}"/>
              </a:ext>
            </a:extLst>
          </p:cNvPr>
          <p:cNvPicPr>
            <a:picLocks noChangeAspect="1"/>
          </p:cNvPicPr>
          <p:nvPr/>
        </p:nvPicPr>
        <p:blipFill>
          <a:blip r:embed="rId2"/>
          <a:stretch>
            <a:fillRect/>
          </a:stretch>
        </p:blipFill>
        <p:spPr>
          <a:xfrm>
            <a:off x="1600200" y="2017690"/>
            <a:ext cx="8991600" cy="4419600"/>
          </a:xfrm>
          <a:prstGeom prst="rect">
            <a:avLst/>
          </a:prstGeom>
        </p:spPr>
      </p:pic>
    </p:spTree>
    <p:extLst>
      <p:ext uri="{BB962C8B-B14F-4D97-AF65-F5344CB8AC3E}">
        <p14:creationId xmlns:p14="http://schemas.microsoft.com/office/powerpoint/2010/main" val="994286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1A1236-B223-5F46-B831-578DD6CAED2F}"/>
              </a:ext>
            </a:extLst>
          </p:cNvPr>
          <p:cNvSpPr txBox="1"/>
          <p:nvPr/>
        </p:nvSpPr>
        <p:spPr>
          <a:xfrm>
            <a:off x="152400" y="614065"/>
            <a:ext cx="11887200" cy="646331"/>
          </a:xfrm>
          <a:prstGeom prst="rect">
            <a:avLst/>
          </a:prstGeom>
          <a:noFill/>
        </p:spPr>
        <p:txBody>
          <a:bodyPr wrap="square">
            <a:spAutoFit/>
          </a:bodyPr>
          <a:lstStyle/>
          <a:p>
            <a:r>
              <a:rPr lang="en-CA" b="0" i="0" u="none" strike="noStrike" dirty="0">
                <a:solidFill>
                  <a:schemeClr val="bg1"/>
                </a:solidFill>
                <a:effectLst/>
                <a:latin typeface="Times New Roman" panose="02020603050405020304" pitchFamily="18" charset="0"/>
                <a:cs typeface="Times New Roman" panose="02020603050405020304" pitchFamily="18" charset="0"/>
              </a:rPr>
              <a:t>All trip types appear to be equally frequent on a daily basis. There are no glaring exceptions. There was a high number of trips on the 5th of January 2018, according to the data, so all types of trips were taken on that day.</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descr="Chart, scatter chart&#10;&#10;Description automatically generated">
            <a:extLst>
              <a:ext uri="{FF2B5EF4-FFF2-40B4-BE49-F238E27FC236}">
                <a16:creationId xmlns:a16="http://schemas.microsoft.com/office/drawing/2014/main" id="{F5A10BF5-6624-FD45-B42B-6167C6C2B7D2}"/>
              </a:ext>
            </a:extLst>
          </p:cNvPr>
          <p:cNvPicPr>
            <a:picLocks noChangeAspect="1"/>
          </p:cNvPicPr>
          <p:nvPr/>
        </p:nvPicPr>
        <p:blipFill>
          <a:blip r:embed="rId2"/>
          <a:stretch>
            <a:fillRect/>
          </a:stretch>
        </p:blipFill>
        <p:spPr>
          <a:xfrm>
            <a:off x="1072613" y="1509999"/>
            <a:ext cx="8689573" cy="5014492"/>
          </a:xfrm>
          <a:prstGeom prst="rect">
            <a:avLst/>
          </a:prstGeom>
        </p:spPr>
      </p:pic>
      <p:sp>
        <p:nvSpPr>
          <p:cNvPr id="7" name="TextBox 6">
            <a:extLst>
              <a:ext uri="{FF2B5EF4-FFF2-40B4-BE49-F238E27FC236}">
                <a16:creationId xmlns:a16="http://schemas.microsoft.com/office/drawing/2014/main" id="{AF82DFD3-A36F-D34F-ABB9-A8081ED1D4F8}"/>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Tree>
    <p:extLst>
      <p:ext uri="{BB962C8B-B14F-4D97-AF65-F5344CB8AC3E}">
        <p14:creationId xmlns:p14="http://schemas.microsoft.com/office/powerpoint/2010/main" val="1951588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82DFD3-A36F-D34F-ABB9-A8081ED1D4F8}"/>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8" name="TextBox 7">
            <a:extLst>
              <a:ext uri="{FF2B5EF4-FFF2-40B4-BE49-F238E27FC236}">
                <a16:creationId xmlns:a16="http://schemas.microsoft.com/office/drawing/2014/main" id="{CCE4A802-6627-CE4C-B7EC-FC101605F77D}"/>
              </a:ext>
            </a:extLst>
          </p:cNvPr>
          <p:cNvSpPr txBox="1"/>
          <p:nvPr/>
        </p:nvSpPr>
        <p:spPr>
          <a:xfrm>
            <a:off x="152399" y="614065"/>
            <a:ext cx="11696163" cy="923330"/>
          </a:xfrm>
          <a:prstGeom prst="rect">
            <a:avLst/>
          </a:prstGeom>
          <a:noFill/>
        </p:spPr>
        <p:txBody>
          <a:bodyPr wrap="square">
            <a:spAutoFit/>
          </a:bodyPr>
          <a:lstStyle/>
          <a:p>
            <a:r>
              <a:rPr lang="en-CA" b="0" i="0" u="none" strike="noStrike" dirty="0">
                <a:solidFill>
                  <a:schemeClr val="bg1"/>
                </a:solidFill>
                <a:effectLst/>
                <a:latin typeface="Times New Roman" panose="02020603050405020304" pitchFamily="18" charset="0"/>
                <a:cs typeface="Times New Roman" panose="02020603050405020304" pitchFamily="18" charset="0"/>
              </a:rPr>
              <a:t>Like the age of a customer, the income of a customer follows a two-phase uniform distribution, meaning the probability of finding customers in all ranges of salaries below 25000 $ is equal to the probability of finding customers in higher income ranges.</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descr="Chart, histogram&#10;&#10;Description automatically generated">
            <a:extLst>
              <a:ext uri="{FF2B5EF4-FFF2-40B4-BE49-F238E27FC236}">
                <a16:creationId xmlns:a16="http://schemas.microsoft.com/office/drawing/2014/main" id="{A9A83557-0D93-764C-ACAB-2E467659068A}"/>
              </a:ext>
            </a:extLst>
          </p:cNvPr>
          <p:cNvPicPr>
            <a:picLocks noChangeAspect="1"/>
          </p:cNvPicPr>
          <p:nvPr/>
        </p:nvPicPr>
        <p:blipFill>
          <a:blip r:embed="rId2"/>
          <a:stretch>
            <a:fillRect/>
          </a:stretch>
        </p:blipFill>
        <p:spPr>
          <a:xfrm>
            <a:off x="3222043" y="1537395"/>
            <a:ext cx="8084405" cy="5100123"/>
          </a:xfrm>
          <a:prstGeom prst="rect">
            <a:avLst/>
          </a:prstGeom>
        </p:spPr>
      </p:pic>
    </p:spTree>
    <p:extLst>
      <p:ext uri="{BB962C8B-B14F-4D97-AF65-F5344CB8AC3E}">
        <p14:creationId xmlns:p14="http://schemas.microsoft.com/office/powerpoint/2010/main" val="424242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B128CC-1429-F84F-B30F-4088B2371895}"/>
              </a:ext>
            </a:extLst>
          </p:cNvPr>
          <p:cNvSpPr txBox="1"/>
          <p:nvPr/>
        </p:nvSpPr>
        <p:spPr>
          <a:xfrm>
            <a:off x="152400" y="152400"/>
            <a:ext cx="3318601"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 to Project:</a:t>
            </a:r>
          </a:p>
        </p:txBody>
      </p:sp>
      <p:sp>
        <p:nvSpPr>
          <p:cNvPr id="3" name="TextBox 2">
            <a:extLst>
              <a:ext uri="{FF2B5EF4-FFF2-40B4-BE49-F238E27FC236}">
                <a16:creationId xmlns:a16="http://schemas.microsoft.com/office/drawing/2014/main" id="{599B4583-6023-444E-ABD9-80D8383828F3}"/>
              </a:ext>
            </a:extLst>
          </p:cNvPr>
          <p:cNvSpPr txBox="1"/>
          <p:nvPr/>
        </p:nvSpPr>
        <p:spPr>
          <a:xfrm>
            <a:off x="152399" y="978795"/>
            <a:ext cx="11786315" cy="923330"/>
          </a:xfrm>
          <a:prstGeom prst="rect">
            <a:avLst/>
          </a:prstGeom>
          <a:noFill/>
        </p:spPr>
        <p:txBody>
          <a:bodyPr wrap="square" rtlCol="0">
            <a:spAutoFit/>
          </a:bodyPr>
          <a:lstStyle/>
          <a:p>
            <a:r>
              <a:rPr lang="en-CA" dirty="0">
                <a:solidFill>
                  <a:schemeClr val="bg1"/>
                </a:solidFill>
                <a:latin typeface="Times New Roman" panose="02020603050405020304" pitchFamily="18" charset="0"/>
                <a:cs typeface="Times New Roman" panose="02020603050405020304" pitchFamily="18" charset="0"/>
              </a:rPr>
              <a:t>US-based XYZ is a private company. Considering the remarkable growth of the Cab Industry in the last few years and the fact that there have been multiple key players in the market, it plans to invest in the Cab Industry and, as per their Go-to-Market (G2M) strategy, they intend to learn more about the market before making a final decision.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C2DFF66-BF80-AB41-BD28-E914D9473B5C}"/>
              </a:ext>
            </a:extLst>
          </p:cNvPr>
          <p:cNvSpPr txBox="1"/>
          <p:nvPr/>
        </p:nvSpPr>
        <p:spPr>
          <a:xfrm>
            <a:off x="152399" y="2266855"/>
            <a:ext cx="11041484" cy="369332"/>
          </a:xfrm>
          <a:prstGeom prst="rect">
            <a:avLst/>
          </a:prstGeom>
          <a:noFill/>
        </p:spPr>
        <p:txBody>
          <a:bodyPr wrap="none" rtlCol="0">
            <a:spAutoFit/>
          </a:bodyPr>
          <a:lstStyle/>
          <a:p>
            <a:r>
              <a:rPr lang="en-CA" dirty="0">
                <a:solidFill>
                  <a:schemeClr val="bg1"/>
                </a:solidFill>
                <a:latin typeface="Times New Roman" panose="02020603050405020304" pitchFamily="18" charset="0"/>
                <a:cs typeface="Times New Roman" panose="02020603050405020304" pitchFamily="18" charset="0"/>
              </a:rPr>
              <a:t>By providing actionable insights, the project aims to assist XYZ company in making an informed investment decision.</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44FFC8-5B5F-3E40-8C29-E1DDD55A7219}"/>
              </a:ext>
            </a:extLst>
          </p:cNvPr>
          <p:cNvSpPr txBox="1"/>
          <p:nvPr/>
        </p:nvSpPr>
        <p:spPr>
          <a:xfrm>
            <a:off x="152399" y="3000917"/>
            <a:ext cx="6098146" cy="1938992"/>
          </a:xfrm>
          <a:prstGeom prst="rect">
            <a:avLst/>
          </a:prstGeom>
          <a:noFill/>
        </p:spPr>
        <p:txBody>
          <a:bodyPr wrap="square">
            <a:spAutoFit/>
          </a:bodyPr>
          <a:lstStyle/>
          <a:p>
            <a:r>
              <a:rPr lang="en-CA" sz="2000" b="1" i="0" u="none" strike="noStrike" dirty="0">
                <a:solidFill>
                  <a:schemeClr val="bg1"/>
                </a:solidFill>
                <a:effectLst/>
                <a:latin typeface="Times New Roman" panose="02020603050405020304" pitchFamily="18" charset="0"/>
                <a:cs typeface="Times New Roman" panose="02020603050405020304" pitchFamily="18" charset="0"/>
              </a:rPr>
              <a:t>Five parts make up the analysis:</a:t>
            </a:r>
          </a:p>
          <a:p>
            <a:pPr marL="742950" lvl="1" indent="-285750">
              <a:buFont typeface="Arial" panose="020B0604020202020204" pitchFamily="34" charset="0"/>
              <a:buChar char="•"/>
            </a:pPr>
            <a:r>
              <a:rPr lang="en-CA" sz="2000" b="1" dirty="0">
                <a:solidFill>
                  <a:schemeClr val="bg1"/>
                </a:solidFill>
                <a:latin typeface="Times New Roman" panose="02020603050405020304" pitchFamily="18" charset="0"/>
                <a:cs typeface="Times New Roman" panose="02020603050405020304" pitchFamily="18" charset="0"/>
              </a:rPr>
              <a:t>Dataset Evaluation</a:t>
            </a:r>
          </a:p>
          <a:p>
            <a:pPr marL="742950" lvl="1" indent="-285750">
              <a:buFont typeface="Arial" panose="020B0604020202020204" pitchFamily="34" charset="0"/>
              <a:buChar char="•"/>
            </a:pPr>
            <a:r>
              <a:rPr lang="en-CA" sz="2000" b="1" dirty="0">
                <a:solidFill>
                  <a:schemeClr val="bg1"/>
                </a:solidFill>
                <a:latin typeface="Times New Roman" panose="02020603050405020304" pitchFamily="18" charset="0"/>
                <a:cs typeface="Times New Roman" panose="02020603050405020304" pitchFamily="18" charset="0"/>
              </a:rPr>
              <a:t>Visualizing Demographics </a:t>
            </a:r>
          </a:p>
          <a:p>
            <a:pPr marL="742950" lvl="1" indent="-285750">
              <a:buFont typeface="Arial" panose="020B0604020202020204" pitchFamily="34" charset="0"/>
              <a:buChar char="•"/>
            </a:pPr>
            <a:r>
              <a:rPr lang="en-CA" sz="2000" b="1" dirty="0">
                <a:solidFill>
                  <a:schemeClr val="bg1"/>
                </a:solidFill>
                <a:latin typeface="Times New Roman" panose="02020603050405020304" pitchFamily="18" charset="0"/>
                <a:cs typeface="Times New Roman" panose="02020603050405020304" pitchFamily="18" charset="0"/>
              </a:rPr>
              <a:t>Visualizing Trips</a:t>
            </a:r>
          </a:p>
          <a:p>
            <a:pPr marL="742950" lvl="1" indent="-285750">
              <a:buFont typeface="Arial" panose="020B0604020202020204" pitchFamily="34" charset="0"/>
              <a:buChar char="•"/>
            </a:pPr>
            <a:r>
              <a:rPr lang="en-CA" sz="2000" b="1" dirty="0">
                <a:solidFill>
                  <a:schemeClr val="bg1"/>
                </a:solidFill>
                <a:latin typeface="Times New Roman" panose="02020603050405020304" pitchFamily="18" charset="0"/>
                <a:cs typeface="Times New Roman" panose="02020603050405020304" pitchFamily="18" charset="0"/>
              </a:rPr>
              <a:t>Customer Income Analyse</a:t>
            </a:r>
          </a:p>
          <a:p>
            <a:pPr marL="742950" lvl="1" indent="-285750">
              <a:buFont typeface="Arial" panose="020B0604020202020204" pitchFamily="34" charset="0"/>
              <a:buChar char="•"/>
            </a:pPr>
            <a:r>
              <a:rPr lang="en-CA" sz="2000" b="1" dirty="0">
                <a:solidFill>
                  <a:schemeClr val="bg1"/>
                </a:solidFill>
                <a:latin typeface="Times New Roman" panose="02020603050405020304" pitchFamily="18" charset="0"/>
                <a:cs typeface="Times New Roman" panose="02020603050405020304" pitchFamily="18" charset="0"/>
              </a:rPr>
              <a:t>Conclusion</a:t>
            </a:r>
            <a:endParaRPr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010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82DFD3-A36F-D34F-ABB9-A8081ED1D4F8}"/>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pic>
        <p:nvPicPr>
          <p:cNvPr id="3" name="Picture 2" descr="Graphical user interface&#10;&#10;Description automatically generated">
            <a:extLst>
              <a:ext uri="{FF2B5EF4-FFF2-40B4-BE49-F238E27FC236}">
                <a16:creationId xmlns:a16="http://schemas.microsoft.com/office/drawing/2014/main" id="{C97F8CF1-35B8-904D-9448-10EAE92BA3D9}"/>
              </a:ext>
            </a:extLst>
          </p:cNvPr>
          <p:cNvPicPr>
            <a:picLocks noChangeAspect="1"/>
          </p:cNvPicPr>
          <p:nvPr/>
        </p:nvPicPr>
        <p:blipFill>
          <a:blip r:embed="rId2"/>
          <a:stretch>
            <a:fillRect/>
          </a:stretch>
        </p:blipFill>
        <p:spPr>
          <a:xfrm>
            <a:off x="2209800" y="1028700"/>
            <a:ext cx="7772400" cy="4800600"/>
          </a:xfrm>
          <a:prstGeom prst="rect">
            <a:avLst/>
          </a:prstGeom>
        </p:spPr>
      </p:pic>
    </p:spTree>
    <p:extLst>
      <p:ext uri="{BB962C8B-B14F-4D97-AF65-F5344CB8AC3E}">
        <p14:creationId xmlns:p14="http://schemas.microsoft.com/office/powerpoint/2010/main" val="367829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82DFD3-A36F-D34F-ABB9-A8081ED1D4F8}"/>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4" name="TextBox 3">
            <a:extLst>
              <a:ext uri="{FF2B5EF4-FFF2-40B4-BE49-F238E27FC236}">
                <a16:creationId xmlns:a16="http://schemas.microsoft.com/office/drawing/2014/main" id="{4C9ACB5D-E8A4-AB41-A588-4703DFE6BCCD}"/>
              </a:ext>
            </a:extLst>
          </p:cNvPr>
          <p:cNvSpPr txBox="1"/>
          <p:nvPr/>
        </p:nvSpPr>
        <p:spPr>
          <a:xfrm>
            <a:off x="152400" y="614065"/>
            <a:ext cx="11887200" cy="923330"/>
          </a:xfrm>
          <a:prstGeom prst="rect">
            <a:avLst/>
          </a:prstGeom>
          <a:noFill/>
        </p:spPr>
        <p:txBody>
          <a:bodyPr wrap="square">
            <a:spAutoFit/>
          </a:bodyPr>
          <a:lstStyle/>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After binning income, we can see that most of the passengers belong to upper-middle class for both Cab companies, followed by high income class. Yellow Cab have higher proportion of passengers. For both companies, there is a slight growth in passengers from 2016 to 2017, but then stagnated/dipped slightly below from 2017 to 2018.</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descr="Chart, bar chart&#10;&#10;Description automatically generated">
            <a:extLst>
              <a:ext uri="{FF2B5EF4-FFF2-40B4-BE49-F238E27FC236}">
                <a16:creationId xmlns:a16="http://schemas.microsoft.com/office/drawing/2014/main" id="{45769FFA-9052-2F44-B45D-DDEC403FD025}"/>
              </a:ext>
            </a:extLst>
          </p:cNvPr>
          <p:cNvPicPr>
            <a:picLocks noChangeAspect="1"/>
          </p:cNvPicPr>
          <p:nvPr/>
        </p:nvPicPr>
        <p:blipFill>
          <a:blip r:embed="rId2"/>
          <a:stretch>
            <a:fillRect/>
          </a:stretch>
        </p:blipFill>
        <p:spPr>
          <a:xfrm>
            <a:off x="9755837" y="1537395"/>
            <a:ext cx="2187844" cy="5029200"/>
          </a:xfrm>
          <a:prstGeom prst="rect">
            <a:avLst/>
          </a:prstGeom>
        </p:spPr>
      </p:pic>
    </p:spTree>
    <p:extLst>
      <p:ext uri="{BB962C8B-B14F-4D97-AF65-F5344CB8AC3E}">
        <p14:creationId xmlns:p14="http://schemas.microsoft.com/office/powerpoint/2010/main" val="4199387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82DFD3-A36F-D34F-ABB9-A8081ED1D4F8}"/>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pic>
        <p:nvPicPr>
          <p:cNvPr id="3" name="Picture 2" descr="Chart, bar chart&#10;&#10;Description automatically generated">
            <a:extLst>
              <a:ext uri="{FF2B5EF4-FFF2-40B4-BE49-F238E27FC236}">
                <a16:creationId xmlns:a16="http://schemas.microsoft.com/office/drawing/2014/main" id="{FFC30EEC-C157-384D-B0C3-3B8CD34F78E1}"/>
              </a:ext>
            </a:extLst>
          </p:cNvPr>
          <p:cNvPicPr>
            <a:picLocks noChangeAspect="1"/>
          </p:cNvPicPr>
          <p:nvPr/>
        </p:nvPicPr>
        <p:blipFill>
          <a:blip r:embed="rId2"/>
          <a:stretch>
            <a:fillRect/>
          </a:stretch>
        </p:blipFill>
        <p:spPr>
          <a:xfrm>
            <a:off x="1079500" y="1244600"/>
            <a:ext cx="10033000" cy="4368800"/>
          </a:xfrm>
          <a:prstGeom prst="rect">
            <a:avLst/>
          </a:prstGeom>
        </p:spPr>
      </p:pic>
    </p:spTree>
    <p:extLst>
      <p:ext uri="{BB962C8B-B14F-4D97-AF65-F5344CB8AC3E}">
        <p14:creationId xmlns:p14="http://schemas.microsoft.com/office/powerpoint/2010/main" val="394009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82DFD3-A36F-D34F-ABB9-A8081ED1D4F8}"/>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pic>
        <p:nvPicPr>
          <p:cNvPr id="3" name="Picture 2" descr="Chart, bar chart&#10;&#10;Description automatically generated">
            <a:extLst>
              <a:ext uri="{FF2B5EF4-FFF2-40B4-BE49-F238E27FC236}">
                <a16:creationId xmlns:a16="http://schemas.microsoft.com/office/drawing/2014/main" id="{0FB6DBF6-0850-564B-8C5D-E69B4FF9D2CA}"/>
              </a:ext>
            </a:extLst>
          </p:cNvPr>
          <p:cNvPicPr>
            <a:picLocks noChangeAspect="1"/>
          </p:cNvPicPr>
          <p:nvPr/>
        </p:nvPicPr>
        <p:blipFill>
          <a:blip r:embed="rId2"/>
          <a:stretch>
            <a:fillRect/>
          </a:stretch>
        </p:blipFill>
        <p:spPr>
          <a:xfrm>
            <a:off x="1670050" y="1009650"/>
            <a:ext cx="8851900" cy="4838700"/>
          </a:xfrm>
          <a:prstGeom prst="rect">
            <a:avLst/>
          </a:prstGeom>
        </p:spPr>
      </p:pic>
    </p:spTree>
    <p:extLst>
      <p:ext uri="{BB962C8B-B14F-4D97-AF65-F5344CB8AC3E}">
        <p14:creationId xmlns:p14="http://schemas.microsoft.com/office/powerpoint/2010/main" val="71885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82DFD3-A36F-D34F-ABB9-A8081ED1D4F8}"/>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pic>
        <p:nvPicPr>
          <p:cNvPr id="3" name="Picture 2" descr="Chart, bar chart&#10;&#10;Description automatically generated">
            <a:extLst>
              <a:ext uri="{FF2B5EF4-FFF2-40B4-BE49-F238E27FC236}">
                <a16:creationId xmlns:a16="http://schemas.microsoft.com/office/drawing/2014/main" id="{16182023-BE7F-3F42-9B0A-8717D44C270D}"/>
              </a:ext>
            </a:extLst>
          </p:cNvPr>
          <p:cNvPicPr>
            <a:picLocks noChangeAspect="1"/>
          </p:cNvPicPr>
          <p:nvPr/>
        </p:nvPicPr>
        <p:blipFill>
          <a:blip r:embed="rId2"/>
          <a:stretch>
            <a:fillRect/>
          </a:stretch>
        </p:blipFill>
        <p:spPr>
          <a:xfrm>
            <a:off x="1187450" y="996950"/>
            <a:ext cx="9817100" cy="4864100"/>
          </a:xfrm>
          <a:prstGeom prst="rect">
            <a:avLst/>
          </a:prstGeom>
        </p:spPr>
      </p:pic>
    </p:spTree>
    <p:extLst>
      <p:ext uri="{BB962C8B-B14F-4D97-AF65-F5344CB8AC3E}">
        <p14:creationId xmlns:p14="http://schemas.microsoft.com/office/powerpoint/2010/main" val="2886739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82DFD3-A36F-D34F-ABB9-A8081ED1D4F8}"/>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pic>
        <p:nvPicPr>
          <p:cNvPr id="4" name="Picture 3" descr="Chart, bar chart&#10;&#10;Description automatically generated">
            <a:extLst>
              <a:ext uri="{FF2B5EF4-FFF2-40B4-BE49-F238E27FC236}">
                <a16:creationId xmlns:a16="http://schemas.microsoft.com/office/drawing/2014/main" id="{D66B0537-D2AE-AA49-9E8D-375EFD3700E5}"/>
              </a:ext>
            </a:extLst>
          </p:cNvPr>
          <p:cNvPicPr>
            <a:picLocks noChangeAspect="1"/>
          </p:cNvPicPr>
          <p:nvPr/>
        </p:nvPicPr>
        <p:blipFill>
          <a:blip r:embed="rId2"/>
          <a:stretch>
            <a:fillRect/>
          </a:stretch>
        </p:blipFill>
        <p:spPr>
          <a:xfrm>
            <a:off x="2209800" y="1244600"/>
            <a:ext cx="7772400" cy="4368800"/>
          </a:xfrm>
          <a:prstGeom prst="rect">
            <a:avLst/>
          </a:prstGeom>
        </p:spPr>
      </p:pic>
    </p:spTree>
    <p:extLst>
      <p:ext uri="{BB962C8B-B14F-4D97-AF65-F5344CB8AC3E}">
        <p14:creationId xmlns:p14="http://schemas.microsoft.com/office/powerpoint/2010/main" val="2298791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82DFD3-A36F-D34F-ABB9-A8081ED1D4F8}"/>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2" name="TextBox 1">
            <a:extLst>
              <a:ext uri="{FF2B5EF4-FFF2-40B4-BE49-F238E27FC236}">
                <a16:creationId xmlns:a16="http://schemas.microsoft.com/office/drawing/2014/main" id="{E28920DE-8304-5643-9E2F-18555E8578A8}"/>
              </a:ext>
            </a:extLst>
          </p:cNvPr>
          <p:cNvSpPr txBox="1"/>
          <p:nvPr/>
        </p:nvSpPr>
        <p:spPr>
          <a:xfrm>
            <a:off x="152400" y="614065"/>
            <a:ext cx="2647263" cy="369332"/>
          </a:xfrm>
          <a:prstGeom prst="rect">
            <a:avLst/>
          </a:prstGeom>
          <a:no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Customer Growth By Year</a:t>
            </a:r>
          </a:p>
        </p:txBody>
      </p:sp>
      <p:pic>
        <p:nvPicPr>
          <p:cNvPr id="4" name="Picture 3" descr="Chart&#10;&#10;Description automatically generated">
            <a:extLst>
              <a:ext uri="{FF2B5EF4-FFF2-40B4-BE49-F238E27FC236}">
                <a16:creationId xmlns:a16="http://schemas.microsoft.com/office/drawing/2014/main" id="{78CE2612-8F08-7E44-BDFA-B3CE044127D5}"/>
              </a:ext>
            </a:extLst>
          </p:cNvPr>
          <p:cNvPicPr>
            <a:picLocks noChangeAspect="1"/>
          </p:cNvPicPr>
          <p:nvPr/>
        </p:nvPicPr>
        <p:blipFill>
          <a:blip r:embed="rId2"/>
          <a:stretch>
            <a:fillRect/>
          </a:stretch>
        </p:blipFill>
        <p:spPr>
          <a:xfrm>
            <a:off x="1600200" y="1219200"/>
            <a:ext cx="8991600" cy="4419600"/>
          </a:xfrm>
          <a:prstGeom prst="rect">
            <a:avLst/>
          </a:prstGeom>
        </p:spPr>
      </p:pic>
    </p:spTree>
    <p:extLst>
      <p:ext uri="{BB962C8B-B14F-4D97-AF65-F5344CB8AC3E}">
        <p14:creationId xmlns:p14="http://schemas.microsoft.com/office/powerpoint/2010/main" val="3410931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82DFD3-A36F-D34F-ABB9-A8081ED1D4F8}"/>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pic>
        <p:nvPicPr>
          <p:cNvPr id="5" name="Picture 4" descr="Chart, treemap chart&#10;&#10;Description automatically generated">
            <a:extLst>
              <a:ext uri="{FF2B5EF4-FFF2-40B4-BE49-F238E27FC236}">
                <a16:creationId xmlns:a16="http://schemas.microsoft.com/office/drawing/2014/main" id="{1451CF63-A557-554A-8E0D-D3759A58CAD0}"/>
              </a:ext>
            </a:extLst>
          </p:cNvPr>
          <p:cNvPicPr>
            <a:picLocks noChangeAspect="1"/>
          </p:cNvPicPr>
          <p:nvPr/>
        </p:nvPicPr>
        <p:blipFill>
          <a:blip r:embed="rId2"/>
          <a:stretch>
            <a:fillRect/>
          </a:stretch>
        </p:blipFill>
        <p:spPr>
          <a:xfrm>
            <a:off x="3324091" y="1473468"/>
            <a:ext cx="7810500" cy="4864100"/>
          </a:xfrm>
          <a:prstGeom prst="rect">
            <a:avLst/>
          </a:prstGeom>
        </p:spPr>
      </p:pic>
      <p:sp>
        <p:nvSpPr>
          <p:cNvPr id="8" name="TextBox 7">
            <a:extLst>
              <a:ext uri="{FF2B5EF4-FFF2-40B4-BE49-F238E27FC236}">
                <a16:creationId xmlns:a16="http://schemas.microsoft.com/office/drawing/2014/main" id="{B25D2B80-D408-A14E-A23D-6B738016E301}"/>
              </a:ext>
            </a:extLst>
          </p:cNvPr>
          <p:cNvSpPr txBox="1"/>
          <p:nvPr/>
        </p:nvSpPr>
        <p:spPr>
          <a:xfrm>
            <a:off x="152400" y="614065"/>
            <a:ext cx="3122971"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Company Market Share</a:t>
            </a:r>
          </a:p>
        </p:txBody>
      </p:sp>
    </p:spTree>
    <p:extLst>
      <p:ext uri="{BB962C8B-B14F-4D97-AF65-F5344CB8AC3E}">
        <p14:creationId xmlns:p14="http://schemas.microsoft.com/office/powerpoint/2010/main" val="1652399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39A9F-C356-4642-9753-705D0EEDA6A5}"/>
              </a:ext>
            </a:extLst>
          </p:cNvPr>
          <p:cNvSpPr txBox="1"/>
          <p:nvPr/>
        </p:nvSpPr>
        <p:spPr>
          <a:xfrm>
            <a:off x="152400" y="152400"/>
            <a:ext cx="1656223"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580F4F84-2EDA-D24C-B6D0-3DC8AF763BD7}"/>
              </a:ext>
            </a:extLst>
          </p:cNvPr>
          <p:cNvSpPr txBox="1"/>
          <p:nvPr/>
        </p:nvSpPr>
        <p:spPr>
          <a:xfrm>
            <a:off x="152400" y="614065"/>
            <a:ext cx="11887200" cy="3139321"/>
          </a:xfrm>
          <a:prstGeom prst="rect">
            <a:avLst/>
          </a:prstGeom>
          <a:noFill/>
        </p:spPr>
        <p:txBody>
          <a:bodyPr wrap="square">
            <a:spAutoFit/>
          </a:bodyPr>
          <a:lstStyle/>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After analyzing all the variables in the dataset, here is a summary of my analysis:</a:t>
            </a:r>
          </a:p>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Both Cab company's financial performance is mainly based on profit. Profit is derived from the difference of the price charged and cost of trip for each trip. Both of these variables are highly correlated with the distance traveled for each trip. And the total distance traveled in a day is positively correlated with total number of daily trips.</a:t>
            </a:r>
          </a:p>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There is weekly, monthly and quarterly seasonality on the number of rides in a given time period. The number of cab rides are higher during December and at their lowest during February.</a:t>
            </a:r>
          </a:p>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Yellow Cab has higher coverage on cities and has higher loyal customers compared to Pink Cab . Moreover,  Yellow Cab seems to perform well almost on all cities and is able to make significantly higher profits compared to it's rival. In conclusion, we can measure a company's performance by looking at the total number of daily trips.</a:t>
            </a:r>
          </a:p>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In the next section, I will include extra datasets with the full dataset to see other factors that can affect both company's mode of operations.</a:t>
            </a:r>
          </a:p>
        </p:txBody>
      </p:sp>
    </p:spTree>
    <p:extLst>
      <p:ext uri="{BB962C8B-B14F-4D97-AF65-F5344CB8AC3E}">
        <p14:creationId xmlns:p14="http://schemas.microsoft.com/office/powerpoint/2010/main" val="162343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BBA46793-75AE-0E43-9B8F-1E6B45A4B9B1}"/>
              </a:ext>
            </a:extLst>
          </p:cNvPr>
          <p:cNvSpPr txBox="1"/>
          <p:nvPr/>
        </p:nvSpPr>
        <p:spPr>
          <a:xfrm>
            <a:off x="833002" y="448253"/>
            <a:ext cx="1052070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Times New Roman" panose="02020603050405020304" pitchFamily="18" charset="0"/>
                <a:ea typeface="+mj-ea"/>
                <a:cs typeface="Times New Roman" panose="02020603050405020304" pitchFamily="18" charset="0"/>
              </a:rPr>
              <a:t>Dataset Evaluation</a:t>
            </a:r>
          </a:p>
        </p:txBody>
      </p:sp>
      <p:sp>
        <p:nvSpPr>
          <p:cNvPr id="3" name="TextBox 2">
            <a:extLst>
              <a:ext uri="{FF2B5EF4-FFF2-40B4-BE49-F238E27FC236}">
                <a16:creationId xmlns:a16="http://schemas.microsoft.com/office/drawing/2014/main" id="{8DEBD8C2-7650-4A42-8EA2-737970DB20FD}"/>
              </a:ext>
            </a:extLst>
          </p:cNvPr>
          <p:cNvSpPr txBox="1"/>
          <p:nvPr/>
        </p:nvSpPr>
        <p:spPr>
          <a:xfrm>
            <a:off x="833002" y="1586500"/>
            <a:ext cx="5151682" cy="4324903"/>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have been provided 4 individual data sets. Time period of data is from 02/01/2016 to 31/12/2018.</a:t>
            </a:r>
          </a:p>
          <a:p>
            <a:pPr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Below are the list of datasets which are provided for the analysis:</a:t>
            </a:r>
          </a:p>
          <a:p>
            <a:pPr marL="285750"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Cab_Data.csv:  this file includes details of transaction for 2 cab companies.</a:t>
            </a:r>
          </a:p>
          <a:p>
            <a:pPr marL="285750"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Customer_ID.csv:  this is a mapping table that contains a unique identifier which links the customer’s demographic details.</a:t>
            </a:r>
          </a:p>
          <a:p>
            <a:pPr marL="285750"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Transaction_ID.csv: this is a mapping table that contains transaction to customer mapping and payment mode.</a:t>
            </a:r>
          </a:p>
          <a:p>
            <a:pPr marL="285750"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City.csv: this file contains list of US cities, their population and number of cab users.</a:t>
            </a:r>
          </a:p>
        </p:txBody>
      </p:sp>
      <p:pic>
        <p:nvPicPr>
          <p:cNvPr id="5" name="Picture 4" descr="Graphical user interface, application, table&#10;&#10;Description automatically generated">
            <a:extLst>
              <a:ext uri="{FF2B5EF4-FFF2-40B4-BE49-F238E27FC236}">
                <a16:creationId xmlns:a16="http://schemas.microsoft.com/office/drawing/2014/main" id="{39AC8B3B-30E6-7D45-83DF-4DFE79819B9C}"/>
              </a:ext>
            </a:extLst>
          </p:cNvPr>
          <p:cNvPicPr>
            <a:picLocks noChangeAspect="1"/>
          </p:cNvPicPr>
          <p:nvPr/>
        </p:nvPicPr>
        <p:blipFill>
          <a:blip r:embed="rId2"/>
          <a:stretch>
            <a:fillRect/>
          </a:stretch>
        </p:blipFill>
        <p:spPr>
          <a:xfrm>
            <a:off x="6417734" y="2981242"/>
            <a:ext cx="4935970" cy="2406285"/>
          </a:xfrm>
          <a:prstGeom prst="rect">
            <a:avLst/>
          </a:prstGeom>
        </p:spPr>
      </p:pic>
    </p:spTree>
    <p:extLst>
      <p:ext uri="{BB962C8B-B14F-4D97-AF65-F5344CB8AC3E}">
        <p14:creationId xmlns:p14="http://schemas.microsoft.com/office/powerpoint/2010/main" val="236984950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2CB8D-22AC-6442-A706-1F7CA422413F}"/>
              </a:ext>
            </a:extLst>
          </p:cNvPr>
          <p:cNvSpPr txBox="1"/>
          <p:nvPr/>
        </p:nvSpPr>
        <p:spPr>
          <a:xfrm>
            <a:off x="152400" y="152400"/>
            <a:ext cx="3446585"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demographic</a:t>
            </a:r>
          </a:p>
        </p:txBody>
      </p:sp>
      <p:sp>
        <p:nvSpPr>
          <p:cNvPr id="4" name="TextBox 3">
            <a:extLst>
              <a:ext uri="{FF2B5EF4-FFF2-40B4-BE49-F238E27FC236}">
                <a16:creationId xmlns:a16="http://schemas.microsoft.com/office/drawing/2014/main" id="{D213806C-0444-C441-B98A-69B7219C198C}"/>
              </a:ext>
            </a:extLst>
          </p:cNvPr>
          <p:cNvSpPr txBox="1"/>
          <p:nvPr/>
        </p:nvSpPr>
        <p:spPr>
          <a:xfrm>
            <a:off x="152399" y="739341"/>
            <a:ext cx="7974169"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The total population of both users and non-users of cab services by state and City.</a:t>
            </a:r>
          </a:p>
        </p:txBody>
      </p:sp>
      <p:pic>
        <p:nvPicPr>
          <p:cNvPr id="6" name="Picture 5" descr="Table&#10;&#10;Description automatically generated">
            <a:extLst>
              <a:ext uri="{FF2B5EF4-FFF2-40B4-BE49-F238E27FC236}">
                <a16:creationId xmlns:a16="http://schemas.microsoft.com/office/drawing/2014/main" id="{7DD995AF-F53B-F846-A4B8-132E72E61A5D}"/>
              </a:ext>
            </a:extLst>
          </p:cNvPr>
          <p:cNvPicPr>
            <a:picLocks noChangeAspect="1"/>
          </p:cNvPicPr>
          <p:nvPr/>
        </p:nvPicPr>
        <p:blipFill>
          <a:blip r:embed="rId2"/>
          <a:stretch>
            <a:fillRect/>
          </a:stretch>
        </p:blipFill>
        <p:spPr>
          <a:xfrm>
            <a:off x="6249199" y="2490654"/>
            <a:ext cx="5790403" cy="3893044"/>
          </a:xfrm>
          <a:prstGeom prst="rect">
            <a:avLst/>
          </a:prstGeom>
        </p:spPr>
      </p:pic>
      <p:pic>
        <p:nvPicPr>
          <p:cNvPr id="8" name="Picture 7" descr="Table&#10;&#10;Description automatically generated">
            <a:extLst>
              <a:ext uri="{FF2B5EF4-FFF2-40B4-BE49-F238E27FC236}">
                <a16:creationId xmlns:a16="http://schemas.microsoft.com/office/drawing/2014/main" id="{1906A5A6-CF0A-EB46-AEA5-F32FEA5B47E2}"/>
              </a:ext>
            </a:extLst>
          </p:cNvPr>
          <p:cNvPicPr>
            <a:picLocks noChangeAspect="1"/>
          </p:cNvPicPr>
          <p:nvPr/>
        </p:nvPicPr>
        <p:blipFill>
          <a:blip r:embed="rId3"/>
          <a:stretch>
            <a:fillRect/>
          </a:stretch>
        </p:blipFill>
        <p:spPr>
          <a:xfrm>
            <a:off x="152398" y="2490653"/>
            <a:ext cx="5911588" cy="3893045"/>
          </a:xfrm>
          <a:prstGeom prst="rect">
            <a:avLst/>
          </a:prstGeom>
        </p:spPr>
      </p:pic>
    </p:spTree>
    <p:extLst>
      <p:ext uri="{BB962C8B-B14F-4D97-AF65-F5344CB8AC3E}">
        <p14:creationId xmlns:p14="http://schemas.microsoft.com/office/powerpoint/2010/main" val="373565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2CB8D-22AC-6442-A706-1F7CA422413F}"/>
              </a:ext>
            </a:extLst>
          </p:cNvPr>
          <p:cNvSpPr txBox="1"/>
          <p:nvPr/>
        </p:nvSpPr>
        <p:spPr>
          <a:xfrm>
            <a:off x="152400" y="152400"/>
            <a:ext cx="3446585"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demographic</a:t>
            </a:r>
          </a:p>
        </p:txBody>
      </p:sp>
      <p:pic>
        <p:nvPicPr>
          <p:cNvPr id="4" name="Picture 3" descr="Chart, bar chart&#10;&#10;Description automatically generated">
            <a:extLst>
              <a:ext uri="{FF2B5EF4-FFF2-40B4-BE49-F238E27FC236}">
                <a16:creationId xmlns:a16="http://schemas.microsoft.com/office/drawing/2014/main" id="{C1C357CE-21B4-7A4E-B91E-E1182BE3C9F0}"/>
              </a:ext>
            </a:extLst>
          </p:cNvPr>
          <p:cNvPicPr>
            <a:picLocks noChangeAspect="1"/>
          </p:cNvPicPr>
          <p:nvPr/>
        </p:nvPicPr>
        <p:blipFill>
          <a:blip r:embed="rId2"/>
          <a:stretch>
            <a:fillRect/>
          </a:stretch>
        </p:blipFill>
        <p:spPr>
          <a:xfrm>
            <a:off x="1087816" y="1435099"/>
            <a:ext cx="9408733" cy="5033599"/>
          </a:xfrm>
          <a:prstGeom prst="rect">
            <a:avLst/>
          </a:prstGeom>
        </p:spPr>
      </p:pic>
    </p:spTree>
    <p:extLst>
      <p:ext uri="{BB962C8B-B14F-4D97-AF65-F5344CB8AC3E}">
        <p14:creationId xmlns:p14="http://schemas.microsoft.com/office/powerpoint/2010/main" val="96622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C702-BE0C-8E43-A20E-EBA83B3B0284}"/>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4" name="TextBox 3">
            <a:extLst>
              <a:ext uri="{FF2B5EF4-FFF2-40B4-BE49-F238E27FC236}">
                <a16:creationId xmlns:a16="http://schemas.microsoft.com/office/drawing/2014/main" id="{69F75E13-39DA-774A-A8AC-69C17B8C8D50}"/>
              </a:ext>
            </a:extLst>
          </p:cNvPr>
          <p:cNvSpPr txBox="1"/>
          <p:nvPr/>
        </p:nvSpPr>
        <p:spPr>
          <a:xfrm>
            <a:off x="152399" y="748846"/>
            <a:ext cx="11863589" cy="646331"/>
          </a:xfrm>
          <a:prstGeom prst="rect">
            <a:avLst/>
          </a:prstGeom>
          <a:noFill/>
        </p:spPr>
        <p:txBody>
          <a:bodyPr wrap="square">
            <a:spAutoFit/>
          </a:bodyPr>
          <a:lstStyle/>
          <a:p>
            <a:r>
              <a:rPr lang="en-CA" b="0" i="0" u="none" strike="noStrike" dirty="0">
                <a:solidFill>
                  <a:schemeClr val="bg1"/>
                </a:solidFill>
                <a:effectLst/>
                <a:latin typeface="Times New Roman" panose="02020603050405020304" pitchFamily="18" charset="0"/>
                <a:cs typeface="Times New Roman" panose="02020603050405020304" pitchFamily="18" charset="0"/>
              </a:rPr>
              <a:t>The plots depicts the distribution of daily trips by both Cab companies. Yellow Cab has a higher median trips compared to Pink Cab . Both distributions are skewed to the right, signifying that greater number of trips on some days are rarer.</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descr="Chart&#10;&#10;Description automatically generated">
            <a:extLst>
              <a:ext uri="{FF2B5EF4-FFF2-40B4-BE49-F238E27FC236}">
                <a16:creationId xmlns:a16="http://schemas.microsoft.com/office/drawing/2014/main" id="{4D349A0A-4404-6440-8B8E-EA380150E4AB}"/>
              </a:ext>
            </a:extLst>
          </p:cNvPr>
          <p:cNvPicPr>
            <a:picLocks noChangeAspect="1"/>
          </p:cNvPicPr>
          <p:nvPr/>
        </p:nvPicPr>
        <p:blipFill>
          <a:blip r:embed="rId2"/>
          <a:stretch>
            <a:fillRect/>
          </a:stretch>
        </p:blipFill>
        <p:spPr>
          <a:xfrm>
            <a:off x="1099443" y="1843385"/>
            <a:ext cx="9969500" cy="4368800"/>
          </a:xfrm>
          <a:prstGeom prst="rect">
            <a:avLst/>
          </a:prstGeom>
        </p:spPr>
      </p:pic>
    </p:spTree>
    <p:extLst>
      <p:ext uri="{BB962C8B-B14F-4D97-AF65-F5344CB8AC3E}">
        <p14:creationId xmlns:p14="http://schemas.microsoft.com/office/powerpoint/2010/main" val="359190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C702-BE0C-8E43-A20E-EBA83B3B0284}"/>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7" name="TextBox 6">
            <a:extLst>
              <a:ext uri="{FF2B5EF4-FFF2-40B4-BE49-F238E27FC236}">
                <a16:creationId xmlns:a16="http://schemas.microsoft.com/office/drawing/2014/main" id="{5B94F49C-D6E5-8D4A-811B-57E7D865A33E}"/>
              </a:ext>
            </a:extLst>
          </p:cNvPr>
          <p:cNvSpPr txBox="1"/>
          <p:nvPr/>
        </p:nvSpPr>
        <p:spPr>
          <a:xfrm>
            <a:off x="152399" y="780734"/>
            <a:ext cx="11837831" cy="1754326"/>
          </a:xfrm>
          <a:prstGeom prst="rect">
            <a:avLst/>
          </a:prstGeom>
          <a:noFill/>
        </p:spPr>
        <p:txBody>
          <a:bodyPr wrap="square">
            <a:spAutoFit/>
          </a:bodyPr>
          <a:lstStyle/>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The plot displays daily trips made by both Cab companies from beginning of 2016 till the end of 2018. There is a clear seasonality on a weekly, monthly and yearly level for both Cab companies. Both Cab companies follows the same patterns.</a:t>
            </a:r>
          </a:p>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On a monthly level, there is a clear upward trend. On new year, the daily trips dips down to the lowest again. But on a yearly level, the trend seems to be almost uniform.</a:t>
            </a:r>
          </a:p>
          <a:p>
            <a:pPr algn="just"/>
            <a:r>
              <a:rPr lang="en-CA" b="0" i="0" u="none" strike="noStrike" dirty="0">
                <a:solidFill>
                  <a:schemeClr val="bg1"/>
                </a:solidFill>
                <a:effectLst/>
                <a:latin typeface="Times New Roman" panose="02020603050405020304" pitchFamily="18" charset="0"/>
                <a:cs typeface="Times New Roman" panose="02020603050405020304" pitchFamily="18" charset="0"/>
              </a:rPr>
              <a:t>Yellow Cab makes significantly more trips on any given day compared to Pink Cab . The highest reported trips for both Cab companies was on 5th of January, 2018.</a:t>
            </a:r>
          </a:p>
        </p:txBody>
      </p:sp>
      <p:pic>
        <p:nvPicPr>
          <p:cNvPr id="8" name="Picture 7" descr="Chart&#10;&#10;Description automatically generated">
            <a:extLst>
              <a:ext uri="{FF2B5EF4-FFF2-40B4-BE49-F238E27FC236}">
                <a16:creationId xmlns:a16="http://schemas.microsoft.com/office/drawing/2014/main" id="{72801973-B75C-CD4D-9058-57F02C46A53A}"/>
              </a:ext>
            </a:extLst>
          </p:cNvPr>
          <p:cNvPicPr>
            <a:picLocks noChangeAspect="1"/>
          </p:cNvPicPr>
          <p:nvPr/>
        </p:nvPicPr>
        <p:blipFill>
          <a:blip r:embed="rId2"/>
          <a:stretch>
            <a:fillRect/>
          </a:stretch>
        </p:blipFill>
        <p:spPr>
          <a:xfrm>
            <a:off x="1692195" y="2535060"/>
            <a:ext cx="8482114" cy="4278588"/>
          </a:xfrm>
          <a:prstGeom prst="rect">
            <a:avLst/>
          </a:prstGeom>
        </p:spPr>
      </p:pic>
    </p:spTree>
    <p:extLst>
      <p:ext uri="{BB962C8B-B14F-4D97-AF65-F5344CB8AC3E}">
        <p14:creationId xmlns:p14="http://schemas.microsoft.com/office/powerpoint/2010/main" val="3184928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6B5C702-BE0C-8E43-A20E-EBA83B3B0284}"/>
              </a:ext>
            </a:extLst>
          </p:cNvPr>
          <p:cNvSpPr txBox="1"/>
          <p:nvPr/>
        </p:nvSpPr>
        <p:spPr>
          <a:xfrm>
            <a:off x="594360" y="640263"/>
            <a:ext cx="3822192" cy="134497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bg1"/>
                </a:solidFill>
                <a:latin typeface="Times New Roman" panose="02020603050405020304" pitchFamily="18" charset="0"/>
                <a:ea typeface="+mj-ea"/>
                <a:cs typeface="Times New Roman" panose="02020603050405020304" pitchFamily="18" charset="0"/>
              </a:rPr>
              <a:t>Visualizing Trips</a:t>
            </a:r>
          </a:p>
        </p:txBody>
      </p:sp>
      <p:cxnSp>
        <p:nvCxnSpPr>
          <p:cNvPr id="15" name="Straight Connector 1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C9067C8-7CEC-3C4E-B84A-5178FC8329E8}"/>
              </a:ext>
            </a:extLst>
          </p:cNvPr>
          <p:cNvSpPr txBox="1"/>
          <p:nvPr/>
        </p:nvSpPr>
        <p:spPr>
          <a:xfrm>
            <a:off x="593610" y="2121763"/>
            <a:ext cx="3822192" cy="3773010"/>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A plot shows the distribution of trip-related features. There is a uniform distribution in distance traveled, cab expenses. Profit is the only variable with a Gaussian distribution that has a right-skewed distribution.</a:t>
            </a:r>
          </a:p>
          <a:p>
            <a:pPr indent="-228600" algn="just">
              <a:lnSpc>
                <a:spcPct val="90000"/>
              </a:lnSpc>
              <a:spcAft>
                <a:spcPts val="600"/>
              </a:spcAft>
              <a:buFont typeface="Arial" panose="020B0604020202020204" pitchFamily="34" charset="0"/>
              <a:buChar char="•"/>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Both the profit and price charged columns have outliers on the right. The median distance traveled by both cab companies is the same. Overall, Yellow Cab's expenses are higher. Pink Cab offers a lower median price than its competitors. Its profit margin is considerably higher than its competitors.</a:t>
            </a:r>
          </a:p>
          <a:p>
            <a:pPr indent="-228600" algn="just">
              <a:lnSpc>
                <a:spcPct val="90000"/>
              </a:lnSpc>
              <a:spcAft>
                <a:spcPts val="600"/>
              </a:spcAft>
              <a:buFont typeface="Arial" panose="020B0604020202020204" pitchFamily="34" charset="0"/>
              <a:buChar char="•"/>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In the left-hand plot of the profit box plots, both Cab companies have made some losses. In the next session I will examine this in more detail.</a:t>
            </a:r>
          </a:p>
          <a:p>
            <a:pPr indent="-228600" algn="just">
              <a:lnSpc>
                <a:spcPct val="90000"/>
              </a:lnSpc>
              <a:spcAft>
                <a:spcPts val="600"/>
              </a:spcAft>
              <a:buFont typeface="Arial" panose="020B0604020202020204" pitchFamily="34" charset="0"/>
              <a:buChar char="•"/>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A possible explanation for the outliers in the price charged variable could be that the Cab companies offer luxury or high-end trips under the 'Premium' service. This hypothesis will be tested by capping the price range according to the inter-quantile range of both Cab companies' price charged variable.</a:t>
            </a:r>
          </a:p>
          <a:p>
            <a:pPr indent="-228600" algn="just">
              <a:lnSpc>
                <a:spcPct val="90000"/>
              </a:lnSpc>
              <a:spcAft>
                <a:spcPts val="600"/>
              </a:spcAft>
              <a:buFont typeface="Arial" panose="020B0604020202020204" pitchFamily="34" charset="0"/>
              <a:buChar char="•"/>
            </a:pPr>
            <a:r>
              <a:rPr lang="en-US" sz="1100" b="0" i="0" u="none" strike="noStrike" dirty="0">
                <a:solidFill>
                  <a:schemeClr val="bg1"/>
                </a:solidFill>
                <a:effectLst/>
                <a:latin typeface="Times New Roman" panose="02020603050405020304" pitchFamily="18" charset="0"/>
                <a:cs typeface="Times New Roman" panose="02020603050405020304" pitchFamily="18" charset="0"/>
              </a:rPr>
              <a:t>The customer who calls for a premium taxi is richer, and they would travel almost any distance in a premium taxi.</a:t>
            </a:r>
          </a:p>
        </p:txBody>
      </p:sp>
      <p:pic>
        <p:nvPicPr>
          <p:cNvPr id="8" name="Picture 7" descr="Chart, box and whisker chart&#10;&#10;Description automatically generated">
            <a:extLst>
              <a:ext uri="{FF2B5EF4-FFF2-40B4-BE49-F238E27FC236}">
                <a16:creationId xmlns:a16="http://schemas.microsoft.com/office/drawing/2014/main" id="{BB2BB94C-0D58-0F4E-AFB3-39A8CDD93A08}"/>
              </a:ext>
            </a:extLst>
          </p:cNvPr>
          <p:cNvPicPr>
            <a:picLocks noChangeAspect="1"/>
          </p:cNvPicPr>
          <p:nvPr/>
        </p:nvPicPr>
        <p:blipFill>
          <a:blip r:embed="rId2"/>
          <a:stretch>
            <a:fillRect/>
          </a:stretch>
        </p:blipFill>
        <p:spPr>
          <a:xfrm>
            <a:off x="5110716" y="723796"/>
            <a:ext cx="6596652" cy="5254959"/>
          </a:xfrm>
          <a:prstGeom prst="rect">
            <a:avLst/>
          </a:prstGeom>
        </p:spPr>
      </p:pic>
    </p:spTree>
    <p:extLst>
      <p:ext uri="{BB962C8B-B14F-4D97-AF65-F5344CB8AC3E}">
        <p14:creationId xmlns:p14="http://schemas.microsoft.com/office/powerpoint/2010/main" val="109597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5C702-BE0C-8E43-A20E-EBA83B3B0284}"/>
              </a:ext>
            </a:extLst>
          </p:cNvPr>
          <p:cNvSpPr txBox="1"/>
          <p:nvPr/>
        </p:nvSpPr>
        <p:spPr>
          <a:xfrm>
            <a:off x="152400" y="152400"/>
            <a:ext cx="240989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Visualizing Trips</a:t>
            </a:r>
          </a:p>
        </p:txBody>
      </p:sp>
      <p:sp>
        <p:nvSpPr>
          <p:cNvPr id="6" name="TextBox 5">
            <a:extLst>
              <a:ext uri="{FF2B5EF4-FFF2-40B4-BE49-F238E27FC236}">
                <a16:creationId xmlns:a16="http://schemas.microsoft.com/office/drawing/2014/main" id="{06279B39-97F5-6D4F-BAA2-28F3763EEFAD}"/>
              </a:ext>
            </a:extLst>
          </p:cNvPr>
          <p:cNvSpPr txBox="1"/>
          <p:nvPr/>
        </p:nvSpPr>
        <p:spPr>
          <a:xfrm>
            <a:off x="152400" y="614065"/>
            <a:ext cx="11887200" cy="1477328"/>
          </a:xfrm>
          <a:prstGeom prst="rect">
            <a:avLst/>
          </a:prstGeom>
          <a:noFill/>
        </p:spPr>
        <p:txBody>
          <a:bodyPr wrap="square">
            <a:spAutoFit/>
          </a:bodyPr>
          <a:lstStyle/>
          <a:p>
            <a:pPr algn="just"/>
            <a:r>
              <a:rPr lang="en-CA" dirty="0">
                <a:solidFill>
                  <a:schemeClr val="bg1"/>
                </a:solidFill>
                <a:latin typeface="Times New Roman" panose="02020603050405020304" pitchFamily="18" charset="0"/>
                <a:cs typeface="Times New Roman" panose="02020603050405020304" pitchFamily="18" charset="0"/>
              </a:rPr>
              <a:t>According to these plots, perhaps the price charged for the trips is largely determined by the distance traveled and not by the income of the customers. In conclusion, my hypothesis is incorrect about the price charged variable.</a:t>
            </a:r>
          </a:p>
          <a:p>
            <a:pPr algn="just"/>
            <a:r>
              <a:rPr lang="en-CA" dirty="0">
                <a:solidFill>
                  <a:schemeClr val="bg1"/>
                </a:solidFill>
                <a:latin typeface="Times New Roman" panose="02020603050405020304" pitchFamily="18" charset="0"/>
                <a:cs typeface="Times New Roman" panose="02020603050405020304" pitchFamily="18" charset="0"/>
              </a:rPr>
              <a:t>Following that, I will visualize the data to see if there is any correlation between these features. Because it is computationally expensive to plot a Pair plot using the entire dataset, I will only plot a sample of the data.</a:t>
            </a:r>
          </a:p>
          <a:p>
            <a:pPr algn="just"/>
            <a:endParaRPr lang="en-CA" b="0" i="0" u="none" strike="noStrike" dirty="0">
              <a:solidFill>
                <a:schemeClr val="bg1"/>
              </a:solidFill>
              <a:effectLst/>
              <a:latin typeface="Times New Roman" panose="02020603050405020304" pitchFamily="18" charset="0"/>
              <a:cs typeface="Times New Roman" panose="02020603050405020304" pitchFamily="18" charset="0"/>
            </a:endParaRPr>
          </a:p>
        </p:txBody>
      </p:sp>
      <p:pic>
        <p:nvPicPr>
          <p:cNvPr id="5" name="Picture 4" descr="Chart, box and whisker chart&#10;&#10;Description automatically generated">
            <a:extLst>
              <a:ext uri="{FF2B5EF4-FFF2-40B4-BE49-F238E27FC236}">
                <a16:creationId xmlns:a16="http://schemas.microsoft.com/office/drawing/2014/main" id="{3F5F1100-8805-6446-8CBC-77A27A7B74E0}"/>
              </a:ext>
            </a:extLst>
          </p:cNvPr>
          <p:cNvPicPr>
            <a:picLocks noChangeAspect="1"/>
          </p:cNvPicPr>
          <p:nvPr/>
        </p:nvPicPr>
        <p:blipFill>
          <a:blip r:embed="rId2"/>
          <a:stretch>
            <a:fillRect/>
          </a:stretch>
        </p:blipFill>
        <p:spPr>
          <a:xfrm>
            <a:off x="1149350" y="2091393"/>
            <a:ext cx="9893300" cy="4368800"/>
          </a:xfrm>
          <a:prstGeom prst="rect">
            <a:avLst/>
          </a:prstGeom>
        </p:spPr>
      </p:pic>
    </p:spTree>
    <p:extLst>
      <p:ext uri="{BB962C8B-B14F-4D97-AF65-F5344CB8AC3E}">
        <p14:creationId xmlns:p14="http://schemas.microsoft.com/office/powerpoint/2010/main" val="3219393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1405</Words>
  <Application>Microsoft Macintosh PowerPoint</Application>
  <PresentationFormat>Widescreen</PresentationFormat>
  <Paragraphs>75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Shahcheraghian Amir</dc:creator>
  <cp:lastModifiedBy>Shahcheraghian Amir</cp:lastModifiedBy>
  <cp:revision>3</cp:revision>
  <dcterms:created xsi:type="dcterms:W3CDTF">2022-06-13T13:01:38Z</dcterms:created>
  <dcterms:modified xsi:type="dcterms:W3CDTF">2022-06-22T12:06:10Z</dcterms:modified>
</cp:coreProperties>
</file>