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DS\Day5\EDP%20Capstone%20S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Loan Applicants</a:t>
            </a:r>
            <a:r>
              <a:rPr lang="en-US" baseline="0" dirty="0"/>
              <a:t> who have </a:t>
            </a:r>
            <a:r>
              <a:rPr lang="en-US" b="1" baseline="0" dirty="0"/>
              <a:t>0 dependents </a:t>
            </a:r>
            <a:r>
              <a:rPr lang="en-US" baseline="0" dirty="0"/>
              <a:t>are most likely get their </a:t>
            </a:r>
            <a:r>
              <a:rPr lang="en-US" baseline="0" dirty="0">
                <a:solidFill>
                  <a:schemeClr val="accent1"/>
                </a:solidFill>
              </a:rPr>
              <a:t>loan approved</a:t>
            </a:r>
            <a:endParaRPr lang="en-US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5-4D20-8D3C-4CBDA44F1E3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F5-4D20-8D3C-4CBDA44F1E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Sheet2!$B$5:$B$7</c:f>
              <c:numCache>
                <c:formatCode>0.00%</c:formatCode>
                <c:ptCount val="2"/>
                <c:pt idx="0">
                  <c:v>0.17426710097719869</c:v>
                </c:pt>
                <c:pt idx="1">
                  <c:v>0.38762214983713356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5-4D20-8D3C-4CBDA44F1E3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0F5-4D20-8D3C-4CBDA44F1E37}"/>
              </c:ext>
            </c:extLst>
          </c:dPt>
          <c:cat>
            <c:strRef>
              <c:f>Sheet2!$A$5:$A$7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Sheet2!$C$5:$C$7</c:f>
              <c:numCache>
                <c:formatCode>0.00%</c:formatCode>
                <c:ptCount val="2"/>
                <c:pt idx="0">
                  <c:v>5.8631921824104233E-2</c:v>
                </c:pt>
                <c:pt idx="1">
                  <c:v>0.10749185667752444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F5-4D20-8D3C-4CBDA44F1E3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F5-4D20-8D3C-4CBDA44F1E37}"/>
              </c:ext>
            </c:extLst>
          </c:dPt>
          <c:cat>
            <c:strRef>
              <c:f>Sheet2!$A$5:$A$7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Sheet2!$D$5:$D$7</c:f>
              <c:numCache>
                <c:formatCode>0.00%</c:formatCode>
                <c:ptCount val="2"/>
                <c:pt idx="0">
                  <c:v>4.071661237785016E-2</c:v>
                </c:pt>
                <c:pt idx="1">
                  <c:v>0.12377850162866449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F5-4D20-8D3C-4CBDA44F1E3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3+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0F5-4D20-8D3C-4CBDA44F1E37}"/>
              </c:ext>
            </c:extLst>
          </c:dPt>
          <c:cat>
            <c:strRef>
              <c:f>Sheet2!$A$5:$A$7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Sheet2!$E$5:$E$7</c:f>
              <c:numCache>
                <c:formatCode>0.00%</c:formatCode>
                <c:ptCount val="2"/>
                <c:pt idx="0">
                  <c:v>2.9315960912052116E-2</c:v>
                </c:pt>
                <c:pt idx="1">
                  <c:v>5.3745928338762218E-2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0F5-4D20-8D3C-4CBDA44F1E37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0F5-4D20-8D3C-4CBDA44F1E37}"/>
              </c:ext>
            </c:extLst>
          </c:dPt>
          <c:cat>
            <c:strRef>
              <c:f>Sheet2!$A$5:$A$7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Sheet2!$F$5:$F$7</c:f>
              <c:numCache>
                <c:formatCode>0.00%</c:formatCode>
                <c:ptCount val="2"/>
                <c:pt idx="0">
                  <c:v>9.7719869706840382E-3</c:v>
                </c:pt>
                <c:pt idx="1">
                  <c:v>1.4657980456026058E-2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0F5-4D20-8D3C-4CBDA44F1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195088"/>
        <c:axId val="1260195920"/>
      </c:barChart>
      <c:catAx>
        <c:axId val="126019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195920"/>
        <c:crosses val="autoZero"/>
        <c:auto val="1"/>
        <c:lblAlgn val="ctr"/>
        <c:lblOffset val="100"/>
        <c:noMultiLvlLbl val="0"/>
      </c:catAx>
      <c:valAx>
        <c:axId val="126019592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19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62%</a:t>
            </a:r>
            <a:r>
              <a:rPr lang="en-US" baseline="0"/>
              <a:t> of </a:t>
            </a:r>
            <a:r>
              <a:rPr lang="en-US" baseline="0">
                <a:solidFill>
                  <a:schemeClr val="accent2"/>
                </a:solidFill>
              </a:rPr>
              <a:t>Loan Approved </a:t>
            </a:r>
            <a:r>
              <a:rPr lang="en-US" baseline="0"/>
              <a:t>by having a credit history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Sheet2!$B$20:$B$21</c:f>
              <c:strCache>
                <c:ptCount val="1"/>
                <c:pt idx="0">
                  <c:v>No Credit History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Sheet2!$A$22:$A$24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Sheet2!$B$22:$B$24</c:f>
              <c:numCache>
                <c:formatCode>0.00%</c:formatCode>
                <c:ptCount val="2"/>
                <c:pt idx="0">
                  <c:v>0.13355048859934854</c:v>
                </c:pt>
                <c:pt idx="1">
                  <c:v>1.1400651465798045E-2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6-4A9B-9ED1-D0FBAA497E29}"/>
            </c:ext>
          </c:extLst>
        </c:ser>
        <c:ser>
          <c:idx val="1"/>
          <c:order val="1"/>
          <c:tx>
            <c:strRef>
              <c:f>Sheet2!$C$20:$C$21</c:f>
              <c:strCache>
                <c:ptCount val="1"/>
                <c:pt idx="0">
                  <c:v>Credit History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Sheet2!$A$22:$A$24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Sheet2!$C$22:$C$24</c:f>
              <c:numCache>
                <c:formatCode>0.00%</c:formatCode>
                <c:ptCount val="2"/>
                <c:pt idx="0">
                  <c:v>0.15798045602605862</c:v>
                </c:pt>
                <c:pt idx="1">
                  <c:v>0.61563517915309451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6-4A9B-9ED1-D0FBAA497E29}"/>
            </c:ext>
          </c:extLst>
        </c:ser>
        <c:ser>
          <c:idx val="2"/>
          <c:order val="2"/>
          <c:tx>
            <c:strRef>
              <c:f>Sheet2!$D$20:$D$21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Sheet2!$A$22:$A$24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Sheet2!$D$22:$D$24</c:f>
              <c:numCache>
                <c:formatCode>0.00%</c:formatCode>
                <c:ptCount val="2"/>
                <c:pt idx="0">
                  <c:v>2.1172638436482084E-2</c:v>
                </c:pt>
                <c:pt idx="1">
                  <c:v>6.026058631921824E-2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16-4A9B-9ED1-D0FBAA497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73399840"/>
        <c:axId val="1373405664"/>
      </c:barChart>
      <c:catAx>
        <c:axId val="137339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405664"/>
        <c:crosses val="autoZero"/>
        <c:auto val="1"/>
        <c:lblAlgn val="ctr"/>
        <c:lblOffset val="100"/>
        <c:noMultiLvlLbl val="0"/>
      </c:catAx>
      <c:valAx>
        <c:axId val="137340566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9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With</a:t>
            </a:r>
            <a:r>
              <a:rPr lang="en-US" baseline="0"/>
              <a:t> low cost of living, </a:t>
            </a:r>
            <a:r>
              <a:rPr lang="en-US" baseline="0">
                <a:solidFill>
                  <a:schemeClr val="accent2"/>
                </a:solidFill>
              </a:rPr>
              <a:t>Semiurban</a:t>
            </a:r>
            <a:r>
              <a:rPr lang="en-US" baseline="0"/>
              <a:t> is highest loan approval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Sheet2!$B$32:$B$33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Sheet2!$A$34:$A$36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Sheet2!$B$34:$B$36</c:f>
              <c:numCache>
                <c:formatCode>0.00%</c:formatCode>
                <c:ptCount val="2"/>
                <c:pt idx="0">
                  <c:v>0.38547486033519551</c:v>
                </c:pt>
                <c:pt idx="1">
                  <c:v>0.61452513966480449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7-4C37-8638-B617D6EECC66}"/>
            </c:ext>
          </c:extLst>
        </c:ser>
        <c:ser>
          <c:idx val="1"/>
          <c:order val="1"/>
          <c:tx>
            <c:strRef>
              <c:f>Sheet2!$C$32:$C$33</c:f>
              <c:strCache>
                <c:ptCount val="1"/>
                <c:pt idx="0">
                  <c:v>Semiurban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B7-4C37-8638-B617D6EEC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Sheet2!$A$34:$A$36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Sheet2!$C$34:$C$36</c:f>
              <c:numCache>
                <c:formatCode>0.00%</c:formatCode>
                <c:ptCount val="2"/>
                <c:pt idx="0">
                  <c:v>0.23175965665236051</c:v>
                </c:pt>
                <c:pt idx="1">
                  <c:v>0.76824034334763946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B7-4C37-8638-B617D6EECC66}"/>
            </c:ext>
          </c:extLst>
        </c:ser>
        <c:ser>
          <c:idx val="2"/>
          <c:order val="2"/>
          <c:tx>
            <c:strRef>
              <c:f>Sheet2!$D$32:$D$33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Sheet2!$A$34:$A$36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Sheet2!$D$34:$D$36</c:f>
              <c:numCache>
                <c:formatCode>0.00%</c:formatCode>
                <c:ptCount val="2"/>
                <c:pt idx="0">
                  <c:v>0.34158415841584161</c:v>
                </c:pt>
                <c:pt idx="1">
                  <c:v>0.65841584158415845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B7-4C37-8638-B617D6EEC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201024"/>
        <c:axId val="1267929152"/>
      </c:barChart>
      <c:catAx>
        <c:axId val="126720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929152"/>
        <c:crosses val="autoZero"/>
        <c:auto val="1"/>
        <c:lblAlgn val="ctr"/>
        <c:lblOffset val="100"/>
        <c:noMultiLvlLbl val="0"/>
      </c:catAx>
      <c:valAx>
        <c:axId val="126792915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2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70%</a:t>
            </a:r>
            <a:r>
              <a:rPr lang="en-US" baseline="0">
                <a:solidFill>
                  <a:schemeClr val="accent1"/>
                </a:solidFill>
              </a:rPr>
              <a:t> of graduate </a:t>
            </a:r>
            <a:r>
              <a:rPr lang="en-US" baseline="0"/>
              <a:t>able to get their loan approved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Sheet2!$B$52:$B$53</c:f>
              <c:strCache>
                <c:ptCount val="1"/>
                <c:pt idx="0">
                  <c:v>Graduate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0F-4E64-91C3-DB89D7FE5F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Sheet2!$A$54:$A$56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Sheet2!$B$54:$B$56</c:f>
              <c:numCache>
                <c:formatCode>0.00%</c:formatCode>
                <c:ptCount val="2"/>
                <c:pt idx="0">
                  <c:v>0.29166666666666669</c:v>
                </c:pt>
                <c:pt idx="1">
                  <c:v>0.70833333333333337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F-4E64-91C3-DB89D7FE5FAA}"/>
            </c:ext>
          </c:extLst>
        </c:ser>
        <c:ser>
          <c:idx val="1"/>
          <c:order val="1"/>
          <c:tx>
            <c:strRef>
              <c:f>Sheet2!$C$52:$C$53</c:f>
              <c:strCache>
                <c:ptCount val="1"/>
                <c:pt idx="0">
                  <c:v>Not Graduate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Sheet2!$A$54:$A$56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Sheet2!$C$54:$C$56</c:f>
              <c:numCache>
                <c:formatCode>0.00%</c:formatCode>
                <c:ptCount val="2"/>
                <c:pt idx="0">
                  <c:v>0.38805970149253732</c:v>
                </c:pt>
                <c:pt idx="1">
                  <c:v>0.61194029850746268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F-4E64-91C3-DB89D7FE5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4487600"/>
        <c:axId val="1134488016"/>
      </c:barChart>
      <c:catAx>
        <c:axId val="113448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488016"/>
        <c:crosses val="autoZero"/>
        <c:auto val="1"/>
        <c:lblAlgn val="ctr"/>
        <c:lblOffset val="100"/>
        <c:noMultiLvlLbl val="0"/>
      </c:catAx>
      <c:valAx>
        <c:axId val="11344880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48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Self</a:t>
            </a:r>
            <a:r>
              <a:rPr lang="en-US" baseline="0" dirty="0"/>
              <a:t> Employed has the </a:t>
            </a:r>
            <a:r>
              <a:rPr lang="en-US" baseline="0" dirty="0">
                <a:solidFill>
                  <a:srgbClr val="FF0000"/>
                </a:solidFill>
              </a:rPr>
              <a:t>highest loan default case </a:t>
            </a:r>
            <a:endParaRPr lang="en-US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Sheet2!$B$69:$B$70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Sheet2!$A$71:$A$73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Sheet2!$B$71:$B$73</c:f>
              <c:numCache>
                <c:formatCode>0.00%</c:formatCode>
                <c:ptCount val="2"/>
                <c:pt idx="0">
                  <c:v>0.81049562682215748</c:v>
                </c:pt>
                <c:pt idx="1">
                  <c:v>0.18950437317784258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2-4F90-98B7-AF8A8759AFFE}"/>
            </c:ext>
          </c:extLst>
        </c:ser>
        <c:ser>
          <c:idx val="1"/>
          <c:order val="1"/>
          <c:tx>
            <c:strRef>
              <c:f>Sheet2!$C$69:$C$70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2-4F90-98B7-AF8A8759AF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Sheet2!$A$71:$A$73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Sheet2!$C$71:$C$73</c:f>
              <c:numCache>
                <c:formatCode>0.00%</c:formatCode>
                <c:ptCount val="2"/>
                <c:pt idx="0">
                  <c:v>0.5535714285714286</c:v>
                </c:pt>
                <c:pt idx="1">
                  <c:v>0.44642857142857145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2-4F90-98B7-AF8A8759A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503376"/>
        <c:axId val="1468513360"/>
      </c:barChart>
      <c:catAx>
        <c:axId val="146850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513360"/>
        <c:crosses val="autoZero"/>
        <c:auto val="1"/>
        <c:lblAlgn val="ctr"/>
        <c:lblOffset val="100"/>
        <c:noMultiLvlLbl val="0"/>
      </c:catAx>
      <c:valAx>
        <c:axId val="146851336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50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SC.xlsx]Sheet2!PivotTable7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Urban</a:t>
            </a:r>
            <a:r>
              <a:rPr lang="en-US" b="1" baseline="0"/>
              <a:t> applicants </a:t>
            </a:r>
            <a:r>
              <a:rPr lang="en-US" baseline="0"/>
              <a:t>struggle to commit to their loan causing our loss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Sheet2!$B$89:$B$90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Sheet2!$A$91:$A$93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Sheet2!$B$91:$B$93</c:f>
              <c:numCache>
                <c:formatCode>0.00%</c:formatCode>
                <c:ptCount val="2"/>
                <c:pt idx="0">
                  <c:v>0.89090909090909087</c:v>
                </c:pt>
                <c:pt idx="1">
                  <c:v>0.10909090909090909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1-4E31-9B31-365AD9D83E57}"/>
            </c:ext>
          </c:extLst>
        </c:ser>
        <c:ser>
          <c:idx val="1"/>
          <c:order val="1"/>
          <c:tx>
            <c:strRef>
              <c:f>Sheet2!$C$89:$C$90</c:f>
              <c:strCache>
                <c:ptCount val="1"/>
                <c:pt idx="0">
                  <c:v>Semiurban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Sheet2!$A$91:$A$93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Sheet2!$C$91:$C$93</c:f>
              <c:numCache>
                <c:formatCode>0.00%</c:formatCode>
                <c:ptCount val="2"/>
                <c:pt idx="0">
                  <c:v>0.84916201117318435</c:v>
                </c:pt>
                <c:pt idx="1">
                  <c:v>0.15083798882681565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1-4E31-9B31-365AD9D83E57}"/>
            </c:ext>
          </c:extLst>
        </c:ser>
        <c:ser>
          <c:idx val="2"/>
          <c:order val="2"/>
          <c:tx>
            <c:strRef>
              <c:f>Sheet2!$D$89:$D$90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A1-4E31-9B31-365AD9D83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Sheet2!$A$91:$A$93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Sheet2!$D$91:$D$93</c:f>
              <c:numCache>
                <c:formatCode>0.00%</c:formatCode>
                <c:ptCount val="2"/>
                <c:pt idx="0">
                  <c:v>0.5864661654135338</c:v>
                </c:pt>
                <c:pt idx="1">
                  <c:v>0.41353383458646614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A1-4E31-9B31-365AD9D83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728400"/>
        <c:axId val="1542723408"/>
      </c:barChart>
      <c:catAx>
        <c:axId val="154272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723408"/>
        <c:crosses val="autoZero"/>
        <c:auto val="1"/>
        <c:lblAlgn val="ctr"/>
        <c:lblOffset val="100"/>
        <c:noMultiLvlLbl val="0"/>
      </c:catAx>
      <c:valAx>
        <c:axId val="154272340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72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6F66-087C-4FBB-A27E-E1C76F4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16061-91BD-4391-B0B3-62DB1E57A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3CE1-C58E-466C-A458-25AA329A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18FB-A1B0-4FBE-8E3A-6E8FB18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5867-12ED-44A0-8A4E-B31C124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4ABD-D9B5-4249-BE81-61B7B5D2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803F3-1672-4C69-AC34-37C13CB5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68ED-246F-4200-9C7B-8DA9A239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C6B9-34D1-46CE-976F-90AF40AF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0FE4-5521-4E23-A175-8237DE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45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2DDB1-E68B-4265-8117-C0D4DB8F7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9EF16-3720-4E11-AEFD-B65C4B06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4B67-42D5-4090-80E0-6E7EE85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DCF7-5E92-4F26-BC26-9B269EA1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353E-5B9B-408A-8CF5-C906F72A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59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EAD1-DBB7-4EA4-83AE-FCC1D16B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903C-44E1-4277-B649-48845482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F6A0-C0C9-4A07-89BD-5B0708AF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7BAB-6E44-474D-A5FD-267493DA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22F4-0B18-4AFE-BA6E-5023F99C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887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246-4BF1-44D1-A3D2-F09F8D11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0FD9-75DD-4FD6-B2E9-BBDF9DF4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015B-8A90-4D36-9346-F89D408F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04EB-9AE8-452A-B693-ED15E0DA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04AC-A96B-4DAF-855C-05E3D84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53EA-CF01-4AF7-A9B8-36723F4C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FDB2-134D-46D0-B3D1-ADCEB2C9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9C7B5-56B2-4AA1-B1BD-FD89C922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3A15-4E21-4AC8-BC71-C2C34C2F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3765-8189-4FAE-9B1E-943A9268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A0BF-F54C-4120-9F5C-FB2D109C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734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A9D4-D8BC-4B06-9D40-235833EF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6111D-6A41-46C5-8F3F-51AD1197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24CF-DB44-46D4-A81C-1F0FE8A14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F5811-6C53-452C-A2A0-691464E3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E1F7A-9904-42F7-9837-71357B63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B002B-8093-4958-9A3F-7D5C974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77931-7EB0-4AE8-B916-12593F1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47BC6-A7B3-44BF-A457-56C0BBEF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2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3038-C1E3-4F0E-9FC2-578D783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A5069-09C1-4B03-9A47-F7097A3F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6166-A69C-44AF-AB1B-C95F388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C4C62-A7F4-4F55-B255-01DDAD93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131E-78D1-40C4-AB34-7421C990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F9FDC-8208-482A-ADD6-E736643D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E547-8E64-4E69-B1A8-DDEBD8D1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FC42-C382-4595-9519-DE342C1D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6B8-CE20-4712-A7E0-45C7E9CC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C675-22FA-4988-A46B-F000D38FC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AD21-C116-44DD-BC0C-6144F534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01575-B1C7-433B-A195-F7E28844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C9C8B-03D7-49A2-A6E4-C0122CF9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9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0C8E-54EB-4794-AEB4-027922D2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F06C7-4BDB-4134-A796-A4D29C1D5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BE11-08A3-4CA3-A159-4CC52AAE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5C7F9-602F-4D1A-A804-C7FED3E3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2C9F-D5CD-4FCB-9031-FDA9251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B2E9-ECE5-4851-9D6D-B3DA2E7D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53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C2C9A-33E8-43F1-83A4-A88E5F0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3E92-FE0B-48A8-82A1-45B1FFF8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FA97-AD3D-4E9F-8F9E-7F2061953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AF4A-0DDE-4A97-A6A9-81ABC6D8D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C747-FEBC-4DD4-8EAA-5F557817C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EDP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Amir Shukri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bd Rahim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E29B-F598-443D-BA35-6DD5B2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6A04-9175-402E-A426-DAE7BDFB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/>
              <a:t>CEO of XYZ Bank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they like - time poor, detail 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they are here – </a:t>
            </a:r>
            <a:r>
              <a:rPr lang="en-US" b="1" dirty="0"/>
              <a:t>high tendencies of loan defaults </a:t>
            </a:r>
            <a:r>
              <a:rPr lang="en-US" dirty="0"/>
              <a:t>due to applicants cannot cope with monthly installment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keeps them up at night – trying </a:t>
            </a:r>
            <a:r>
              <a:rPr lang="en-US" b="1" dirty="0"/>
              <a:t>to minimize the loan defaults </a:t>
            </a:r>
            <a:r>
              <a:rPr lang="en-US" dirty="0"/>
              <a:t>without compromise with bank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you solve their problem – </a:t>
            </a:r>
            <a:r>
              <a:rPr lang="en-US" b="1" dirty="0"/>
              <a:t>highlight</a:t>
            </a:r>
            <a:r>
              <a:rPr lang="en-US" dirty="0"/>
              <a:t> </a:t>
            </a:r>
            <a:r>
              <a:rPr lang="en-US" b="1" dirty="0"/>
              <a:t>categories</a:t>
            </a:r>
            <a:r>
              <a:rPr lang="en-US" dirty="0"/>
              <a:t> </a:t>
            </a:r>
            <a:r>
              <a:rPr lang="en-US" b="1" dirty="0"/>
              <a:t>of applicant </a:t>
            </a:r>
            <a:r>
              <a:rPr lang="en-US" dirty="0"/>
              <a:t>that are very committed with their loan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you best reach them – quick presentation or by 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they might resist – we might not be able to giving loan at all if we become more stricter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3454-280D-4D26-8FCB-EE0FD61D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E990-03AD-4F3C-AF9B-E5B2A140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 want to show to audience – major factors that causing loan defaults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context – </a:t>
            </a:r>
            <a:r>
              <a:rPr lang="en-US" b="1" dirty="0"/>
              <a:t>identifying factors of loan defaults </a:t>
            </a:r>
            <a:r>
              <a:rPr lang="en-US" dirty="0"/>
              <a:t>and ways to mitigate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I have a call-to-action – yes, </a:t>
            </a:r>
            <a:r>
              <a:rPr lang="en-US" b="1" dirty="0"/>
              <a:t>reduced loan approval </a:t>
            </a:r>
            <a:r>
              <a:rPr lang="en-US" dirty="0"/>
              <a:t>on categories </a:t>
            </a:r>
            <a:r>
              <a:rPr lang="en-US" b="1" dirty="0"/>
              <a:t>identified as factor of loan default </a:t>
            </a:r>
            <a:r>
              <a:rPr lang="en-US" dirty="0"/>
              <a:t>and </a:t>
            </a:r>
            <a:r>
              <a:rPr lang="en-US" b="1" dirty="0"/>
              <a:t>focus</a:t>
            </a:r>
            <a:r>
              <a:rPr lang="en-US" dirty="0"/>
              <a:t> on </a:t>
            </a:r>
            <a:r>
              <a:rPr lang="en-US" b="1" dirty="0"/>
              <a:t>categories which able to commit </a:t>
            </a:r>
            <a:r>
              <a:rPr lang="en-US" dirty="0"/>
              <a:t>with loan</a:t>
            </a:r>
          </a:p>
        </p:txBody>
      </p:sp>
    </p:spTree>
    <p:extLst>
      <p:ext uri="{BB962C8B-B14F-4D97-AF65-F5344CB8AC3E}">
        <p14:creationId xmlns:p14="http://schemas.microsoft.com/office/powerpoint/2010/main" val="16944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2F4-DE84-48B1-96F0-893FC77F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E6BA-DC57-4ACC-A349-A99E751B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Bias and assumptions – assume that </a:t>
            </a:r>
            <a:r>
              <a:rPr lang="en-US" b="1" dirty="0"/>
              <a:t>data is eligible </a:t>
            </a:r>
            <a:r>
              <a:rPr lang="en-US" dirty="0"/>
              <a:t>for analysis even though there are some </a:t>
            </a:r>
            <a:r>
              <a:rPr lang="en-US" b="1" dirty="0"/>
              <a:t>missing value </a:t>
            </a:r>
            <a:r>
              <a:rPr lang="en-US" dirty="0"/>
              <a:t>such as loan 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Enough data to support your story – yes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True and Fair view – I believe there was </a:t>
            </a:r>
            <a:r>
              <a:rPr lang="en-US" b="1" dirty="0"/>
              <a:t>no judgement call </a:t>
            </a:r>
            <a:r>
              <a:rPr lang="en-US" dirty="0"/>
              <a:t>being made during this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7F2A-C1A5-4B76-9544-4710B47B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Autofit/>
          </a:bodyPr>
          <a:lstStyle/>
          <a:p>
            <a:r>
              <a:rPr lang="en-US" sz="2800" dirty="0"/>
              <a:t>XYZ Bank should prioritize applicants </a:t>
            </a:r>
            <a:r>
              <a:rPr lang="en-US" sz="2800" b="1" dirty="0"/>
              <a:t>who are 0 dependent, have a credit history, live in semiurban and graduated </a:t>
            </a:r>
            <a:r>
              <a:rPr lang="en-US" sz="2800" dirty="0"/>
              <a:t>as they portrayed high approval rate</a:t>
            </a:r>
            <a:endParaRPr lang="en-US" sz="28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84E064B-0D9E-4EAC-9786-1C3B66C7E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174126"/>
              </p:ext>
            </p:extLst>
          </p:nvPr>
        </p:nvGraphicFramePr>
        <p:xfrm>
          <a:off x="838200" y="1352857"/>
          <a:ext cx="4803321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C6EB397-581F-4018-9894-5F5526467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972866"/>
              </p:ext>
            </p:extLst>
          </p:nvPr>
        </p:nvGraphicFramePr>
        <p:xfrm>
          <a:off x="6096000" y="1188720"/>
          <a:ext cx="4738850" cy="277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DAE21B7-A9F5-4BDD-B495-AE6CFE66A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26443"/>
              </p:ext>
            </p:extLst>
          </p:nvPr>
        </p:nvGraphicFramePr>
        <p:xfrm>
          <a:off x="838200" y="4142604"/>
          <a:ext cx="4564504" cy="271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65A1A5A-BB0A-4F7A-AE7A-987980C6B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53403"/>
              </p:ext>
            </p:extLst>
          </p:nvPr>
        </p:nvGraphicFramePr>
        <p:xfrm>
          <a:off x="6096000" y="41532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785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8460-0392-45AC-825B-667612F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XYZ bank should reduce loan approval from these two categories; </a:t>
            </a:r>
            <a:r>
              <a:rPr lang="en-US" sz="2800" b="1" dirty="0"/>
              <a:t>Self employed &amp; Urban applicants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36707D-CA99-4E70-847A-B5FCB8B5F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60550"/>
              </p:ext>
            </p:extLst>
          </p:nvPr>
        </p:nvGraphicFramePr>
        <p:xfrm>
          <a:off x="1234440" y="2057400"/>
          <a:ext cx="3857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562943-9FA0-4CAA-AC6B-3CDCE53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666669"/>
              </p:ext>
            </p:extLst>
          </p:nvPr>
        </p:nvGraphicFramePr>
        <p:xfrm>
          <a:off x="6096000" y="2057400"/>
          <a:ext cx="42022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629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325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EDP Capstone Project</vt:lpstr>
      <vt:lpstr>WHO</vt:lpstr>
      <vt:lpstr>WHAT</vt:lpstr>
      <vt:lpstr>HOW</vt:lpstr>
      <vt:lpstr>XYZ Bank should prioritize applicants who are 0 dependent, have a credit history, live in semiurban and graduated as they portrayed high approval rate</vt:lpstr>
      <vt:lpstr>XYZ bank should reduce loan approval from these two categories; Self employed &amp; Urban applicants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Capstone Project</dc:title>
  <dc:creator>Amir Shukri</dc:creator>
  <cp:lastModifiedBy>Amir Shukri</cp:lastModifiedBy>
  <cp:revision>13</cp:revision>
  <dcterms:created xsi:type="dcterms:W3CDTF">2022-03-02T09:42:20Z</dcterms:created>
  <dcterms:modified xsi:type="dcterms:W3CDTF">2022-03-02T15:59:13Z</dcterms:modified>
</cp:coreProperties>
</file>