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71" r:id="rId8"/>
    <p:sldId id="264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67ED-E35F-47EE-8902-0F7EC4EC8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Restaurants in </a:t>
            </a:r>
            <a:br>
              <a:rPr lang="en-US" dirty="0"/>
            </a:br>
            <a:r>
              <a:rPr lang="en-US" dirty="0" err="1"/>
              <a:t>Glendale,CA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567CA-F562-4623-85D0-709B12E0C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Amir Tayyebian </a:t>
            </a:r>
          </a:p>
        </p:txBody>
      </p:sp>
    </p:spTree>
    <p:extLst>
      <p:ext uri="{BB962C8B-B14F-4D97-AF65-F5344CB8AC3E}">
        <p14:creationId xmlns:p14="http://schemas.microsoft.com/office/powerpoint/2010/main" val="347052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in the ideal </a:t>
            </a:r>
            <a:r>
              <a:rPr lang="en-US" dirty="0" err="1"/>
              <a:t>zipcode</a:t>
            </a:r>
            <a:r>
              <a:rPr lang="en-US" dirty="0"/>
              <a:t>, 91202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7628-92F0-463A-99C5-25449BE9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363080" cy="4518049"/>
          </a:xfrm>
        </p:spPr>
        <p:txBody>
          <a:bodyPr/>
          <a:lstStyle/>
          <a:p>
            <a:r>
              <a:rPr lang="en-US" dirty="0"/>
              <a:t>After deciding that 91202 is the ideal </a:t>
            </a:r>
            <a:r>
              <a:rPr lang="en-US" dirty="0" err="1"/>
              <a:t>zipcode</a:t>
            </a:r>
            <a:r>
              <a:rPr lang="en-US" dirty="0"/>
              <a:t>, we repeated the analysis process limiting it to only venues located in the 91202 zip code, or the zip codes surrounding it: 91201, 91203, 91207</a:t>
            </a:r>
          </a:p>
          <a:p>
            <a:r>
              <a:rPr lang="en-US" dirty="0"/>
              <a:t>These results are demonstrated in the following graph: 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FF24A7-A6D7-4B71-977B-DC948029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2" y="3033321"/>
            <a:ext cx="5736552" cy="35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7628-92F0-463A-99C5-25449BE9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363080" cy="4518049"/>
          </a:xfrm>
        </p:spPr>
        <p:txBody>
          <a:bodyPr/>
          <a:lstStyle/>
          <a:p>
            <a:r>
              <a:rPr lang="en-US" dirty="0"/>
              <a:t>There was no clear obvious choice regarding restaurant types looking at the number of competitors</a:t>
            </a:r>
          </a:p>
          <a:p>
            <a:r>
              <a:rPr lang="en-US" dirty="0"/>
              <a:t>We eliminated Mexican cuisine after looking at the ratings of each restaurant type </a:t>
            </a:r>
          </a:p>
          <a:p>
            <a:r>
              <a:rPr lang="en-US" dirty="0"/>
              <a:t>There was still no clear recommendation between Italian and Thai food looking at the number of competitors and also the ratings of competitors </a:t>
            </a:r>
          </a:p>
          <a:p>
            <a:r>
              <a:rPr lang="en-US" dirty="0"/>
              <a:t>As a result, we studied which zip code would be most ideal for a new Thai or Italian restaurant. </a:t>
            </a:r>
          </a:p>
          <a:p>
            <a:r>
              <a:rPr lang="en-US" dirty="0"/>
              <a:t>After finding 91202 as the most ideal </a:t>
            </a:r>
            <a:r>
              <a:rPr lang="en-US" dirty="0" err="1"/>
              <a:t>zipcode</a:t>
            </a:r>
            <a:r>
              <a:rPr lang="en-US" dirty="0"/>
              <a:t>, we repeated the process for both types of restaurants. </a:t>
            </a:r>
          </a:p>
          <a:p>
            <a:r>
              <a:rPr lang="en-US" dirty="0"/>
              <a:t>Considering the above, our final recommendation is to open an Italian restaurant in the 91202 </a:t>
            </a:r>
            <a:r>
              <a:rPr lang="en-US" dirty="0" err="1"/>
              <a:t>zipcode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4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7628-92F0-463A-99C5-25449BE9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363080" cy="4518049"/>
          </a:xfrm>
        </p:spPr>
        <p:txBody>
          <a:bodyPr>
            <a:normAutofit/>
          </a:bodyPr>
          <a:lstStyle/>
          <a:p>
            <a:r>
              <a:rPr lang="en-US" dirty="0"/>
              <a:t>This study only focused on the quantity and quality of competitors for each restaurant type.</a:t>
            </a:r>
          </a:p>
          <a:p>
            <a:r>
              <a:rPr lang="en-US" dirty="0"/>
              <a:t>It’s important to note that there several factors that should be considered in the future regarding this study:</a:t>
            </a:r>
          </a:p>
          <a:p>
            <a:pPr lvl="1"/>
            <a:r>
              <a:rPr lang="en-US" dirty="0"/>
              <a:t>Demographic information such as age, race and income can potentially change the quality of the recommendations made in this study. </a:t>
            </a:r>
          </a:p>
          <a:p>
            <a:pPr lvl="1"/>
            <a:r>
              <a:rPr lang="en-US" dirty="0"/>
              <a:t>Additionally, commercial real estate prices and availability is another important factor that should be considered before reaching a final decision</a:t>
            </a:r>
          </a:p>
          <a:p>
            <a:pPr lvl="1"/>
            <a:r>
              <a:rPr lang="en-US" dirty="0"/>
              <a:t>Additional surveys can be conducted to gain more data and insight regarding the demand of each restaurant type</a:t>
            </a:r>
          </a:p>
          <a:p>
            <a:pPr lvl="1"/>
            <a:r>
              <a:rPr lang="en-US" dirty="0"/>
              <a:t>Besides Foursquare ratings, other popular online review methods such as yelp or Google can also be used to gain a better understanding of the quality of competitors.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8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5A2A-4BB2-4427-98C0-4F3AE3DD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483F-C201-44CD-B8E9-8925A951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97" y="1488613"/>
            <a:ext cx="8596668" cy="3880773"/>
          </a:xfrm>
        </p:spPr>
        <p:txBody>
          <a:bodyPr/>
          <a:lstStyle/>
          <a:p>
            <a:r>
              <a:rPr lang="en-US" dirty="0"/>
              <a:t>Glendale CA is a city in Los Angeles County with a population of over 200,000. 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9D541C3-63D7-4BF3-ACF3-46AFCA2B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42" y="1930400"/>
            <a:ext cx="755717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5A2A-4BB2-4427-98C0-4F3AE3DD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483F-C201-44CD-B8E9-8925A951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looking to open a restaurant serving either Thai, Mexican, or Italian Cuisine</a:t>
            </a:r>
          </a:p>
          <a:p>
            <a:r>
              <a:rPr lang="en-US" dirty="0"/>
              <a:t>Our client is primarily concerned about the number of competitors for type of restaurant, and the popularity of these competitors. </a:t>
            </a:r>
          </a:p>
          <a:p>
            <a:r>
              <a:rPr lang="en-US" dirty="0"/>
              <a:t>Secondarily, our client wants to know which of Glendale’s 9 </a:t>
            </a:r>
            <a:r>
              <a:rPr lang="en-US" dirty="0" err="1"/>
              <a:t>zipcodes</a:t>
            </a:r>
            <a:r>
              <a:rPr lang="en-US" dirty="0"/>
              <a:t> is best suited to open the final recommended restaurant type. </a:t>
            </a:r>
          </a:p>
        </p:txBody>
      </p:sp>
    </p:spTree>
    <p:extLst>
      <p:ext uri="{BB962C8B-B14F-4D97-AF65-F5344CB8AC3E}">
        <p14:creationId xmlns:p14="http://schemas.microsoft.com/office/powerpoint/2010/main" val="161946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FBA37-09EF-457F-BDAB-5A5CC310E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49"/>
          <a:stretch/>
        </p:blipFill>
        <p:spPr>
          <a:xfrm>
            <a:off x="0" y="1956454"/>
            <a:ext cx="8182303" cy="5012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75A2A-4BB2-4427-98C0-4F3AE3DD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278780"/>
            <a:ext cx="8596668" cy="1320800"/>
          </a:xfrm>
        </p:spPr>
        <p:txBody>
          <a:bodyPr/>
          <a:lstStyle/>
          <a:p>
            <a:r>
              <a:rPr lang="en-US" dirty="0"/>
              <a:t>Methodology- Explorotory Data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483F-C201-44CD-B8E9-8925A951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97" y="1176379"/>
            <a:ext cx="10295466" cy="5090607"/>
          </a:xfrm>
        </p:spPr>
        <p:txBody>
          <a:bodyPr>
            <a:normAutofit/>
          </a:bodyPr>
          <a:lstStyle/>
          <a:p>
            <a:r>
              <a:rPr lang="en-US" dirty="0"/>
              <a:t>Zip Code Data – The following graphic shows the distribution of Glendale’s population by zip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5A2A-4BB2-4427-98C0-4F3AE3DD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278780"/>
            <a:ext cx="8596668" cy="1320800"/>
          </a:xfrm>
        </p:spPr>
        <p:txBody>
          <a:bodyPr/>
          <a:lstStyle/>
          <a:p>
            <a:r>
              <a:rPr lang="en-US" dirty="0"/>
              <a:t>Methodology- Explorotory Data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483F-C201-44CD-B8E9-8925A951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97" y="1176379"/>
            <a:ext cx="10295466" cy="5090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Venue Data- The following graphic distribution of the 36 venues that fall under the three specified Categories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01A6D6-85D7-4266-86F7-84CA8DF1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60" y="1867956"/>
            <a:ext cx="5868293" cy="499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7628-92F0-463A-99C5-25449BE9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752988" cy="5369387"/>
          </a:xfrm>
        </p:spPr>
        <p:txBody>
          <a:bodyPr/>
          <a:lstStyle/>
          <a:p>
            <a:r>
              <a:rPr lang="en-US" sz="2400" dirty="0"/>
              <a:t>Number of Competitors- The number of competitors proved to be close for all three restaurant types, as discovered through exploratory analysis. </a:t>
            </a:r>
          </a:p>
          <a:p>
            <a:r>
              <a:rPr lang="en-US" sz="2400" dirty="0"/>
              <a:t>Quality of Competitors- The next step was to analyze the Foursquare ratings for each venue and calculating the average rating for each venue type. We believed that a lower average rating implies a lower quality of competition, which is favorable to our client. These results are demonstrated in Figure 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Average restaurant rating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26202B-012E-4702-8101-9B7670C5B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5" r="14278"/>
          <a:stretch/>
        </p:blipFill>
        <p:spPr>
          <a:xfrm>
            <a:off x="677334" y="1775628"/>
            <a:ext cx="8296507" cy="50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7628-92F0-463A-99C5-25449BE9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277480" cy="475978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 Due to Mexican restaurants having a higher average rating and thus better quality competition, we eliminated Mexican as the best type of restaurant to open. </a:t>
            </a:r>
          </a:p>
          <a:p>
            <a:endParaRPr lang="en-US" sz="2400" dirty="0"/>
          </a:p>
          <a:p>
            <a:r>
              <a:rPr lang="en-US" sz="2400" dirty="0"/>
              <a:t>After analyzing the quantity and quality of the competitors, the next step was to analyze zip codes in order to find the most ideal one. </a:t>
            </a:r>
          </a:p>
          <a:p>
            <a:r>
              <a:rPr lang="en-US" sz="2400" dirty="0"/>
              <a:t>As we didn’t discover a clear choice in the previous step, we conducted zip code analysis for each of the zip codes. </a:t>
            </a:r>
          </a:p>
          <a:p>
            <a:r>
              <a:rPr lang="en-US" sz="2400" dirty="0"/>
              <a:t>The following demonstrates the following:</a:t>
            </a:r>
          </a:p>
          <a:p>
            <a:pPr lvl="1"/>
            <a:r>
              <a:rPr lang="en-US" sz="2400" dirty="0"/>
              <a:t>The ratio of population to venues in each zip code to understand the market for untapped opportunities.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E0-D098-401E-9089-91B61CC7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72" y="441434"/>
            <a:ext cx="8596668" cy="1320800"/>
          </a:xfrm>
        </p:spPr>
        <p:txBody>
          <a:bodyPr/>
          <a:lstStyle/>
          <a:p>
            <a:r>
              <a:rPr lang="en-US" dirty="0"/>
              <a:t>Population to venue ratio in each zip code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84C60F-858D-4A1B-88D5-C54B1A94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2" y="1762234"/>
            <a:ext cx="9521993" cy="48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5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2684</TotalTime>
  <Words>615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Restaurants in  Glendale,CA </vt:lpstr>
      <vt:lpstr>Background</vt:lpstr>
      <vt:lpstr>Background</vt:lpstr>
      <vt:lpstr>Methodology- Explorotory Data Analysis  </vt:lpstr>
      <vt:lpstr>Methodology- Explorotory Data Analysis  </vt:lpstr>
      <vt:lpstr>Results</vt:lpstr>
      <vt:lpstr>Results- Average restaurant rating </vt:lpstr>
      <vt:lpstr>Results (continued)</vt:lpstr>
      <vt:lpstr>Population to venue ratio in each zip code</vt:lpstr>
      <vt:lpstr>Venues in the ideal zipcode, 91202</vt:lpstr>
      <vt:lpstr>Discussion</vt:lpstr>
      <vt:lpstr>Conclusion and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Resturants in  Glendale,CA </dc:title>
  <dc:creator>AMIR Tayyebian</dc:creator>
  <cp:lastModifiedBy>AMIR Tayyebian</cp:lastModifiedBy>
  <cp:revision>12</cp:revision>
  <dcterms:created xsi:type="dcterms:W3CDTF">2019-10-15T03:00:24Z</dcterms:created>
  <dcterms:modified xsi:type="dcterms:W3CDTF">2019-10-25T21:22:49Z</dcterms:modified>
</cp:coreProperties>
</file>