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4" r:id="rId4"/>
    <p:sldId id="267" r:id="rId5"/>
    <p:sldId id="258" r:id="rId6"/>
    <p:sldId id="268" r:id="rId7"/>
    <p:sldId id="260" r:id="rId8"/>
    <p:sldId id="296" r:id="rId9"/>
    <p:sldId id="297" r:id="rId10"/>
    <p:sldId id="269" r:id="rId11"/>
    <p:sldId id="278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4" r:id="rId23"/>
    <p:sldId id="286" r:id="rId24"/>
    <p:sldId id="287" r:id="rId25"/>
    <p:sldId id="288" r:id="rId26"/>
    <p:sldId id="289" r:id="rId27"/>
    <p:sldId id="290" r:id="rId28"/>
    <p:sldId id="295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35772573-6084-462E-B86F-D611CCE4DD1A}">
          <p14:sldIdLst>
            <p14:sldId id="256"/>
            <p14:sldId id="257"/>
            <p14:sldId id="274"/>
            <p14:sldId id="267"/>
            <p14:sldId id="258"/>
            <p14:sldId id="268"/>
            <p14:sldId id="260"/>
            <p14:sldId id="269"/>
            <p14:sldId id="278"/>
            <p14:sldId id="275"/>
            <p14:sldId id="276"/>
            <p14:sldId id="277"/>
            <p14:sldId id="262"/>
            <p14:sldId id="271"/>
            <p14:sldId id="272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402C7-1033-494F-B0E1-C8A28E036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5711CC-986D-4BD7-B93D-6273BA34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A7AC4-9881-43C2-B97A-E3DE3C7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B8D3FF-FC8D-4804-A648-05CB6950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9F731E-A1F0-48C3-A239-B3A5A178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2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EDAC5-A2E8-44E5-90D8-178C7B73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396F56-4424-4A52-AF14-D01331FF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D471A7-65FD-47EE-8BEC-60BABE42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3328F-553A-48F5-80AD-5F09E559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B55E43-3D9A-48A1-9F5B-97382AB7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31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70C372-62A3-4C4D-A1D2-45470706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8A8507-9C97-4231-ACA9-AEA1AC95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2CC9D-8D1C-45A1-ACE9-EF7361B2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E371D8-0A57-4AA5-A2D7-F7C650C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89526D-C49C-4232-B064-54C0484A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908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6E147-0AF5-47D2-A18F-43ABA625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C34D85-9503-4286-8D43-2F2F91BD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870E98-D486-4183-8DFB-25A335E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6B1527-418B-4356-8915-41EC22C1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1415DB-7A65-4B23-AE3D-8407195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47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E7228-CAA4-407F-ABC1-83EC06A5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547065-38C7-4C02-A431-2B766346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0EBE76-F8BC-475E-99CB-96549E82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78D632-0AC4-4898-ABCD-F854BD42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28384F-BBA6-4DE6-B789-8BA586D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4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B4907-5267-4388-87E1-B7ADAA89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BA31-BA98-4447-A432-A45233DD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309DF3-0FFF-4B8C-814D-9D4CAB82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808B0E-91B1-4579-8071-7148E952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6043E0-A76B-4C97-BB51-DEF5836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D6E477-73DC-4223-8F10-7C1FC964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99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E7EA2-388C-47CE-B417-6BC2E935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EEEFFF-8128-46B9-B7CA-CA5638897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DA7FC3-92DE-4B5C-AE74-118C7DB4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783099-7E17-4AFA-B726-A0A4CC1B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21750D-BB8C-4014-91E9-452A4FEE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4D678E-CE84-4193-A6F3-5FCFE814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051455D-6062-4B18-A2FC-D2DF6D62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12537BA-0872-4133-9248-FEF4F733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48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A9A91-6A16-4271-8C6B-7296D051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C6121A0-0BF1-414C-B6DE-8C77C876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62E262-B711-44CE-B511-738C23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F530CB-0042-4FED-A126-A97CEE63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269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ECA893D-C42E-420A-91D8-87726929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DDDC34-D99C-4F7B-902A-FE6E0078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C87BC7-C27D-4E1A-809C-010686DD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115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96746-0C4E-42BD-8626-F0D94306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78C5C-5B00-4A81-9AC8-E397CE81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ED58A0-98FF-49DF-AE0A-19EF632ED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7547C6-E9D1-47A4-AB38-6E1C2B70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716F74-ABE1-46AC-BA84-9DC51FD1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CAB6CF-A1D2-4098-8B67-6D1F71D9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277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12290-8ACA-4B4A-BA3D-C62B0D5A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6592F5F-B477-4B8C-9F43-9B2B9E09F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2165F2-D8F5-47B1-86AC-92F22D1F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BB66ED-FEB3-4A8A-B7A7-22B615FD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33C5B-0261-42F3-BB03-4BCCA14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ADF908-4BB6-480A-B961-3ECC828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871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4BAA9FB-6387-46FD-8A43-E45F3699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A0A8B4-07A3-491A-9ABC-A6176041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5F186E-CD28-4AE9-B169-3C3BDFA7B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310B6D-D53B-448D-A75A-D6386EBF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3B2A2C-FA4B-4059-B9C5-170B56119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68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EEG%2BEye%2BState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6E424-0B7D-4F81-A66C-109955C1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1" y="5336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UNIVERSITY</a:t>
            </a:r>
            <a:r>
              <a:rPr lang="en-US" dirty="0"/>
              <a:t>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ENGINEERING-BIT CAMPUS TRICHY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41BE2E5-E782-49D4-B9C7-E5947CC1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9891" y="4436225"/>
            <a:ext cx="3872345" cy="2239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Project Members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HARISURIYA A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MUTHAIYAN P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1667411-0F15-4E50-979C-DE03B2FF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88" y="4864461"/>
            <a:ext cx="336398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Mrs.SARANYA 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9DC8418-2C5D-4C00-87F9-5AC33AA6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03" y="1925141"/>
            <a:ext cx="2667829" cy="2592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84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56C5B-B48A-41BA-9D08-692AF1F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6915" y="2364377"/>
            <a:ext cx="1267097" cy="1045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959428" y="2704012"/>
            <a:ext cx="88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0663" y="2403566"/>
            <a:ext cx="1985554" cy="84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7418" y="256032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3726" y="3827418"/>
            <a:ext cx="1985554" cy="849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4354" y="4036423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model</a:t>
            </a:r>
          </a:p>
          <a:p>
            <a:r>
              <a:rPr lang="en-US" dirty="0"/>
              <a:t>         (SVM)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45383" y="3735978"/>
            <a:ext cx="1763485" cy="1058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rot="5400000">
            <a:off x="4349932" y="3566159"/>
            <a:ext cx="62701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5017" y="418011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797143" y="3749040"/>
            <a:ext cx="1828800" cy="1254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5154" y="4206240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869679" y="4323805"/>
            <a:ext cx="862149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7" idx="1"/>
          </p:cNvCxnSpPr>
          <p:nvPr/>
        </p:nvCxnSpPr>
        <p:spPr>
          <a:xfrm>
            <a:off x="5669280" y="4251961"/>
            <a:ext cx="1476103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717075" y="2906485"/>
            <a:ext cx="940526" cy="3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744891" y="3866606"/>
            <a:ext cx="2194560" cy="1110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058400" y="4428309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046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989454" cy="13265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SYSTEM </a:t>
            </a:r>
            <a:endParaRPr lang="en-US" dirty="0"/>
          </a:p>
        </p:txBody>
      </p:sp>
      <p:pic>
        <p:nvPicPr>
          <p:cNvPr id="4" name="Content Placeholder 3" descr="system diagrm.00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0" y="1004553"/>
            <a:ext cx="8603088" cy="5679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/>
              <a:t> SUPPORT VECTOR MACHINE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 is a Supervised machine learning algorithm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 Can be used for Classification and Regression Problems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 the Data item as a n-dimensional space (n means no of features 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 we perform classification by finding the hyper- plane that differentiate the two classes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	SVM </a:t>
            </a:r>
            <a:endParaRPr lang="en-US" dirty="0"/>
          </a:p>
        </p:txBody>
      </p:sp>
      <p:pic>
        <p:nvPicPr>
          <p:cNvPr id="4" name="image9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4330" y="1825625"/>
            <a:ext cx="6063340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SVM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701" y="1825625"/>
            <a:ext cx="9214598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Logistic regression is a Supervised machine Learning 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Logistic regression is used for classification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Logistic Regression is used when the dependent variable(target) is categorical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It is used to predict a binary outcome (1 / 0, Yes / No, True / False) given a set of independent variables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It use sigmoid for two class classification and uses cross- entropy function as a loss function.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pic>
        <p:nvPicPr>
          <p:cNvPr id="4" name="Content Placeholder 3" descr="logistic regress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443956"/>
            <a:ext cx="6905625" cy="3114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USING SIGMOID FUNCTION </a:t>
            </a:r>
            <a:endParaRPr lang="en-US" dirty="0"/>
          </a:p>
        </p:txBody>
      </p:sp>
      <p:pic>
        <p:nvPicPr>
          <p:cNvPr id="4" name="Content Placeholder 3" descr="logistic regression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7" y="2463006"/>
            <a:ext cx="4619625" cy="3076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LOGISTIC REGRESSION 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72" y="1825625"/>
            <a:ext cx="951705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ANN </a:t>
            </a:r>
            <a:r>
              <a:rPr lang="en-US" dirty="0" smtClean="0"/>
              <a:t>randomly assigns weights to all layers then use backpropagation for decreasing the error rate and updating the </a:t>
            </a:r>
            <a:r>
              <a:rPr lang="en-US" dirty="0" smtClean="0"/>
              <a:t>weights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Backpropagation is a training method used for a multi layer neural </a:t>
            </a:r>
            <a:r>
              <a:rPr lang="en-US" dirty="0" smtClean="0"/>
              <a:t>network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training of a neural network by back propagation takes place in three </a:t>
            </a:r>
            <a:r>
              <a:rPr lang="en-US" dirty="0" smtClean="0"/>
              <a:t>stages</a:t>
            </a:r>
          </a:p>
          <a:p>
            <a:pPr>
              <a:buNone/>
            </a:pPr>
            <a:r>
              <a:rPr lang="en-US" dirty="0" smtClean="0"/>
              <a:t>          1</a:t>
            </a:r>
            <a:r>
              <a:rPr lang="en-US" dirty="0" smtClean="0"/>
              <a:t>. Feedforward of the input pattern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2</a:t>
            </a:r>
            <a:r>
              <a:rPr lang="en-US" dirty="0" smtClean="0"/>
              <a:t>. Calculation and Back propagation of the associated error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3</a:t>
            </a:r>
            <a:r>
              <a:rPr lang="en-US" dirty="0" smtClean="0"/>
              <a:t>. Adjustments of the </a:t>
            </a:r>
            <a:r>
              <a:rPr lang="en-US" dirty="0" smtClean="0"/>
              <a:t>weights.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153DFDF-5CE6-4EB7-9B95-7BA8F5CA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1565565"/>
            <a:ext cx="10515600" cy="447501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BASED EYE STATE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555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(Backpropagation)</a:t>
            </a:r>
            <a:endParaRPr lang="en-US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7100" y="2362994"/>
            <a:ext cx="52578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Activation function</a:t>
            </a:r>
            <a:r>
              <a:rPr lang="en-US" dirty="0" smtClean="0"/>
              <a:t> ― Activation functions are used at the end of a hidden unit to introduce non-linear complexities to the </a:t>
            </a:r>
            <a:r>
              <a:rPr lang="en-US" dirty="0" smtClean="0"/>
              <a:t>model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Updating weights</a:t>
            </a:r>
            <a:r>
              <a:rPr lang="en-US" dirty="0" smtClean="0"/>
              <a:t> ― In a neural network, weights are updated as follows: </a:t>
            </a:r>
            <a:br>
              <a:rPr lang="en-US" dirty="0" smtClean="0"/>
            </a:br>
            <a:r>
              <a:rPr lang="en-US" u="sng" dirty="0" smtClean="0"/>
              <a:t>1</a:t>
            </a:r>
            <a:r>
              <a:rPr lang="en-US" dirty="0" smtClean="0"/>
              <a:t>: </a:t>
            </a:r>
            <a:r>
              <a:rPr lang="en-US" dirty="0" smtClean="0"/>
              <a:t>Take a batch of training data.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2</a:t>
            </a:r>
            <a:r>
              <a:rPr lang="en-US" dirty="0" smtClean="0"/>
              <a:t>: </a:t>
            </a:r>
            <a:r>
              <a:rPr lang="en-US" dirty="0" smtClean="0"/>
              <a:t>Perform forward propagation to obtain the corresponding loss. </a:t>
            </a:r>
            <a:br>
              <a:rPr lang="en-US" dirty="0" smtClean="0"/>
            </a:br>
            <a:r>
              <a:rPr lang="en-US" u="sng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Backpropagate</a:t>
            </a:r>
            <a:r>
              <a:rPr lang="en-US" dirty="0" smtClean="0"/>
              <a:t> the loss to get the gradients. </a:t>
            </a:r>
            <a:br>
              <a:rPr lang="en-US" dirty="0" smtClean="0"/>
            </a:br>
            <a:r>
              <a:rPr lang="en-US" u="sng" dirty="0" smtClean="0"/>
              <a:t>4</a:t>
            </a:r>
            <a:r>
              <a:rPr lang="en-US" dirty="0" smtClean="0"/>
              <a:t>: Use the gradients to update the weights of the network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</a:t>
            </a:r>
            <a:r>
              <a:rPr lang="en-US" b="1" dirty="0" smtClean="0"/>
              <a:t>  Dropout- </a:t>
            </a:r>
            <a:r>
              <a:rPr lang="en-US" dirty="0" smtClean="0"/>
              <a:t>Dropout </a:t>
            </a:r>
            <a:r>
              <a:rPr lang="en-US" dirty="0" smtClean="0"/>
              <a:t>is a technique meant at preventing </a:t>
            </a:r>
            <a:r>
              <a:rPr lang="en-US" dirty="0" err="1" smtClean="0"/>
              <a:t>overfitting</a:t>
            </a:r>
            <a:r>
              <a:rPr lang="en-US" dirty="0" smtClean="0"/>
              <a:t> the training </a:t>
            </a:r>
            <a:r>
              <a:rPr lang="en-US" dirty="0" smtClean="0"/>
              <a:t>   data </a:t>
            </a:r>
            <a:r>
              <a:rPr lang="en-US" dirty="0" smtClean="0"/>
              <a:t>by dropping out units in a neural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NEURAL NETWORK</a:t>
            </a:r>
            <a:endParaRPr lang="en-US" dirty="0"/>
          </a:p>
        </p:txBody>
      </p:sp>
      <p:pic>
        <p:nvPicPr>
          <p:cNvPr id="6" name="Content Placeholder 5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1924742"/>
            <a:ext cx="7903029" cy="47585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NEURAL NETWORK</a:t>
            </a:r>
            <a:br>
              <a:rPr lang="en-US" dirty="0" smtClean="0"/>
            </a:br>
            <a:r>
              <a:rPr lang="en-US" dirty="0" smtClean="0"/>
              <a:t>(HYPER PARAMETER TUNING)</a:t>
            </a:r>
            <a:endParaRPr lang="en-US" dirty="0"/>
          </a:p>
        </p:txBody>
      </p:sp>
      <p:pic>
        <p:nvPicPr>
          <p:cNvPr id="1026" name="Picture 2" descr="C:\Users\dell\Downloads\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6007" y="1825625"/>
            <a:ext cx="8319985" cy="435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NN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ll\Downloads\3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1805408"/>
            <a:ext cx="11460480" cy="4569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Recurrent </a:t>
            </a:r>
            <a:r>
              <a:rPr lang="en-US" dirty="0" smtClean="0"/>
              <a:t>neural </a:t>
            </a:r>
            <a:r>
              <a:rPr lang="en-US" dirty="0" smtClean="0"/>
              <a:t>network is one of the type of Artificial Neural Network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RNN stores inputs temporarily to predict what coming next.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RNN add the immediate past to the present.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RNN has two input </a:t>
            </a:r>
          </a:p>
          <a:p>
            <a:pPr>
              <a:buNone/>
            </a:pPr>
            <a:r>
              <a:rPr lang="en-US" dirty="0" smtClean="0"/>
              <a:t>              1.present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2.recent past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Application –</a:t>
            </a:r>
            <a:r>
              <a:rPr lang="en-US" dirty="0" err="1" smtClean="0"/>
              <a:t>Googles</a:t>
            </a:r>
            <a:r>
              <a:rPr lang="en-US" dirty="0" smtClean="0"/>
              <a:t> Voice search, Apple </a:t>
            </a:r>
            <a:r>
              <a:rPr lang="en-US" dirty="0" err="1" smtClean="0"/>
              <a:t>siri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LONG-SHORT TERM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LSTM is an extension for RNN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LSTM enable RNN’s to remember their input over long period of time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LSTM has three gates </a:t>
            </a:r>
          </a:p>
          <a:p>
            <a:pPr>
              <a:buNone/>
            </a:pPr>
            <a:r>
              <a:rPr lang="en-US" dirty="0" smtClean="0"/>
              <a:t>              Input gate (input)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Forget gate (delete the because it isn’t important 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Output gate(output at the current time step)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LSTM It over come the vanishing gradient problem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smtClean="0"/>
              <a:t>LSTM </a:t>
            </a:r>
            <a:endParaRPr lang="en-US" dirty="0"/>
          </a:p>
        </p:txBody>
      </p:sp>
      <p:pic>
        <p:nvPicPr>
          <p:cNvPr id="4" name="Content Placeholder 3" descr="ls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7" y="446020"/>
            <a:ext cx="6457401" cy="64119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TRAINING LSTM </a:t>
            </a:r>
            <a:endParaRPr lang="en-US" dirty="0"/>
          </a:p>
        </p:txBody>
      </p:sp>
      <p:pic>
        <p:nvPicPr>
          <p:cNvPr id="4" name="Content Placeholder 3" descr="Screen Shot 2019-03-31 at 5.42.38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05" y="1825625"/>
            <a:ext cx="880698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LSTM 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583" y="1825625"/>
            <a:ext cx="8586833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EEG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Signals were used to classify the eye state for patients 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hospitals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It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is mostly useful for comma patients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Support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Vector Machine(SVM),Logistic regression, Neural Network, LSTM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is used for the classification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338" y="224845"/>
            <a:ext cx="9627325" cy="64110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THANK YOU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C12880-9008-4870-BDB8-2458C3F8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1EA8B-AB4D-453D-BAE7-21700487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Objective of this project is to classify  the eye state of patients using Machine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1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A3BA4B-B689-4011-8863-06C18EA1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CA5726-7BC8-42AD-9ACC-3DA5F34D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958467"/>
            <a:ext cx="10774497" cy="613639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ü"/>
              <a:defRPr sz="29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signals are neuron signals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defRPr sz="2900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ü"/>
              <a:defRPr sz="2900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electrical activity of the neurons inside the brain cause electric potential to be generated across different parts of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brain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Char char="ü"/>
              <a:defRPr sz="2900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signal values correspond to different mental states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Different types of states of the brain are due to different types of electrical activities of the brain neurons.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defRPr sz="2900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288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AA549-7517-4A4C-B065-AFB9631A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ELECTROENCEPHALOGRAM (EEG)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DEE5B7-9301-48DE-8A53-ECBB71B6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>
            <a:normAutofit/>
          </a:bodyPr>
          <a:lstStyle/>
          <a:p>
            <a:pPr marL="325754" indent="-325754" defTabSz="868680">
              <a:buSzTx/>
              <a:buFont typeface="Wingdings" pitchFamily="2" charset="2"/>
              <a:buChar char="Ø"/>
              <a:defRPr sz="3040"/>
            </a:pPr>
            <a:r>
              <a:rPr lang="en-US" dirty="0"/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 Electroencephalogram(EEG) is a test used to evaluate the electrical activity in the brain.</a:t>
            </a:r>
          </a:p>
          <a:p>
            <a:pPr marL="325754" indent="-325754" defTabSz="868680">
              <a:buSzTx/>
              <a:buFont typeface="Wingdings" pitchFamily="2" charset="2"/>
              <a:buChar char="Ø"/>
              <a:defRPr sz="3040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Brain cells communicate with each other through electrical impulses.</a:t>
            </a:r>
          </a:p>
          <a:p>
            <a:pPr marL="325754" indent="-325754" defTabSz="868680">
              <a:buSzTx/>
              <a:buFont typeface="Wingdings" pitchFamily="2" charset="2"/>
              <a:buChar char="Ø"/>
              <a:defRPr sz="3040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An EEG can be used to help detect potential problems associated with this activity.</a:t>
            </a:r>
          </a:p>
          <a:p>
            <a:pPr marL="325754" indent="-325754" defTabSz="868680">
              <a:buSzTx/>
              <a:buFont typeface="Wingdings" pitchFamily="2" charset="2"/>
              <a:buChar char="Ø"/>
              <a:defRPr sz="3040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An EEG  tracks and records brain wave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18000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2717ED-9E99-4FB7-8C97-4A018509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346635" cy="93358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5D935AE5-C986-4EEC-A600-751CDB5D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06727812"/>
              </p:ext>
            </p:extLst>
          </p:nvPr>
        </p:nvGraphicFramePr>
        <p:xfrm>
          <a:off x="838200" y="842308"/>
          <a:ext cx="10515600" cy="5653755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893618">
                  <a:extLst>
                    <a:ext uri="{9D8B030D-6E8A-4147-A177-3AD203B41FA5}">
                      <a16:colId xmlns="" xmlns:a16="http://schemas.microsoft.com/office/drawing/2014/main" val="1600407917"/>
                    </a:ext>
                  </a:extLst>
                </a:gridCol>
                <a:gridCol w="3171486">
                  <a:extLst>
                    <a:ext uri="{9D8B030D-6E8A-4147-A177-3AD203B41FA5}">
                      <a16:colId xmlns="" xmlns:a16="http://schemas.microsoft.com/office/drawing/2014/main" val="3886948101"/>
                    </a:ext>
                  </a:extLst>
                </a:gridCol>
                <a:gridCol w="2244256">
                  <a:extLst>
                    <a:ext uri="{9D8B030D-6E8A-4147-A177-3AD203B41FA5}">
                      <a16:colId xmlns="" xmlns:a16="http://schemas.microsoft.com/office/drawing/2014/main" val="1217478875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4179309986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758486935"/>
                    </a:ext>
                  </a:extLst>
                </a:gridCol>
              </a:tblGrid>
              <a:tr h="932249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1733624"/>
                  </a:ext>
                </a:extLst>
              </a:tr>
              <a:tr h="1614259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Classification of EEG Signals using Support Vector Machine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K. Sercan</a:t>
                      </a:r>
                      <a:r>
                        <a:rPr lang="en-US" baseline="0" dirty="0"/>
                        <a:t> Bayram</a:t>
                      </a:r>
                      <a:endParaRPr lang="en-US" dirty="0"/>
                    </a:p>
                    <a:p>
                      <a:r>
                        <a:rPr lang="en-US" dirty="0"/>
                        <a:t> M. Ayyuce Kizrak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199625"/>
                  </a:ext>
                </a:extLst>
              </a:tr>
              <a:tr h="16142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Eye State Prediction Using EEG By</a:t>
                      </a:r>
                      <a:r>
                        <a:rPr lang="en-US" baseline="0" dirty="0"/>
                        <a:t> Supervised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Neha</a:t>
                      </a:r>
                      <a:r>
                        <a:rPr lang="en-US" baseline="0" dirty="0"/>
                        <a:t> Jain</a:t>
                      </a:r>
                    </a:p>
                    <a:p>
                      <a:r>
                        <a:rPr lang="en-US" dirty="0"/>
                        <a:t> Sandeep</a:t>
                      </a:r>
                      <a:r>
                        <a:rPr lang="en-US" baseline="0" dirty="0"/>
                        <a:t> Bhargava</a:t>
                      </a:r>
                    </a:p>
                    <a:p>
                      <a:r>
                        <a:rPr lang="en-US" baseline="0" dirty="0"/>
                        <a:t> Dinesh Goyal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Enhance the reliability of Eye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7574683"/>
                  </a:ext>
                </a:extLst>
              </a:tr>
              <a:tr h="149298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Time series Classification for EEG Eye State Identification based on Incremental Attribute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Ting Wang</a:t>
                      </a:r>
                    </a:p>
                    <a:p>
                      <a:r>
                        <a:rPr lang="en-US" dirty="0"/>
                        <a:t> T.O. Ting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Sheng-Uei</a:t>
                      </a:r>
                      <a:r>
                        <a:rPr lang="en-US" dirty="0"/>
                        <a:t> Guan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Improve accuracy of classification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34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62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 EYE STATE DATA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UCI Machine learning Repository -(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://archive.ics.uci.edu/ml/datasets/EEG+Eye+State)</a:t>
            </a:r>
            <a:endParaRPr lang="en-US" dirty="0" smtClean="0"/>
          </a:p>
          <a:p>
            <a:r>
              <a:rPr lang="en-US" dirty="0" smtClean="0"/>
              <a:t>All data is from one continuous EEG measurement with the </a:t>
            </a:r>
            <a:r>
              <a:rPr lang="en-US" dirty="0" err="1" smtClean="0"/>
              <a:t>Emotiv</a:t>
            </a:r>
            <a:r>
              <a:rPr lang="en-US" dirty="0" smtClean="0"/>
              <a:t> EEG </a:t>
            </a:r>
            <a:r>
              <a:rPr lang="en-US" dirty="0" err="1" smtClean="0"/>
              <a:t>Neuroheadset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The duration of the measurement was 117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The eye state was detected via a camera during the EEG </a:t>
            </a:r>
            <a:r>
              <a:rPr lang="en-US" dirty="0" smtClean="0"/>
              <a:t>measurement.</a:t>
            </a:r>
          </a:p>
          <a:p>
            <a:r>
              <a:rPr lang="en-US" dirty="0" smtClean="0"/>
              <a:t>Then added </a:t>
            </a:r>
            <a:r>
              <a:rPr lang="en-US" dirty="0" smtClean="0"/>
              <a:t>later manually to the file after </a:t>
            </a:r>
            <a:r>
              <a:rPr lang="en-US" dirty="0" err="1" smtClean="0"/>
              <a:t>analysing</a:t>
            </a:r>
            <a:r>
              <a:rPr lang="en-US" dirty="0" smtClean="0"/>
              <a:t> the video frames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 EYE STATE DATA SET </a:t>
            </a:r>
            <a:endParaRPr lang="en-US" dirty="0"/>
          </a:p>
        </p:txBody>
      </p:sp>
      <p:pic>
        <p:nvPicPr>
          <p:cNvPr id="4" name="image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43337" y="2300946"/>
            <a:ext cx="4505325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0823" y="17864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Labels - </a:t>
            </a:r>
            <a:r>
              <a:rPr lang="en-US" dirty="0" smtClean="0"/>
              <a:t>'1' indicates eye-closed. '0' indicates eye-open.</a:t>
            </a:r>
          </a:p>
          <a:p>
            <a:r>
              <a:rPr lang="en-US" b="1" dirty="0" smtClean="0"/>
              <a:t>Input - </a:t>
            </a:r>
            <a:r>
              <a:rPr lang="en-US" dirty="0" smtClean="0"/>
              <a:t>14 EEG values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Output </a:t>
            </a:r>
            <a:r>
              <a:rPr lang="en-US" b="1" dirty="0" smtClean="0"/>
              <a:t>- </a:t>
            </a:r>
            <a:r>
              <a:rPr lang="en-US" dirty="0" smtClean="0"/>
              <a:t>'1' or '0'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9440" y="593467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row consist of 14 EEG values (means 14 time-series values) representing 14 electrodes (TF7, O2, F3, P8, T8, F4, FC6, AF3, FC5, T7, F8, P7, O1 and AF4)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3971</TotalTime>
  <Words>722</Words>
  <Application>Microsoft Office PowerPoint</Application>
  <PresentationFormat>Custom</PresentationFormat>
  <Paragraphs>145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        UNIVERSITY COLLEGE OF ENGINEERING-BIT CAMPUS TRICHY</vt:lpstr>
      <vt:lpstr>EEG BASED EYE STATE CLASSIFICATION</vt:lpstr>
      <vt:lpstr>                      ABSTRACT</vt:lpstr>
      <vt:lpstr>OBJECTIVE</vt:lpstr>
      <vt:lpstr>INTRODUCTION</vt:lpstr>
      <vt:lpstr> ELECTROENCEPHALOGRAM (EEG)</vt:lpstr>
      <vt:lpstr>LITERATURE SURVEY</vt:lpstr>
      <vt:lpstr>EEG EYE STATE DATA SET </vt:lpstr>
      <vt:lpstr>EEG EYE STATE DATA SET </vt:lpstr>
      <vt:lpstr>EXISTING SYSTEM</vt:lpstr>
      <vt:lpstr>    PROPOSED SYSTEM </vt:lpstr>
      <vt:lpstr> SUPPORT VECTOR MACHINE </vt:lpstr>
      <vt:lpstr>     SVM </vt:lpstr>
      <vt:lpstr>IMPLEMENTATION OF SVM </vt:lpstr>
      <vt:lpstr>LOGISTIC REGRESSION </vt:lpstr>
      <vt:lpstr>LOGISTIC REGRESSION </vt:lpstr>
      <vt:lpstr>LOGISTIC REGRESSION USING SIGMOID FUNCTION </vt:lpstr>
      <vt:lpstr>PERFORMANCE OF LOGISTIC REGRESSION </vt:lpstr>
      <vt:lpstr>NEURAL  NETWORK</vt:lpstr>
      <vt:lpstr>NEURAL NETWORK   (Backpropagation)</vt:lpstr>
      <vt:lpstr>NEURAL NETWORK</vt:lpstr>
      <vt:lpstr>TRAINING NEURAL NETWORK</vt:lpstr>
      <vt:lpstr>IMPROVED NEURAL NETWORK (HYPER PARAMETER TUNING)</vt:lpstr>
      <vt:lpstr>PERFORMANCE OF NN </vt:lpstr>
      <vt:lpstr>RECURRENT NEURAL NETWORK</vt:lpstr>
      <vt:lpstr>LONG-SHORT TERM MEMORY </vt:lpstr>
      <vt:lpstr>LSTM </vt:lpstr>
      <vt:lpstr> TRAINING LSTM </vt:lpstr>
      <vt:lpstr>PERFORMANCE OF LSTM </vt:lpstr>
      <vt:lpstr> 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ENGINEERING-BIT CAMPUS TRICHY</dc:title>
  <dc:creator>kuttymaaa</dc:creator>
  <cp:lastModifiedBy>dell</cp:lastModifiedBy>
  <cp:revision>131</cp:revision>
  <dcterms:created xsi:type="dcterms:W3CDTF">2019-01-28T02:23:14Z</dcterms:created>
  <dcterms:modified xsi:type="dcterms:W3CDTF">2019-04-02T10:47:32Z</dcterms:modified>
</cp:coreProperties>
</file>