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9" r:id="rId13"/>
    <p:sldId id="320" r:id="rId14"/>
    <p:sldId id="322" r:id="rId15"/>
    <p:sldId id="321" r:id="rId16"/>
    <p:sldId id="323" r:id="rId17"/>
    <p:sldId id="324" r:id="rId18"/>
    <p:sldId id="325" r:id="rId19"/>
    <p:sldId id="315" r:id="rId20"/>
    <p:sldId id="316" r:id="rId21"/>
    <p:sldId id="317" r:id="rId22"/>
    <p:sldId id="318" r:id="rId23"/>
    <p:sldId id="326" r:id="rId24"/>
    <p:sldId id="327" r:id="rId25"/>
    <p:sldId id="329" r:id="rId26"/>
    <p:sldId id="328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5" r:id="rId42"/>
    <p:sldId id="346" r:id="rId43"/>
    <p:sldId id="344" r:id="rId44"/>
    <p:sldId id="357" r:id="rId45"/>
    <p:sldId id="347" r:id="rId46"/>
    <p:sldId id="348" r:id="rId47"/>
    <p:sldId id="359" r:id="rId48"/>
    <p:sldId id="360" r:id="rId49"/>
    <p:sldId id="361" r:id="rId50"/>
    <p:sldId id="352" r:id="rId51"/>
    <p:sldId id="358" r:id="rId52"/>
    <p:sldId id="349" r:id="rId53"/>
    <p:sldId id="350" r:id="rId54"/>
    <p:sldId id="351" r:id="rId55"/>
    <p:sldId id="355" r:id="rId56"/>
    <p:sldId id="362" r:id="rId57"/>
    <p:sldId id="353" r:id="rId58"/>
    <p:sldId id="356" r:id="rId59"/>
    <p:sldId id="354" r:id="rId60"/>
  </p:sldIdLst>
  <p:sldSz cx="9144000" cy="6858000" type="screen4x3"/>
  <p:notesSz cx="7315200" cy="9601200"/>
  <p:embeddedFontLst>
    <p:embeddedFont>
      <p:font typeface="Comic Sans MS" panose="030F0702030302020204" pitchFamily="66" charset="0"/>
      <p:regular r:id="rId63"/>
      <p:bold r:id="rId6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4434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fld id="{DCE667AB-8F16-43FC-A2E9-366D4B1D75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4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fld id="{CD0D6820-262E-41A7-A202-A0BB1C94F3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D69A30-0F38-443B-8055-896A4EC0A1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AE8C8-4868-4B1B-891B-891438223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1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4E1BE-E12B-442D-84CA-1F640F79E2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857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BEC1B-AD70-4217-B738-A22F6E002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8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7EF26-9F8D-483C-9E80-FA99BD54E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16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BE21F-B198-46C1-83D3-EB8DBF8D6D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37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3CDAB-753D-4427-91E1-5642B819D6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76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FA4CB-4780-4C7A-A956-54ABC94921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80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BDF9E-2CF5-4338-AEC3-F1393394A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08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24B5C-7EC7-4BF4-BF03-CC33FD17B4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38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7DC5E-48E0-4437-83C0-FD468D0CC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4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Prof. Aiken  CS 169  Lecture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6A157B-59F3-486D-A90B-0F0B2355BF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formation_repository" TargetMode="External"/><Relationship Id="rId2" Type="http://schemas.openxmlformats.org/officeDocument/2006/relationships/hyperlink" Target="http://en.wikipedia.org/wiki/Module_(programm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mmit_(data_management)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(revision_control)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Prof. Aiken  CS 169 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BD46EE8-1828-4B7D-91B3-319F9B60EE47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</a:t>
            </a:r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Revision Control</a:t>
            </a:r>
            <a:br>
              <a:rPr lang="en-US" dirty="0" smtClean="0"/>
            </a:br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CS169</a:t>
            </a:r>
          </a:p>
          <a:p>
            <a:r>
              <a:rPr lang="en-US" dirty="0" smtClean="0"/>
              <a:t>Lecture 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32F8-157A-4AB6-9C0A-DCDD76F373F3}" type="slidenum">
              <a:rPr lang="en-US"/>
              <a:pPr/>
              <a:t>10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I: Bug Fix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1.0</a:t>
            </a:r>
          </a:p>
        </p:txBody>
      </p:sp>
      <p:sp>
        <p:nvSpPr>
          <p:cNvPr id="318468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The bug fix should also be applied to the main code line so that the next product release has the fix.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32766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1.3</a:t>
            </a:r>
          </a:p>
        </p:txBody>
      </p:sp>
      <p:cxnSp>
        <p:nvCxnSpPr>
          <p:cNvPr id="318474" name="AutoShape 10"/>
          <p:cNvCxnSpPr>
            <a:cxnSpLocks noChangeShapeType="1"/>
            <a:stCxn id="318467" idx="3"/>
            <a:endCxn id="318473" idx="1"/>
          </p:cNvCxnSpPr>
          <p:nvPr/>
        </p:nvCxnSpPr>
        <p:spPr bwMode="auto">
          <a:xfrm>
            <a:off x="2000250" y="3295650"/>
            <a:ext cx="12573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4419600" y="4549775"/>
            <a:ext cx="1371600" cy="860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1.0 bugfix</a:t>
            </a:r>
          </a:p>
        </p:txBody>
      </p:sp>
      <p:cxnSp>
        <p:nvCxnSpPr>
          <p:cNvPr id="318476" name="AutoShape 12"/>
          <p:cNvCxnSpPr>
            <a:cxnSpLocks noChangeShapeType="1"/>
            <a:stCxn id="318467" idx="2"/>
            <a:endCxn id="318475" idx="1"/>
          </p:cNvCxnSpPr>
          <p:nvPr/>
        </p:nvCxnSpPr>
        <p:spPr bwMode="auto">
          <a:xfrm>
            <a:off x="1638300" y="3562350"/>
            <a:ext cx="2762250" cy="1417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8480" name="Group 16"/>
          <p:cNvGrpSpPr>
            <a:grpSpLocks/>
          </p:cNvGrpSpPr>
          <p:nvPr/>
        </p:nvGrpSpPr>
        <p:grpSpPr bwMode="auto">
          <a:xfrm>
            <a:off x="3981450" y="3295650"/>
            <a:ext cx="2952750" cy="1235075"/>
            <a:chOff x="2508" y="2076"/>
            <a:chExt cx="1860" cy="778"/>
          </a:xfrm>
        </p:grpSpPr>
        <p:cxnSp>
          <p:nvCxnSpPr>
            <p:cNvPr id="318477" name="AutoShape 13"/>
            <p:cNvCxnSpPr>
              <a:cxnSpLocks noChangeShapeType="1"/>
              <a:stCxn id="318473" idx="3"/>
              <a:endCxn id="318478" idx="1"/>
            </p:cNvCxnSpPr>
            <p:nvPr/>
          </p:nvCxnSpPr>
          <p:spPr bwMode="auto">
            <a:xfrm>
              <a:off x="2508" y="2076"/>
              <a:ext cx="1416" cy="33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478" name="Text Box 14"/>
            <p:cNvSpPr txBox="1">
              <a:spLocks noChangeArrowheads="1"/>
            </p:cNvSpPr>
            <p:nvPr/>
          </p:nvSpPr>
          <p:spPr bwMode="auto">
            <a:xfrm>
              <a:off x="3936" y="2256"/>
              <a:ext cx="432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1.4</a:t>
              </a:r>
            </a:p>
          </p:txBody>
        </p:sp>
        <p:cxnSp>
          <p:nvCxnSpPr>
            <p:cNvPr id="318479" name="AutoShape 15"/>
            <p:cNvCxnSpPr>
              <a:cxnSpLocks noChangeShapeType="1"/>
              <a:stCxn id="318475" idx="0"/>
              <a:endCxn id="318478" idx="2"/>
            </p:cNvCxnSpPr>
            <p:nvPr/>
          </p:nvCxnSpPr>
          <p:spPr bwMode="auto">
            <a:xfrm flipV="1">
              <a:off x="3216" y="2580"/>
              <a:ext cx="936" cy="27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9E9D-B9EA-492C-ABCD-71679C11BBB5}" type="slidenum">
              <a:rPr lang="en-US"/>
              <a:pPr/>
              <a:t>11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I: Bug Fix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1.0</a:t>
            </a:r>
          </a:p>
        </p:txBody>
      </p:sp>
      <p:sp>
        <p:nvSpPr>
          <p:cNvPr id="319492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19494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Note that two separate lines of development come back together in 1.4. 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This is </a:t>
            </a:r>
            <a:r>
              <a:rPr lang="en-US" sz="2000" i="1">
                <a:solidFill>
                  <a:srgbClr val="9900CC"/>
                </a:solidFill>
                <a:latin typeface="Comic Sans MS" panose="030F0702030302020204" pitchFamily="66" charset="0"/>
              </a:rPr>
              <a:t>merging</a:t>
            </a: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 or </a:t>
            </a:r>
            <a:r>
              <a:rPr lang="en-US" sz="2000" i="1">
                <a:solidFill>
                  <a:srgbClr val="9900CC"/>
                </a:solidFill>
                <a:latin typeface="Comic Sans MS" panose="030F0702030302020204" pitchFamily="66" charset="0"/>
              </a:rPr>
              <a:t>updating.</a:t>
            </a:r>
            <a:endParaRPr lang="en-US" sz="2000">
              <a:solidFill>
                <a:srgbClr val="99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32766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1.3</a:t>
            </a:r>
          </a:p>
        </p:txBody>
      </p:sp>
      <p:cxnSp>
        <p:nvCxnSpPr>
          <p:cNvPr id="319498" name="AutoShape 10"/>
          <p:cNvCxnSpPr>
            <a:cxnSpLocks noChangeShapeType="1"/>
            <a:stCxn id="319491" idx="3"/>
            <a:endCxn id="319497" idx="1"/>
          </p:cNvCxnSpPr>
          <p:nvPr/>
        </p:nvCxnSpPr>
        <p:spPr bwMode="auto">
          <a:xfrm>
            <a:off x="2000250" y="3295650"/>
            <a:ext cx="12573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419600" y="4549775"/>
            <a:ext cx="1371600" cy="860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1.0 bugfix</a:t>
            </a:r>
          </a:p>
        </p:txBody>
      </p:sp>
      <p:cxnSp>
        <p:nvCxnSpPr>
          <p:cNvPr id="319500" name="AutoShape 12"/>
          <p:cNvCxnSpPr>
            <a:cxnSpLocks noChangeShapeType="1"/>
            <a:stCxn id="319491" idx="2"/>
            <a:endCxn id="319499" idx="1"/>
          </p:cNvCxnSpPr>
          <p:nvPr/>
        </p:nvCxnSpPr>
        <p:spPr bwMode="auto">
          <a:xfrm>
            <a:off x="1638300" y="3562350"/>
            <a:ext cx="2762250" cy="1417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9501" name="AutoShape 13"/>
          <p:cNvCxnSpPr>
            <a:cxnSpLocks noChangeShapeType="1"/>
            <a:stCxn id="319497" idx="3"/>
            <a:endCxn id="319502" idx="1"/>
          </p:cNvCxnSpPr>
          <p:nvPr/>
        </p:nvCxnSpPr>
        <p:spPr bwMode="auto">
          <a:xfrm>
            <a:off x="3981450" y="3295650"/>
            <a:ext cx="2247900" cy="533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6248400" y="35814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1.4</a:t>
            </a:r>
          </a:p>
        </p:txBody>
      </p:sp>
      <p:cxnSp>
        <p:nvCxnSpPr>
          <p:cNvPr id="319503" name="AutoShape 15"/>
          <p:cNvCxnSpPr>
            <a:cxnSpLocks noChangeShapeType="1"/>
            <a:stCxn id="319499" idx="0"/>
            <a:endCxn id="319502" idx="2"/>
          </p:cNvCxnSpPr>
          <p:nvPr/>
        </p:nvCxnSpPr>
        <p:spPr bwMode="auto">
          <a:xfrm flipV="1">
            <a:off x="5105400" y="4095750"/>
            <a:ext cx="1485900" cy="4349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BEE30-E67E-46F6-BA07-8C34FA12ACE6}" type="slidenum">
              <a:rPr lang="en-US"/>
              <a:pPr/>
              <a:t>12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II: Normal Development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</a:t>
            </a:r>
          </a:p>
        </p:txBody>
      </p:sp>
      <p:sp>
        <p:nvSpPr>
          <p:cNvPr id="325636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You are in the middle of a project with three developers named a, b, and 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3BF-0495-4D53-A6C3-51B6408DDB6B}" type="slidenum">
              <a:rPr lang="en-US"/>
              <a:pPr/>
              <a:t>13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II: Normal Development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</a:t>
            </a:r>
          </a:p>
        </p:txBody>
      </p:sp>
      <p:sp>
        <p:nvSpPr>
          <p:cNvPr id="326660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6662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At the beginning of the day everyone </a:t>
            </a:r>
            <a:r>
              <a:rPr lang="en-US" sz="2000" i="1">
                <a:solidFill>
                  <a:srgbClr val="9900CC"/>
                </a:solidFill>
                <a:latin typeface="Comic Sans MS" panose="030F0702030302020204" pitchFamily="66" charset="0"/>
              </a:rPr>
              <a:t>checks out</a:t>
            </a: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 a copy of the code.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A check out is a local working copy of a project, outside of the version control system.  Logically it is a (special kind of) branch.</a:t>
            </a:r>
          </a:p>
        </p:txBody>
      </p:sp>
      <p:grpSp>
        <p:nvGrpSpPr>
          <p:cNvPr id="326677" name="Group 21"/>
          <p:cNvGrpSpPr>
            <a:grpSpLocks/>
          </p:cNvGrpSpPr>
          <p:nvPr/>
        </p:nvGrpSpPr>
        <p:grpSpPr bwMode="auto">
          <a:xfrm>
            <a:off x="2000250" y="2286000"/>
            <a:ext cx="1885950" cy="2019300"/>
            <a:chOff x="1260" y="1440"/>
            <a:chExt cx="1188" cy="1272"/>
          </a:xfrm>
        </p:grpSpPr>
        <p:sp>
          <p:nvSpPr>
            <p:cNvPr id="326665" name="Text Box 9"/>
            <p:cNvSpPr txBox="1">
              <a:spLocks noChangeArrowheads="1"/>
            </p:cNvSpPr>
            <p:nvPr/>
          </p:nvSpPr>
          <p:spPr bwMode="auto">
            <a:xfrm>
              <a:off x="1920" y="1440"/>
              <a:ext cx="528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1.5a</a:t>
              </a: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1920" y="1920"/>
              <a:ext cx="528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1.5b</a:t>
              </a:r>
            </a:p>
          </p:txBody>
        </p:sp>
        <p:sp>
          <p:nvSpPr>
            <p:cNvPr id="326669" name="Text Box 13"/>
            <p:cNvSpPr txBox="1">
              <a:spLocks noChangeArrowheads="1"/>
            </p:cNvSpPr>
            <p:nvPr/>
          </p:nvSpPr>
          <p:spPr bwMode="auto">
            <a:xfrm>
              <a:off x="1920" y="2400"/>
              <a:ext cx="528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1.5c</a:t>
              </a:r>
            </a:p>
          </p:txBody>
        </p:sp>
        <p:cxnSp>
          <p:nvCxnSpPr>
            <p:cNvPr id="326670" name="AutoShape 14"/>
            <p:cNvCxnSpPr>
              <a:cxnSpLocks noChangeShapeType="1"/>
              <a:stCxn id="326659" idx="3"/>
              <a:endCxn id="326668" idx="1"/>
            </p:cNvCxnSpPr>
            <p:nvPr/>
          </p:nvCxnSpPr>
          <p:spPr bwMode="auto">
            <a:xfrm>
              <a:off x="1260" y="2076"/>
              <a:ext cx="648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71" name="AutoShape 15"/>
            <p:cNvCxnSpPr>
              <a:cxnSpLocks noChangeShapeType="1"/>
              <a:stCxn id="326659" idx="3"/>
              <a:endCxn id="326665" idx="1"/>
            </p:cNvCxnSpPr>
            <p:nvPr/>
          </p:nvCxnSpPr>
          <p:spPr bwMode="auto">
            <a:xfrm flipV="1">
              <a:off x="1260" y="1596"/>
              <a:ext cx="648" cy="48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72" name="AutoShape 16"/>
            <p:cNvCxnSpPr>
              <a:cxnSpLocks noChangeShapeType="1"/>
              <a:stCxn id="326659" idx="3"/>
              <a:endCxn id="326669" idx="1"/>
            </p:cNvCxnSpPr>
            <p:nvPr/>
          </p:nvCxnSpPr>
          <p:spPr bwMode="auto">
            <a:xfrm>
              <a:off x="1260" y="2076"/>
              <a:ext cx="648" cy="48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1D02-BDA6-4AD4-BB15-B193A48F0E52}" type="slidenum">
              <a:rPr lang="en-US"/>
              <a:pPr/>
              <a:t>14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II: Normal Development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</a:t>
            </a:r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8710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The local versions isolate the developers from each other’s possibly unstable changes.  Each builds on 1.5, the most recent stable version.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3048000" y="2286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1.5a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3048000" y="3048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1.5b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1.5c</a:t>
            </a:r>
          </a:p>
        </p:txBody>
      </p:sp>
      <p:cxnSp>
        <p:nvCxnSpPr>
          <p:cNvPr id="328716" name="AutoShape 12"/>
          <p:cNvCxnSpPr>
            <a:cxnSpLocks noChangeShapeType="1"/>
            <a:stCxn id="328707" idx="3"/>
            <a:endCxn id="328714" idx="1"/>
          </p:cNvCxnSpPr>
          <p:nvPr/>
        </p:nvCxnSpPr>
        <p:spPr bwMode="auto">
          <a:xfrm>
            <a:off x="2000250" y="3295650"/>
            <a:ext cx="10287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7" name="AutoShape 13"/>
          <p:cNvCxnSpPr>
            <a:cxnSpLocks noChangeShapeType="1"/>
            <a:stCxn id="328707" idx="3"/>
            <a:endCxn id="328713" idx="1"/>
          </p:cNvCxnSpPr>
          <p:nvPr/>
        </p:nvCxnSpPr>
        <p:spPr bwMode="auto">
          <a:xfrm flipV="1">
            <a:off x="2000250" y="2533650"/>
            <a:ext cx="102870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18" name="AutoShape 14"/>
          <p:cNvCxnSpPr>
            <a:cxnSpLocks noChangeShapeType="1"/>
            <a:stCxn id="328707" idx="3"/>
            <a:endCxn id="328715" idx="1"/>
          </p:cNvCxnSpPr>
          <p:nvPr/>
        </p:nvCxnSpPr>
        <p:spPr bwMode="auto">
          <a:xfrm>
            <a:off x="2000250" y="3295650"/>
            <a:ext cx="102870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7869-9B8B-4333-B4B0-7A134A6CEAB3}" type="slidenum">
              <a:rPr lang="en-US"/>
              <a:pPr/>
              <a:t>15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II: Normal Development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</a:t>
            </a:r>
          </a:p>
        </p:txBody>
      </p:sp>
      <p:sp>
        <p:nvSpPr>
          <p:cNvPr id="327684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7686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solidFill>
                <a:srgbClr val="99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3048000" y="2286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1.5a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3048000" y="3048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1.5b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1.5c</a:t>
            </a:r>
          </a:p>
        </p:txBody>
      </p:sp>
      <p:cxnSp>
        <p:nvCxnSpPr>
          <p:cNvPr id="327692" name="AutoShape 12"/>
          <p:cNvCxnSpPr>
            <a:cxnSpLocks noChangeShapeType="1"/>
            <a:stCxn id="327683" idx="3"/>
            <a:endCxn id="327690" idx="1"/>
          </p:cNvCxnSpPr>
          <p:nvPr/>
        </p:nvCxnSpPr>
        <p:spPr bwMode="auto">
          <a:xfrm>
            <a:off x="2000250" y="3295650"/>
            <a:ext cx="10287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3" name="AutoShape 13"/>
          <p:cNvCxnSpPr>
            <a:cxnSpLocks noChangeShapeType="1"/>
            <a:stCxn id="327683" idx="3"/>
            <a:endCxn id="327689" idx="1"/>
          </p:cNvCxnSpPr>
          <p:nvPr/>
        </p:nvCxnSpPr>
        <p:spPr bwMode="auto">
          <a:xfrm flipV="1">
            <a:off x="2000250" y="2533650"/>
            <a:ext cx="102870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4" name="AutoShape 14"/>
          <p:cNvCxnSpPr>
            <a:cxnSpLocks noChangeShapeType="1"/>
            <a:stCxn id="327683" idx="3"/>
            <a:endCxn id="327691" idx="1"/>
          </p:cNvCxnSpPr>
          <p:nvPr/>
        </p:nvCxnSpPr>
        <p:spPr bwMode="auto">
          <a:xfrm>
            <a:off x="2000250" y="3295650"/>
            <a:ext cx="102870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7700" name="Group 20"/>
          <p:cNvGrpSpPr>
            <a:grpSpLocks/>
          </p:cNvGrpSpPr>
          <p:nvPr/>
        </p:nvGrpSpPr>
        <p:grpSpPr bwMode="auto">
          <a:xfrm>
            <a:off x="3905250" y="2533650"/>
            <a:ext cx="1809750" cy="1524000"/>
            <a:chOff x="2460" y="1596"/>
            <a:chExt cx="1140" cy="960"/>
          </a:xfrm>
        </p:grpSpPr>
        <p:cxnSp>
          <p:nvCxnSpPr>
            <p:cNvPr id="327695" name="AutoShape 15"/>
            <p:cNvCxnSpPr>
              <a:cxnSpLocks noChangeShapeType="1"/>
              <a:stCxn id="327689" idx="3"/>
              <a:endCxn id="327698" idx="1"/>
            </p:cNvCxnSpPr>
            <p:nvPr/>
          </p:nvCxnSpPr>
          <p:spPr bwMode="auto">
            <a:xfrm>
              <a:off x="2460" y="1596"/>
              <a:ext cx="696" cy="48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696" name="AutoShape 16"/>
            <p:cNvCxnSpPr>
              <a:cxnSpLocks noChangeShapeType="1"/>
              <a:stCxn id="327690" idx="3"/>
              <a:endCxn id="327698" idx="1"/>
            </p:cNvCxnSpPr>
            <p:nvPr/>
          </p:nvCxnSpPr>
          <p:spPr bwMode="auto">
            <a:xfrm>
              <a:off x="2460" y="2076"/>
              <a:ext cx="696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697" name="AutoShape 17"/>
            <p:cNvCxnSpPr>
              <a:cxnSpLocks noChangeShapeType="1"/>
              <a:stCxn id="327691" idx="3"/>
              <a:endCxn id="327698" idx="1"/>
            </p:cNvCxnSpPr>
            <p:nvPr/>
          </p:nvCxnSpPr>
          <p:spPr bwMode="auto">
            <a:xfrm flipV="1">
              <a:off x="2460" y="2076"/>
              <a:ext cx="696" cy="48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698" name="Text Box 18"/>
            <p:cNvSpPr txBox="1">
              <a:spLocks noChangeArrowheads="1"/>
            </p:cNvSpPr>
            <p:nvPr/>
          </p:nvSpPr>
          <p:spPr bwMode="auto">
            <a:xfrm>
              <a:off x="3168" y="1920"/>
              <a:ext cx="432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1.6</a:t>
              </a:r>
            </a:p>
          </p:txBody>
        </p:sp>
      </p:grp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6096000" y="1371600"/>
            <a:ext cx="2819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At 4:00 pm everyone </a:t>
            </a:r>
            <a:r>
              <a:rPr lang="en-US" sz="2000" i="1">
                <a:solidFill>
                  <a:srgbClr val="9900CC"/>
                </a:solidFill>
                <a:latin typeface="Comic Sans MS" panose="030F0702030302020204" pitchFamily="66" charset="0"/>
              </a:rPr>
              <a:t>checks in</a:t>
            </a: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 their tested modifications.  A check in is a kind of merge where local versions are copied back into the version control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9FF-AD88-4A85-BD16-5E7F41DAD909}" type="slidenum">
              <a:rPr lang="en-US"/>
              <a:pPr/>
              <a:t>16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II: Normal Development</a:t>
            </a: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</a:t>
            </a:r>
          </a:p>
        </p:txBody>
      </p:sp>
      <p:sp>
        <p:nvSpPr>
          <p:cNvPr id="329732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9734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solidFill>
                <a:srgbClr val="99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329737" name="Text Box 9"/>
          <p:cNvSpPr txBox="1">
            <a:spLocks noChangeArrowheads="1"/>
          </p:cNvSpPr>
          <p:nvPr/>
        </p:nvSpPr>
        <p:spPr bwMode="auto">
          <a:xfrm>
            <a:off x="3048000" y="2286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1.5a</a:t>
            </a: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3048000" y="3048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1.5b</a:t>
            </a: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1.5c</a:t>
            </a:r>
          </a:p>
        </p:txBody>
      </p:sp>
      <p:cxnSp>
        <p:nvCxnSpPr>
          <p:cNvPr id="329740" name="AutoShape 12"/>
          <p:cNvCxnSpPr>
            <a:cxnSpLocks noChangeShapeType="1"/>
            <a:stCxn id="329731" idx="3"/>
            <a:endCxn id="329738" idx="1"/>
          </p:cNvCxnSpPr>
          <p:nvPr/>
        </p:nvCxnSpPr>
        <p:spPr bwMode="auto">
          <a:xfrm>
            <a:off x="2000250" y="3295650"/>
            <a:ext cx="10287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1" name="AutoShape 13"/>
          <p:cNvCxnSpPr>
            <a:cxnSpLocks noChangeShapeType="1"/>
            <a:stCxn id="329731" idx="3"/>
            <a:endCxn id="329737" idx="1"/>
          </p:cNvCxnSpPr>
          <p:nvPr/>
        </p:nvCxnSpPr>
        <p:spPr bwMode="auto">
          <a:xfrm flipV="1">
            <a:off x="2000250" y="2533650"/>
            <a:ext cx="102870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2" name="AutoShape 14"/>
          <p:cNvCxnSpPr>
            <a:cxnSpLocks noChangeShapeType="1"/>
            <a:stCxn id="329731" idx="3"/>
            <a:endCxn id="329739" idx="1"/>
          </p:cNvCxnSpPr>
          <p:nvPr/>
        </p:nvCxnSpPr>
        <p:spPr bwMode="auto">
          <a:xfrm>
            <a:off x="2000250" y="3295650"/>
            <a:ext cx="102870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3" name="AutoShape 15"/>
          <p:cNvCxnSpPr>
            <a:cxnSpLocks noChangeShapeType="1"/>
            <a:stCxn id="329737" idx="3"/>
            <a:endCxn id="329746" idx="1"/>
          </p:cNvCxnSpPr>
          <p:nvPr/>
        </p:nvCxnSpPr>
        <p:spPr bwMode="auto">
          <a:xfrm>
            <a:off x="3905250" y="2533650"/>
            <a:ext cx="1104900" cy="762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4" name="AutoShape 16"/>
          <p:cNvCxnSpPr>
            <a:cxnSpLocks noChangeShapeType="1"/>
            <a:stCxn id="329738" idx="3"/>
            <a:endCxn id="329746" idx="1"/>
          </p:cNvCxnSpPr>
          <p:nvPr/>
        </p:nvCxnSpPr>
        <p:spPr bwMode="auto">
          <a:xfrm>
            <a:off x="3905250" y="3295650"/>
            <a:ext cx="11049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46" name="Text Box 18"/>
          <p:cNvSpPr txBox="1">
            <a:spLocks noChangeArrowheads="1"/>
          </p:cNvSpPr>
          <p:nvPr/>
        </p:nvSpPr>
        <p:spPr bwMode="auto">
          <a:xfrm>
            <a:off x="50292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1.6</a:t>
            </a:r>
          </a:p>
        </p:txBody>
      </p:sp>
      <p:sp>
        <p:nvSpPr>
          <p:cNvPr id="329747" name="Text Box 19"/>
          <p:cNvSpPr txBox="1">
            <a:spLocks noChangeArrowheads="1"/>
          </p:cNvSpPr>
          <p:nvPr/>
        </p:nvSpPr>
        <p:spPr bwMode="auto">
          <a:xfrm>
            <a:off x="6096000" y="1371600"/>
            <a:ext cx="28194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In many organizations check in automatically runs a test suite against the result of the check in.  If the tests fail the changes are not accepted. 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This prevents a sloppy developer from causing all work to stop by, e.g., creating a version of the system that does not compile.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121D-725D-4E39-8E0D-4D324D2FC940}" type="slidenum">
              <a:rPr lang="en-US"/>
              <a:pPr/>
              <a:t>17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III: Debugging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</a:t>
            </a:r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31782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solidFill>
                <a:srgbClr val="9900CC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31797" name="Group 21"/>
          <p:cNvGrpSpPr>
            <a:grpSpLocks/>
          </p:cNvGrpSpPr>
          <p:nvPr/>
        </p:nvGrpSpPr>
        <p:grpSpPr bwMode="auto">
          <a:xfrm>
            <a:off x="2000250" y="3048000"/>
            <a:ext cx="1809750" cy="495300"/>
            <a:chOff x="1260" y="1920"/>
            <a:chExt cx="1140" cy="312"/>
          </a:xfrm>
        </p:grpSpPr>
        <p:cxnSp>
          <p:nvCxnSpPr>
            <p:cNvPr id="331788" name="AutoShape 12"/>
            <p:cNvCxnSpPr>
              <a:cxnSpLocks noChangeShapeType="1"/>
              <a:stCxn id="331779" idx="3"/>
              <a:endCxn id="331793" idx="1"/>
            </p:cNvCxnSpPr>
            <p:nvPr/>
          </p:nvCxnSpPr>
          <p:spPr bwMode="auto">
            <a:xfrm>
              <a:off x="1260" y="2076"/>
              <a:ext cx="696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968" y="1920"/>
              <a:ext cx="432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1.6</a:t>
              </a:r>
            </a:p>
          </p:txBody>
        </p:sp>
      </p:grpSp>
      <p:sp>
        <p:nvSpPr>
          <p:cNvPr id="331794" name="Text Box 18"/>
          <p:cNvSpPr txBox="1">
            <a:spLocks noChangeArrowheads="1"/>
          </p:cNvSpPr>
          <p:nvPr/>
        </p:nvSpPr>
        <p:spPr bwMode="auto">
          <a:xfrm>
            <a:off x="6096000" y="1371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You develop a software system through several revisions.</a:t>
            </a:r>
          </a:p>
        </p:txBody>
      </p:sp>
      <p:grpSp>
        <p:nvGrpSpPr>
          <p:cNvPr id="331798" name="Group 22"/>
          <p:cNvGrpSpPr>
            <a:grpSpLocks/>
          </p:cNvGrpSpPr>
          <p:nvPr/>
        </p:nvGrpSpPr>
        <p:grpSpPr bwMode="auto">
          <a:xfrm>
            <a:off x="3829050" y="3048000"/>
            <a:ext cx="1581150" cy="495300"/>
            <a:chOff x="2412" y="1920"/>
            <a:chExt cx="996" cy="312"/>
          </a:xfrm>
        </p:grpSpPr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2976" y="1920"/>
              <a:ext cx="432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1.7</a:t>
              </a:r>
            </a:p>
          </p:txBody>
        </p:sp>
        <p:cxnSp>
          <p:nvCxnSpPr>
            <p:cNvPr id="331796" name="AutoShape 20"/>
            <p:cNvCxnSpPr>
              <a:cxnSpLocks noChangeShapeType="1"/>
              <a:stCxn id="331793" idx="3"/>
              <a:endCxn id="331795" idx="1"/>
            </p:cNvCxnSpPr>
            <p:nvPr/>
          </p:nvCxnSpPr>
          <p:spPr bwMode="auto">
            <a:xfrm>
              <a:off x="2412" y="2076"/>
              <a:ext cx="55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99B3-331A-4254-AB27-3F665B8EB04B}" type="slidenum">
              <a:rPr lang="en-US"/>
              <a:pPr/>
              <a:t>18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III: Debugging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1.5</a:t>
            </a:r>
          </a:p>
        </p:txBody>
      </p:sp>
      <p:sp>
        <p:nvSpPr>
          <p:cNvPr id="332804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32806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2807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6096000" y="1371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solidFill>
                <a:srgbClr val="9900CC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32809" name="Group 9"/>
          <p:cNvGrpSpPr>
            <a:grpSpLocks/>
          </p:cNvGrpSpPr>
          <p:nvPr/>
        </p:nvGrpSpPr>
        <p:grpSpPr bwMode="auto">
          <a:xfrm>
            <a:off x="2000250" y="3048000"/>
            <a:ext cx="1809750" cy="495300"/>
            <a:chOff x="1260" y="1920"/>
            <a:chExt cx="1140" cy="312"/>
          </a:xfrm>
        </p:grpSpPr>
        <p:cxnSp>
          <p:nvCxnSpPr>
            <p:cNvPr id="332810" name="AutoShape 10"/>
            <p:cNvCxnSpPr>
              <a:cxnSpLocks noChangeShapeType="1"/>
              <a:stCxn id="332803" idx="3"/>
              <a:endCxn id="332811" idx="1"/>
            </p:cNvCxnSpPr>
            <p:nvPr/>
          </p:nvCxnSpPr>
          <p:spPr bwMode="auto">
            <a:xfrm>
              <a:off x="1260" y="2076"/>
              <a:ext cx="696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2811" name="Text Box 11"/>
            <p:cNvSpPr txBox="1">
              <a:spLocks noChangeArrowheads="1"/>
            </p:cNvSpPr>
            <p:nvPr/>
          </p:nvSpPr>
          <p:spPr bwMode="auto">
            <a:xfrm>
              <a:off x="1968" y="1920"/>
              <a:ext cx="432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1.6</a:t>
              </a:r>
            </a:p>
          </p:txBody>
        </p:sp>
      </p:grpSp>
      <p:sp>
        <p:nvSpPr>
          <p:cNvPr id="332812" name="Text Box 12"/>
          <p:cNvSpPr txBox="1">
            <a:spLocks noChangeArrowheads="1"/>
          </p:cNvSpPr>
          <p:nvPr/>
        </p:nvSpPr>
        <p:spPr bwMode="auto">
          <a:xfrm>
            <a:off x="6096000" y="1371600"/>
            <a:ext cx="2819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In 1.7 you suddenly discover a bug has crept into the system.  When was it introduced?</a:t>
            </a:r>
          </a:p>
          <a:p>
            <a:pPr>
              <a:spcBef>
                <a:spcPct val="50000"/>
              </a:spcBef>
            </a:pPr>
            <a:endParaRPr lang="en-US" sz="200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With version control you can check out old versions of the system and see which revision introduced the bug.</a:t>
            </a:r>
          </a:p>
        </p:txBody>
      </p:sp>
      <p:grpSp>
        <p:nvGrpSpPr>
          <p:cNvPr id="332813" name="Group 13"/>
          <p:cNvGrpSpPr>
            <a:grpSpLocks/>
          </p:cNvGrpSpPr>
          <p:nvPr/>
        </p:nvGrpSpPr>
        <p:grpSpPr bwMode="auto">
          <a:xfrm>
            <a:off x="3829050" y="3048000"/>
            <a:ext cx="1581150" cy="495300"/>
            <a:chOff x="2412" y="1920"/>
            <a:chExt cx="996" cy="312"/>
          </a:xfrm>
        </p:grpSpPr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2976" y="1920"/>
              <a:ext cx="432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1.7</a:t>
              </a:r>
            </a:p>
          </p:txBody>
        </p:sp>
        <p:cxnSp>
          <p:nvCxnSpPr>
            <p:cNvPr id="332815" name="AutoShape 15"/>
            <p:cNvCxnSpPr>
              <a:cxnSpLocks noChangeShapeType="1"/>
              <a:stCxn id="332811" idx="3"/>
              <a:endCxn id="332814" idx="1"/>
            </p:cNvCxnSpPr>
            <p:nvPr/>
          </p:nvCxnSpPr>
          <p:spPr bwMode="auto">
            <a:xfrm>
              <a:off x="2412" y="2076"/>
              <a:ext cx="55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87-9D59-49B7-A384-28476B7E0667}" type="slidenum">
              <a:rPr lang="en-US"/>
              <a:pPr/>
              <a:t>19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IV: Libraries</a:t>
            </a:r>
          </a:p>
        </p:txBody>
      </p:sp>
      <p:sp>
        <p:nvSpPr>
          <p:cNvPr id="321539" name="Line 3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1541" name="Line 5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5791200" y="1752600"/>
            <a:ext cx="2819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You are building software on top of a third-party library, for which you have source.</a:t>
            </a:r>
          </a:p>
        </p:txBody>
      </p:sp>
      <p:sp>
        <p:nvSpPr>
          <p:cNvPr id="321549" name="Text Box 13"/>
          <p:cNvSpPr txBox="1">
            <a:spLocks noChangeArrowheads="1"/>
          </p:cNvSpPr>
          <p:nvPr/>
        </p:nvSpPr>
        <p:spPr bwMode="auto">
          <a:xfrm>
            <a:off x="914400" y="3581400"/>
            <a:ext cx="1600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Library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F865-1151-4C63-98BB-69479671C070}" type="slidenum">
              <a:rPr lang="en-US"/>
              <a:pPr/>
              <a:t>2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What is version control?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And why use it?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Scenarios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Basic concepts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Projects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Branches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Merging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conflicts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Two systems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PRCS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CVS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936-6793-4AC4-B225-20AE70C56560}" type="slidenum">
              <a:rPr lang="en-US"/>
              <a:pPr/>
              <a:t>20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IV: Libraries</a:t>
            </a:r>
          </a:p>
        </p:txBody>
      </p:sp>
      <p:sp>
        <p:nvSpPr>
          <p:cNvPr id="322563" name="Line 3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2565" name="Line 5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914400" y="3581400"/>
            <a:ext cx="1600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Library A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5791200" y="1752600"/>
            <a:ext cx="2819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You begin implementation of your software, including modifications to the library.</a:t>
            </a:r>
          </a:p>
        </p:txBody>
      </p:sp>
      <p:grpSp>
        <p:nvGrpSpPr>
          <p:cNvPr id="322573" name="Group 13"/>
          <p:cNvGrpSpPr>
            <a:grpSpLocks/>
          </p:cNvGrpSpPr>
          <p:nvPr/>
        </p:nvGrpSpPr>
        <p:grpSpPr bwMode="auto">
          <a:xfrm>
            <a:off x="2533650" y="3581400"/>
            <a:ext cx="1733550" cy="495300"/>
            <a:chOff x="1596" y="2256"/>
            <a:chExt cx="1092" cy="312"/>
          </a:xfrm>
        </p:grpSpPr>
        <p:cxnSp>
          <p:nvCxnSpPr>
            <p:cNvPr id="322571" name="AutoShape 11"/>
            <p:cNvCxnSpPr>
              <a:cxnSpLocks noChangeShapeType="1"/>
              <a:stCxn id="322567" idx="3"/>
              <a:endCxn id="322572" idx="1"/>
            </p:cNvCxnSpPr>
            <p:nvPr/>
          </p:nvCxnSpPr>
          <p:spPr bwMode="auto">
            <a:xfrm>
              <a:off x="1596" y="2412"/>
              <a:ext cx="55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2572" name="Text Box 12"/>
            <p:cNvSpPr txBox="1">
              <a:spLocks noChangeArrowheads="1"/>
            </p:cNvSpPr>
            <p:nvPr/>
          </p:nvSpPr>
          <p:spPr bwMode="auto">
            <a:xfrm>
              <a:off x="2160" y="2256"/>
              <a:ext cx="528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0.7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832-4FC9-4AD4-BE67-7B4AB4E692FC}" type="slidenum">
              <a:rPr lang="en-US"/>
              <a:pPr/>
              <a:t>21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IV: Libraries</a:t>
            </a:r>
          </a:p>
        </p:txBody>
      </p:sp>
      <p:sp>
        <p:nvSpPr>
          <p:cNvPr id="323587" name="Line 3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3589" name="Line 5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914400" y="3581400"/>
            <a:ext cx="1600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Library A</a:t>
            </a:r>
          </a:p>
        </p:txBody>
      </p:sp>
      <p:cxnSp>
        <p:nvCxnSpPr>
          <p:cNvPr id="323593" name="AutoShape 9"/>
          <p:cNvCxnSpPr>
            <a:cxnSpLocks noChangeShapeType="1"/>
            <a:stCxn id="323591" idx="3"/>
            <a:endCxn id="323594" idx="1"/>
          </p:cNvCxnSpPr>
          <p:nvPr/>
        </p:nvCxnSpPr>
        <p:spPr bwMode="auto">
          <a:xfrm>
            <a:off x="2533650" y="3829050"/>
            <a:ext cx="8763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3594" name="Text Box 10"/>
          <p:cNvSpPr txBox="1">
            <a:spLocks noChangeArrowheads="1"/>
          </p:cNvSpPr>
          <p:nvPr/>
        </p:nvSpPr>
        <p:spPr bwMode="auto">
          <a:xfrm>
            <a:off x="3429000" y="35814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0.7</a:t>
            </a:r>
          </a:p>
        </p:txBody>
      </p:sp>
      <p:grpSp>
        <p:nvGrpSpPr>
          <p:cNvPr id="323600" name="Group 16"/>
          <p:cNvGrpSpPr>
            <a:grpSpLocks/>
          </p:cNvGrpSpPr>
          <p:nvPr/>
        </p:nvGrpSpPr>
        <p:grpSpPr bwMode="auto">
          <a:xfrm>
            <a:off x="1714500" y="4095750"/>
            <a:ext cx="4381500" cy="933450"/>
            <a:chOff x="1080" y="2580"/>
            <a:chExt cx="2760" cy="588"/>
          </a:xfrm>
        </p:grpSpPr>
        <p:sp>
          <p:nvSpPr>
            <p:cNvPr id="323596" name="Text Box 12"/>
            <p:cNvSpPr txBox="1">
              <a:spLocks noChangeArrowheads="1"/>
            </p:cNvSpPr>
            <p:nvPr/>
          </p:nvSpPr>
          <p:spPr bwMode="auto">
            <a:xfrm>
              <a:off x="2832" y="2856"/>
              <a:ext cx="1008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Library B</a:t>
              </a:r>
            </a:p>
          </p:txBody>
        </p:sp>
        <p:cxnSp>
          <p:nvCxnSpPr>
            <p:cNvPr id="323597" name="AutoShape 13"/>
            <p:cNvCxnSpPr>
              <a:cxnSpLocks noChangeShapeType="1"/>
              <a:stCxn id="323591" idx="2"/>
              <a:endCxn id="323596" idx="1"/>
            </p:cNvCxnSpPr>
            <p:nvPr/>
          </p:nvCxnSpPr>
          <p:spPr bwMode="auto">
            <a:xfrm>
              <a:off x="1080" y="2580"/>
              <a:ext cx="1740" cy="43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3599" name="Text Box 15"/>
          <p:cNvSpPr txBox="1">
            <a:spLocks noChangeArrowheads="1"/>
          </p:cNvSpPr>
          <p:nvPr/>
        </p:nvSpPr>
        <p:spPr bwMode="auto">
          <a:xfrm>
            <a:off x="5791200" y="1752600"/>
            <a:ext cx="2819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A new version of the library is released.  Logically this is a branch: library development has proceeded independently of your own development.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FFDE-9B9F-4366-A4B4-3C4C68D4CC5A}" type="slidenum">
              <a:rPr lang="en-US"/>
              <a:pPr/>
              <a:t>22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IV: Libraries</a:t>
            </a:r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914400" y="3581400"/>
            <a:ext cx="1600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Library A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5791200" y="1752600"/>
            <a:ext cx="2819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You merge the new library into the main code line, thereby applying your modifications to the new library version.</a:t>
            </a:r>
          </a:p>
        </p:txBody>
      </p:sp>
      <p:cxnSp>
        <p:nvCxnSpPr>
          <p:cNvPr id="324617" name="AutoShape 9"/>
          <p:cNvCxnSpPr>
            <a:cxnSpLocks noChangeShapeType="1"/>
            <a:stCxn id="324615" idx="3"/>
            <a:endCxn id="324618" idx="1"/>
          </p:cNvCxnSpPr>
          <p:nvPr/>
        </p:nvCxnSpPr>
        <p:spPr bwMode="auto">
          <a:xfrm>
            <a:off x="2533650" y="3829050"/>
            <a:ext cx="8763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3429000" y="3581400"/>
            <a:ext cx="838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0.7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4495800" y="4533900"/>
            <a:ext cx="16002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Library B</a:t>
            </a:r>
          </a:p>
        </p:txBody>
      </p:sp>
      <p:cxnSp>
        <p:nvCxnSpPr>
          <p:cNvPr id="324620" name="AutoShape 12"/>
          <p:cNvCxnSpPr>
            <a:cxnSpLocks noChangeShapeType="1"/>
            <a:stCxn id="324615" idx="2"/>
            <a:endCxn id="324619" idx="1"/>
          </p:cNvCxnSpPr>
          <p:nvPr/>
        </p:nvCxnSpPr>
        <p:spPr bwMode="auto">
          <a:xfrm>
            <a:off x="1714500" y="4095750"/>
            <a:ext cx="2762250" cy="685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4624" name="Group 16"/>
          <p:cNvGrpSpPr>
            <a:grpSpLocks/>
          </p:cNvGrpSpPr>
          <p:nvPr/>
        </p:nvGrpSpPr>
        <p:grpSpPr bwMode="auto">
          <a:xfrm>
            <a:off x="4286250" y="3829050"/>
            <a:ext cx="3562350" cy="952500"/>
            <a:chOff x="2700" y="2412"/>
            <a:chExt cx="2244" cy="600"/>
          </a:xfrm>
        </p:grpSpPr>
        <p:cxnSp>
          <p:nvCxnSpPr>
            <p:cNvPr id="324621" name="AutoShape 13"/>
            <p:cNvCxnSpPr>
              <a:cxnSpLocks noChangeShapeType="1"/>
              <a:stCxn id="324618" idx="3"/>
              <a:endCxn id="324622" idx="1"/>
            </p:cNvCxnSpPr>
            <p:nvPr/>
          </p:nvCxnSpPr>
          <p:spPr bwMode="auto">
            <a:xfrm>
              <a:off x="2700" y="2412"/>
              <a:ext cx="1704" cy="24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622" name="Text Box 14"/>
            <p:cNvSpPr txBox="1">
              <a:spLocks noChangeArrowheads="1"/>
            </p:cNvSpPr>
            <p:nvPr/>
          </p:nvSpPr>
          <p:spPr bwMode="auto">
            <a:xfrm>
              <a:off x="4416" y="2496"/>
              <a:ext cx="528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0.8</a:t>
              </a:r>
            </a:p>
          </p:txBody>
        </p:sp>
        <p:cxnSp>
          <p:nvCxnSpPr>
            <p:cNvPr id="324623" name="AutoShape 15"/>
            <p:cNvCxnSpPr>
              <a:cxnSpLocks noChangeShapeType="1"/>
              <a:stCxn id="324619" idx="3"/>
              <a:endCxn id="324622" idx="1"/>
            </p:cNvCxnSpPr>
            <p:nvPr/>
          </p:nvCxnSpPr>
          <p:spPr bwMode="auto">
            <a:xfrm flipV="1">
              <a:off x="3852" y="2652"/>
              <a:ext cx="552" cy="36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8D18-E7F0-47B5-B4CE-0E1D15C355D1}" type="slidenum">
              <a:rPr lang="en-US"/>
              <a:pPr/>
              <a:t>23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Projects</a:t>
            </a:r>
          </a:p>
          <a:p>
            <a:r>
              <a:rPr lang="en-US"/>
              <a:t>Revisions</a:t>
            </a:r>
          </a:p>
          <a:p>
            <a:r>
              <a:rPr lang="en-US"/>
              <a:t>Branches</a:t>
            </a:r>
          </a:p>
          <a:p>
            <a:r>
              <a:rPr lang="en-US"/>
              <a:t>Merging</a:t>
            </a:r>
          </a:p>
          <a:p>
            <a:r>
              <a:rPr lang="en-US"/>
              <a:t>Conflicts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4FA7-7307-453F-B9C8-A9E3C8BA7733}" type="slidenum">
              <a:rPr lang="en-US"/>
              <a:pPr/>
              <a:t>24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project</a:t>
            </a:r>
            <a:r>
              <a:rPr lang="en-US"/>
              <a:t> is a set of files in version control</a:t>
            </a:r>
          </a:p>
          <a:p>
            <a:pPr lvl="1"/>
            <a:r>
              <a:rPr lang="en-US"/>
              <a:t>Called a </a:t>
            </a:r>
            <a:r>
              <a:rPr lang="en-US" i="1"/>
              <a:t>module</a:t>
            </a:r>
            <a:r>
              <a:rPr lang="en-US"/>
              <a:t> in CVS</a:t>
            </a:r>
          </a:p>
          <a:p>
            <a:pPr lvl="1"/>
            <a:endParaRPr lang="en-US"/>
          </a:p>
          <a:p>
            <a:r>
              <a:rPr lang="en-US"/>
              <a:t>Version control doesn’t care what files</a:t>
            </a:r>
          </a:p>
          <a:p>
            <a:pPr lvl="1"/>
            <a:r>
              <a:rPr lang="en-US"/>
              <a:t>Not a build system</a:t>
            </a:r>
          </a:p>
          <a:p>
            <a:pPr lvl="1"/>
            <a:r>
              <a:rPr lang="en-US"/>
              <a:t>Or a test system</a:t>
            </a:r>
          </a:p>
          <a:p>
            <a:pPr lvl="2"/>
            <a:r>
              <a:rPr lang="en-US"/>
              <a:t>Though there are often hooks to these other systems</a:t>
            </a:r>
          </a:p>
          <a:p>
            <a:pPr lvl="1"/>
            <a:r>
              <a:rPr lang="en-US"/>
              <a:t>Just manages versions of a collection of files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18CC-DC22-43D7-947C-A171B71494BA}" type="slidenum">
              <a:rPr lang="en-US"/>
              <a:pPr/>
              <a:t>25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 project with 1 file</a:t>
            </a:r>
          </a:p>
          <a:p>
            <a:endParaRPr lang="en-US"/>
          </a:p>
          <a:p>
            <a:r>
              <a:rPr lang="en-US"/>
              <a:t>We will return to the multiple file case later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9A6B-2E36-4A1E-934C-CD32F622F87B}" type="slidenum">
              <a:rPr lang="en-US"/>
              <a:pPr/>
              <a:t>26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</a:t>
            </a:r>
          </a:p>
          <a:p>
            <a:pPr lvl="1"/>
            <a:r>
              <a:rPr lang="en-US"/>
              <a:t>Check out a file</a:t>
            </a:r>
          </a:p>
          <a:p>
            <a:pPr lvl="1"/>
            <a:r>
              <a:rPr lang="en-US"/>
              <a:t>Edit it</a:t>
            </a:r>
          </a:p>
          <a:p>
            <a:pPr lvl="1"/>
            <a:r>
              <a:rPr lang="en-US"/>
              <a:t>Check the file back in</a:t>
            </a:r>
          </a:p>
          <a:p>
            <a:pPr lvl="1"/>
            <a:endParaRPr lang="en-US"/>
          </a:p>
          <a:p>
            <a:r>
              <a:rPr lang="en-US"/>
              <a:t>This creates a new version of the file</a:t>
            </a:r>
          </a:p>
          <a:p>
            <a:pPr lvl="1"/>
            <a:r>
              <a:rPr lang="en-US"/>
              <a:t>Usually increment minor version number</a:t>
            </a:r>
          </a:p>
          <a:p>
            <a:pPr lvl="1"/>
            <a:r>
              <a:rPr lang="en-US"/>
              <a:t>E.g., </a:t>
            </a:r>
            <a:r>
              <a:rPr lang="en-US">
                <a:solidFill>
                  <a:schemeClr val="accent2"/>
                </a:solidFill>
              </a:rPr>
              <a:t>1.5 -&gt; 1.6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DE0-E49A-4260-B24B-0A98F0B9FBC3}" type="slidenum">
              <a:rPr lang="en-US"/>
              <a:pPr/>
              <a:t>27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Revisions (Cont.)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Observation: Most edits are small</a:t>
            </a:r>
          </a:p>
          <a:p>
            <a:endParaRPr lang="en-US"/>
          </a:p>
          <a:p>
            <a:r>
              <a:rPr lang="en-US"/>
              <a:t>For efficiency, don’t store entire new file</a:t>
            </a:r>
          </a:p>
          <a:p>
            <a:pPr lvl="1"/>
            <a:r>
              <a:rPr lang="en-US"/>
              <a:t>Store diff with previous version</a:t>
            </a:r>
          </a:p>
          <a:p>
            <a:pPr lvl="1"/>
            <a:r>
              <a:rPr lang="en-US"/>
              <a:t>Minimizes space</a:t>
            </a:r>
          </a:p>
          <a:p>
            <a:pPr lvl="1"/>
            <a:r>
              <a:rPr lang="en-US"/>
              <a:t>Makes check-in, check-out potentially slower</a:t>
            </a:r>
          </a:p>
          <a:p>
            <a:pPr lvl="2"/>
            <a:r>
              <a:rPr lang="en-US"/>
              <a:t>Must apply diffs from all previous versions to compute current file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D1E6-F7D6-4005-A523-EEC08E77A2CC}" type="slidenum">
              <a:rPr lang="en-US"/>
              <a:pPr/>
              <a:t>28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Revisions (Cont.)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each revision, system stores</a:t>
            </a:r>
          </a:p>
          <a:p>
            <a:pPr lvl="1"/>
            <a:r>
              <a:rPr lang="en-US"/>
              <a:t>The diffs for that version</a:t>
            </a:r>
          </a:p>
          <a:p>
            <a:pPr lvl="1"/>
            <a:r>
              <a:rPr lang="en-US"/>
              <a:t>The new minor version number</a:t>
            </a:r>
          </a:p>
          <a:p>
            <a:pPr lvl="1"/>
            <a:r>
              <a:rPr lang="en-US"/>
              <a:t>Other metadata</a:t>
            </a:r>
          </a:p>
          <a:p>
            <a:pPr lvl="2"/>
            <a:r>
              <a:rPr lang="en-US"/>
              <a:t>Author</a:t>
            </a:r>
          </a:p>
          <a:p>
            <a:pPr lvl="2"/>
            <a:r>
              <a:rPr lang="en-US"/>
              <a:t>Time of check in</a:t>
            </a:r>
          </a:p>
          <a:p>
            <a:pPr lvl="2"/>
            <a:r>
              <a:rPr lang="en-US"/>
              <a:t>Log file message</a:t>
            </a:r>
          </a:p>
          <a:p>
            <a:pPr lvl="2"/>
            <a:r>
              <a:rPr lang="en-US"/>
              <a:t>Results of “smoke test”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24DB-9568-4B93-8013-2FCCB77E575C}" type="slidenum">
              <a:rPr lang="en-US"/>
              <a:pPr/>
              <a:t>29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branch is just two revisions of a file</a:t>
            </a:r>
          </a:p>
          <a:p>
            <a:pPr lvl="1"/>
            <a:r>
              <a:rPr lang="en-US"/>
              <a:t>Two people check out </a:t>
            </a:r>
            <a:r>
              <a:rPr lang="en-US">
                <a:solidFill>
                  <a:schemeClr val="accent2"/>
                </a:solidFill>
              </a:rPr>
              <a:t>1.5</a:t>
            </a:r>
          </a:p>
          <a:p>
            <a:pPr lvl="1"/>
            <a:r>
              <a:rPr lang="en-US"/>
              <a:t>Check in </a:t>
            </a:r>
            <a:r>
              <a:rPr lang="en-US">
                <a:solidFill>
                  <a:schemeClr val="accent2"/>
                </a:solidFill>
              </a:rPr>
              <a:t>1.5.1</a:t>
            </a:r>
          </a:p>
          <a:p>
            <a:pPr lvl="1"/>
            <a:r>
              <a:rPr lang="en-US"/>
              <a:t>Check in </a:t>
            </a:r>
            <a:r>
              <a:rPr lang="en-US">
                <a:solidFill>
                  <a:schemeClr val="accent2"/>
                </a:solidFill>
              </a:rPr>
              <a:t>1.5.2</a:t>
            </a:r>
          </a:p>
          <a:p>
            <a:pPr lvl="1"/>
            <a:endParaRPr lang="en-US">
              <a:solidFill>
                <a:schemeClr val="accent2"/>
              </a:solidFill>
            </a:endParaRPr>
          </a:p>
          <a:p>
            <a:r>
              <a:rPr lang="en-US"/>
              <a:t>Notes</a:t>
            </a:r>
          </a:p>
          <a:p>
            <a:pPr lvl="1"/>
            <a:r>
              <a:rPr lang="en-US"/>
              <a:t>Normally checking in does not create a branch</a:t>
            </a:r>
          </a:p>
          <a:p>
            <a:pPr lvl="2"/>
            <a:r>
              <a:rPr lang="en-US"/>
              <a:t>Changes merged into main code line</a:t>
            </a:r>
          </a:p>
          <a:p>
            <a:pPr lvl="1"/>
            <a:r>
              <a:rPr lang="en-US"/>
              <a:t>Must explicitly ask to create a branch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D8B1-EA47-452A-BEB5-7345E8AD4A32}" type="slidenum">
              <a:rPr lang="en-US"/>
              <a:pPr/>
              <a:t>3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Software Has Multiple Versions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Different releases of a product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Variations for different platforms</a:t>
            </a:r>
          </a:p>
          <a:p>
            <a:pPr lvl="2">
              <a:lnSpc>
                <a:spcPct val="90000"/>
              </a:lnSpc>
            </a:pPr>
            <a:r>
              <a:rPr lang="en-US"/>
              <a:t>Hardware and software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Versions within a development cycle</a:t>
            </a:r>
          </a:p>
          <a:p>
            <a:pPr lvl="2">
              <a:lnSpc>
                <a:spcPct val="90000"/>
              </a:lnSpc>
            </a:pPr>
            <a:r>
              <a:rPr lang="en-US"/>
              <a:t>Test release with debugging code</a:t>
            </a:r>
          </a:p>
          <a:p>
            <a:pPr lvl="2">
              <a:lnSpc>
                <a:spcPct val="90000"/>
              </a:lnSpc>
            </a:pPr>
            <a:r>
              <a:rPr lang="en-US"/>
              <a:t>Alpha, beta of final release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Each time you edit a program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BD1E-3BAF-40B7-AF39-A1F5002810AD}" type="slidenum">
              <a:rPr lang="en-US"/>
              <a:pPr/>
              <a:t>30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a file, say </a:t>
            </a:r>
            <a:r>
              <a:rPr lang="en-US">
                <a:solidFill>
                  <a:schemeClr val="accent2"/>
                </a:solidFill>
              </a:rPr>
              <a:t>1.5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/>
              <a:t>Bob makes changes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/>
              <a:t>to</a:t>
            </a:r>
            <a:r>
              <a:rPr lang="en-US">
                <a:solidFill>
                  <a:schemeClr val="accent2"/>
                </a:solidFill>
              </a:rPr>
              <a:t> 1.5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/>
              <a:t>Alice makes changes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/>
              <a:t>to</a:t>
            </a:r>
            <a:r>
              <a:rPr lang="en-US">
                <a:solidFill>
                  <a:schemeClr val="accent2"/>
                </a:solidFill>
              </a:rPr>
              <a:t> 1.5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/>
              <a:t>Assume Alice checks in first</a:t>
            </a:r>
          </a:p>
          <a:p>
            <a:pPr lvl="1"/>
            <a:r>
              <a:rPr lang="en-US"/>
              <a:t>Current revision is </a:t>
            </a:r>
            <a:r>
              <a:rPr lang="en-US">
                <a:solidFill>
                  <a:schemeClr val="accent2"/>
                </a:solidFill>
              </a:rPr>
              <a:t>1.6 = apply(B,1.5)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1074-A0B5-4144-858B-290C40F1AEF1}" type="slidenum">
              <a:rPr lang="en-US"/>
              <a:pPr/>
              <a:t>31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(Cont.)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Bob checks in</a:t>
            </a:r>
          </a:p>
          <a:p>
            <a:pPr lvl="1"/>
            <a:r>
              <a:rPr lang="en-US"/>
              <a:t>System notices that Bob checked out </a:t>
            </a:r>
            <a:r>
              <a:rPr lang="en-US">
                <a:solidFill>
                  <a:schemeClr val="accent2"/>
                </a:solidFill>
              </a:rPr>
              <a:t>1.5</a:t>
            </a:r>
          </a:p>
          <a:p>
            <a:pPr lvl="1"/>
            <a:r>
              <a:rPr lang="en-US"/>
              <a:t>But current version is </a:t>
            </a:r>
            <a:r>
              <a:rPr lang="en-US">
                <a:solidFill>
                  <a:schemeClr val="accent2"/>
                </a:solidFill>
              </a:rPr>
              <a:t>1.6</a:t>
            </a:r>
          </a:p>
          <a:p>
            <a:pPr lvl="1"/>
            <a:r>
              <a:rPr lang="en-US"/>
              <a:t>Bob has not made his changes in the current version!</a:t>
            </a:r>
          </a:p>
          <a:p>
            <a:pPr lvl="1"/>
            <a:endParaRPr lang="en-US"/>
          </a:p>
          <a:p>
            <a:r>
              <a:rPr lang="en-US"/>
              <a:t>The system complains</a:t>
            </a:r>
          </a:p>
          <a:p>
            <a:pPr lvl="1"/>
            <a:r>
              <a:rPr lang="en-US"/>
              <a:t>Bob is told to </a:t>
            </a:r>
            <a:r>
              <a:rPr lang="en-US" i="1"/>
              <a:t>update</a:t>
            </a:r>
            <a:r>
              <a:rPr lang="en-US"/>
              <a:t> his local copy of the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A62-8CF9-49DB-9F52-379293234E2C}" type="slidenum">
              <a:rPr lang="en-US"/>
              <a:pPr/>
              <a:t>32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(Cont.)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Bob does an update</a:t>
            </a:r>
          </a:p>
          <a:p>
            <a:pPr marL="914400" lvl="1" indent="-457200"/>
            <a:r>
              <a:rPr lang="en-US"/>
              <a:t>This applies Alice’s changes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to Bob’s code</a:t>
            </a:r>
          </a:p>
          <a:p>
            <a:pPr marL="1295400" lvl="2" indent="-381000"/>
            <a:r>
              <a:rPr lang="en-US"/>
              <a:t>Remember Bob’s code is</a:t>
            </a:r>
            <a:r>
              <a:rPr lang="en-US">
                <a:solidFill>
                  <a:schemeClr val="accent2"/>
                </a:solidFill>
              </a:rPr>
              <a:t> apply(A,1.5)</a:t>
            </a:r>
          </a:p>
          <a:p>
            <a:pPr marL="914400" lvl="1" indent="-457200"/>
            <a:endParaRPr lang="en-US">
              <a:solidFill>
                <a:schemeClr val="accent2"/>
              </a:solidFill>
            </a:endParaRPr>
          </a:p>
          <a:p>
            <a:pPr marL="533400" indent="-533400"/>
            <a:r>
              <a:rPr lang="en-US"/>
              <a:t>Two possible outcomes of an update</a:t>
            </a:r>
          </a:p>
          <a:p>
            <a:pPr marL="914400" lvl="1" indent="-457200"/>
            <a:r>
              <a:rPr lang="en-US"/>
              <a:t>Success</a:t>
            </a:r>
          </a:p>
          <a:p>
            <a:pPr marL="914400" lvl="1" indent="-457200"/>
            <a:r>
              <a:rPr lang="en-US"/>
              <a:t>Conflicts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59B6-71B1-414F-8DAE-7C13F6E08D28}" type="slidenum">
              <a:rPr lang="en-US"/>
              <a:pPr/>
              <a:t>33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that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apply(A,apply(B,1.5) = apply(B,apply(A,1.5))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/>
              <a:t>Then then order of changes didn’t matter</a:t>
            </a:r>
          </a:p>
          <a:p>
            <a:pPr lvl="1"/>
            <a:r>
              <a:rPr lang="en-US"/>
              <a:t>Same result whether Bob or Alice checks in first</a:t>
            </a:r>
          </a:p>
          <a:p>
            <a:pPr lvl="1"/>
            <a:r>
              <a:rPr lang="en-US"/>
              <a:t>The version control system is happy with this</a:t>
            </a:r>
          </a:p>
          <a:p>
            <a:endParaRPr lang="en-US"/>
          </a:p>
          <a:p>
            <a:r>
              <a:rPr lang="en-US"/>
              <a:t>Bob can now check in his changes</a:t>
            </a:r>
          </a:p>
          <a:p>
            <a:pPr lvl="1"/>
            <a:r>
              <a:rPr lang="en-US"/>
              <a:t>Because </a:t>
            </a:r>
            <a:r>
              <a:rPr lang="en-US">
                <a:solidFill>
                  <a:schemeClr val="accent2"/>
                </a:solidFill>
              </a:rPr>
              <a:t>apply(B,apply(A,1.6)) = apply(B,1.6)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0E6-6CB6-450F-9C23-2CDF43879587}" type="slidenum">
              <a:rPr lang="en-US"/>
              <a:pPr/>
              <a:t>34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apply(A,apply(B,1.5) </a:t>
            </a:r>
            <a:r>
              <a:rPr lang="en-US">
                <a:solidFill>
                  <a:schemeClr val="accent2"/>
                </a:solidFill>
                <a:latin typeface="Symbol" panose="05050102010706020507" pitchFamily="18" charset="2"/>
              </a:rPr>
              <a:t>¹</a:t>
            </a:r>
            <a:r>
              <a:rPr lang="en-US">
                <a:solidFill>
                  <a:schemeClr val="accent2"/>
                </a:solidFill>
              </a:rPr>
              <a:t> apply(B,apply(A,1.6))</a:t>
            </a:r>
          </a:p>
          <a:p>
            <a:pPr algn="ctr"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r>
              <a:rPr lang="en-US"/>
              <a:t>There is a </a:t>
            </a:r>
            <a:r>
              <a:rPr lang="en-US" i="1"/>
              <a:t>conflict</a:t>
            </a:r>
          </a:p>
          <a:p>
            <a:pPr lvl="1"/>
            <a:r>
              <a:rPr lang="en-US"/>
              <a:t>The order of the changes matters</a:t>
            </a:r>
          </a:p>
          <a:p>
            <a:pPr lvl="1"/>
            <a:r>
              <a:rPr lang="en-US"/>
              <a:t>Version control will complain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4092-8FEE-41E9-BA2B-6EEE83A26A3E}" type="slidenum">
              <a:rPr lang="en-US"/>
              <a:pPr/>
              <a:t>35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Arise when two programmers edit the same piece of code</a:t>
            </a:r>
          </a:p>
          <a:p>
            <a:pPr lvl="1"/>
            <a:r>
              <a:rPr lang="en-US"/>
              <a:t>One change overwrites another</a:t>
            </a:r>
          </a:p>
          <a:p>
            <a:pPr lvl="1"/>
            <a:endParaRPr lang="en-US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1.5:	a = b;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Alice:	a = b++;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Bob: 	a = ++b;</a:t>
            </a:r>
          </a:p>
          <a:p>
            <a:pPr lvl="1"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 lvl="1" algn="ctr">
              <a:buFontTx/>
              <a:buNone/>
            </a:pPr>
            <a:r>
              <a:rPr lang="en-US" i="1"/>
              <a:t>The system doesn’t know what should be done, and so complains of a conflict.</a:t>
            </a:r>
          </a:p>
          <a:p>
            <a:pPr lvl="1"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FDF5-6E99-4B9D-B862-1934E100A188}" type="slidenum">
              <a:rPr lang="en-US"/>
              <a:pPr/>
              <a:t>36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Conflicts (Cont.)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System cannot apply changes when there are conflicts</a:t>
            </a:r>
          </a:p>
          <a:p>
            <a:pPr lvl="1"/>
            <a:r>
              <a:rPr lang="en-US"/>
              <a:t>Final result is not unique</a:t>
            </a:r>
          </a:p>
          <a:p>
            <a:pPr lvl="1"/>
            <a:r>
              <a:rPr lang="en-US"/>
              <a:t>Depends on order in which changes are applied</a:t>
            </a:r>
          </a:p>
          <a:p>
            <a:pPr lvl="1"/>
            <a:endParaRPr lang="en-US"/>
          </a:p>
          <a:p>
            <a:r>
              <a:rPr lang="en-US"/>
              <a:t>Version control shows conflicts on update</a:t>
            </a:r>
          </a:p>
          <a:p>
            <a:pPr lvl="1"/>
            <a:r>
              <a:rPr lang="en-US"/>
              <a:t>Generally based on diff3</a:t>
            </a:r>
          </a:p>
          <a:p>
            <a:pPr lvl="1"/>
            <a:endParaRPr lang="en-US"/>
          </a:p>
          <a:p>
            <a:r>
              <a:rPr lang="en-US"/>
              <a:t>Conflicts must be resolved by hand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4E8-59C3-4147-9CD7-7321F7DB5053}" type="slidenum">
              <a:rPr lang="en-US"/>
              <a:pPr/>
              <a:t>37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Conflicts are Syntactic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Conflict detection is based on “nearness” of changes</a:t>
            </a:r>
          </a:p>
          <a:p>
            <a:pPr lvl="1"/>
            <a:r>
              <a:rPr lang="en-US"/>
              <a:t>Changes to the same line will conflict</a:t>
            </a:r>
          </a:p>
          <a:p>
            <a:pPr lvl="1"/>
            <a:r>
              <a:rPr lang="en-US"/>
              <a:t>Changes to different lines will likely not conflict</a:t>
            </a:r>
          </a:p>
          <a:p>
            <a:pPr lvl="1"/>
            <a:endParaRPr lang="en-US"/>
          </a:p>
          <a:p>
            <a:r>
              <a:rPr lang="en-US"/>
              <a:t>Note: Lack of conflicts </a:t>
            </a:r>
            <a:r>
              <a:rPr lang="en-US" i="1"/>
              <a:t>does not </a:t>
            </a:r>
            <a:r>
              <a:rPr lang="en-US"/>
              <a:t>mean Alice’s and Bob’s changes work together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C7F5E-9B93-4360-8734-478B9E6FE1C2}" type="slidenum">
              <a:rPr lang="en-US"/>
              <a:pPr/>
              <a:t>38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With No Conflict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Revision 1.5:     </a:t>
            </a:r>
            <a:r>
              <a:rPr lang="en-US" sz="2400">
                <a:solidFill>
                  <a:schemeClr val="accent2"/>
                </a:solidFill>
              </a:rPr>
              <a:t>int f(int a, int b) { … }</a:t>
            </a:r>
          </a:p>
          <a:p>
            <a:pPr marL="533400" indent="-533400"/>
            <a:endParaRPr lang="en-US" sz="2400">
              <a:solidFill>
                <a:schemeClr val="accent2"/>
              </a:solidFill>
            </a:endParaRPr>
          </a:p>
          <a:p>
            <a:pPr marL="533400" indent="-533400"/>
            <a:r>
              <a:rPr lang="en-US" sz="2400"/>
              <a:t>Alice:		</a:t>
            </a:r>
            <a:r>
              <a:rPr lang="en-US" sz="2400">
                <a:solidFill>
                  <a:schemeClr val="accent2"/>
                </a:solidFill>
              </a:rPr>
              <a:t>int f(int a, int b, int c) { … }</a:t>
            </a:r>
          </a:p>
          <a:p>
            <a:pPr marL="533400" indent="-533400">
              <a:buFontTx/>
              <a:buNone/>
            </a:pPr>
            <a:r>
              <a:rPr lang="en-US" sz="2400"/>
              <a:t>                          add argument to all calls to </a:t>
            </a:r>
            <a:r>
              <a:rPr lang="en-US" sz="2400">
                <a:solidFill>
                  <a:schemeClr val="accent2"/>
                </a:solidFill>
              </a:rPr>
              <a:t>f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/>
            <a:r>
              <a:rPr lang="en-US" sz="2400"/>
              <a:t>Bob:		add call </a:t>
            </a:r>
            <a:r>
              <a:rPr lang="en-US" sz="2400">
                <a:solidFill>
                  <a:schemeClr val="accent2"/>
                </a:solidFill>
              </a:rPr>
              <a:t>f(x,y)</a:t>
            </a:r>
          </a:p>
          <a:p>
            <a:pPr marL="533400" indent="-533400"/>
            <a:endParaRPr lang="en-US" sz="2400">
              <a:solidFill>
                <a:schemeClr val="accent2"/>
              </a:solidFill>
            </a:endParaRPr>
          </a:p>
          <a:p>
            <a:pPr marL="533400" indent="-533400"/>
            <a:r>
              <a:rPr lang="en-US" sz="2400"/>
              <a:t>Merged program</a:t>
            </a:r>
          </a:p>
          <a:p>
            <a:pPr marL="914400" lvl="1" indent="-457200"/>
            <a:r>
              <a:rPr lang="en-US" sz="2000"/>
              <a:t>Has no conflicts</a:t>
            </a:r>
          </a:p>
          <a:p>
            <a:pPr marL="914400" lvl="1" indent="-457200"/>
            <a:r>
              <a:rPr lang="en-US" sz="2000"/>
              <a:t>But will not even compile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245-6E09-450B-8B4C-FC9B1629456B}" type="slidenum">
              <a:rPr lang="en-US"/>
              <a:pPr/>
              <a:t>39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Forget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Merging is syntactic</a:t>
            </a:r>
          </a:p>
          <a:p>
            <a:endParaRPr lang="en-US"/>
          </a:p>
          <a:p>
            <a:r>
              <a:rPr lang="en-US"/>
              <a:t>Semantic errors may not create conflicts</a:t>
            </a:r>
          </a:p>
          <a:p>
            <a:pPr lvl="1"/>
            <a:r>
              <a:rPr lang="en-US"/>
              <a:t>But the code is still wrong</a:t>
            </a:r>
          </a:p>
          <a:p>
            <a:pPr lvl="1"/>
            <a:r>
              <a:rPr lang="en-US"/>
              <a:t>You are lucky if the code doesn’t compile</a:t>
            </a:r>
          </a:p>
          <a:p>
            <a:pPr lvl="2"/>
            <a:r>
              <a:rPr lang="en-US"/>
              <a:t>Worse if it does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A88E-1BA0-455D-A0A3-0CBE7553915F}" type="slidenum">
              <a:rPr lang="en-US"/>
              <a:pPr/>
              <a:t>4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Control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Version control </a:t>
            </a:r>
            <a:r>
              <a:rPr lang="en-US"/>
              <a:t>tracks multiple versions</a:t>
            </a:r>
          </a:p>
          <a:p>
            <a:endParaRPr lang="en-US"/>
          </a:p>
          <a:p>
            <a:r>
              <a:rPr lang="en-US"/>
              <a:t>In particular, allows</a:t>
            </a:r>
          </a:p>
          <a:p>
            <a:pPr lvl="1"/>
            <a:r>
              <a:rPr lang="en-US"/>
              <a:t>old versions to be recovered</a:t>
            </a:r>
          </a:p>
          <a:p>
            <a:pPr lvl="1"/>
            <a:r>
              <a:rPr lang="en-US"/>
              <a:t>multiple versions to exist simultaneously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9AED-D90C-45EC-B0BF-3746B3138D09}" type="slidenum">
              <a:rPr lang="en-US"/>
              <a:pPr/>
              <a:t>40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Systems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discuss</a:t>
            </a:r>
          </a:p>
          <a:p>
            <a:pPr lvl="1"/>
            <a:r>
              <a:rPr lang="en-US"/>
              <a:t>CVS</a:t>
            </a:r>
          </a:p>
          <a:p>
            <a:pPr lvl="2"/>
            <a:r>
              <a:rPr lang="en-US"/>
              <a:t>De facto free software standard for version control</a:t>
            </a:r>
          </a:p>
          <a:p>
            <a:pPr lvl="1"/>
            <a:r>
              <a:rPr lang="en-US"/>
              <a:t>PRCS</a:t>
            </a:r>
          </a:p>
          <a:p>
            <a:pPr lvl="2"/>
            <a:r>
              <a:rPr lang="en-US"/>
              <a:t>Hilfinger, et al.</a:t>
            </a:r>
          </a:p>
          <a:p>
            <a:pPr lvl="2"/>
            <a:endParaRPr lang="en-US"/>
          </a:p>
          <a:p>
            <a:r>
              <a:rPr lang="en-US"/>
              <a:t>For single file projects, these are the same</a:t>
            </a:r>
          </a:p>
          <a:p>
            <a:pPr lvl="1"/>
            <a:r>
              <a:rPr lang="en-US"/>
              <a:t>Except for administration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1327-89F5-4EE6-8FB1-C19247EDBBA7}" type="slidenum">
              <a:rPr lang="en-US"/>
              <a:pPr/>
              <a:t>41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PRCS Model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Operations are on the project</a:t>
            </a:r>
          </a:p>
          <a:p>
            <a:pPr lvl="1"/>
            <a:r>
              <a:rPr lang="en-US"/>
              <a:t>Not on individual files</a:t>
            </a:r>
          </a:p>
          <a:p>
            <a:pPr lvl="1"/>
            <a:endParaRPr lang="en-US"/>
          </a:p>
          <a:p>
            <a:r>
              <a:rPr lang="en-US"/>
              <a:t>Example</a:t>
            </a:r>
          </a:p>
          <a:p>
            <a:pPr lvl="1"/>
            <a:r>
              <a:rPr lang="en-US"/>
              <a:t>Project version </a:t>
            </a:r>
            <a:r>
              <a:rPr lang="en-US">
                <a:solidFill>
                  <a:schemeClr val="accent2"/>
                </a:solidFill>
              </a:rPr>
              <a:t>1.5</a:t>
            </a:r>
          </a:p>
          <a:p>
            <a:pPr lvl="1"/>
            <a:r>
              <a:rPr lang="en-US"/>
              <a:t>Check out </a:t>
            </a:r>
          </a:p>
          <a:p>
            <a:pPr lvl="1"/>
            <a:r>
              <a:rPr lang="en-US"/>
              <a:t>Update file </a:t>
            </a:r>
            <a:r>
              <a:rPr lang="en-US">
                <a:solidFill>
                  <a:schemeClr val="accent2"/>
                </a:solidFill>
              </a:rPr>
              <a:t>foo.bar</a:t>
            </a:r>
            <a:endParaRPr lang="en-US"/>
          </a:p>
          <a:p>
            <a:pPr lvl="1"/>
            <a:r>
              <a:rPr lang="en-US"/>
              <a:t>Check in</a:t>
            </a:r>
          </a:p>
          <a:p>
            <a:pPr lvl="1"/>
            <a:r>
              <a:rPr lang="en-US"/>
              <a:t>Project version is now </a:t>
            </a:r>
            <a:r>
              <a:rPr lang="en-US">
                <a:solidFill>
                  <a:schemeClr val="accent2"/>
                </a:solidFill>
              </a:rPr>
              <a:t>1.6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9F6-3289-422C-84E5-CF79507B7552}" type="slidenum">
              <a:rPr lang="en-US"/>
              <a:pPr/>
              <a:t>42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PRCS Model (Cont.)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Changes to individual files treated as changes to the project</a:t>
            </a:r>
          </a:p>
          <a:p>
            <a:endParaRPr lang="en-US"/>
          </a:p>
          <a:p>
            <a:r>
              <a:rPr lang="en-US"/>
              <a:t>Every state of the project has a name </a:t>
            </a:r>
          </a:p>
          <a:p>
            <a:pPr lvl="1"/>
            <a:r>
              <a:rPr lang="en-US"/>
              <a:t>E.g., </a:t>
            </a:r>
            <a:r>
              <a:rPr lang="en-US">
                <a:solidFill>
                  <a:schemeClr val="accent2"/>
                </a:solidFill>
              </a:rPr>
              <a:t>1.6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/>
              <a:t>Makes it possible to recover any point in the project history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79E2-8245-40B4-91BE-56DBA552BF84}" type="slidenum">
              <a:rPr lang="en-US"/>
              <a:pPr/>
              <a:t>43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47825"/>
            <a:ext cx="3829050" cy="3562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79E2-8245-40B4-91BE-56DBA552BF84}" type="slidenum">
              <a:rPr lang="en-US"/>
              <a:pPr/>
              <a:t>44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 </a:t>
            </a:r>
            <a:r>
              <a:rPr lang="en-US" dirty="0" smtClean="0"/>
              <a:t>Model (Cont.)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Operations are on files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pPr lvl="1"/>
            <a:r>
              <a:rPr lang="en-US"/>
              <a:t>Check out</a:t>
            </a:r>
          </a:p>
          <a:p>
            <a:pPr lvl="1"/>
            <a:r>
              <a:rPr lang="en-US"/>
              <a:t>Modify </a:t>
            </a:r>
            <a:r>
              <a:rPr lang="en-US">
                <a:solidFill>
                  <a:schemeClr val="accent2"/>
                </a:solidFill>
              </a:rPr>
              <a:t>foo.bar</a:t>
            </a:r>
            <a:r>
              <a:rPr lang="en-US"/>
              <a:t> revision </a:t>
            </a:r>
            <a:r>
              <a:rPr lang="en-US">
                <a:solidFill>
                  <a:schemeClr val="accent2"/>
                </a:solidFill>
              </a:rPr>
              <a:t>2.7</a:t>
            </a:r>
          </a:p>
          <a:p>
            <a:pPr lvl="1"/>
            <a:r>
              <a:rPr lang="en-US"/>
              <a:t>Check in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foo.bar</a:t>
            </a:r>
            <a:r>
              <a:rPr lang="en-US"/>
              <a:t> now revision </a:t>
            </a:r>
            <a:r>
              <a:rPr lang="en-US">
                <a:solidFill>
                  <a:schemeClr val="accent2"/>
                </a:solidFill>
              </a:rPr>
              <a:t>2.8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A66-102A-4D8C-B260-F0E6E2095FED}" type="slidenum">
              <a:rPr lang="en-US"/>
              <a:pPr/>
              <a:t>45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 Model (Cont.)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CVS knows </a:t>
            </a:r>
            <a:r>
              <a:rPr lang="en-US">
                <a:solidFill>
                  <a:schemeClr val="accent2"/>
                </a:solidFill>
              </a:rPr>
              <a:t>foo.bar</a:t>
            </a:r>
            <a:r>
              <a:rPr lang="en-US"/>
              <a:t> changed</a:t>
            </a:r>
          </a:p>
          <a:p>
            <a:pPr lvl="1"/>
            <a:r>
              <a:rPr lang="en-US"/>
              <a:t>Version </a:t>
            </a:r>
            <a:r>
              <a:rPr lang="en-US">
                <a:solidFill>
                  <a:schemeClr val="accent2"/>
                </a:solidFill>
              </a:rPr>
              <a:t>2.7</a:t>
            </a:r>
            <a:r>
              <a:rPr lang="en-US"/>
              <a:t> modified to </a:t>
            </a:r>
            <a:r>
              <a:rPr lang="en-US">
                <a:solidFill>
                  <a:schemeClr val="accent2"/>
                </a:solidFill>
              </a:rPr>
              <a:t>2.8</a:t>
            </a:r>
          </a:p>
          <a:p>
            <a:pPr lvl="1"/>
            <a:endParaRPr lang="en-US">
              <a:solidFill>
                <a:schemeClr val="accent2"/>
              </a:solidFill>
            </a:endParaRPr>
          </a:p>
          <a:p>
            <a:r>
              <a:rPr lang="en-US"/>
              <a:t>But CVS does not know the state of the rest of the project when </a:t>
            </a:r>
            <a:r>
              <a:rPr lang="en-US">
                <a:solidFill>
                  <a:schemeClr val="accent2"/>
                </a:solidFill>
              </a:rPr>
              <a:t>foo.bar</a:t>
            </a:r>
            <a:r>
              <a:rPr lang="en-US"/>
              <a:t> changed</a:t>
            </a:r>
          </a:p>
          <a:p>
            <a:pPr lvl="1"/>
            <a:r>
              <a:rPr lang="en-US"/>
              <a:t>No correlation kept with other files</a:t>
            </a:r>
          </a:p>
          <a:p>
            <a:pPr lvl="1"/>
            <a:r>
              <a:rPr lang="en-US"/>
              <a:t>Hard to reconstruct every state of the project</a:t>
            </a:r>
          </a:p>
          <a:p>
            <a:pPr lvl="2"/>
            <a:r>
              <a:rPr lang="en-US"/>
              <a:t>And in some cases, impossible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FB7-6B44-44B7-8A14-116A43366F85}" type="slidenum">
              <a:rPr lang="en-US"/>
              <a:pPr/>
              <a:t>46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CVS Tags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operations require a snapshot of the global project state</a:t>
            </a:r>
          </a:p>
          <a:p>
            <a:pPr lvl="1"/>
            <a:r>
              <a:rPr lang="en-US"/>
              <a:t>Branching</a:t>
            </a:r>
          </a:p>
          <a:p>
            <a:pPr lvl="1"/>
            <a:r>
              <a:rPr lang="en-US"/>
              <a:t>Major releases</a:t>
            </a:r>
          </a:p>
          <a:p>
            <a:pPr lvl="1"/>
            <a:endParaRPr lang="en-US"/>
          </a:p>
          <a:p>
            <a:r>
              <a:rPr lang="en-US"/>
              <a:t>CVS can </a:t>
            </a:r>
            <a:r>
              <a:rPr lang="en-US" i="1"/>
              <a:t>tag</a:t>
            </a:r>
            <a:r>
              <a:rPr lang="en-US"/>
              <a:t> a project with a name</a:t>
            </a:r>
          </a:p>
          <a:p>
            <a:pPr lvl="1"/>
            <a:r>
              <a:rPr lang="en-US"/>
              <a:t>A separate operation to do what PRCS does for every change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FB7-6B44-44B7-8A14-116A43366F85}" type="slidenum">
              <a:rPr lang="en-US"/>
              <a:pPr/>
              <a:t>47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10600" cy="4419600"/>
          </a:xfrm>
        </p:spPr>
        <p:txBody>
          <a:bodyPr/>
          <a:lstStyle/>
          <a:p>
            <a:r>
              <a:rPr lang="en-US" dirty="0" smtClean="0"/>
              <a:t>Module : CVS labels a single project (set of related files) that it manages as a </a:t>
            </a:r>
            <a:r>
              <a:rPr lang="en-US" i="1" dirty="0" smtClean="0">
                <a:hlinkClick r:id="rId2" tooltip="Module (programming)"/>
              </a:rPr>
              <a:t>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Repository: A CVS server stores the modules it manages in its </a:t>
            </a:r>
            <a:r>
              <a:rPr lang="en-US" i="1" dirty="0" smtClean="0">
                <a:hlinkClick r:id="rId3" tooltip="Information repository"/>
              </a:rPr>
              <a:t>repository</a:t>
            </a:r>
            <a:r>
              <a:rPr lang="en-US" dirty="0" smtClean="0"/>
              <a:t>.</a:t>
            </a:r>
          </a:p>
          <a:p>
            <a:r>
              <a:rPr lang="en-US" i="1" dirty="0"/>
              <a:t>C</a:t>
            </a:r>
            <a:r>
              <a:rPr lang="en-US" i="1" dirty="0" smtClean="0"/>
              <a:t>hecking out : </a:t>
            </a:r>
            <a:r>
              <a:rPr lang="en-US" dirty="0" smtClean="0"/>
              <a:t>Programmers acquire copies of modules by </a:t>
            </a:r>
            <a:r>
              <a:rPr lang="en-US" i="1" dirty="0" smtClean="0"/>
              <a:t>checking 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checked-out files serve as a </a:t>
            </a:r>
            <a:r>
              <a:rPr lang="en-US" sz="3200" i="1" dirty="0" smtClean="0"/>
              <a:t>Working copy</a:t>
            </a:r>
            <a:r>
              <a:rPr lang="en-US" sz="3200" dirty="0" smtClean="0"/>
              <a:t>, </a:t>
            </a:r>
            <a:r>
              <a:rPr lang="en-US" sz="3200" i="1" dirty="0" smtClean="0"/>
              <a:t>Sandbox</a:t>
            </a:r>
            <a:r>
              <a:rPr lang="en-US" sz="3200" dirty="0" smtClean="0"/>
              <a:t> or </a:t>
            </a:r>
            <a:r>
              <a:rPr lang="en-US" sz="3200" i="1" dirty="0" smtClean="0"/>
              <a:t>Workspace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Commit: Changes to the working copy are reflected in the repository by </a:t>
            </a:r>
            <a:r>
              <a:rPr lang="en-US" i="1" dirty="0" smtClean="0">
                <a:hlinkClick r:id="rId4" tooltip="Commit (data management)"/>
              </a:rPr>
              <a:t>committing</a:t>
            </a:r>
            <a:r>
              <a:rPr lang="en-US" dirty="0" smtClean="0"/>
              <a:t>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FB7-6B44-44B7-8A14-116A43366F85}" type="slidenum">
              <a:rPr lang="en-US"/>
              <a:pPr/>
              <a:t>48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 </a:t>
            </a:r>
            <a:r>
              <a:rPr lang="en-US" dirty="0" smtClean="0"/>
              <a:t>Terminology  (Cont.)</a:t>
            </a:r>
            <a:endParaRPr lang="en-US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10600" cy="4419600"/>
          </a:xfrm>
        </p:spPr>
        <p:txBody>
          <a:bodyPr/>
          <a:lstStyle/>
          <a:p>
            <a:r>
              <a:rPr lang="en-US" i="1" dirty="0" smtClean="0"/>
              <a:t>Update</a:t>
            </a:r>
            <a:r>
              <a:rPr lang="en-US" dirty="0" smtClean="0"/>
              <a:t> is to acquire or </a:t>
            </a:r>
            <a:r>
              <a:rPr lang="en-US" i="1" dirty="0" smtClean="0">
                <a:hlinkClick r:id="rId2" tooltip="Merge (revision control)"/>
              </a:rPr>
              <a:t>merge</a:t>
            </a:r>
            <a:r>
              <a:rPr lang="en-US" dirty="0" smtClean="0"/>
              <a:t> the changes in the repository with the working copy.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53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FB7-6B44-44B7-8A14-116A43366F85}" type="slidenum">
              <a:rPr lang="en-US"/>
              <a:pPr/>
              <a:t>49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 </a:t>
            </a:r>
            <a:r>
              <a:rPr lang="en-US" dirty="0" smtClean="0"/>
              <a:t>Revisions</a:t>
            </a:r>
            <a:endParaRPr lang="en-US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10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Revision numbers are applied to an object to identify a unique version of that object.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Revision numbers are per file.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connection between two files with the same revision number.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commit only modifies the version number of the files that were modified.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foo.c</a:t>
            </a:r>
            <a:r>
              <a:rPr lang="en-US" dirty="0" smtClean="0"/>
              <a:t> rev 1.2 and </a:t>
            </a:r>
            <a:r>
              <a:rPr lang="en-US" dirty="0" err="1" smtClean="0"/>
              <a:t>bar.c</a:t>
            </a:r>
            <a:r>
              <a:rPr lang="en-US" dirty="0" smtClean="0"/>
              <a:t> rev 1.10.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After commit of </a:t>
            </a:r>
            <a:r>
              <a:rPr lang="en-US" dirty="0" err="1" smtClean="0"/>
              <a:t>bar.c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foo.c</a:t>
            </a:r>
            <a:r>
              <a:rPr lang="en-US" dirty="0" smtClean="0"/>
              <a:t> rev 1.2 and </a:t>
            </a:r>
            <a:r>
              <a:rPr lang="en-US" dirty="0" err="1" smtClean="0"/>
              <a:t>bar.c</a:t>
            </a:r>
            <a:r>
              <a:rPr lang="en-US" dirty="0" smtClean="0"/>
              <a:t> rev 1.11.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5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82C-B39B-4516-884F-8B8C87133195}" type="slidenum">
              <a:rPr lang="en-US"/>
              <a:pPr/>
              <a:t>5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Version Control?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Because everyone does</a:t>
            </a:r>
          </a:p>
          <a:p>
            <a:pPr marL="914400" lvl="1" indent="-457200"/>
            <a:r>
              <a:rPr lang="en-US" sz="2000"/>
              <a:t>A basic software development tool</a:t>
            </a:r>
          </a:p>
          <a:p>
            <a:pPr marL="914400" lvl="1" indent="-457200"/>
            <a:endParaRPr lang="en-US" sz="2000"/>
          </a:p>
          <a:p>
            <a:pPr marL="533400" indent="-533400"/>
            <a:r>
              <a:rPr lang="en-US" sz="2400"/>
              <a:t>Because it is </a:t>
            </a:r>
            <a:r>
              <a:rPr lang="en-US" sz="2400" i="1" u="sng"/>
              <a:t>useful</a:t>
            </a:r>
          </a:p>
          <a:p>
            <a:pPr marL="914400" lvl="1" indent="-457200"/>
            <a:r>
              <a:rPr lang="en-US" sz="2000"/>
              <a:t>You will want old/multiple versions</a:t>
            </a:r>
          </a:p>
          <a:p>
            <a:pPr marL="914400" lvl="1" indent="-457200"/>
            <a:r>
              <a:rPr lang="en-US" sz="2000"/>
              <a:t>Without version control, can’t recreate project history</a:t>
            </a:r>
          </a:p>
          <a:p>
            <a:pPr marL="914400" lvl="1" indent="-457200"/>
            <a:endParaRPr lang="en-US" sz="2000"/>
          </a:p>
          <a:p>
            <a:pPr marL="533400" indent="-533400"/>
            <a:r>
              <a:rPr lang="en-US" sz="2400"/>
              <a:t>Because we require it</a:t>
            </a:r>
          </a:p>
          <a:p>
            <a:pPr marL="914400" lvl="1" indent="-457200"/>
            <a:r>
              <a:rPr lang="en-US" sz="2000"/>
              <a:t>For your own good</a:t>
            </a:r>
          </a:p>
          <a:p>
            <a:pPr marL="914400" lvl="1" indent="-457200"/>
            <a:r>
              <a:rPr lang="en-US" sz="2000"/>
              <a:t>The only such requirement in the course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FB7-6B44-44B7-8A14-116A43366F85}" type="slidenum">
              <a:rPr lang="en-US" smtClean="0"/>
              <a:pPr/>
              <a:t>50</a:t>
            </a:fld>
            <a:r>
              <a:rPr lang="en-US" dirty="0" smtClean="0"/>
              <a:t>_1</a:t>
            </a:r>
            <a:endParaRPr lang="en-US" dirty="0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Release Process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0450" name="Picture 2" descr="http://www.dlxs.org/training/workshop200508/devenvironment/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27" y="1505803"/>
            <a:ext cx="4229973" cy="44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1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FB7-6B44-44B7-8A14-116A43366F85}" type="slidenum">
              <a:rPr lang="en-US" smtClean="0"/>
              <a:pPr/>
              <a:t>51</a:t>
            </a:fld>
            <a:r>
              <a:rPr lang="en-US" dirty="0" smtClean="0"/>
              <a:t>_1</a:t>
            </a:r>
            <a:endParaRPr lang="en-US" dirty="0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Deployment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5570" name="Picture 2" descr="http://www.felixgers.de/teaching/cvs/cvs_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828800"/>
            <a:ext cx="70389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11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821-0684-42AE-B90A-38230DAB1A89}" type="slidenum">
              <a:rPr lang="en-US"/>
              <a:pPr/>
              <a:t>52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PRCS has a simple administrative model</a:t>
            </a:r>
          </a:p>
          <a:p>
            <a:pPr lvl="1">
              <a:lnSpc>
                <a:spcPct val="90000"/>
              </a:lnSpc>
            </a:pPr>
            <a:r>
              <a:rPr lang="en-US"/>
              <a:t>One file with all metadata in a standard format</a:t>
            </a:r>
          </a:p>
          <a:p>
            <a:pPr lvl="2">
              <a:lnSpc>
                <a:spcPct val="90000"/>
              </a:lnSpc>
            </a:pPr>
            <a:r>
              <a:rPr lang="en-US"/>
              <a:t>Really, a small project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Administration done by text editing</a:t>
            </a:r>
          </a:p>
          <a:p>
            <a:pPr lvl="1">
              <a:lnSpc>
                <a:spcPct val="90000"/>
              </a:lnSpc>
            </a:pPr>
            <a:r>
              <a:rPr lang="en-US"/>
              <a:t>The administrative file is under version control, too</a:t>
            </a:r>
          </a:p>
          <a:p>
            <a:pPr lvl="2">
              <a:lnSpc>
                <a:spcPct val="90000"/>
              </a:lnSpc>
            </a:pPr>
            <a:r>
              <a:rPr lang="en-US"/>
              <a:t>Get old project versions by checking out old admin files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CVS administration is much more complex</a:t>
            </a:r>
          </a:p>
          <a:p>
            <a:pPr lvl="1">
              <a:lnSpc>
                <a:spcPct val="90000"/>
              </a:lnSpc>
            </a:pPr>
            <a:r>
              <a:rPr lang="en-US"/>
              <a:t>Numerous files, information scattered throughout</a:t>
            </a:r>
          </a:p>
          <a:p>
            <a:pPr lvl="2">
              <a:lnSpc>
                <a:spcPct val="90000"/>
              </a:lnSpc>
            </a:pPr>
            <a:r>
              <a:rPr lang="en-US"/>
              <a:t>One admin file per file under CVS</a:t>
            </a:r>
          </a:p>
          <a:p>
            <a:pPr lvl="2">
              <a:lnSpc>
                <a:spcPct val="90000"/>
              </a:lnSpc>
            </a:pPr>
            <a:r>
              <a:rPr lang="en-US"/>
              <a:t>Makes renaming, moving files awkward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E24C-85C8-4C8C-B573-12EBEEA3CD99}" type="slidenum">
              <a:rPr lang="en-US"/>
              <a:pPr/>
              <a:t>53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Version control of projects is about snapshots of sets of files</a:t>
            </a:r>
          </a:p>
          <a:p>
            <a:pPr lvl="1"/>
            <a:r>
              <a:rPr lang="en-US"/>
              <a:t>PRCS represents this directly</a:t>
            </a:r>
          </a:p>
          <a:p>
            <a:pPr lvl="1"/>
            <a:r>
              <a:rPr lang="en-US"/>
              <a:t>CVS is oriented toward individual files</a:t>
            </a:r>
          </a:p>
          <a:p>
            <a:pPr lvl="2"/>
            <a:r>
              <a:rPr lang="en-US"/>
              <a:t>And it shows in complexity</a:t>
            </a:r>
          </a:p>
          <a:p>
            <a:pPr lvl="2"/>
            <a:endParaRPr lang="en-US"/>
          </a:p>
          <a:p>
            <a:r>
              <a:rPr lang="en-US"/>
              <a:t>A lesson here for those interested in software design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90E-ED02-4214-9430-015DE6D4FD27}" type="slidenum">
              <a:rPr lang="en-US"/>
              <a:pPr/>
              <a:t>54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Trade-offs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CVS has many more features than PRCS</a:t>
            </a:r>
          </a:p>
          <a:p>
            <a:pPr lvl="1"/>
            <a:r>
              <a:rPr lang="en-US"/>
              <a:t>In particular, remote repositories</a:t>
            </a:r>
          </a:p>
          <a:p>
            <a:pPr lvl="1"/>
            <a:r>
              <a:rPr lang="en-US"/>
              <a:t>Allows distributed work over ssh</a:t>
            </a:r>
          </a:p>
          <a:p>
            <a:pPr lvl="1"/>
            <a:endParaRPr lang="en-US"/>
          </a:p>
          <a:p>
            <a:r>
              <a:rPr lang="en-US"/>
              <a:t>If you don’t need remote check in/check out, PRCS may be a better choice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E24C-85C8-4C8C-B573-12EBEEA3CD99}" type="slidenum">
              <a:rPr lang="en-US"/>
              <a:pPr/>
              <a:t>55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SCMs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166119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Microsoft Visual Source Safe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Rational Clear Case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Microsoft Team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Fundation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Server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CVS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Visual Source Hide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Subversion </a:t>
            </a:r>
          </a:p>
        </p:txBody>
      </p:sp>
    </p:spTree>
    <p:extLst>
      <p:ext uri="{BB962C8B-B14F-4D97-AF65-F5344CB8AC3E}">
        <p14:creationId xmlns:p14="http://schemas.microsoft.com/office/powerpoint/2010/main" val="2599510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E24C-85C8-4C8C-B573-12EBEEA3CD99}" type="slidenum">
              <a:rPr lang="en-US"/>
              <a:pPr/>
              <a:t>56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7" y="304800"/>
            <a:ext cx="4257675" cy="555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901890"/>
            <a:ext cx="40576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9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90E-ED02-4214-9430-015DE6D4FD27}" type="slidenum">
              <a:rPr lang="en-US"/>
              <a:pPr/>
              <a:t>57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1474" name="Picture 2" descr="http://midas.psi.ch/htmldoc/driverli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12" y="452651"/>
            <a:ext cx="800100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4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90E-ED02-4214-9430-015DE6D4FD27}" type="slidenum">
              <a:rPr lang="en-US"/>
              <a:pPr/>
              <a:t>58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4546" name="Picture 2" descr="https://eclipse.org/articles/Article-Plugging-into-SourceForge/images/cvs-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98862"/>
            <a:ext cx="38766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8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790E-ED02-4214-9430-015DE6D4FD27}" type="slidenum">
              <a:rPr lang="en-US"/>
              <a:pPr/>
              <a:t>59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-190500"/>
            <a:ext cx="5248275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7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0F10-37B4-4B05-B64D-6224FE993D1D}" type="slidenum">
              <a:rPr lang="en-US"/>
              <a:pPr/>
              <a:t>6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I: Bug Fix</a:t>
            </a:r>
          </a:p>
        </p:txBody>
      </p:sp>
      <p:sp>
        <p:nvSpPr>
          <p:cNvPr id="313349" name="Line 5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13351" name="Line 7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grpSp>
        <p:nvGrpSpPr>
          <p:cNvPr id="313355" name="Group 11"/>
          <p:cNvGrpSpPr>
            <a:grpSpLocks/>
          </p:cNvGrpSpPr>
          <p:nvPr/>
        </p:nvGrpSpPr>
        <p:grpSpPr bwMode="auto">
          <a:xfrm>
            <a:off x="1295400" y="1752600"/>
            <a:ext cx="7315200" cy="1790700"/>
            <a:chOff x="816" y="1104"/>
            <a:chExt cx="4608" cy="1128"/>
          </a:xfrm>
        </p:grpSpPr>
        <p:sp>
          <p:nvSpPr>
            <p:cNvPr id="313348" name="Text Box 4"/>
            <p:cNvSpPr txBox="1">
              <a:spLocks noChangeArrowheads="1"/>
            </p:cNvSpPr>
            <p:nvPr/>
          </p:nvSpPr>
          <p:spPr bwMode="auto">
            <a:xfrm>
              <a:off x="816" y="1920"/>
              <a:ext cx="432" cy="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1.0</a:t>
              </a:r>
            </a:p>
          </p:txBody>
        </p:sp>
        <p:sp>
          <p:nvSpPr>
            <p:cNvPr id="313354" name="Text Box 10"/>
            <p:cNvSpPr txBox="1">
              <a:spLocks noChangeArrowheads="1"/>
            </p:cNvSpPr>
            <p:nvPr/>
          </p:nvSpPr>
          <p:spPr bwMode="auto">
            <a:xfrm>
              <a:off x="3648" y="1104"/>
              <a:ext cx="17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9900CC"/>
                  </a:solidFill>
                  <a:latin typeface="Comic Sans MS" panose="030F0702030302020204" pitchFamily="66" charset="0"/>
                </a:rPr>
                <a:t>First public release of the hot new product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63BC-8B2F-4258-AA31-6E42EFE1F08E}" type="slidenum">
              <a:rPr lang="en-US"/>
              <a:pPr/>
              <a:t>7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I: Bug Fix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1.0</a:t>
            </a:r>
          </a:p>
        </p:txBody>
      </p:sp>
      <p:sp>
        <p:nvSpPr>
          <p:cNvPr id="315396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5791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Internal development continues, progressing to version 1.3</a:t>
            </a: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32766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1.3</a:t>
            </a:r>
          </a:p>
        </p:txBody>
      </p:sp>
      <p:cxnSp>
        <p:nvCxnSpPr>
          <p:cNvPr id="315402" name="AutoShape 10"/>
          <p:cNvCxnSpPr>
            <a:cxnSpLocks noChangeShapeType="1"/>
            <a:stCxn id="315395" idx="3"/>
            <a:endCxn id="315401" idx="1"/>
          </p:cNvCxnSpPr>
          <p:nvPr/>
        </p:nvCxnSpPr>
        <p:spPr bwMode="auto">
          <a:xfrm>
            <a:off x="2000250" y="3295650"/>
            <a:ext cx="12573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3E64-989D-445E-9795-36FA8687AD71}" type="slidenum">
              <a:rPr lang="en-US"/>
              <a:pPr/>
              <a:t>8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I: Bug Fix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1.0</a:t>
            </a:r>
          </a:p>
        </p:txBody>
      </p:sp>
      <p:sp>
        <p:nvSpPr>
          <p:cNvPr id="316420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16422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5791200" y="1752600"/>
            <a:ext cx="2819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A fatal bug is discovered in the product (1.0), but 1.3 is not stable enough to release.  Solution: Create a version based on 1.0 with the bug fix.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32766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1.3</a:t>
            </a:r>
          </a:p>
        </p:txBody>
      </p:sp>
      <p:cxnSp>
        <p:nvCxnSpPr>
          <p:cNvPr id="316426" name="AutoShape 10"/>
          <p:cNvCxnSpPr>
            <a:cxnSpLocks noChangeShapeType="1"/>
            <a:stCxn id="316419" idx="3"/>
            <a:endCxn id="316425" idx="1"/>
          </p:cNvCxnSpPr>
          <p:nvPr/>
        </p:nvCxnSpPr>
        <p:spPr bwMode="auto">
          <a:xfrm>
            <a:off x="2000250" y="3295650"/>
            <a:ext cx="12573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6430" name="Group 14"/>
          <p:cNvGrpSpPr>
            <a:grpSpLocks/>
          </p:cNvGrpSpPr>
          <p:nvPr/>
        </p:nvGrpSpPr>
        <p:grpSpPr bwMode="auto">
          <a:xfrm>
            <a:off x="1638300" y="3562350"/>
            <a:ext cx="4152900" cy="1847850"/>
            <a:chOff x="1032" y="2244"/>
            <a:chExt cx="2616" cy="1164"/>
          </a:xfrm>
        </p:grpSpPr>
        <p:sp>
          <p:nvSpPr>
            <p:cNvPr id="316428" name="Text Box 12"/>
            <p:cNvSpPr txBox="1">
              <a:spLocks noChangeArrowheads="1"/>
            </p:cNvSpPr>
            <p:nvPr/>
          </p:nvSpPr>
          <p:spPr bwMode="auto">
            <a:xfrm>
              <a:off x="2784" y="2866"/>
              <a:ext cx="864" cy="5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1.0 bugfix</a:t>
              </a:r>
            </a:p>
          </p:txBody>
        </p:sp>
        <p:cxnSp>
          <p:nvCxnSpPr>
            <p:cNvPr id="316429" name="AutoShape 13"/>
            <p:cNvCxnSpPr>
              <a:cxnSpLocks noChangeShapeType="1"/>
              <a:stCxn id="316419" idx="2"/>
              <a:endCxn id="316428" idx="1"/>
            </p:cNvCxnSpPr>
            <p:nvPr/>
          </p:nvCxnSpPr>
          <p:spPr bwMode="auto">
            <a:xfrm>
              <a:off x="1032" y="2244"/>
              <a:ext cx="1740" cy="89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Aiken  CS 169  Lecture 7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B671-DAA1-4A8B-82D0-5A3E8C33A40A}" type="slidenum">
              <a:rPr lang="en-US"/>
              <a:pPr/>
              <a:t>9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I: Bug Fix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1.0</a:t>
            </a:r>
          </a:p>
        </p:txBody>
      </p:sp>
      <p:sp>
        <p:nvSpPr>
          <p:cNvPr id="317444" name="Line 4"/>
          <p:cNvSpPr>
            <a:spLocks noChangeShapeType="1"/>
          </p:cNvSpPr>
          <p:nvPr/>
        </p:nvSpPr>
        <p:spPr bwMode="auto">
          <a:xfrm>
            <a:off x="914400" y="1905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 rot="5400000">
            <a:off x="0" y="2667000"/>
            <a:ext cx="1371600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 rot="5400000">
            <a:off x="-304800" y="2514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9900CC"/>
                </a:solidFill>
                <a:latin typeface="Comic Sans MS" panose="030F0702030302020204" pitchFamily="66" charset="0"/>
              </a:rPr>
              <a:t>Releases</a:t>
            </a: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5791200" y="1752600"/>
            <a:ext cx="2819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Note that there are now two lines of development beginning at 1.0. 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9900CC"/>
                </a:solidFill>
                <a:latin typeface="Comic Sans MS" panose="030F0702030302020204" pitchFamily="66" charset="0"/>
              </a:rPr>
              <a:t>This is </a:t>
            </a:r>
            <a:r>
              <a:rPr lang="en-US" sz="2000" i="1">
                <a:solidFill>
                  <a:srgbClr val="9900CC"/>
                </a:solidFill>
                <a:latin typeface="Comic Sans MS" panose="030F0702030302020204" pitchFamily="66" charset="0"/>
              </a:rPr>
              <a:t>branching.</a:t>
            </a:r>
            <a:endParaRPr lang="en-US" sz="2000">
              <a:solidFill>
                <a:srgbClr val="99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3276600" y="3048000"/>
            <a:ext cx="6858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1.3</a:t>
            </a:r>
          </a:p>
        </p:txBody>
      </p:sp>
      <p:cxnSp>
        <p:nvCxnSpPr>
          <p:cNvPr id="317450" name="AutoShape 10"/>
          <p:cNvCxnSpPr>
            <a:cxnSpLocks noChangeShapeType="1"/>
            <a:stCxn id="317443" idx="3"/>
            <a:endCxn id="317449" idx="1"/>
          </p:cNvCxnSpPr>
          <p:nvPr/>
        </p:nvCxnSpPr>
        <p:spPr bwMode="auto">
          <a:xfrm>
            <a:off x="2000250" y="3295650"/>
            <a:ext cx="12573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419600" y="4549775"/>
            <a:ext cx="1371600" cy="860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1.0 bugfix</a:t>
            </a:r>
          </a:p>
        </p:txBody>
      </p:sp>
      <p:cxnSp>
        <p:nvCxnSpPr>
          <p:cNvPr id="317452" name="AutoShape 12"/>
          <p:cNvCxnSpPr>
            <a:cxnSpLocks noChangeShapeType="1"/>
            <a:stCxn id="317443" idx="2"/>
            <a:endCxn id="317451" idx="1"/>
          </p:cNvCxnSpPr>
          <p:nvPr/>
        </p:nvCxnSpPr>
        <p:spPr bwMode="auto">
          <a:xfrm>
            <a:off x="1638300" y="3562350"/>
            <a:ext cx="2762250" cy="1417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Data\Microsoft\Templates\icfp99.pot</Template>
  <TotalTime>13220</TotalTime>
  <Words>2252</Words>
  <Application>Microsoft Office PowerPoint</Application>
  <PresentationFormat>On-screen Show (4:3)</PresentationFormat>
  <Paragraphs>530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Times New Roman</vt:lpstr>
      <vt:lpstr>Comic Sans MS</vt:lpstr>
      <vt:lpstr>Arial</vt:lpstr>
      <vt:lpstr>Symbol</vt:lpstr>
      <vt:lpstr>icfp99</vt:lpstr>
      <vt:lpstr>Version Control Revision Control Source Control</vt:lpstr>
      <vt:lpstr>Outline</vt:lpstr>
      <vt:lpstr>All Software Has Multiple Versions</vt:lpstr>
      <vt:lpstr>Version Control</vt:lpstr>
      <vt:lpstr>Why Use Version Control?</vt:lpstr>
      <vt:lpstr>Scenario I: Bug Fix</vt:lpstr>
      <vt:lpstr>Scenario I: Bug Fix</vt:lpstr>
      <vt:lpstr>Scenario I: Bug Fix</vt:lpstr>
      <vt:lpstr>Scenario I: Bug Fix</vt:lpstr>
      <vt:lpstr>Scenario I: Bug Fix</vt:lpstr>
      <vt:lpstr>Scenario I: Bug Fix</vt:lpstr>
      <vt:lpstr>Scenario II: Normal Development</vt:lpstr>
      <vt:lpstr>Scenario II: Normal Development</vt:lpstr>
      <vt:lpstr>Scenario II: Normal Development</vt:lpstr>
      <vt:lpstr>Scenario II: Normal Development</vt:lpstr>
      <vt:lpstr>Scenario II: Normal Development</vt:lpstr>
      <vt:lpstr>Scenario III: Debugging</vt:lpstr>
      <vt:lpstr>Scenario III: Debugging</vt:lpstr>
      <vt:lpstr>Scenario IV: Libraries</vt:lpstr>
      <vt:lpstr>Scenario IV: Libraries</vt:lpstr>
      <vt:lpstr>Scenario IV: Libraries</vt:lpstr>
      <vt:lpstr>Scenario IV: Libraries</vt:lpstr>
      <vt:lpstr>Concepts</vt:lpstr>
      <vt:lpstr>Projects</vt:lpstr>
      <vt:lpstr>Assumption</vt:lpstr>
      <vt:lpstr>Revisions</vt:lpstr>
      <vt:lpstr>Revisions (Cont.)</vt:lpstr>
      <vt:lpstr>Revisions (Cont.)</vt:lpstr>
      <vt:lpstr>Branches</vt:lpstr>
      <vt:lpstr>Merging</vt:lpstr>
      <vt:lpstr>Merging (Cont.)</vt:lpstr>
      <vt:lpstr>Merging (Cont.)</vt:lpstr>
      <vt:lpstr>Success</vt:lpstr>
      <vt:lpstr>Failure</vt:lpstr>
      <vt:lpstr>Conflicts</vt:lpstr>
      <vt:lpstr>Conflicts (Cont.)</vt:lpstr>
      <vt:lpstr>Conflicts are Syntactic</vt:lpstr>
      <vt:lpstr>Example With No Conflict</vt:lpstr>
      <vt:lpstr>Don’t Forget</vt:lpstr>
      <vt:lpstr>Two Systems</vt:lpstr>
      <vt:lpstr>PRCS Model</vt:lpstr>
      <vt:lpstr>PRCS Model (Cont.)</vt:lpstr>
      <vt:lpstr>CVS Model</vt:lpstr>
      <vt:lpstr>CVS Model (Cont.)</vt:lpstr>
      <vt:lpstr>CVS Model (Cont.)</vt:lpstr>
      <vt:lpstr>CVS Tags</vt:lpstr>
      <vt:lpstr>CVS Terminology</vt:lpstr>
      <vt:lpstr>CVS Terminology  (Cont.)</vt:lpstr>
      <vt:lpstr>CVS Revisions</vt:lpstr>
      <vt:lpstr>CVS Release Process</vt:lpstr>
      <vt:lpstr>CVS Deployment Model</vt:lpstr>
      <vt:lpstr>Administration</vt:lpstr>
      <vt:lpstr>Design</vt:lpstr>
      <vt:lpstr>Trade-offs</vt:lpstr>
      <vt:lpstr>SCMs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CS169 Lecture 1</dc:title>
  <dc:creator>Alex Aiken</dc:creator>
  <cp:lastModifiedBy>user</cp:lastModifiedBy>
  <cp:revision>111</cp:revision>
  <dcterms:created xsi:type="dcterms:W3CDTF">2000-01-15T07:54:11Z</dcterms:created>
  <dcterms:modified xsi:type="dcterms:W3CDTF">2015-02-18T17:38:15Z</dcterms:modified>
</cp:coreProperties>
</file>