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8" r:id="rId9"/>
    <p:sldId id="264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3749" y="587830"/>
            <a:ext cx="9231675" cy="2194560"/>
          </a:xfrm>
        </p:spPr>
        <p:txBody>
          <a:bodyPr>
            <a:normAutofit/>
          </a:bodyPr>
          <a:lstStyle/>
          <a:p>
            <a:r>
              <a:rPr lang="en-US" dirty="0" smtClean="0"/>
              <a:t>Review Mining </a:t>
            </a:r>
            <a:br>
              <a:rPr lang="en-US" dirty="0" smtClean="0"/>
            </a:br>
            <a:r>
              <a:rPr lang="en-US" dirty="0" smtClean="0"/>
              <a:t>and Predictions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886" y="4235958"/>
            <a:ext cx="9073538" cy="1527168"/>
          </a:xfrm>
        </p:spPr>
        <p:txBody>
          <a:bodyPr>
            <a:noAutofit/>
          </a:bodyPr>
          <a:lstStyle/>
          <a:p>
            <a:pPr algn="r"/>
            <a:r>
              <a:rPr lang="en-IN" sz="2400" dirty="0" smtClean="0"/>
              <a:t>Presented  By</a:t>
            </a:r>
          </a:p>
          <a:p>
            <a:pPr algn="r"/>
            <a:r>
              <a:rPr lang="en-IN" sz="2400" dirty="0" smtClean="0"/>
              <a:t>										</a:t>
            </a:r>
            <a:r>
              <a:rPr lang="en-IN" sz="2400" dirty="0" err="1" smtClean="0"/>
              <a:t>Ashutosh</a:t>
            </a:r>
            <a:r>
              <a:rPr lang="en-IN" sz="2400" dirty="0" smtClean="0"/>
              <a:t> </a:t>
            </a:r>
            <a:r>
              <a:rPr lang="en-IN" sz="2400" dirty="0" err="1" smtClean="0"/>
              <a:t>Bhargave</a:t>
            </a:r>
            <a:endParaRPr lang="en-IN" sz="2400" dirty="0" smtClean="0"/>
          </a:p>
          <a:p>
            <a:pPr algn="r"/>
            <a:r>
              <a:rPr lang="en-IN" sz="2400" dirty="0"/>
              <a:t>Sohil Jain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21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08" y="2097505"/>
            <a:ext cx="10313486" cy="428324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87390"/>
              </p:ext>
            </p:extLst>
          </p:nvPr>
        </p:nvGraphicFramePr>
        <p:xfrm>
          <a:off x="2087599" y="1588142"/>
          <a:ext cx="5790286" cy="31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143"/>
                <a:gridCol w="2895143"/>
              </a:tblGrid>
              <a:tr h="659973"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</a:tr>
              <a:tr h="605488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Zenfone</a:t>
                      </a:r>
                      <a:endParaRPr lang="en-IN" dirty="0"/>
                    </a:p>
                  </a:txBody>
                  <a:tcPr/>
                </a:tc>
              </a:tr>
              <a:tr h="605488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15000</a:t>
                      </a:r>
                      <a:endParaRPr lang="en-IN" dirty="0" smtClean="0"/>
                    </a:p>
                  </a:txBody>
                  <a:tcPr/>
                </a:tc>
              </a:tr>
              <a:tr h="719058">
                <a:tc>
                  <a:txBody>
                    <a:bodyPr/>
                    <a:lstStyle/>
                    <a:p>
                      <a:r>
                        <a:rPr lang="en-IN" dirty="0" smtClean="0"/>
                        <a:t>Filtered Tweets related</a:t>
                      </a:r>
                      <a:r>
                        <a:rPr lang="en-IN" baseline="0" dirty="0" smtClean="0"/>
                        <a:t> to </a:t>
                      </a:r>
                      <a:r>
                        <a:rPr lang="en-IN" b="1" baseline="0" dirty="0" smtClean="0"/>
                        <a:t>Camera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1564</a:t>
                      </a:r>
                      <a:endParaRPr lang="en-IN" dirty="0"/>
                    </a:p>
                  </a:txBody>
                  <a:tcPr/>
                </a:tc>
              </a:tr>
              <a:tr h="605488">
                <a:tc>
                  <a:txBody>
                    <a:bodyPr/>
                    <a:lstStyle/>
                    <a:p>
                      <a:r>
                        <a:rPr lang="en-IN" dirty="0" smtClean="0"/>
                        <a:t>Polarity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1278:286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2408" y="4928046"/>
            <a:ext cx="923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</a:p>
          <a:p>
            <a:r>
              <a:rPr lang="en-IN" dirty="0" smtClean="0"/>
              <a:t>Tweets about the Camera feature were positive. We can compare different characteristics of a phone and suggest upon the improvement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4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www.yourmoney.com/wp-content/uploads/sites/3/oldimg/2268494-amazon-box-question-mark-300x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9884" y="1423852"/>
            <a:ext cx="3549832" cy="3549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objective of this project is to perform sentiment analysis on product reviews of an ecommerce website and leverage market opinions to propose better business strategy.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6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126" y="1905000"/>
            <a:ext cx="10313486" cy="4283242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Construct dataset from Amazon reviews labelled with ratings</a:t>
            </a:r>
          </a:p>
          <a:p>
            <a:r>
              <a:rPr lang="en-US" sz="2400" dirty="0" smtClean="0"/>
              <a:t>Investigate </a:t>
            </a:r>
            <a:r>
              <a:rPr lang="en-US" sz="2400" dirty="0"/>
              <a:t>statistical models for determining the </a:t>
            </a:r>
            <a:r>
              <a:rPr lang="en-US" sz="2400" dirty="0" smtClean="0"/>
              <a:t>polarity of ratings</a:t>
            </a:r>
            <a:endParaRPr lang="en-US" sz="2400" dirty="0"/>
          </a:p>
          <a:p>
            <a:r>
              <a:rPr lang="en-US" sz="2400" dirty="0" smtClean="0"/>
              <a:t>Explore multiple </a:t>
            </a:r>
            <a:r>
              <a:rPr lang="en-US" sz="2400" dirty="0"/>
              <a:t>classifiers and examine their accuracy</a:t>
            </a:r>
          </a:p>
          <a:p>
            <a:r>
              <a:rPr lang="en-US" sz="2400" dirty="0"/>
              <a:t>Fine-tune classifiers </a:t>
            </a:r>
            <a:r>
              <a:rPr lang="en-US" sz="2400" dirty="0" smtClean="0"/>
              <a:t>by Feature Selection</a:t>
            </a:r>
          </a:p>
          <a:p>
            <a:r>
              <a:rPr lang="en-US" sz="2400" dirty="0" smtClean="0"/>
              <a:t>Predict public opinions about specific characteristic of a product on Twitter tweets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5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/>
              <a:t>Creating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126" y="1905000"/>
            <a:ext cx="10313486" cy="42832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1] Amazon Reviews : </a:t>
            </a:r>
          </a:p>
          <a:p>
            <a:pPr marL="0" indent="0">
              <a:buNone/>
            </a:pPr>
            <a:r>
              <a:rPr lang="en-IN" sz="2400" dirty="0" smtClean="0"/>
              <a:t>	Product review page crawling using JSOUP</a:t>
            </a:r>
          </a:p>
          <a:p>
            <a:pPr marL="0" indent="0">
              <a:buNone/>
            </a:pPr>
            <a:r>
              <a:rPr lang="en-IN" sz="2400" dirty="0" smtClean="0"/>
              <a:t>	TSV File : Product Review, Rating, Helpfulness, </a:t>
            </a:r>
          </a:p>
          <a:p>
            <a:pPr marL="0" indent="0">
              <a:buNone/>
            </a:pPr>
            <a:r>
              <a:rPr lang="en-IN" sz="2400" dirty="0" smtClean="0"/>
              <a:t>2] Twitter Data crawling using </a:t>
            </a:r>
            <a:r>
              <a:rPr lang="en-IN" sz="2400" dirty="0" err="1" smtClean="0"/>
              <a:t>Tweepy</a:t>
            </a:r>
            <a:r>
              <a:rPr lang="en-IN" sz="2400" dirty="0" smtClean="0"/>
              <a:t> : </a:t>
            </a:r>
          </a:p>
          <a:p>
            <a:pPr marL="0" indent="0">
              <a:buNone/>
            </a:pPr>
            <a:r>
              <a:rPr lang="en-IN" sz="2400" dirty="0" smtClean="0"/>
              <a:t>	REST API </a:t>
            </a:r>
          </a:p>
          <a:p>
            <a:pPr marL="0" indent="0">
              <a:buNone/>
            </a:pPr>
            <a:r>
              <a:rPr lang="en-IN" sz="2400" dirty="0" smtClean="0"/>
              <a:t>	JSON Data to </a:t>
            </a:r>
            <a:r>
              <a:rPr lang="en-IN" sz="2400" dirty="0" err="1" smtClean="0"/>
              <a:t>MongoDB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MongoDB</a:t>
            </a:r>
            <a:r>
              <a:rPr lang="en-IN" sz="2400" dirty="0" smtClean="0"/>
              <a:t> to TSV (Parser) : Tweet Information, User Information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70408"/>
              </p:ext>
            </p:extLst>
          </p:nvPr>
        </p:nvGraphicFramePr>
        <p:xfrm>
          <a:off x="1046745" y="1905000"/>
          <a:ext cx="10457870" cy="312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74"/>
                <a:gridCol w="2091574"/>
                <a:gridCol w="2091574"/>
                <a:gridCol w="2091574"/>
                <a:gridCol w="2091574"/>
              </a:tblGrid>
              <a:tr h="698889"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Reviews/Tweets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English 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 Polarity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r>
                        <a:rPr lang="en-IN" dirty="0" smtClean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Iphone6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Blu</a:t>
                      </a:r>
                      <a:r>
                        <a:rPr lang="en-IN" dirty="0" smtClean="0"/>
                        <a:t> Advance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Zenfone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0.63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r>
                        <a:rPr lang="en-IN" dirty="0" smtClean="0"/>
                        <a:t>Twitter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Iphone6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Note5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</a:tr>
              <a:tr h="404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Zenfone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6745" y="5317958"/>
            <a:ext cx="91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limited our tweets to English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Feature types and counts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29529"/>
              </p:ext>
            </p:extLst>
          </p:nvPr>
        </p:nvGraphicFramePr>
        <p:xfrm>
          <a:off x="2044031" y="2321204"/>
          <a:ext cx="7293957" cy="238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19"/>
                <a:gridCol w="2431319"/>
                <a:gridCol w="2431319"/>
              </a:tblGrid>
              <a:tr h="574759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Bag of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Bag of words </a:t>
                      </a:r>
                      <a:r>
                        <a:rPr lang="en-IN" dirty="0" smtClean="0"/>
                        <a:t>(Bigrams)</a:t>
                      </a:r>
                      <a:endParaRPr lang="en-IN" dirty="0"/>
                    </a:p>
                  </a:txBody>
                  <a:tcPr/>
                </a:tc>
              </a:tr>
              <a:tr h="582742">
                <a:tc>
                  <a:txBody>
                    <a:bodyPr/>
                    <a:lstStyle/>
                    <a:p>
                      <a:r>
                        <a:rPr lang="en-IN" dirty="0" smtClean="0"/>
                        <a:t>Review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582742">
                <a:tc>
                  <a:txBody>
                    <a:bodyPr/>
                    <a:lstStyle/>
                    <a:p>
                      <a:r>
                        <a:rPr lang="en-IN" dirty="0" smtClean="0"/>
                        <a:t>Review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582742">
                <a:tc>
                  <a:txBody>
                    <a:bodyPr/>
                    <a:lstStyle/>
                    <a:p>
                      <a:r>
                        <a:rPr lang="en-IN" dirty="0" smtClean="0"/>
                        <a:t>Review Helpfulness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Experiments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189" y="1700463"/>
            <a:ext cx="10313486" cy="4283242"/>
          </a:xfrm>
        </p:spPr>
        <p:txBody>
          <a:bodyPr>
            <a:noAutofit/>
          </a:bodyPr>
          <a:lstStyle/>
          <a:p>
            <a:r>
              <a:rPr lang="en-IN" sz="2400" dirty="0" smtClean="0"/>
              <a:t>Create a </a:t>
            </a:r>
            <a:r>
              <a:rPr lang="en-IN" sz="2400" dirty="0" err="1" smtClean="0"/>
              <a:t>featureset</a:t>
            </a:r>
            <a:r>
              <a:rPr lang="en-IN" sz="2400" dirty="0" smtClean="0"/>
              <a:t> by applying Bag of words on Amazon training set</a:t>
            </a:r>
          </a:p>
          <a:p>
            <a:r>
              <a:rPr lang="en-IN" sz="2400" dirty="0" smtClean="0"/>
              <a:t>Convert </a:t>
            </a:r>
            <a:r>
              <a:rPr lang="en-IN" sz="2400" dirty="0"/>
              <a:t>each feature </a:t>
            </a:r>
            <a:r>
              <a:rPr lang="en-US" sz="2400" dirty="0"/>
              <a:t>pattern (such as </a:t>
            </a:r>
            <a:r>
              <a:rPr lang="en-US" sz="2400" dirty="0" smtClean="0"/>
              <a:t>“</a:t>
            </a:r>
            <a:r>
              <a:rPr lang="en-IN" sz="2400" dirty="0" smtClean="0"/>
              <a:t>this camera is excellent”) </a:t>
            </a:r>
            <a:r>
              <a:rPr lang="en-IN" sz="2400" dirty="0"/>
              <a:t>to an integer </a:t>
            </a:r>
            <a:r>
              <a:rPr lang="en-IN" sz="2400" dirty="0" err="1"/>
              <a:t>codeword</a:t>
            </a:r>
            <a:r>
              <a:rPr lang="en-IN" sz="2400" dirty="0"/>
              <a:t>.</a:t>
            </a:r>
          </a:p>
          <a:p>
            <a:r>
              <a:rPr lang="en-US" sz="2400" dirty="0" smtClean="0"/>
              <a:t>Create bigram words and add them as features to our Bag of words</a:t>
            </a:r>
          </a:p>
          <a:p>
            <a:r>
              <a:rPr lang="en-US" sz="2400" dirty="0" smtClean="0"/>
              <a:t>Apply Different </a:t>
            </a:r>
            <a:r>
              <a:rPr lang="en-US" sz="2400" dirty="0"/>
              <a:t>classifier types including Support Vector Machines, Naive Bayes, </a:t>
            </a:r>
            <a:r>
              <a:rPr lang="en-US" sz="2400" dirty="0" smtClean="0"/>
              <a:t>Logistic </a:t>
            </a:r>
            <a:r>
              <a:rPr lang="en-US" sz="2400" dirty="0" smtClean="0"/>
              <a:t>Regression</a:t>
            </a:r>
          </a:p>
          <a:p>
            <a:r>
              <a:rPr lang="en-US" sz="2400" dirty="0" smtClean="0"/>
              <a:t>Use </a:t>
            </a:r>
            <a:r>
              <a:rPr lang="en-US" sz="2400" dirty="0" smtClean="0"/>
              <a:t>10-fold cross validation to check the accuracy</a:t>
            </a:r>
          </a:p>
          <a:p>
            <a:r>
              <a:rPr lang="en-US" sz="2400" dirty="0" smtClean="0"/>
              <a:t>Filter twitter tweets on specific characteristics and make prediction using our best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4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Cross Validation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034529"/>
              </p:ext>
            </p:extLst>
          </p:nvPr>
        </p:nvGraphicFramePr>
        <p:xfrm>
          <a:off x="1190626" y="1905000"/>
          <a:ext cx="10061325" cy="258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265"/>
                <a:gridCol w="2012265"/>
                <a:gridCol w="2012265"/>
                <a:gridCol w="2012265"/>
                <a:gridCol w="2012265"/>
              </a:tblGrid>
              <a:tr h="5214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SVM 10-Fold Cross Validation Report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1532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Precision(%)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dirty="0" smtClean="0">
                          <a:effectLst/>
                        </a:rPr>
                        <a:t>recall(%)</a:t>
                      </a:r>
                      <a:endParaRPr lang="en-I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dirty="0" smtClean="0">
                          <a:effectLst/>
                        </a:rPr>
                        <a:t>f1-score(%)</a:t>
                      </a:r>
                      <a:endParaRPr lang="en-I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dirty="0" smtClean="0">
                          <a:effectLst/>
                        </a:rPr>
                        <a:t>support(%)</a:t>
                      </a:r>
                      <a:endParaRPr lang="en-I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3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err="1">
                          <a:effectLst/>
                        </a:rPr>
                        <a:t>pos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1361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3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neg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1909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3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avg/total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3270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Observations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79355"/>
              </p:ext>
            </p:extLst>
          </p:nvPr>
        </p:nvGraphicFramePr>
        <p:xfrm>
          <a:off x="901336" y="1905000"/>
          <a:ext cx="10933612" cy="382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10"/>
                <a:gridCol w="2717185"/>
                <a:gridCol w="2560320"/>
                <a:gridCol w="3095897"/>
              </a:tblGrid>
              <a:tr h="483934">
                <a:tc gridSpan="4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 smtClean="0">
                          <a:effectLst/>
                        </a:rPr>
                        <a:t>Most Informative Features</a:t>
                      </a:r>
                      <a:endParaRPr lang="en-IN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470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Feature = ‘Review Title’ Bag of Words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Feature = “Review Text” Bag of Words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eature =“Review title” 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Bigrams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= “Review Text” 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Bigrams</a:t>
                      </a:r>
                    </a:p>
                  </a:txBody>
                  <a:tcPr marL="9525" marR="9525" marT="9525" marB="0" anchor="b"/>
                </a:tc>
              </a:tr>
              <a:tr h="478202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love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(great !)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/>
                        <a:t>(start crashing)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2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Love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waste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(love size)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/>
                        <a:t>(pictures clearly)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2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Bought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dirty="0" smtClean="0">
                          <a:effectLst/>
                        </a:rPr>
                        <a:t>reset</a:t>
                      </a:r>
                      <a:endParaRPr lang="en-I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(disappointed 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/>
                        <a:t>(not good)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2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freezing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(excellent mp)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/>
                        <a:t>(good choose)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2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After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error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(after bad)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/>
                        <a:t>(first time)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538663" y="3984455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5325979" y="3974427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5169568" y="3503193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5237746" y="4428597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5-Point Star 10"/>
          <p:cNvSpPr/>
          <p:nvPr/>
        </p:nvSpPr>
        <p:spPr>
          <a:xfrm>
            <a:off x="5315952" y="4874320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5-Point Star 11"/>
          <p:cNvSpPr/>
          <p:nvPr/>
        </p:nvSpPr>
        <p:spPr>
          <a:xfrm>
            <a:off x="5237747" y="5387664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5-Point Star 12"/>
          <p:cNvSpPr/>
          <p:nvPr/>
        </p:nvSpPr>
        <p:spPr>
          <a:xfrm>
            <a:off x="8035089" y="3894217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5-Point Star 13"/>
          <p:cNvSpPr/>
          <p:nvPr/>
        </p:nvSpPr>
        <p:spPr>
          <a:xfrm>
            <a:off x="11349789" y="3427478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5-Point Star 14"/>
          <p:cNvSpPr/>
          <p:nvPr/>
        </p:nvSpPr>
        <p:spPr>
          <a:xfrm>
            <a:off x="11506200" y="3984455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5-Point Star 15"/>
          <p:cNvSpPr/>
          <p:nvPr/>
        </p:nvSpPr>
        <p:spPr>
          <a:xfrm>
            <a:off x="11036971" y="4466691"/>
            <a:ext cx="156411" cy="1804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</TotalTime>
  <Words>382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Review Mining  and Predictions</vt:lpstr>
      <vt:lpstr>Introduction</vt:lpstr>
      <vt:lpstr>Abstract</vt:lpstr>
      <vt:lpstr>Creating Dataset</vt:lpstr>
      <vt:lpstr>Dataset</vt:lpstr>
      <vt:lpstr>Feature types and counts</vt:lpstr>
      <vt:lpstr>Experiments</vt:lpstr>
      <vt:lpstr>Cross Validation</vt:lpstr>
      <vt:lpstr>Observations</vt:lpstr>
      <vt:lpstr>Conclusions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sohil jain</dc:creator>
  <cp:lastModifiedBy>sohil jain</cp:lastModifiedBy>
  <cp:revision>23</cp:revision>
  <dcterms:created xsi:type="dcterms:W3CDTF">2015-12-05T00:13:41Z</dcterms:created>
  <dcterms:modified xsi:type="dcterms:W3CDTF">2015-12-05T17:48:31Z</dcterms:modified>
</cp:coreProperties>
</file>