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1T11:56:45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1356 1,'6'0,"2"6,7 9,6 7,6 1,4 2,4-3,8 1,4 9,5 6,1-4,-3-2,-3-6,-10-1,-5-5,-8 1,-1 2,1 5,-4 2,2 4,3 7,-3 4,1 1,-3-2,-5 4,1 1,-2-3,-3-2,2 4,-1 0,-2-2,-3 3,-3 1,5-3,0 3,5 0,0-2,4 2,-1 0,3-3,4 3,-2 0,-4-3,0 4,-2-2,-4-1,-5-4,-2-3,3-2,1-1,-2-1,-1 5,-2 3,-2-1,-1-1,-1-2,0-2,0 0,-1 4,1 2,-7 0,-7 4,-3 0,-3-1,0 3,-1-1,2-3,-2-2,3-4,-2-1,-4-3,-4-6,3-3,-1-6,-2-7,4 1,5 3,1-1,-4 2,-4-1,3 1,-2-2,-2-5,3 3,-1-3,-1-2,-4-4,-2-3,-3-2,-1-1,-1-1,6 6,2 1,0 1,-2-3,-1 0,-3-3,0 0,-1-2,-1 7,0 1,0-1,0-1,0-1,0-3,0 0,0 4,0 3,0-2,0-1,0-1,1-3,-1 0,0-2,7 6,1 2,0 0,-1-2,-3-2,0-1,3 5,3 0,-2 0,-2-2,-2-1,-1-3,5-7,1-9,-1-9,-2-12,-2-7,-1-9,-2-2,6 2,8 3,1 4,4 3,0 2,1 1,-2 2,2-1,4 1,3 0,-2 0,0-1,-4 1,0-1,4 0,2 0,4 1,2-1,2 0,1 0,-6 0,-2 0,1 1,1-1,8 6,10 3,3-1,-1-2,-3-1,3-2,-1-1,-3-1,-3-1,4 0,0 0,-3-1,-1 1,-3 0,-2 0,-1 1,-1-1,0-6,-1-3,1 2,0 1,-1 1,1-4,0 0,0 0,0 3,0 2,0 2,0 1,0 1,0 0,0 1,0-1,0 1,0-1,0 1,6 5,9 3,7-7,7-4,5 5,-4 2,-1 6,2 8,-6 1,7-4,3 3,3-3,0-3,1 1,-7 0,-2 3,0 5,0 5,3 4,1-3,1 0,1 1,1-3,0-1,-6-4,-2-6,0-5,2 1,-5 0,-1 4,3 5,2 0,2-3,2 1,2 4,0 4,-5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1T12:34:30.2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23,'-6'0,"-2"-6,-7-3,1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1T12:34:37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471 1,'7'7,"7"1,9 0,6-2,4-1,4-2,7-2,2 0,7-1,0 0,-3-1,-3 1,-4 0,-3-7,-1-1,4 0,2 1,-1 3,5 1,0 1,-2 8,-3 15,-2 4,-2 4,-2-3,-1 0,-7 3,-8 1,-8 3,-7 2,-4 1,-3 1,-1 0,0 0,-1 1,1-1,0 0,0 0,1 0,0 0,0-1,0 1,0 0,0 0,0 0,0-1,0 1,-6-6,-3-3,-5-5,-7-7,0 0,-2 3,-4-1,3 3,-1-3,-3-4,-2-4,-3-5,-1-2,-2-2,-1-1,0-1,-1 0,1 0,6 7,2 2,7 6,-1 0,-1 5,-4-2,4 4,-1-3,-2 2,-4-2,-1-4,-3-5,-1-4,0-2,-2-2,1-1,0-1,-1-6,1-9,0-1,0 3,1-4,5-4,9-5,1-4,-1-9,2-4,-1-1,-10-6,1 1,-1-5,-2 1,-1 4,5 4,8 3,0 9,5-2,4-1,11-1,6 0,8 1,8 5,0 3,3 6,-2 1,1 4,3 5,3-1,-3-5,-6-6,0 2,2 5,5 5,3-1,3 2,-4-4,-1 1,1-3,-4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1T12:34:45.2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30 223,'6'0,"9"0,14 6,8 2,4 0,8 5,2 0,4-2,0-3,-4-3,-4-2,-3-2,-4-1,-2 0,5-1,2 1,-1-1,-2 1,5 0,1-1,-2 1,-3 0,-1-6,-3-2,-1 0,-1-5,0 0,-1 3,-6-4,-2 0,1-3,1 1,2 3,2 4,1 4,2 2,-1 2,8-5,1-2,0 1,-1 1,4-4,0-1,-2 2,-2 2,-3 3,-1 1,-2 2,-1 0,5 2,-3-7,-3-2,-1 1,-1 0,1 3,0-5,1-1,1 2,-1 1,1 3,0 2,0 0,6 2,2 0,0 1,-2-1,-2 0,-1 1,-2 5,-6 9,-4 1,-6 5,0-2,-4 3,-5 3,1-2,5 1,-1 3,-4 2,-3 4,-5 2,4-5,-1-2,-1 1,-2 2,-2 2,-2 2,-1 0,-1 2,0 0,-7-7,-2-1,1 1,1 0,-4-4,0 0,1 2,-3-5,0 1,-3-4,0 1,-3-3,-5-5,-4-4,-4-4,-2-3,-3-2,-6 6,-3 2,0-1,2-2,2-1,2-1,2-2,0 0,1-1,1-1,-1 1,1 0,-1-1,1 1,-1 0,0 0,1 0,-1 0,-6 0,-2 0,0 0,-5 0,1 0,1 0,-3 0,-5 0,-7 0,3 0,4 0,-1 0,4 0,4 0,4 0,3 0,4 0,0 0,2 0,0 0,-6 0,-3 0,1 0,1 0,2 0,2 0,0 6,2 3,-6-1,-2-2,1-1,1-3,2 0,1-2,2 1,-6-2,-1-5,1-9,1-8,2-6,8-5,3 4,7 1,1 4,4 2,5-3,5-3,-2 4,0 0,2-3,2-2,3-2,1-3,1-1,1 0,-6-1,-2-1,1 1,1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C0A9-5928-4D07-9C52-A197D6217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9A45-3232-457F-95EE-ADD9B45BA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9836-BF42-4557-BECD-B62281E0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0517-A03C-4367-A8B1-A878C5D4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F365-3E6D-4EB8-8DB0-DBA69D0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63DF-7A1C-4979-916D-9DA74A40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812B0-C3D8-4F75-934D-5A0153C6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1179-3F30-4A81-B60C-2F2B5666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7D87-7533-41B8-96BD-F4AC2D01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D08-047A-4B20-965B-3DD063B6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933DD-3053-49EA-8D86-7B31F1A2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085AB-9764-47E4-9E9C-B6B1A48E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8F49-676A-42CA-8FDA-6146FCD3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7A78-1FDD-4D90-B57C-4B9671C0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F28E-800F-46FA-8B02-E66F50CC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A1F8-565F-49BB-8E1D-52240D39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F464-10A3-4668-A58C-E3D7DFB8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E4E8-5231-489E-9085-1329FF6C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93D3-7644-4E37-AD65-56D359E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E37D-18A2-48BE-ABC0-81F3FFEC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3A4-0D0C-44A3-A564-32596FC5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74EC-E1FA-4867-BE84-AFA88305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998B-3C0F-44B5-A399-DEFD1767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F399-C042-40D9-AD3C-078ACE16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4537-5B87-40DE-B35F-79177479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73AA-F653-4706-842C-0D53C214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F3EC-F465-4122-A7F7-340104DB6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33F3C-41C8-497B-A69B-1DF0F238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B809-A228-4C26-9DF1-22598FB8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64D6-7213-4483-AD51-42EC9C67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298B-E4B2-4B4D-AE54-B81E6BA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BAE9-2BB4-43BE-ADB7-2311E46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00C7-F0B6-4D56-B0FB-A3912FA8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B860A-0FD6-4395-B503-3302D0D6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D933E-BD47-4945-91BE-19DDF5CE5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EECF-46A7-4680-B596-C9724181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21210-9945-42B2-BB24-8BCBD07C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605D8-C09D-4786-ABBF-10E5D3A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730E9-0E98-49A2-93E8-4EB019AF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CD3C-2F45-495E-B8C0-1D1CD9BB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A6A27-D6BA-4D21-A362-0228F96A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EE045-1B9C-49B3-8A5B-710D8A92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EF7F6-9BC0-453B-8DE7-4752EF8C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E5DBE-4A39-4DC9-B6E6-0F4DC45F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BC94A-79F9-4669-AF81-AF55A078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E8D9-B54A-4DE8-8547-05B1207C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C73F-3034-44A5-9FA9-6F605A53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694D-52C2-49E3-8093-C60825A7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5B8CD-CE75-4255-BAA8-136941FF6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FB59-E9E1-4C2B-A3FC-1AD7E6D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C217-2059-4EA3-9B1A-CB8E15AA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6832-F4E5-434E-81C4-8051CF5B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82B4-7BEF-4085-9C1A-49590143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CC712-6ED5-4216-B205-69BD847E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71423-F1BC-4A05-817C-4CCA14AC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A325B-2173-4A0A-9534-CA553112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DEE1-28BB-4B52-8461-08BA1648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4A1A-3E5B-427D-B491-DF89AC71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62C48-D5E4-4BFE-A012-DC2D7FE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23F-C00F-4242-ADAB-1028BFA0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78C1-505B-435D-A1DA-0119D28C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A338-EB52-4479-9B53-E7FF0F514FB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590E-4C3E-4260-9E32-A4B72AF48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8B8D-1D2A-4CC8-BB63-1270D15A7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88F7-D9B3-48C2-9F2D-2E4DA08F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27783-7E67-4B7C-BDEA-14C83AA73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r"/>
            <a:r>
              <a:rPr lang="en-US" sz="5100" dirty="0">
                <a:latin typeface="+mn-lt"/>
              </a:rPr>
              <a:t>Pex Technical Challenge – YouTube video analytics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4BB8D4-4113-466F-80D5-B81D3EB0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Rachit Mishra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8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1B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pex.com google">
            <a:extLst>
              <a:ext uri="{FF2B5EF4-FFF2-40B4-BE49-F238E27FC236}">
                <a16:creationId xmlns:a16="http://schemas.microsoft.com/office/drawing/2014/main" id="{3B1F274C-9C56-41A8-B6CD-5FA975FDC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6" r="-2" b="14176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70D-3266-431B-8A55-B203BA34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run-through of the process!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5B93C8-95B5-4499-A938-5CF70BD0E288}"/>
              </a:ext>
            </a:extLst>
          </p:cNvPr>
          <p:cNvSpPr/>
          <p:nvPr/>
        </p:nvSpPr>
        <p:spPr>
          <a:xfrm>
            <a:off x="4749249" y="1915800"/>
            <a:ext cx="180892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table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33735-FDEB-4254-9822-DDA717E73E60}"/>
              </a:ext>
            </a:extLst>
          </p:cNvPr>
          <p:cNvSpPr/>
          <p:nvPr/>
        </p:nvSpPr>
        <p:spPr>
          <a:xfrm>
            <a:off x="4585252" y="4605130"/>
            <a:ext cx="163001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table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345BA24-0347-41BD-8554-7FA254C626EB}"/>
              </a:ext>
            </a:extLst>
          </p:cNvPr>
          <p:cNvSpPr/>
          <p:nvPr/>
        </p:nvSpPr>
        <p:spPr>
          <a:xfrm>
            <a:off x="753716" y="2917745"/>
            <a:ext cx="1944757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pex_case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DC00BF-5978-4C6F-9DE7-F6A917C8997E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2698473" y="2437967"/>
            <a:ext cx="2019261" cy="1142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B277B3-64A7-41D1-8809-D8983E81E79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698473" y="3580527"/>
            <a:ext cx="1886779" cy="1570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C314CA-6D2E-4A74-9EFC-2FC2E536DFE4}"/>
              </a:ext>
            </a:extLst>
          </p:cNvPr>
          <p:cNvSpPr txBox="1"/>
          <p:nvPr/>
        </p:nvSpPr>
        <p:spPr>
          <a:xfrm>
            <a:off x="753716" y="4468767"/>
            <a:ext cx="23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 database 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7E7D76-6669-42BA-A159-526514F8B27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597386" y="2586251"/>
            <a:ext cx="2526491" cy="324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9667-8856-4F90-AC34-04F53D9467A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97386" y="2208288"/>
            <a:ext cx="1514881" cy="382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5FBDE-59E5-4B90-959E-78436A924D87}"/>
              </a:ext>
            </a:extLst>
          </p:cNvPr>
          <p:cNvCxnSpPr>
            <a:cxnSpLocks/>
          </p:cNvCxnSpPr>
          <p:nvPr/>
        </p:nvCxnSpPr>
        <p:spPr>
          <a:xfrm flipV="1">
            <a:off x="6742741" y="2572160"/>
            <a:ext cx="1982754" cy="36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 descr="Image result for csv">
            <a:extLst>
              <a:ext uri="{FF2B5EF4-FFF2-40B4-BE49-F238E27FC236}">
                <a16:creationId xmlns:a16="http://schemas.microsoft.com/office/drawing/2014/main" id="{6508E7C0-C3A7-4B08-B833-B640B55CA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4" descr="Image result for csv">
            <a:extLst>
              <a:ext uri="{FF2B5EF4-FFF2-40B4-BE49-F238E27FC236}">
                <a16:creationId xmlns:a16="http://schemas.microsoft.com/office/drawing/2014/main" id="{90934EF2-7050-44FB-B7C3-E2B4D4A47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CB0EE4-5924-48E5-ACAB-4F6563CED7A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58172" y="2134817"/>
            <a:ext cx="1067904" cy="44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6" descr="Image result for csv">
            <a:extLst>
              <a:ext uri="{FF2B5EF4-FFF2-40B4-BE49-F238E27FC236}">
                <a16:creationId xmlns:a16="http://schemas.microsoft.com/office/drawing/2014/main" id="{061B7F9F-C7CA-4BF5-854F-6E22A88D8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503" y="719751"/>
            <a:ext cx="56076" cy="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csv">
            <a:extLst>
              <a:ext uri="{FF2B5EF4-FFF2-40B4-BE49-F238E27FC236}">
                <a16:creationId xmlns:a16="http://schemas.microsoft.com/office/drawing/2014/main" id="{A15BB8EF-F990-4F6C-87C7-825C7D7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75" y="1477530"/>
            <a:ext cx="1226654" cy="67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6" descr="Image result for csv">
            <a:extLst>
              <a:ext uri="{FF2B5EF4-FFF2-40B4-BE49-F238E27FC236}">
                <a16:creationId xmlns:a16="http://schemas.microsoft.com/office/drawing/2014/main" id="{33314EFE-737B-41D6-B606-3E81503BFE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294" y="4474161"/>
            <a:ext cx="56076" cy="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8" descr="Image result for csv">
            <a:extLst>
              <a:ext uri="{FF2B5EF4-FFF2-40B4-BE49-F238E27FC236}">
                <a16:creationId xmlns:a16="http://schemas.microsoft.com/office/drawing/2014/main" id="{1E31A21B-3D4A-4D0F-BA5B-A830562F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66" y="5231940"/>
            <a:ext cx="1226654" cy="67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78128-AFCA-401B-B1EF-48184CB84D12}"/>
              </a:ext>
            </a:extLst>
          </p:cNvPr>
          <p:cNvCxnSpPr>
            <a:cxnSpLocks/>
          </p:cNvCxnSpPr>
          <p:nvPr/>
        </p:nvCxnSpPr>
        <p:spPr>
          <a:xfrm flipV="1">
            <a:off x="6302130" y="4517436"/>
            <a:ext cx="2364797" cy="71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3572C3-D844-4976-8A09-3B022BC33397}"/>
              </a:ext>
            </a:extLst>
          </p:cNvPr>
          <p:cNvCxnSpPr>
            <a:cxnSpLocks/>
          </p:cNvCxnSpPr>
          <p:nvPr/>
        </p:nvCxnSpPr>
        <p:spPr>
          <a:xfrm flipV="1">
            <a:off x="6302130" y="4126158"/>
            <a:ext cx="2364797" cy="1105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926AC9-8B98-4B3C-A133-BA85299C8FE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15270" y="4883010"/>
            <a:ext cx="2383749" cy="384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0ED4C-2776-4395-AA1C-01290CDA44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215270" y="5267912"/>
            <a:ext cx="2625577" cy="11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BFB624-7009-42E1-A1DE-FE6C5D04F536}"/>
              </a:ext>
            </a:extLst>
          </p:cNvPr>
          <p:cNvCxnSpPr>
            <a:cxnSpLocks/>
          </p:cNvCxnSpPr>
          <p:nvPr/>
        </p:nvCxnSpPr>
        <p:spPr>
          <a:xfrm>
            <a:off x="6268284" y="5231940"/>
            <a:ext cx="2504655" cy="499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EA85DE-2682-4818-B77D-4C5A57131C3C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>
            <a:off x="6558172" y="2578582"/>
            <a:ext cx="2135808" cy="79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>
            <a:extLst>
              <a:ext uri="{FF2B5EF4-FFF2-40B4-BE49-F238E27FC236}">
                <a16:creationId xmlns:a16="http://schemas.microsoft.com/office/drawing/2014/main" id="{8A453522-906C-4A28-AE9F-56C85BE48C7A}"/>
              </a:ext>
            </a:extLst>
          </p:cNvPr>
          <p:cNvSpPr txBox="1"/>
          <p:nvPr/>
        </p:nvSpPr>
        <p:spPr>
          <a:xfrm>
            <a:off x="7499498" y="1802984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user_id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34A028-3FBA-472B-9095-5BC54CE3D2CB}"/>
              </a:ext>
            </a:extLst>
          </p:cNvPr>
          <p:cNvSpPr txBox="1"/>
          <p:nvPr/>
        </p:nvSpPr>
        <p:spPr>
          <a:xfrm>
            <a:off x="9123877" y="2725888"/>
            <a:ext cx="147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category_id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A21602-BF32-4603-87B1-24EE659900ED}"/>
              </a:ext>
            </a:extLst>
          </p:cNvPr>
          <p:cNvSpPr txBox="1"/>
          <p:nvPr/>
        </p:nvSpPr>
        <p:spPr>
          <a:xfrm>
            <a:off x="8754738" y="2387494"/>
            <a:ext cx="147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Created_at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0E29A9-6364-4AD5-AECE-D7EA64C86EB1}"/>
              </a:ext>
            </a:extLst>
          </p:cNvPr>
          <p:cNvSpPr txBox="1"/>
          <p:nvPr/>
        </p:nvSpPr>
        <p:spPr>
          <a:xfrm>
            <a:off x="8693980" y="3188271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52C1AC-7322-4172-B2E8-7E7267BB23AF}"/>
              </a:ext>
            </a:extLst>
          </p:cNvPr>
          <p:cNvSpPr txBox="1"/>
          <p:nvPr/>
        </p:nvSpPr>
        <p:spPr>
          <a:xfrm>
            <a:off x="8112267" y="2023622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481160-DAB7-417E-9953-B26E8AD707EA}"/>
              </a:ext>
            </a:extLst>
          </p:cNvPr>
          <p:cNvSpPr txBox="1"/>
          <p:nvPr/>
        </p:nvSpPr>
        <p:spPr>
          <a:xfrm>
            <a:off x="8773516" y="3891586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CA549-4AAD-4B21-BEC1-5F8FD9716363}"/>
              </a:ext>
            </a:extLst>
          </p:cNvPr>
          <p:cNvSpPr txBox="1"/>
          <p:nvPr/>
        </p:nvSpPr>
        <p:spPr>
          <a:xfrm>
            <a:off x="8773516" y="4345571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8B5398-372C-440F-B0F7-572B05BFD6C5}"/>
              </a:ext>
            </a:extLst>
          </p:cNvPr>
          <p:cNvSpPr txBox="1"/>
          <p:nvPr/>
        </p:nvSpPr>
        <p:spPr>
          <a:xfrm>
            <a:off x="8753787" y="4753998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1E97A1-AC6C-4001-9BFF-6188F4B5EDFA}"/>
              </a:ext>
            </a:extLst>
          </p:cNvPr>
          <p:cNvSpPr txBox="1"/>
          <p:nvPr/>
        </p:nvSpPr>
        <p:spPr>
          <a:xfrm>
            <a:off x="8899947" y="5162425"/>
            <a:ext cx="1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dislikes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012F06-258F-4CA5-BECA-B76F8741F6B6}"/>
              </a:ext>
            </a:extLst>
          </p:cNvPr>
          <p:cNvSpPr txBox="1"/>
          <p:nvPr/>
        </p:nvSpPr>
        <p:spPr>
          <a:xfrm>
            <a:off x="8960439" y="5531757"/>
            <a:ext cx="13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52A5C-6C68-4758-BB47-C2CC1FB8DB1F}"/>
              </a:ext>
            </a:extLst>
          </p:cNvPr>
          <p:cNvSpPr txBox="1"/>
          <p:nvPr/>
        </p:nvSpPr>
        <p:spPr>
          <a:xfrm>
            <a:off x="8899946" y="6030321"/>
            <a:ext cx="141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Updated_at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95833F-BBD5-451C-9536-6FFCC6EE6CD5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>
            <a:off x="6215270" y="5267912"/>
            <a:ext cx="2684676" cy="947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4D16AFE-3C41-4211-A962-C97ADE4BB59D}"/>
                  </a:ext>
                </a:extLst>
              </p14:cNvPr>
              <p14:cNvContentPartPr/>
              <p14:nvPr/>
            </p14:nvContentPartPr>
            <p14:xfrm>
              <a:off x="8616157" y="3074202"/>
              <a:ext cx="873000" cy="1179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4D16AFE-3C41-4211-A962-C97ADE4BB5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517" y="3065562"/>
                <a:ext cx="890640" cy="1197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CDC6E7-5DE9-45C5-B879-F97200361A5B}"/>
              </a:ext>
            </a:extLst>
          </p:cNvPr>
          <p:cNvCxnSpPr/>
          <p:nvPr/>
        </p:nvCxnSpPr>
        <p:spPr>
          <a:xfrm>
            <a:off x="9700591" y="3581400"/>
            <a:ext cx="532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E29BAD-0B0E-4872-ACF0-8B69E637C1D2}"/>
              </a:ext>
            </a:extLst>
          </p:cNvPr>
          <p:cNvSpPr txBox="1"/>
          <p:nvPr/>
        </p:nvSpPr>
        <p:spPr>
          <a:xfrm>
            <a:off x="10259900" y="3378957"/>
            <a:ext cx="10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column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7E03A93-CA81-4457-977A-867147008937}"/>
              </a:ext>
            </a:extLst>
          </p:cNvPr>
          <p:cNvCxnSpPr>
            <a:cxnSpLocks/>
          </p:cNvCxnSpPr>
          <p:nvPr/>
        </p:nvCxnSpPr>
        <p:spPr>
          <a:xfrm>
            <a:off x="2886197" y="1814860"/>
            <a:ext cx="1863052" cy="523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A047AB-E5F7-4B17-B002-9EB349D7DD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13262" y="5267912"/>
            <a:ext cx="1671990" cy="176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A9ED43B-FFBD-49EA-ACCA-4B1C7B119BAE}"/>
              </a:ext>
            </a:extLst>
          </p:cNvPr>
          <p:cNvSpPr txBox="1"/>
          <p:nvPr/>
        </p:nvSpPr>
        <p:spPr>
          <a:xfrm>
            <a:off x="313982" y="2048315"/>
            <a:ext cx="262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analyst_challenge_data_meta.csv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C594C-5358-4F12-BF2D-A5E120E959AC}"/>
              </a:ext>
            </a:extLst>
          </p:cNvPr>
          <p:cNvSpPr txBox="1"/>
          <p:nvPr/>
        </p:nvSpPr>
        <p:spPr>
          <a:xfrm>
            <a:off x="394519" y="5830077"/>
            <a:ext cx="282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analyst_challenge_data_history.csv</a:t>
            </a:r>
          </a:p>
        </p:txBody>
      </p:sp>
    </p:spTree>
    <p:extLst>
      <p:ext uri="{BB962C8B-B14F-4D97-AF65-F5344CB8AC3E}">
        <p14:creationId xmlns:p14="http://schemas.microsoft.com/office/powerpoint/2010/main" val="9793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F9F7-CDF0-4A6F-ACF0-CEB13351704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/>
              <a:t>Insight 1 : Total number of views accrued within each category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102A6-BD3F-4CE2-A387-949C7B1C0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344" y="1972468"/>
            <a:ext cx="7914846" cy="1598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5BC6-E61C-47F9-91C3-AFF71EE0F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88" y="4091934"/>
            <a:ext cx="3189179" cy="11994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921284-6C76-4AFA-A6F7-629919A3387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80767" y="4165601"/>
            <a:ext cx="1794090" cy="526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5FAD51-41CD-476C-B70B-76132861BE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0767" y="4691669"/>
            <a:ext cx="1794090" cy="359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631C0-380E-468A-9B18-0D1D5318209C}"/>
              </a:ext>
            </a:extLst>
          </p:cNvPr>
          <p:cNvSpPr txBox="1"/>
          <p:nvPr/>
        </p:nvSpPr>
        <p:spPr>
          <a:xfrm>
            <a:off x="7712765" y="3988904"/>
            <a:ext cx="2173357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Category 10(music) fetches over 5.4 billion views</a:t>
            </a:r>
          </a:p>
          <a:p>
            <a:endParaRPr lang="en-US" sz="1600" dirty="0"/>
          </a:p>
          <a:p>
            <a:r>
              <a:rPr lang="en-US" sz="1600" dirty="0"/>
              <a:t>Category 20(games) fetches the most – over 6.8 billion views</a:t>
            </a:r>
          </a:p>
        </p:txBody>
      </p:sp>
    </p:spTree>
    <p:extLst>
      <p:ext uri="{BB962C8B-B14F-4D97-AF65-F5344CB8AC3E}">
        <p14:creationId xmlns:p14="http://schemas.microsoft.com/office/powerpoint/2010/main" val="348209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3B7854-2C91-45CD-A0ED-E90FD76F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dirty="0"/>
              <a:t>Insight 2 : Graph of daily views for an average video(within each category)</a:t>
            </a:r>
            <a:br>
              <a:rPr lang="en-US" sz="2800" dirty="0"/>
            </a:br>
            <a:r>
              <a:rPr lang="en-US" sz="1800" dirty="0"/>
              <a:t>note: refer to pex_case.py file for the related SQL query and subsequent conversion to two different .csv files(music &amp; gaming)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EDCDD-73CE-4C1D-88CB-68B3AC86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5" y="2220864"/>
            <a:ext cx="4740948" cy="1832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F3F72-A8E4-4826-AFD2-CF50AE34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08" y="2217235"/>
            <a:ext cx="4585835" cy="18903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F5CCEE-9E3F-4D30-B3C1-A97BEE194DB5}"/>
              </a:ext>
            </a:extLst>
          </p:cNvPr>
          <p:cNvCxnSpPr/>
          <p:nvPr/>
        </p:nvCxnSpPr>
        <p:spPr>
          <a:xfrm>
            <a:off x="6096000" y="1857829"/>
            <a:ext cx="0" cy="473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6F76962-790F-4304-BCB6-6A689552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97" y="4398403"/>
            <a:ext cx="5583455" cy="2191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BC69E8-9F6B-4E48-A2DC-66E6B36B3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52" y="4398403"/>
            <a:ext cx="5291345" cy="225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C71155-965A-43E4-AE5E-B1A66DDEA22F}"/>
              </a:ext>
            </a:extLst>
          </p:cNvPr>
          <p:cNvSpPr txBox="1"/>
          <p:nvPr/>
        </p:nvSpPr>
        <p:spPr>
          <a:xfrm>
            <a:off x="1974574" y="1857829"/>
            <a:ext cx="23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10: Music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54A71-A8C0-4BC5-AD53-E5FC34F50C25}"/>
              </a:ext>
            </a:extLst>
          </p:cNvPr>
          <p:cNvSpPr txBox="1"/>
          <p:nvPr/>
        </p:nvSpPr>
        <p:spPr>
          <a:xfrm>
            <a:off x="8078486" y="1847966"/>
            <a:ext cx="23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20: Gaming</a:t>
            </a:r>
          </a:p>
        </p:txBody>
      </p:sp>
    </p:spTree>
    <p:extLst>
      <p:ext uri="{BB962C8B-B14F-4D97-AF65-F5344CB8AC3E}">
        <p14:creationId xmlns:p14="http://schemas.microsoft.com/office/powerpoint/2010/main" val="4339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F1A052-6DE2-41A7-987F-AC3CF94C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/>
              <a:t>Insight 3 : Number of videos within each category with &lt;1k, 1k-10k, 10k-100k, 100k-1m, 1m+ views</a:t>
            </a:r>
            <a:br>
              <a:rPr lang="en-US" sz="2800" dirty="0"/>
            </a:br>
            <a:r>
              <a:rPr lang="en-US" sz="2000" dirty="0"/>
              <a:t>note: Refer to pex_case.sql for the related query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9F0A6C-CA11-46DB-B90B-B0FD73F4F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88001"/>
              </p:ext>
            </p:extLst>
          </p:nvPr>
        </p:nvGraphicFramePr>
        <p:xfrm>
          <a:off x="4874424" y="2157233"/>
          <a:ext cx="20673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62">
                  <a:extLst>
                    <a:ext uri="{9D8B030D-6E8A-4147-A177-3AD203B41FA5}">
                      <a16:colId xmlns:a16="http://schemas.microsoft.com/office/drawing/2014/main" val="85139605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2470935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of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4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1k-10k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4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10k-100k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1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100k-1m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03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14640B-5C0E-4CA3-80B6-9B2C326B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29" y="4808403"/>
            <a:ext cx="2837208" cy="1830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DD5EC-4AC6-4AAC-A4FF-CC3262E4A410}"/>
              </a:ext>
            </a:extLst>
          </p:cNvPr>
          <p:cNvSpPr txBox="1"/>
          <p:nvPr/>
        </p:nvSpPr>
        <p:spPr>
          <a:xfrm>
            <a:off x="212037" y="5539161"/>
            <a:ext cx="23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10: Music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78364-21B9-499C-9B10-4499C5B15728}"/>
              </a:ext>
            </a:extLst>
          </p:cNvPr>
          <p:cNvSpPr txBox="1"/>
          <p:nvPr/>
        </p:nvSpPr>
        <p:spPr>
          <a:xfrm>
            <a:off x="9886125" y="5492365"/>
            <a:ext cx="23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20: Gaming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D049-108B-42C0-8E38-8DB9E563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64" y="4808403"/>
            <a:ext cx="3036980" cy="1737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5FF440-B0CA-47C7-9036-BFCE0629769E}"/>
              </a:ext>
            </a:extLst>
          </p:cNvPr>
          <p:cNvCxnSpPr>
            <a:cxnSpLocks/>
          </p:cNvCxnSpPr>
          <p:nvPr/>
        </p:nvCxnSpPr>
        <p:spPr>
          <a:xfrm flipH="1" flipV="1">
            <a:off x="7063410" y="3285898"/>
            <a:ext cx="1987825" cy="1437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AFD75-D366-4B8E-A59C-30756BFB1258}"/>
              </a:ext>
            </a:extLst>
          </p:cNvPr>
          <p:cNvCxnSpPr>
            <a:cxnSpLocks/>
          </p:cNvCxnSpPr>
          <p:nvPr/>
        </p:nvCxnSpPr>
        <p:spPr>
          <a:xfrm flipV="1">
            <a:off x="2688379" y="3429000"/>
            <a:ext cx="2064400" cy="1222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B298D5-C917-41B7-BD9B-6A5017BBC387}"/>
              </a:ext>
            </a:extLst>
          </p:cNvPr>
          <p:cNvSpPr txBox="1"/>
          <p:nvPr/>
        </p:nvSpPr>
        <p:spPr>
          <a:xfrm>
            <a:off x="4874424" y="1765023"/>
            <a:ext cx="23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Bracket look-up table</a:t>
            </a:r>
          </a:p>
        </p:txBody>
      </p:sp>
    </p:spTree>
    <p:extLst>
      <p:ext uri="{BB962C8B-B14F-4D97-AF65-F5344CB8AC3E}">
        <p14:creationId xmlns:p14="http://schemas.microsoft.com/office/powerpoint/2010/main" val="168810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1">
            <a:extLst>
              <a:ext uri="{FF2B5EF4-FFF2-40B4-BE49-F238E27FC236}">
                <a16:creationId xmlns:a16="http://schemas.microsoft.com/office/drawing/2014/main" id="{217BE31F-A129-45DD-8071-A63EC47D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A163AC-F477-454A-9FB4-81324C00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09D7097-03A6-4239-A2E0-784E82C2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13887E5-2F5F-4C9D-92F5-F80D937A8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57A4F98D-BAD2-4F7F-93D3-FD86C479A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BA2120E-6E1E-4A2B-9CD8-94C39AD80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264DA4AC-C3A7-46CE-96BA-018B8FCFE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A73A5202-BD67-46B2-9FAB-C1B28AB4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01E70EE5-EE26-44BD-A18E-777A1A3D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504A980C-59CB-46F2-A571-87612CDD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53B73E-7D3C-4184-87FD-295B6B34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EF8F173-9834-4DD9-B995-3F8DAAAE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8A9567B5-6E50-4B28-8AC5-CDC159A89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F98F9214-A978-485D-814B-5FE3EC57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80A8AB3C-056D-4907-ACF6-ABD5BA90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CF51BEC3-1414-4B86-B1E1-0051FF181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F69D94F0-358D-4931-B5CA-5A223180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5CFB12DB-F2CC-466C-828B-009EA7B5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3D8F6E9-0540-4297-A310-D7C9FA65A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077E47D8-A4D7-46C2-9EF0-AF1C777C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F1D21ED2-F5A9-4411-934F-B972429F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E2EDE38A-AE13-4408-9B8B-EE6F62C91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3630CEB6-A7D8-45A1-AC44-147C2AF13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118EC2-A2C7-4CDB-887C-21E0B0C43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D642C1-20ED-4515-B19F-47B6CC834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Isosceles Triangle 22">
              <a:extLst>
                <a:ext uri="{FF2B5EF4-FFF2-40B4-BE49-F238E27FC236}">
                  <a16:creationId xmlns:a16="http://schemas.microsoft.com/office/drawing/2014/main" id="{0E5C6FE8-B8C9-4163-830B-3F8E408E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3A09EDA-AF27-4D31-8A57-4407E0574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E016146-9F6C-4E14-9F64-5A2A31C5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 4(addl.): sentiment_ratio – likes/dislikes</a:t>
            </a:r>
            <a:b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note: refer to pex_case.sql for the related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82933-6DD4-4064-9F11-A0D6745A8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" r="1" b="1"/>
          <a:stretch/>
        </p:blipFill>
        <p:spPr>
          <a:xfrm>
            <a:off x="5115908" y="804037"/>
            <a:ext cx="6274561" cy="2270468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2DB52-C346-4B59-A6CE-02C3C9B8D3FB}"/>
              </a:ext>
            </a:extLst>
          </p:cNvPr>
          <p:cNvSpPr txBox="1"/>
          <p:nvPr/>
        </p:nvSpPr>
        <p:spPr>
          <a:xfrm>
            <a:off x="5093425" y="3184042"/>
            <a:ext cx="6281873" cy="3428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ratio of likes to dislikes is a key KPI in determining the general viewer sentiment towards the content(music/gaming).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Grouping this w.r.t different categories adds more depth to the insights.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Sentiment_ratio alone isn't enough to assess the performance of a video  because a video might barely have 300 views and still have a sentiment ratio of for instance 10(10 likes to 1 dislike).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I grouped the sentiment_ratio w.r.t each Bracket that we created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BFA64-1A8E-4534-896F-53E36E98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974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/>
              <a:t>Insight 5 :</a:t>
            </a:r>
            <a:r>
              <a:rPr lang="en-US" sz="2000" b="1" dirty="0"/>
              <a:t>User_Engagement</a:t>
            </a:r>
            <a:r>
              <a:rPr lang="en-US" sz="2000" dirty="0"/>
              <a:t>: Monitoring the volume of ‘comments’ alongside sentiment_ratio. </a:t>
            </a:r>
            <a:br>
              <a:rPr lang="en-US" sz="2000" dirty="0"/>
            </a:br>
            <a:r>
              <a:rPr lang="en-US" sz="2000" dirty="0"/>
              <a:t>                    </a:t>
            </a:r>
            <a:r>
              <a:rPr lang="en-US" sz="1600" dirty="0"/>
              <a:t>Note: Refer to pex_case.sql for the related query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AB9C8-779A-47ED-910F-8D9E6EABFC7A}"/>
              </a:ext>
            </a:extLst>
          </p:cNvPr>
          <p:cNvSpPr txBox="1"/>
          <p:nvPr/>
        </p:nvSpPr>
        <p:spPr>
          <a:xfrm>
            <a:off x="838200" y="2107096"/>
            <a:ext cx="361453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Preliminary observation: </a:t>
            </a:r>
          </a:p>
          <a:p>
            <a:pPr algn="ctr"/>
            <a:r>
              <a:rPr lang="en-US" sz="1400" dirty="0"/>
              <a:t>Gaming(40 million+) generates more user engagement</a:t>
            </a:r>
          </a:p>
          <a:p>
            <a:pPr algn="ctr"/>
            <a:r>
              <a:rPr lang="en-US" sz="1400" dirty="0"/>
              <a:t>  than it's other counterpart - Music(23 million+)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F30F9-55D0-41F9-B0A4-F6FC3490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0" y="4000832"/>
            <a:ext cx="3797990" cy="107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9F0BF-308C-46C0-BD91-17BA26B143E5}"/>
              </a:ext>
            </a:extLst>
          </p:cNvPr>
          <p:cNvSpPr txBox="1"/>
          <p:nvPr/>
        </p:nvSpPr>
        <p:spPr>
          <a:xfrm>
            <a:off x="6586331" y="2107096"/>
            <a:ext cx="476747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Some videos have no user engagements(characterized by NULL values). A closer look at these videos revealed that many are either taken off/not available or were live streams that have now went offline. Hence, no user engagement.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61BDA-C464-4A00-B271-B083FD54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87" y="4283766"/>
            <a:ext cx="4514850" cy="11213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A64619-8321-445A-8029-878236EB5BC5}"/>
                  </a:ext>
                </a:extLst>
              </p14:cNvPr>
              <p14:cNvContentPartPr/>
              <p14:nvPr/>
            </p14:nvContentPartPr>
            <p14:xfrm>
              <a:off x="-15923" y="945882"/>
              <a:ext cx="16200" cy="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A64619-8321-445A-8029-878236EB5B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3563" y="927882"/>
                <a:ext cx="51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46025A-C466-42F7-9949-59917D5095CF}"/>
                  </a:ext>
                </a:extLst>
              </p14:cNvPr>
              <p14:cNvContentPartPr/>
              <p14:nvPr/>
            </p14:nvContentPartPr>
            <p14:xfrm>
              <a:off x="9729637" y="4505202"/>
              <a:ext cx="570240" cy="46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46025A-C466-42F7-9949-59917D5095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1637" y="4487202"/>
                <a:ext cx="6058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235321-1425-46E9-A3D6-F10689A4E343}"/>
                  </a:ext>
                </a:extLst>
              </p14:cNvPr>
              <p14:cNvContentPartPr/>
              <p14:nvPr/>
            </p14:nvContentPartPr>
            <p14:xfrm>
              <a:off x="6535717" y="4399002"/>
              <a:ext cx="1085040" cy="35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235321-1425-46E9-A3D6-F10689A4E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8077" y="4381002"/>
                <a:ext cx="1120680" cy="39492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5794E8A-27E9-4B50-9B95-CDD07CBB7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3939" y="5242105"/>
            <a:ext cx="3933825" cy="13049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242-ECF5-4F1A-A5AD-B2858C2378D6}"/>
              </a:ext>
            </a:extLst>
          </p:cNvPr>
          <p:cNvCxnSpPr>
            <a:cxnSpLocks/>
          </p:cNvCxnSpPr>
          <p:nvPr/>
        </p:nvCxnSpPr>
        <p:spPr>
          <a:xfrm flipH="1">
            <a:off x="4452730" y="4578642"/>
            <a:ext cx="2082987" cy="1047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6A46E9F-4B91-4DCF-B73E-FA41676EFE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66335" y="5626566"/>
            <a:ext cx="3312421" cy="11753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01206-F2F1-4D95-B7D1-B6B64117637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37764" y="5894568"/>
            <a:ext cx="1628571" cy="375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3201-4E93-4216-9274-BF4DC4F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Deliverables(submitted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3096-5B68-4BB5-A250-D1C56DCDB9F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PPT - Technical Challenge – YouTube video analytics.pptx</a:t>
            </a:r>
          </a:p>
          <a:p>
            <a:r>
              <a:rPr lang="en-US" dirty="0"/>
              <a:t>SQL file – pex_case.sql </a:t>
            </a:r>
          </a:p>
          <a:p>
            <a:r>
              <a:rPr lang="en-US" dirty="0"/>
              <a:t>Python file – pex_case.py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Additional: </a:t>
            </a:r>
          </a:p>
          <a:p>
            <a:r>
              <a:rPr lang="en-US" dirty="0"/>
              <a:t>GitHub repository containing all the project related files(repository containing databases, csv files, and other intermediary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Pex Technical Challenge – YouTube video analytics </vt:lpstr>
      <vt:lpstr>Quick run-through of the process! </vt:lpstr>
      <vt:lpstr>Insight 1 : Total number of views accrued within each category </vt:lpstr>
      <vt:lpstr>Insight 2 : Graph of daily views for an average video(within each category) note: refer to pex_case.py file for the related SQL query and subsequent conversion to two different .csv files(music &amp; gaming)</vt:lpstr>
      <vt:lpstr>Insight 3 : Number of videos within each category with &lt;1k, 1k-10k, 10k-100k, 100k-1m, 1m+ views note: Refer to pex_case.sql for the related query</vt:lpstr>
      <vt:lpstr>Insight 4(addl.): sentiment_ratio – likes/dislikes note: refer to pex_case.sql for the related query</vt:lpstr>
      <vt:lpstr>Insight 5 :User_Engagement: Monitoring the volume of ‘comments’ alongside sentiment_ratio.                      Note: Refer to pex_case.sql for the related query </vt:lpstr>
      <vt:lpstr>Deliverables(submitted files)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– YouTube video analytics</dc:title>
  <dc:creator>Mishra, Rachit</dc:creator>
  <cp:lastModifiedBy>Mishra, Rachit</cp:lastModifiedBy>
  <cp:revision>15</cp:revision>
  <dcterms:created xsi:type="dcterms:W3CDTF">2018-11-21T11:29:42Z</dcterms:created>
  <dcterms:modified xsi:type="dcterms:W3CDTF">2018-11-21T12:50:42Z</dcterms:modified>
</cp:coreProperties>
</file>