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64B0"/>
    <a:srgbClr val="EDE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6" autoAdjust="0"/>
    <p:restoredTop sz="94660"/>
  </p:normalViewPr>
  <p:slideViewPr>
    <p:cSldViewPr snapToGrid="0">
      <p:cViewPr varScale="1">
        <p:scale>
          <a:sx n="77" d="100"/>
          <a:sy n="77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46E1-4E82-496C-A504-B4DDC5308AA9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5FD9-DCFE-4434-934E-58C97DEA3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0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46E1-4E82-496C-A504-B4DDC5308AA9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5FD9-DCFE-4434-934E-58C97DEA3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6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46E1-4E82-496C-A504-B4DDC5308AA9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5FD9-DCFE-4434-934E-58C97DEA3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89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46E1-4E82-496C-A504-B4DDC5308AA9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5FD9-DCFE-4434-934E-58C97DEA3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37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46E1-4E82-496C-A504-B4DDC5308AA9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5FD9-DCFE-4434-934E-58C97DEA3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6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46E1-4E82-496C-A504-B4DDC5308AA9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5FD9-DCFE-4434-934E-58C97DEA3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50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46E1-4E82-496C-A504-B4DDC5308AA9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5FD9-DCFE-4434-934E-58C97DEA3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4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46E1-4E82-496C-A504-B4DDC5308AA9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5FD9-DCFE-4434-934E-58C97DEA3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4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46E1-4E82-496C-A504-B4DDC5308AA9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5FD9-DCFE-4434-934E-58C97DEA3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98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46E1-4E82-496C-A504-B4DDC5308AA9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5FD9-DCFE-4434-934E-58C97DEA3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8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46E1-4E82-496C-A504-B4DDC5308AA9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5FD9-DCFE-4434-934E-58C97DEA3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6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46E1-4E82-496C-A504-B4DDC5308AA9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5FD9-DCFE-4434-934E-58C97DEA3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9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46E1-4E82-496C-A504-B4DDC5308AA9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5FD9-DCFE-4434-934E-58C97DEA3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68546E1-4E82-496C-A504-B4DDC5308AA9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FA25FD9-DCFE-4434-934E-58C97DEA3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68546E1-4E82-496C-A504-B4DDC5308AA9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FA25FD9-DCFE-4434-934E-58C97DEA3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833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85A72D24-CB6F-4425-A38F-A583D9FC46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18142" b="19497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2" name="Freeform 6">
            <a:extLst>
              <a:ext uri="{FF2B5EF4-FFF2-40B4-BE49-F238E27FC236}">
                <a16:creationId xmlns:a16="http://schemas.microsoft.com/office/drawing/2014/main" id="{50C06FCE-B328-498C-BF62-4DC5DD60FE8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06897" y="29356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5CCE48-4E39-4414-8F77-7319DB74B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3467" y="3251199"/>
            <a:ext cx="5706533" cy="1947929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000" dirty="0">
                <a:latin typeface="+mn-lt"/>
              </a:rPr>
              <a:t>GitHub Users Distance</a:t>
            </a:r>
            <a:br>
              <a:rPr lang="en-US" sz="3100" dirty="0"/>
            </a:br>
            <a:br>
              <a:rPr lang="en-US" sz="3100" dirty="0"/>
            </a:br>
            <a:r>
              <a:rPr lang="en-US" sz="3100" dirty="0"/>
              <a:t>				</a:t>
            </a:r>
            <a:r>
              <a:rPr lang="sr-Latn-RS" sz="3100" dirty="0"/>
              <a:t>														</a:t>
            </a:r>
            <a:r>
              <a:rPr lang="en-US" sz="3100" dirty="0">
                <a:latin typeface="+mn-lt"/>
              </a:rPr>
              <a:t>Tamara Kati</a:t>
            </a:r>
            <a:r>
              <a:rPr lang="sr-Latn-RS" sz="3100" dirty="0">
                <a:latin typeface="+mn-lt"/>
              </a:rPr>
              <a:t>ć</a:t>
            </a:r>
            <a:endParaRPr lang="en-US" sz="3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0112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F0C3-EDF1-46AD-9FA0-DDA1A714D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250521"/>
            <a:ext cx="10571998" cy="1167117"/>
          </a:xfrm>
        </p:spPr>
        <p:txBody>
          <a:bodyPr>
            <a:normAutofit/>
          </a:bodyPr>
          <a:lstStyle/>
          <a:p>
            <a:r>
              <a:rPr lang="en-US" sz="4400" dirty="0" err="1"/>
              <a:t>Cilj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5C00C-7684-45CC-B563-19357FBAC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625" y="2017094"/>
            <a:ext cx="11081373" cy="4590385"/>
          </a:xfrm>
        </p:spPr>
        <p:txBody>
          <a:bodyPr>
            <a:normAutofit/>
          </a:bodyPr>
          <a:lstStyle/>
          <a:p>
            <a:r>
              <a:rPr lang="en-US" sz="2000" dirty="0"/>
              <a:t>Na</a:t>
            </a:r>
            <a:r>
              <a:rPr lang="sr-Latn-RS" sz="2000" dirty="0"/>
              <a:t>ći najkraći put između dva korisnika analizom</a:t>
            </a:r>
            <a:r>
              <a:rPr lang="en-US" sz="2000" dirty="0"/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8664B0"/>
                </a:solidFill>
              </a:rPr>
              <a:t>followers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8664B0"/>
                </a:solidFill>
              </a:rPr>
              <a:t>	following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8664B0"/>
                </a:solidFill>
              </a:rPr>
              <a:t>	members</a:t>
            </a:r>
            <a:endParaRPr lang="sr-Latn-RS" dirty="0">
              <a:solidFill>
                <a:srgbClr val="8664B0"/>
              </a:solidFill>
            </a:endParaRPr>
          </a:p>
          <a:p>
            <a:r>
              <a:rPr lang="en-US" sz="2000" dirty="0" err="1"/>
              <a:t>Prikazati</a:t>
            </a:r>
            <a:r>
              <a:rPr lang="en-US" sz="2000" dirty="0"/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10 </a:t>
            </a:r>
            <a:r>
              <a:rPr lang="en-US" sz="1800" dirty="0" err="1"/>
              <a:t>korisnika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</a:t>
            </a:r>
            <a:r>
              <a:rPr lang="en-US" sz="1800" dirty="0" err="1"/>
              <a:t>najvi</a:t>
            </a:r>
            <a:r>
              <a:rPr lang="sr-Latn-RS" sz="1800" dirty="0"/>
              <a:t>š</a:t>
            </a:r>
            <a:r>
              <a:rPr lang="en-US" sz="1800" dirty="0"/>
              <a:t>e </a:t>
            </a:r>
            <a:r>
              <a:rPr lang="en-US" sz="1800" dirty="0" err="1"/>
              <a:t>pratilaca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10 </a:t>
            </a:r>
            <a:r>
              <a:rPr lang="en-US" sz="1800" dirty="0" err="1"/>
              <a:t>korisnika</a:t>
            </a:r>
            <a:r>
              <a:rPr lang="en-US" sz="1800" dirty="0"/>
              <a:t> </a:t>
            </a:r>
            <a:r>
              <a:rPr lang="en-US" sz="1800" dirty="0" err="1"/>
              <a:t>koji</a:t>
            </a:r>
            <a:r>
              <a:rPr lang="en-US" sz="1800" dirty="0"/>
              <a:t> </a:t>
            </a:r>
            <a:r>
              <a:rPr lang="en-US" sz="1800" dirty="0" err="1"/>
              <a:t>najvi</a:t>
            </a:r>
            <a:r>
              <a:rPr lang="sr-Latn-RS" sz="1800" dirty="0"/>
              <a:t>še prate druge korisnike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sr-Latn-RS" sz="1800" dirty="0"/>
              <a:t>10 projekata sa najviše članova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sr-Latn-RS" sz="1800" dirty="0"/>
              <a:t>Korisnike zadatog projekta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sr-Latn-RS" sz="1800" dirty="0"/>
              <a:t>Grafički prikaz zadatog projekta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61899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36C6-2318-44E1-95A0-255FF5A89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z="4400"/>
              <a:t>Skup podataka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83E7A-A35A-4CA3-9301-401E62B78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54" y="1866378"/>
            <a:ext cx="11160344" cy="2329841"/>
          </a:xfrm>
        </p:spPr>
        <p:txBody>
          <a:bodyPr>
            <a:normAutofit/>
          </a:bodyPr>
          <a:lstStyle/>
          <a:p>
            <a:r>
              <a:rPr lang="en-US" sz="2000" b="1" dirty="0"/>
              <a:t>15 000 000</a:t>
            </a:r>
            <a:r>
              <a:rPr lang="sr-Latn-RS" sz="2000" b="1" dirty="0"/>
              <a:t> </a:t>
            </a:r>
            <a:r>
              <a:rPr lang="sr-Latn-RS" sz="2000" b="1" i="1" dirty="0"/>
              <a:t>events</a:t>
            </a:r>
            <a:r>
              <a:rPr lang="sr-Latn-RS" sz="2000" b="1" dirty="0"/>
              <a:t> </a:t>
            </a:r>
            <a:r>
              <a:rPr lang="sr-Latn-RS" sz="2000" dirty="0"/>
              <a:t>(period </a:t>
            </a:r>
            <a:r>
              <a:rPr lang="en-US" sz="2000" dirty="0"/>
              <a:t>2011</a:t>
            </a:r>
            <a:r>
              <a:rPr lang="sr-Latn-RS" sz="2000" dirty="0"/>
              <a:t> – 201</a:t>
            </a:r>
            <a:r>
              <a:rPr lang="en-US" sz="2000" dirty="0"/>
              <a:t>8</a:t>
            </a:r>
            <a:r>
              <a:rPr lang="sr-Latn-RS" sz="2000" dirty="0"/>
              <a:t>.) </a:t>
            </a:r>
            <a:endParaRPr lang="en-US" sz="2000" dirty="0"/>
          </a:p>
          <a:p>
            <a:r>
              <a:rPr lang="sr-Latn-RS" sz="2000" dirty="0"/>
              <a:t>Google BigQuery – GitHub Archive projekat (od 2012, oko 30M događaja mesečno)</a:t>
            </a:r>
          </a:p>
          <a:p>
            <a:r>
              <a:rPr lang="en-US" sz="2000" dirty="0" err="1"/>
              <a:t>Kolone</a:t>
            </a:r>
            <a:r>
              <a:rPr lang="en-US" sz="2000" dirty="0"/>
              <a:t>: </a:t>
            </a:r>
            <a:r>
              <a:rPr lang="sr-Latn-RS" sz="2000" b="1" i="1" dirty="0">
                <a:solidFill>
                  <a:srgbClr val="8664B0"/>
                </a:solidFill>
              </a:rPr>
              <a:t>t</a:t>
            </a:r>
            <a:r>
              <a:rPr lang="en-US" sz="2000" b="1" i="1" dirty="0" err="1">
                <a:solidFill>
                  <a:srgbClr val="8664B0"/>
                </a:solidFill>
              </a:rPr>
              <a:t>ype</a:t>
            </a:r>
            <a:r>
              <a:rPr lang="en-US" sz="2000" b="1" i="1" dirty="0">
                <a:solidFill>
                  <a:srgbClr val="8664B0"/>
                </a:solidFill>
              </a:rPr>
              <a:t>, payload, </a:t>
            </a:r>
            <a:r>
              <a:rPr lang="en-US" sz="2000" b="1" i="1" dirty="0" err="1">
                <a:solidFill>
                  <a:srgbClr val="8664B0"/>
                </a:solidFill>
              </a:rPr>
              <a:t>actor_login</a:t>
            </a:r>
            <a:r>
              <a:rPr lang="en-US" sz="2000" b="1" i="1" dirty="0">
                <a:solidFill>
                  <a:srgbClr val="8664B0"/>
                </a:solidFill>
              </a:rPr>
              <a:t>, </a:t>
            </a:r>
            <a:r>
              <a:rPr lang="en-US" sz="2000" b="1" i="1" dirty="0" err="1">
                <a:solidFill>
                  <a:srgbClr val="8664B0"/>
                </a:solidFill>
              </a:rPr>
              <a:t>repo_url</a:t>
            </a:r>
            <a:endParaRPr lang="sr-Latn-RS" sz="2000" b="1" i="1" dirty="0">
              <a:solidFill>
                <a:srgbClr val="8664B0"/>
              </a:solidFill>
            </a:endParaRPr>
          </a:p>
          <a:p>
            <a:r>
              <a:rPr lang="en-US" sz="2000" i="1" dirty="0"/>
              <a:t>Event</a:t>
            </a:r>
            <a:r>
              <a:rPr lang="sr-Latn-RS" sz="2000" i="1" dirty="0"/>
              <a:t>s</a:t>
            </a:r>
            <a:r>
              <a:rPr lang="en-US" sz="2000" dirty="0"/>
              <a:t>: </a:t>
            </a:r>
            <a:r>
              <a:rPr lang="en-US" sz="2000" i="1" dirty="0"/>
              <a:t>Follow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i="1" dirty="0"/>
              <a:t>Member</a:t>
            </a:r>
          </a:p>
          <a:p>
            <a:r>
              <a:rPr lang="sr-Latn-RS" sz="2000" i="1" dirty="0"/>
              <a:t>Spam </a:t>
            </a:r>
            <a:r>
              <a:rPr lang="sr-Latn-RS" sz="2000" dirty="0"/>
              <a:t>podaci (šum)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844CC7-22CB-4269-8990-B79C8BCD8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422" y="3207108"/>
            <a:ext cx="7141749" cy="355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9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6810-EA31-4E81-84C2-D893F1839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4400" dirty="0"/>
              <a:t>Metodologije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BBF9-72EE-46DA-91CD-E8E203CBE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398" y="2129425"/>
            <a:ext cx="11175600" cy="4728575"/>
          </a:xfrm>
        </p:spPr>
        <p:txBody>
          <a:bodyPr>
            <a:normAutofit/>
          </a:bodyPr>
          <a:lstStyle/>
          <a:p>
            <a:r>
              <a:rPr lang="en-US" sz="2000" dirty="0" err="1"/>
              <a:t>Pretprocesiranje</a:t>
            </a:r>
            <a:r>
              <a:rPr lang="en-US" sz="2000" dirty="0"/>
              <a:t> </a:t>
            </a:r>
            <a:r>
              <a:rPr lang="en-US" sz="2000" dirty="0" err="1"/>
              <a:t>podataka</a:t>
            </a:r>
            <a:r>
              <a:rPr lang="en-US" sz="2000" dirty="0"/>
              <a:t>:</a:t>
            </a: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	- </a:t>
            </a:r>
            <a:r>
              <a:rPr lang="en-US" sz="2000" dirty="0" err="1"/>
              <a:t>ukl</a:t>
            </a:r>
            <a:r>
              <a:rPr lang="sr-Latn-RS" sz="2000" dirty="0"/>
              <a:t>oniti</a:t>
            </a:r>
            <a:r>
              <a:rPr lang="en-US" sz="2000" dirty="0"/>
              <a:t> </a:t>
            </a:r>
            <a:r>
              <a:rPr lang="sr-Latn-RS" sz="2000" dirty="0"/>
              <a:t>nepotrebne podatke</a:t>
            </a:r>
            <a:r>
              <a:rPr lang="en-US" sz="2000" dirty="0"/>
              <a:t> </a:t>
            </a:r>
            <a:r>
              <a:rPr lang="en-US" sz="2000" dirty="0" err="1"/>
              <a:t>iz</a:t>
            </a:r>
            <a:r>
              <a:rPr lang="en-US" sz="2000" dirty="0"/>
              <a:t> payload </a:t>
            </a:r>
            <a:r>
              <a:rPr lang="en-US" sz="2000" dirty="0" err="1"/>
              <a:t>kolone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chemeClr val="accent1"/>
                </a:solidFill>
              </a:rPr>
              <a:t>-</a:t>
            </a:r>
            <a:r>
              <a:rPr lang="en-US" sz="2000" dirty="0"/>
              <a:t> </a:t>
            </a:r>
            <a:r>
              <a:rPr lang="en-US" sz="2000" dirty="0" err="1"/>
              <a:t>odvojiti</a:t>
            </a:r>
            <a:r>
              <a:rPr lang="en-US" sz="2000" dirty="0"/>
              <a:t> Member </a:t>
            </a:r>
            <a:r>
              <a:rPr lang="en-US" sz="2000" dirty="0" err="1"/>
              <a:t>i</a:t>
            </a:r>
            <a:r>
              <a:rPr lang="en-US" sz="2000" dirty="0"/>
              <a:t> Follow event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chemeClr val="accent1"/>
                </a:solidFill>
              </a:rPr>
              <a:t>-</a:t>
            </a:r>
            <a:r>
              <a:rPr lang="en-US" sz="2000" dirty="0"/>
              <a:t> </a:t>
            </a:r>
            <a:r>
              <a:rPr lang="en-US" sz="2000" dirty="0" err="1"/>
              <a:t>grupisati</a:t>
            </a:r>
            <a:r>
              <a:rPr lang="en-US" sz="2000" dirty="0"/>
              <a:t> </a:t>
            </a:r>
            <a:r>
              <a:rPr lang="en-US" sz="2000" dirty="0" err="1"/>
              <a:t>sve</a:t>
            </a:r>
            <a:r>
              <a:rPr lang="en-US" sz="2000" dirty="0"/>
              <a:t> </a:t>
            </a:r>
            <a:r>
              <a:rPr lang="en-US" sz="2000" dirty="0" err="1"/>
              <a:t>veze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sr-Latn-RS" sz="2000" dirty="0"/>
              <a:t>čvorove</a:t>
            </a:r>
            <a:r>
              <a:rPr lang="en-US" sz="2000" dirty="0"/>
              <a:t> </a:t>
            </a:r>
            <a:r>
              <a:rPr lang="sr-Latn-RS" sz="2000" dirty="0"/>
              <a:t>u poseban </a:t>
            </a:r>
            <a:r>
              <a:rPr lang="en-US" sz="2000" dirty="0"/>
              <a:t>.csv </a:t>
            </a:r>
            <a:r>
              <a:rPr lang="en-US" sz="2000" dirty="0" err="1"/>
              <a:t>fajl</a:t>
            </a:r>
            <a:endParaRPr lang="sr-Latn-RS" sz="20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i="1" dirty="0"/>
              <a:t>Repo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i="1" dirty="0"/>
              <a:t>User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i="1" dirty="0"/>
              <a:t>Follow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i="1" dirty="0"/>
              <a:t>Member</a:t>
            </a:r>
            <a:endParaRPr lang="sr-Latn-RS" sz="2000" dirty="0"/>
          </a:p>
          <a:p>
            <a:pPr marL="0" indent="0">
              <a:buNone/>
            </a:pPr>
            <a:r>
              <a:rPr lang="sr-Latn-RS" sz="2000" dirty="0"/>
              <a:t>	</a:t>
            </a:r>
            <a:r>
              <a:rPr lang="en-US" sz="2000" dirty="0">
                <a:solidFill>
                  <a:schemeClr val="accent1"/>
                </a:solidFill>
              </a:rPr>
              <a:t>-</a:t>
            </a:r>
            <a:r>
              <a:rPr lang="sr-Latn-RS" sz="2000" dirty="0">
                <a:solidFill>
                  <a:schemeClr val="accent1"/>
                </a:solidFill>
              </a:rPr>
              <a:t> </a:t>
            </a:r>
            <a:r>
              <a:rPr lang="sr-Latn-RS" sz="2000" dirty="0"/>
              <a:t>pripremiti podataka za grafovsku bazu </a:t>
            </a:r>
            <a:r>
              <a:rPr lang="en-US" sz="2000" dirty="0"/>
              <a:t>(:</a:t>
            </a:r>
            <a:r>
              <a:rPr lang="sr-Latn-RS" sz="2000" dirty="0"/>
              <a:t>label, </a:t>
            </a:r>
            <a:r>
              <a:rPr lang="en-US" sz="2000" dirty="0"/>
              <a:t>:start, :end, :type</a:t>
            </a:r>
            <a:r>
              <a:rPr lang="sr-Latn-RS" sz="2000" dirty="0"/>
              <a:t>)</a:t>
            </a:r>
          </a:p>
          <a:p>
            <a:r>
              <a:rPr lang="en-US" sz="2000" dirty="0"/>
              <a:t>Kori</a:t>
            </a:r>
            <a:r>
              <a:rPr lang="sr-Latn-RS" sz="2000" dirty="0"/>
              <a:t>šćenje neke od mera centralnosti i metoda – </a:t>
            </a:r>
            <a:r>
              <a:rPr lang="sr-Latn-RS" sz="2000" dirty="0">
                <a:solidFill>
                  <a:srgbClr val="8664B0"/>
                </a:solidFill>
              </a:rPr>
              <a:t>Neo4j</a:t>
            </a:r>
            <a:r>
              <a:rPr lang="sr-Latn-RS" sz="2000" dirty="0"/>
              <a:t> </a:t>
            </a:r>
            <a:r>
              <a:rPr lang="en-US" sz="2000" dirty="0"/>
              <a:t> </a:t>
            </a:r>
            <a:endParaRPr lang="en-US" sz="2000" dirty="0">
              <a:solidFill>
                <a:srgbClr val="00C6BB"/>
              </a:solidFill>
            </a:endParaRPr>
          </a:p>
          <a:p>
            <a:pPr marL="0" indent="0">
              <a:buNone/>
            </a:pPr>
            <a:endParaRPr lang="sr-Latn-RS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87472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4C72F-0047-4E2D-AA51-51DA82156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/>
              <a:t>Users / Repos / Memberships / Follows</a:t>
            </a:r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83677A2-54A6-4157-9759-39406756C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9" y="2271559"/>
            <a:ext cx="1562719" cy="4139253"/>
          </a:xfrm>
        </p:spPr>
      </p:pic>
      <p:pic>
        <p:nvPicPr>
          <p:cNvPr id="14" name="Picture 1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B0ADCA1-93F8-40EE-AA8A-10B9CB2B8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330" y="2271558"/>
            <a:ext cx="3165987" cy="4139253"/>
          </a:xfrm>
          <a:prstGeom prst="rect">
            <a:avLst/>
          </a:prstGeom>
        </p:spPr>
      </p:pic>
      <p:pic>
        <p:nvPicPr>
          <p:cNvPr id="16" name="Picture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65701C1-87D8-4B8A-A9A6-89F0804465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091" y="2271557"/>
            <a:ext cx="3623188" cy="4139253"/>
          </a:xfrm>
          <a:prstGeom prst="rect">
            <a:avLst/>
          </a:prstGeom>
        </p:spPr>
      </p:pic>
      <p:pic>
        <p:nvPicPr>
          <p:cNvPr id="18" name="Picture 1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37C049F-E28F-4F92-9710-A38F269388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896" y="2271558"/>
            <a:ext cx="2923255" cy="413925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92AF7A4-939F-456D-A61F-DFA8A92CA387}"/>
              </a:ext>
            </a:extLst>
          </p:cNvPr>
          <p:cNvSpPr/>
          <p:nvPr/>
        </p:nvSpPr>
        <p:spPr>
          <a:xfrm>
            <a:off x="38501" y="6488668"/>
            <a:ext cx="120496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rgbClr val="8664B0"/>
                </a:solidFill>
              </a:rPr>
              <a:t>4 103 451				4 037 050 						6 591 158						3 171 914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68906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91CF38AD-64FF-4090-AFB9-CD5E95EF57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AF5260B-D54F-4AC5-B6E4-E3A5548BBD0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AF1C91E-B729-4364-ADE7-6FC9231AA94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16">
              <a:extLst>
                <a:ext uri="{FF2B5EF4-FFF2-40B4-BE49-F238E27FC236}">
                  <a16:creationId xmlns:a16="http://schemas.microsoft.com/office/drawing/2014/main" id="{4F84C4F6-2DBD-40EF-9C96-1BCF6F0D9D8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6ED2D79D-38B7-4E0B-A1E9-856CF98221A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Content Placeholder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E75A3A8-59E3-4E51-9534-2487C69D45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39" y="250521"/>
            <a:ext cx="5529100" cy="415690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8" name="Content Placeholder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47C19D3-887F-4A27-B512-9CD3307471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562" y="250521"/>
            <a:ext cx="5583890" cy="415690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8AADC8D-C95F-430C-9789-A5E839E77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103463"/>
              </p:ext>
            </p:extLst>
          </p:nvPr>
        </p:nvGraphicFramePr>
        <p:xfrm>
          <a:off x="2834319" y="4594267"/>
          <a:ext cx="8128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6026561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97460493"/>
                    </a:ext>
                  </a:extLst>
                </a:gridCol>
              </a:tblGrid>
              <a:tr h="352890">
                <a:tc>
                  <a:txBody>
                    <a:bodyPr/>
                    <a:lstStyle/>
                    <a:p>
                      <a:r>
                        <a:rPr lang="sr-Latn-RS" sz="1800" dirty="0">
                          <a:solidFill>
                            <a:srgbClr val="8664B0"/>
                          </a:solidFill>
                        </a:rPr>
                        <a:t>Jaka povezanost</a:t>
                      </a:r>
                      <a:r>
                        <a:rPr lang="en-US" sz="1800" dirty="0">
                          <a:solidFill>
                            <a:srgbClr val="8664B0"/>
                          </a:solidFill>
                        </a:rPr>
                        <a:t>:</a:t>
                      </a:r>
                      <a:endParaRPr lang="en-US" dirty="0">
                        <a:solidFill>
                          <a:srgbClr val="8664B0"/>
                        </a:solidFill>
                      </a:endParaRPr>
                    </a:p>
                  </a:txBody>
                  <a:tcPr>
                    <a:solidFill>
                      <a:srgbClr val="EDEA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664B0"/>
                          </a:solidFill>
                        </a:rPr>
                        <a:t>Ne</a:t>
                      </a:r>
                    </a:p>
                  </a:txBody>
                  <a:tcPr>
                    <a:solidFill>
                      <a:srgbClr val="EDEA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124213"/>
                  </a:ext>
                </a:extLst>
              </a:tr>
              <a:tr h="35779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8664B0"/>
                          </a:solidFill>
                        </a:rPr>
                        <a:t>Strongly connected components:</a:t>
                      </a:r>
                      <a:endParaRPr lang="sr-Latn-RS" sz="1800" b="1" dirty="0">
                        <a:solidFill>
                          <a:srgbClr val="8664B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8664B0"/>
                          </a:solidFill>
                        </a:rPr>
                        <a:t>3 813 056</a:t>
                      </a:r>
                      <a:endParaRPr lang="en-US" b="1" dirty="0">
                        <a:solidFill>
                          <a:srgbClr val="8664B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073794"/>
                  </a:ext>
                </a:extLst>
              </a:tr>
              <a:tr h="35779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8664B0"/>
                          </a:solidFill>
                        </a:rPr>
                        <a:t>Biggest component:</a:t>
                      </a:r>
                      <a:endParaRPr lang="sr-Latn-RS" sz="1800" b="1" dirty="0">
                        <a:solidFill>
                          <a:srgbClr val="8664B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8664B0"/>
                          </a:solidFill>
                        </a:rPr>
                        <a:t>257 379</a:t>
                      </a:r>
                      <a:endParaRPr lang="en-US" b="1" dirty="0">
                        <a:solidFill>
                          <a:srgbClr val="8664B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191029"/>
                  </a:ext>
                </a:extLst>
              </a:tr>
              <a:tr h="35779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b="1" dirty="0">
                          <a:solidFill>
                            <a:srgbClr val="8664B0"/>
                          </a:solidFill>
                        </a:rPr>
                        <a:t>Gustina (</a:t>
                      </a:r>
                      <a:r>
                        <a:rPr lang="en-US" sz="1800" b="1" dirty="0">
                          <a:solidFill>
                            <a:srgbClr val="8664B0"/>
                          </a:solidFill>
                        </a:rPr>
                        <a:t>Follow</a:t>
                      </a:r>
                      <a:r>
                        <a:rPr lang="sr-Latn-RS" sz="1800" b="1" dirty="0">
                          <a:solidFill>
                            <a:srgbClr val="8664B0"/>
                          </a:solidFill>
                        </a:rPr>
                        <a:t>)</a:t>
                      </a:r>
                      <a:r>
                        <a:rPr lang="en-US" sz="1800" b="1" dirty="0">
                          <a:solidFill>
                            <a:srgbClr val="8664B0"/>
                          </a:solidFill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8664B0"/>
                          </a:solidFill>
                        </a:rPr>
                        <a:t>4.281e-06</a:t>
                      </a:r>
                      <a:endParaRPr lang="en-US" b="1" dirty="0">
                        <a:solidFill>
                          <a:srgbClr val="8664B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982331"/>
                  </a:ext>
                </a:extLst>
              </a:tr>
              <a:tr h="357791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rgbClr val="8664B0"/>
                          </a:solidFill>
                        </a:rPr>
                        <a:t>Prosek</a:t>
                      </a:r>
                      <a:r>
                        <a:rPr lang="en-US" sz="1800" b="1">
                          <a:solidFill>
                            <a:srgbClr val="8664B0"/>
                          </a:solidFill>
                        </a:rPr>
                        <a:t> Followings </a:t>
                      </a:r>
                      <a:r>
                        <a:rPr lang="en-US" sz="1800" b="1" dirty="0">
                          <a:solidFill>
                            <a:srgbClr val="8664B0"/>
                          </a:solidFill>
                        </a:rPr>
                        <a:t>(</a:t>
                      </a:r>
                      <a:r>
                        <a:rPr lang="sr-Latn-RS" sz="1800" b="1" dirty="0">
                          <a:solidFill>
                            <a:srgbClr val="8664B0"/>
                          </a:solidFill>
                        </a:rPr>
                        <a:t>out degree</a:t>
                      </a:r>
                      <a:r>
                        <a:rPr lang="en-US" sz="1800" b="1" dirty="0">
                          <a:solidFill>
                            <a:srgbClr val="8664B0"/>
                          </a:solidFill>
                        </a:rPr>
                        <a:t>): </a:t>
                      </a:r>
                      <a:endParaRPr lang="en-US" b="1" dirty="0">
                        <a:solidFill>
                          <a:srgbClr val="8664B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8664B0"/>
                          </a:solidFill>
                        </a:rPr>
                        <a:t>0.77299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538529"/>
                  </a:ext>
                </a:extLst>
              </a:tr>
              <a:tr h="357791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rgbClr val="8664B0"/>
                          </a:solidFill>
                        </a:rPr>
                        <a:t>Prosek</a:t>
                      </a:r>
                      <a:r>
                        <a:rPr lang="en-US" sz="1800" b="1" dirty="0">
                          <a:solidFill>
                            <a:srgbClr val="8664B0"/>
                          </a:solidFill>
                        </a:rPr>
                        <a:t> Followers (in degree):</a:t>
                      </a:r>
                      <a:endParaRPr lang="en-US" b="1" dirty="0">
                        <a:solidFill>
                          <a:srgbClr val="8664B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8664B0"/>
                          </a:solidFill>
                        </a:rPr>
                        <a:t>0.77298</a:t>
                      </a:r>
                      <a:endParaRPr lang="en-US" b="1" dirty="0">
                        <a:solidFill>
                          <a:srgbClr val="8664B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255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32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A165F-0CEC-41DF-A77B-50296433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Softver</a:t>
            </a:r>
            <a:endParaRPr lang="en-US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D1C4D-5D4E-46F6-8229-A996B44C6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2394" y="2480153"/>
            <a:ext cx="6288066" cy="4078895"/>
          </a:xfrm>
        </p:spPr>
        <p:txBody>
          <a:bodyPr>
            <a:normAutofit/>
          </a:bodyPr>
          <a:lstStyle/>
          <a:p>
            <a:r>
              <a:rPr lang="en-US" sz="2000" dirty="0" err="1"/>
              <a:t>jezik</a:t>
            </a:r>
            <a:r>
              <a:rPr lang="en-US" sz="2000" dirty="0"/>
              <a:t>: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sr-Latn-RS" sz="2000" dirty="0">
                <a:solidFill>
                  <a:schemeClr val="accent1"/>
                </a:solidFill>
              </a:rPr>
              <a:t>P</a:t>
            </a:r>
            <a:r>
              <a:rPr lang="en-US" sz="2000" dirty="0" err="1">
                <a:solidFill>
                  <a:schemeClr val="accent1"/>
                </a:solidFill>
              </a:rPr>
              <a:t>ython</a:t>
            </a:r>
            <a:r>
              <a:rPr lang="en-US" sz="2000" dirty="0">
                <a:solidFill>
                  <a:schemeClr val="accent1"/>
                </a:solidFill>
              </a:rPr>
              <a:t>, JavaScript 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 err="1"/>
              <a:t>biblioteke</a:t>
            </a:r>
            <a:r>
              <a:rPr lang="en-US" sz="2000" dirty="0"/>
              <a:t>: </a:t>
            </a:r>
            <a:r>
              <a:rPr lang="en-US" sz="2000" dirty="0">
                <a:solidFill>
                  <a:schemeClr val="accent1"/>
                </a:solidFill>
              </a:rPr>
              <a:t>pandas, d3.js</a:t>
            </a:r>
            <a:endParaRPr lang="en-US" sz="2000" dirty="0"/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/>
              <a:t>plugin:</a:t>
            </a:r>
            <a:r>
              <a:rPr lang="en-US" sz="2000" dirty="0">
                <a:solidFill>
                  <a:schemeClr val="accent1"/>
                </a:solidFill>
              </a:rPr>
              <a:t> Neo4j bolt driver 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 err="1"/>
              <a:t>tehnologije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8664B0"/>
                </a:solidFill>
              </a:rPr>
              <a:t>Neo4j, Flask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027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EF27-E6B3-42D1-90A4-2B1ED2E7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1979853"/>
          </a:xfrm>
        </p:spPr>
        <p:txBody>
          <a:bodyPr/>
          <a:lstStyle/>
          <a:p>
            <a:pPr algn="ctr"/>
            <a:r>
              <a:rPr lang="sr-Latn-RS" dirty="0"/>
              <a:t>HVALA NA PAŽNJI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4521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401</TotalTime>
  <Words>145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</vt:lpstr>
      <vt:lpstr>Wingdings</vt:lpstr>
      <vt:lpstr>Wingdings 2</vt:lpstr>
      <vt:lpstr>Quotable</vt:lpstr>
      <vt:lpstr>GitHub Users Distance                    Tamara Katić</vt:lpstr>
      <vt:lpstr>Cilj</vt:lpstr>
      <vt:lpstr>Skup podataka</vt:lpstr>
      <vt:lpstr>Metodologije</vt:lpstr>
      <vt:lpstr>Users / Repos / Memberships / Follows</vt:lpstr>
      <vt:lpstr>PowerPoint Presentation</vt:lpstr>
      <vt:lpstr>Softver</vt:lpstr>
      <vt:lpstr>HVALA NA PAŽNJI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SENTIMENTA RECENZIJA SA AMAZONA</dc:title>
  <dc:creator>Tamara</dc:creator>
  <cp:lastModifiedBy>Tamara</cp:lastModifiedBy>
  <cp:revision>47</cp:revision>
  <dcterms:created xsi:type="dcterms:W3CDTF">2017-12-18T17:00:12Z</dcterms:created>
  <dcterms:modified xsi:type="dcterms:W3CDTF">2018-02-10T03:07:24Z</dcterms:modified>
</cp:coreProperties>
</file>