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97" autoAdjust="0"/>
  </p:normalViewPr>
  <p:slideViewPr>
    <p:cSldViewPr snapToGrid="0">
      <p:cViewPr>
        <p:scale>
          <a:sx n="30" d="100"/>
          <a:sy n="30" d="100"/>
        </p:scale>
        <p:origin x="-792" y="-2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A29093-5168-4154-A27C-CD3C69A4343A}"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6B6D8-F591-4B03-B037-BFEF6E853631}" type="slidenum">
              <a:rPr lang="en-US" smtClean="0"/>
              <a:t>‹#›</a:t>
            </a:fld>
            <a:endParaRPr lang="en-US"/>
          </a:p>
        </p:txBody>
      </p:sp>
    </p:spTree>
    <p:extLst>
      <p:ext uri="{BB962C8B-B14F-4D97-AF65-F5344CB8AC3E}">
        <p14:creationId xmlns:p14="http://schemas.microsoft.com/office/powerpoint/2010/main" val="2483073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9093-5168-4154-A27C-CD3C69A4343A}"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6B6D8-F591-4B03-B037-BFEF6E853631}" type="slidenum">
              <a:rPr lang="en-US" smtClean="0"/>
              <a:t>‹#›</a:t>
            </a:fld>
            <a:endParaRPr lang="en-US"/>
          </a:p>
        </p:txBody>
      </p:sp>
    </p:spTree>
    <p:extLst>
      <p:ext uri="{BB962C8B-B14F-4D97-AF65-F5344CB8AC3E}">
        <p14:creationId xmlns:p14="http://schemas.microsoft.com/office/powerpoint/2010/main" val="1988147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9093-5168-4154-A27C-CD3C69A4343A}"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6B6D8-F591-4B03-B037-BFEF6E853631}" type="slidenum">
              <a:rPr lang="en-US" smtClean="0"/>
              <a:t>‹#›</a:t>
            </a:fld>
            <a:endParaRPr lang="en-US"/>
          </a:p>
        </p:txBody>
      </p:sp>
    </p:spTree>
    <p:extLst>
      <p:ext uri="{BB962C8B-B14F-4D97-AF65-F5344CB8AC3E}">
        <p14:creationId xmlns:p14="http://schemas.microsoft.com/office/powerpoint/2010/main" val="1904017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A29093-5168-4154-A27C-CD3C69A4343A}"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6B6D8-F591-4B03-B037-BFEF6E853631}" type="slidenum">
              <a:rPr lang="en-US" smtClean="0"/>
              <a:t>‹#›</a:t>
            </a:fld>
            <a:endParaRPr lang="en-US"/>
          </a:p>
        </p:txBody>
      </p:sp>
    </p:spTree>
    <p:extLst>
      <p:ext uri="{BB962C8B-B14F-4D97-AF65-F5344CB8AC3E}">
        <p14:creationId xmlns:p14="http://schemas.microsoft.com/office/powerpoint/2010/main" val="3897125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29093-5168-4154-A27C-CD3C69A4343A}" type="datetimeFigureOut">
              <a:rPr lang="en-US" smtClean="0"/>
              <a:t>4/4/2023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86B6D8-F591-4B03-B037-BFEF6E853631}" type="slidenum">
              <a:rPr lang="en-US" smtClean="0"/>
              <a:t>‹#›</a:t>
            </a:fld>
            <a:endParaRPr lang="en-US"/>
          </a:p>
        </p:txBody>
      </p:sp>
    </p:spTree>
    <p:extLst>
      <p:ext uri="{BB962C8B-B14F-4D97-AF65-F5344CB8AC3E}">
        <p14:creationId xmlns:p14="http://schemas.microsoft.com/office/powerpoint/2010/main" val="166154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A29093-5168-4154-A27C-CD3C69A4343A}"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6B6D8-F591-4B03-B037-BFEF6E853631}" type="slidenum">
              <a:rPr lang="en-US" smtClean="0"/>
              <a:t>‹#›</a:t>
            </a:fld>
            <a:endParaRPr lang="en-US"/>
          </a:p>
        </p:txBody>
      </p:sp>
    </p:spTree>
    <p:extLst>
      <p:ext uri="{BB962C8B-B14F-4D97-AF65-F5344CB8AC3E}">
        <p14:creationId xmlns:p14="http://schemas.microsoft.com/office/powerpoint/2010/main" val="82439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A29093-5168-4154-A27C-CD3C69A4343A}" type="datetimeFigureOut">
              <a:rPr lang="en-US" smtClean="0"/>
              <a:t>4/4/2023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86B6D8-F591-4B03-B037-BFEF6E853631}" type="slidenum">
              <a:rPr lang="en-US" smtClean="0"/>
              <a:t>‹#›</a:t>
            </a:fld>
            <a:endParaRPr lang="en-US"/>
          </a:p>
        </p:txBody>
      </p:sp>
    </p:spTree>
    <p:extLst>
      <p:ext uri="{BB962C8B-B14F-4D97-AF65-F5344CB8AC3E}">
        <p14:creationId xmlns:p14="http://schemas.microsoft.com/office/powerpoint/2010/main" val="4155821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A29093-5168-4154-A27C-CD3C69A4343A}" type="datetimeFigureOut">
              <a:rPr lang="en-US" smtClean="0"/>
              <a:t>4/4/2023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86B6D8-F591-4B03-B037-BFEF6E853631}" type="slidenum">
              <a:rPr lang="en-US" smtClean="0"/>
              <a:t>‹#›</a:t>
            </a:fld>
            <a:endParaRPr lang="en-US"/>
          </a:p>
        </p:txBody>
      </p:sp>
    </p:spTree>
    <p:extLst>
      <p:ext uri="{BB962C8B-B14F-4D97-AF65-F5344CB8AC3E}">
        <p14:creationId xmlns:p14="http://schemas.microsoft.com/office/powerpoint/2010/main" val="266120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29093-5168-4154-A27C-CD3C69A4343A}" type="datetimeFigureOut">
              <a:rPr lang="en-US" smtClean="0"/>
              <a:t>4/4/2023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86B6D8-F591-4B03-B037-BFEF6E853631}" type="slidenum">
              <a:rPr lang="en-US" smtClean="0"/>
              <a:t>‹#›</a:t>
            </a:fld>
            <a:endParaRPr lang="en-US"/>
          </a:p>
        </p:txBody>
      </p:sp>
    </p:spTree>
    <p:extLst>
      <p:ext uri="{BB962C8B-B14F-4D97-AF65-F5344CB8AC3E}">
        <p14:creationId xmlns:p14="http://schemas.microsoft.com/office/powerpoint/2010/main" val="3204258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0A29093-5168-4154-A27C-CD3C69A4343A}"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6B6D8-F591-4B03-B037-BFEF6E853631}" type="slidenum">
              <a:rPr lang="en-US" smtClean="0"/>
              <a:t>‹#›</a:t>
            </a:fld>
            <a:endParaRPr lang="en-US"/>
          </a:p>
        </p:txBody>
      </p:sp>
    </p:spTree>
    <p:extLst>
      <p:ext uri="{BB962C8B-B14F-4D97-AF65-F5344CB8AC3E}">
        <p14:creationId xmlns:p14="http://schemas.microsoft.com/office/powerpoint/2010/main" val="32608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0A29093-5168-4154-A27C-CD3C69A4343A}" type="datetimeFigureOut">
              <a:rPr lang="en-US" smtClean="0"/>
              <a:t>4/4/2023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86B6D8-F591-4B03-B037-BFEF6E853631}" type="slidenum">
              <a:rPr lang="en-US" smtClean="0"/>
              <a:t>‹#›</a:t>
            </a:fld>
            <a:endParaRPr lang="en-US"/>
          </a:p>
        </p:txBody>
      </p:sp>
    </p:spTree>
    <p:extLst>
      <p:ext uri="{BB962C8B-B14F-4D97-AF65-F5344CB8AC3E}">
        <p14:creationId xmlns:p14="http://schemas.microsoft.com/office/powerpoint/2010/main" val="4231655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50A29093-5168-4154-A27C-CD3C69A4343A}" type="datetimeFigureOut">
              <a:rPr lang="en-US" smtClean="0"/>
              <a:t>4/4/2023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5A86B6D8-F591-4B03-B037-BFEF6E853631}" type="slidenum">
              <a:rPr lang="en-US" smtClean="0"/>
              <a:t>‹#›</a:t>
            </a:fld>
            <a:endParaRPr lang="en-US"/>
          </a:p>
        </p:txBody>
      </p:sp>
    </p:spTree>
    <p:extLst>
      <p:ext uri="{BB962C8B-B14F-4D97-AF65-F5344CB8AC3E}">
        <p14:creationId xmlns:p14="http://schemas.microsoft.com/office/powerpoint/2010/main" val="709687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hyperlink" Target="https://www.lifeprint.com/asl101/pages-layou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BE73-3DA4-86C9-15C7-A07226CC8B32}"/>
              </a:ext>
            </a:extLst>
          </p:cNvPr>
          <p:cNvSpPr>
            <a:spLocks noGrp="1"/>
          </p:cNvSpPr>
          <p:nvPr>
            <p:ph type="ctrTitle"/>
          </p:nvPr>
        </p:nvSpPr>
        <p:spPr>
          <a:xfrm>
            <a:off x="0" y="949837"/>
            <a:ext cx="43891200" cy="2291080"/>
          </a:xfrm>
          <a:solidFill>
            <a:schemeClr val="accent4">
              <a:lumMod val="60000"/>
              <a:lumOff val="40000"/>
            </a:schemeClr>
          </a:solidFill>
        </p:spPr>
        <p:txBody>
          <a:bodyPr>
            <a:noAutofit/>
          </a:bodyPr>
          <a:lstStyle/>
          <a:p>
            <a:r>
              <a:rPr lang="en-US" sz="7200" b="1" dirty="0"/>
              <a:t>ASL to English and English to ASL</a:t>
            </a:r>
            <a:br>
              <a:rPr lang="en-US" sz="4400" b="1" dirty="0"/>
            </a:br>
            <a:r>
              <a:rPr lang="en-US" sz="4400" dirty="0"/>
              <a:t>Vijayendra Dushyanth Raj Avina, Md Amiruzzaman (Ph.Ds.), Stefanie Amiruzzaman (Ph.D.)</a:t>
            </a:r>
            <a:br>
              <a:rPr lang="en-US" sz="4400" dirty="0"/>
            </a:br>
            <a:r>
              <a:rPr lang="en-US" sz="4400" dirty="0"/>
              <a:t>Department of Computer Science, and Department of Languages and Cultures</a:t>
            </a:r>
          </a:p>
        </p:txBody>
      </p:sp>
      <p:pic>
        <p:nvPicPr>
          <p:cNvPr id="4" name="Picture 4" descr="West Chester University Symbols - West Chester University">
            <a:extLst>
              <a:ext uri="{FF2B5EF4-FFF2-40B4-BE49-F238E27FC236}">
                <a16:creationId xmlns:a16="http://schemas.microsoft.com/office/drawing/2014/main" id="{87AD19FE-36B3-42D2-4136-1CF57DD9F5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19200" y="1256283"/>
            <a:ext cx="3810580" cy="189839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9">
            <a:extLst>
              <a:ext uri="{FF2B5EF4-FFF2-40B4-BE49-F238E27FC236}">
                <a16:creationId xmlns:a16="http://schemas.microsoft.com/office/drawing/2014/main" id="{D239845A-91C1-D6FC-C685-1B30BCBAE9B4}"/>
              </a:ext>
            </a:extLst>
          </p:cNvPr>
          <p:cNvSpPr txBox="1">
            <a:spLocks noChangeArrowheads="1"/>
          </p:cNvSpPr>
          <p:nvPr/>
        </p:nvSpPr>
        <p:spPr bwMode="auto">
          <a:xfrm>
            <a:off x="309434" y="3674534"/>
            <a:ext cx="10494033" cy="1437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4000" b="1" dirty="0">
                <a:solidFill>
                  <a:srgbClr val="002060"/>
                </a:solidFill>
                <a:latin typeface="Times New Roman" panose="02020603050405020304" pitchFamily="18" charset="0"/>
                <a:cs typeface="Times New Roman" panose="02020603050405020304" pitchFamily="18" charset="0"/>
              </a:rPr>
              <a:t>Abstract</a:t>
            </a:r>
          </a:p>
          <a:p>
            <a:pPr marL="0" marR="0" algn="just">
              <a:lnSpc>
                <a:spcPct val="107000"/>
              </a:lnSpc>
              <a:spcBef>
                <a:spcPts val="0"/>
              </a:spcBef>
              <a:spcAft>
                <a:spcPts val="800"/>
              </a:spcAft>
            </a:pPr>
            <a:r>
              <a:rPr lang="en-US" sz="3600" dirty="0">
                <a:latin typeface="Times New Roman" panose="02020603050405020304" pitchFamily="18" charset="0"/>
                <a:cs typeface="Times New Roman" panose="02020603050405020304" pitchFamily="18" charset="0"/>
              </a:rPr>
              <a:t>Communication is an essential part of human life without which life would be difficult. Also, it is not possible if both parties do not know the syntax and semantics of the language used. Deaf and Hard-of-hearing people in America majorly use American Sign Language (ASL). ASL is not understood by many people who use speech to communicate because of a lack of knowledge of the signs used. Due to this the communication between these people is very minimal or takes a lot of time to understand. To facilitate communication between hearing people and Deaf people, there is some research done in the computer science department. Many studies concentrated on basic signs like signs representing English alphabets and numbers. In this study, we are tried to recognize word-level signs of ASL using Deep Learning (DL) models namely Convolutional Neural Network (CNN) model. We trained the CNN model using the open-a public ASL dataset. The rolling averaging is used to predict the English words correspond to ASL signs. We also developed an application that acts as a translator between hearing and Deaf people by translating ASL into English and English into ASL.   </a:t>
            </a:r>
          </a:p>
        </p:txBody>
      </p:sp>
      <p:sp>
        <p:nvSpPr>
          <p:cNvPr id="13" name="Title 1">
            <a:extLst>
              <a:ext uri="{FF2B5EF4-FFF2-40B4-BE49-F238E27FC236}">
                <a16:creationId xmlns:a16="http://schemas.microsoft.com/office/drawing/2014/main" id="{2B9FE1EC-38B2-5EE1-6717-9DA60AD57C52}"/>
              </a:ext>
            </a:extLst>
          </p:cNvPr>
          <p:cNvSpPr txBox="1">
            <a:spLocks/>
          </p:cNvSpPr>
          <p:nvPr/>
        </p:nvSpPr>
        <p:spPr>
          <a:xfrm>
            <a:off x="0" y="1"/>
            <a:ext cx="43891200" cy="863600"/>
          </a:xfrm>
          <a:prstGeom prst="rect">
            <a:avLst/>
          </a:prstGeom>
          <a:solidFill>
            <a:srgbClr val="7030A0"/>
          </a:solidFill>
        </p:spPr>
        <p:txBody>
          <a:bodyPr vert="horz" lIns="91440" tIns="45720" rIns="91440" bIns="45720" rtlCol="0" anchor="b">
            <a:no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endParaRPr lang="en-US" sz="4400" dirty="0"/>
          </a:p>
        </p:txBody>
      </p:sp>
      <p:sp>
        <p:nvSpPr>
          <p:cNvPr id="14" name="Title 1">
            <a:extLst>
              <a:ext uri="{FF2B5EF4-FFF2-40B4-BE49-F238E27FC236}">
                <a16:creationId xmlns:a16="http://schemas.microsoft.com/office/drawing/2014/main" id="{B373DCA0-827B-2444-8629-F4BB3F7FCDAF}"/>
              </a:ext>
            </a:extLst>
          </p:cNvPr>
          <p:cNvSpPr txBox="1">
            <a:spLocks/>
          </p:cNvSpPr>
          <p:nvPr/>
        </p:nvSpPr>
        <p:spPr>
          <a:xfrm>
            <a:off x="0" y="32054799"/>
            <a:ext cx="43891200" cy="863600"/>
          </a:xfrm>
          <a:prstGeom prst="rect">
            <a:avLst/>
          </a:prstGeom>
          <a:solidFill>
            <a:srgbClr val="7030A0"/>
          </a:solidFill>
        </p:spPr>
        <p:txBody>
          <a:bodyPr vert="horz" lIns="91440" tIns="45720" rIns="91440" bIns="45720" rtlCol="0" anchor="b">
            <a:no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endParaRPr lang="en-US" sz="4400" dirty="0"/>
          </a:p>
        </p:txBody>
      </p:sp>
      <p:pic>
        <p:nvPicPr>
          <p:cNvPr id="5" name="Picture 4" descr="Diagram&#10;&#10;Description automatically generated">
            <a:extLst>
              <a:ext uri="{FF2B5EF4-FFF2-40B4-BE49-F238E27FC236}">
                <a16:creationId xmlns:a16="http://schemas.microsoft.com/office/drawing/2014/main" id="{B8A66ABF-318C-4730-C7F5-7660B8B360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424" y="27650124"/>
            <a:ext cx="10494033" cy="2796842"/>
          </a:xfrm>
          <a:prstGeom prst="rect">
            <a:avLst/>
          </a:prstGeom>
          <a:ln>
            <a:solidFill>
              <a:schemeClr val="tx1"/>
            </a:solidFill>
          </a:ln>
        </p:spPr>
      </p:pic>
      <p:sp>
        <p:nvSpPr>
          <p:cNvPr id="3" name="TextBox 19">
            <a:extLst>
              <a:ext uri="{FF2B5EF4-FFF2-40B4-BE49-F238E27FC236}">
                <a16:creationId xmlns:a16="http://schemas.microsoft.com/office/drawing/2014/main" id="{8D16209F-D576-966A-70C6-917CFAB83620}"/>
              </a:ext>
            </a:extLst>
          </p:cNvPr>
          <p:cNvSpPr txBox="1">
            <a:spLocks noChangeArrowheads="1"/>
          </p:cNvSpPr>
          <p:nvPr/>
        </p:nvSpPr>
        <p:spPr bwMode="auto">
          <a:xfrm>
            <a:off x="11199598" y="13296636"/>
            <a:ext cx="10494033" cy="7428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4000" b="1" dirty="0">
                <a:solidFill>
                  <a:srgbClr val="002060"/>
                </a:solidFill>
                <a:latin typeface="Times New Roman" panose="02020603050405020304" pitchFamily="18" charset="0"/>
                <a:cs typeface="Times New Roman" panose="02020603050405020304" pitchFamily="18" charset="0"/>
              </a:rPr>
              <a:t>Methodology</a:t>
            </a:r>
          </a:p>
          <a:p>
            <a:pPr algn="just">
              <a:lnSpc>
                <a:spcPct val="110000"/>
              </a:lnSpc>
            </a:pPr>
            <a:r>
              <a:rPr lang="en-US" sz="3600" dirty="0">
                <a:latin typeface="Times New Roman" panose="02020603050405020304" pitchFamily="18" charset="0"/>
                <a:cs typeface="Times New Roman" panose="02020603050405020304" pitchFamily="18" charset="0"/>
              </a:rPr>
              <a:t>To identify the ASL using Resnet50 model, we should train the model with sample dataset. The detailed steps involved in the complete process is given below.</a:t>
            </a: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p:txBody>
      </p:sp>
      <p:pic>
        <p:nvPicPr>
          <p:cNvPr id="7" name="Picture 6" descr="Diagram&#10;&#10;Description automatically generated">
            <a:extLst>
              <a:ext uri="{FF2B5EF4-FFF2-40B4-BE49-F238E27FC236}">
                <a16:creationId xmlns:a16="http://schemas.microsoft.com/office/drawing/2014/main" id="{992D04F2-0C67-FE8B-3485-A50FA22B6C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08032" y="15888760"/>
            <a:ext cx="10085599" cy="3431959"/>
          </a:xfrm>
          <a:prstGeom prst="rect">
            <a:avLst/>
          </a:prstGeom>
        </p:spPr>
      </p:pic>
      <p:sp>
        <p:nvSpPr>
          <p:cNvPr id="8" name="TextBox 19">
            <a:extLst>
              <a:ext uri="{FF2B5EF4-FFF2-40B4-BE49-F238E27FC236}">
                <a16:creationId xmlns:a16="http://schemas.microsoft.com/office/drawing/2014/main" id="{4622B4F0-9735-7AE5-B85E-2C626CEDD0F2}"/>
              </a:ext>
            </a:extLst>
          </p:cNvPr>
          <p:cNvSpPr txBox="1">
            <a:spLocks noChangeArrowheads="1"/>
          </p:cNvSpPr>
          <p:nvPr/>
        </p:nvSpPr>
        <p:spPr bwMode="auto">
          <a:xfrm>
            <a:off x="309424" y="18609097"/>
            <a:ext cx="10494033" cy="803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4000" b="1" dirty="0">
                <a:solidFill>
                  <a:srgbClr val="002060"/>
                </a:solidFill>
                <a:latin typeface="Times New Roman" panose="02020603050405020304" pitchFamily="18" charset="0"/>
                <a:cs typeface="Times New Roman" panose="02020603050405020304" pitchFamily="18" charset="0"/>
              </a:rPr>
              <a:t>Introduction</a:t>
            </a:r>
          </a:p>
          <a:p>
            <a:pPr marL="571500" indent="-571500" algn="just">
              <a:lnSpc>
                <a:spcPct val="11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ASL is a visual gesture language used by around 500,000 members of North American Deaf Community. It has vast variety of signs which makes it difficult to understandable by hearing people without proper knowledge. This lack of knowledge is forming a barrier in the communication between hearing and Deaf people.</a:t>
            </a:r>
          </a:p>
          <a:p>
            <a:pPr marL="571500" indent="-571500" algn="just">
              <a:lnSpc>
                <a:spcPct val="11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To ease the communication barrier between Deaf and hearing people, we propose a solution using DL. We train the Resnet50 CNN model to recognize the different signs of ASL and translate it to corresponding English word.</a:t>
            </a:r>
          </a:p>
        </p:txBody>
      </p:sp>
      <p:sp>
        <p:nvSpPr>
          <p:cNvPr id="9" name="TextBox 19">
            <a:extLst>
              <a:ext uri="{FF2B5EF4-FFF2-40B4-BE49-F238E27FC236}">
                <a16:creationId xmlns:a16="http://schemas.microsoft.com/office/drawing/2014/main" id="{C443C48A-C198-FE7C-8502-45922529BCFF}"/>
              </a:ext>
            </a:extLst>
          </p:cNvPr>
          <p:cNvSpPr txBox="1">
            <a:spLocks noChangeArrowheads="1"/>
          </p:cNvSpPr>
          <p:nvPr/>
        </p:nvSpPr>
        <p:spPr bwMode="auto">
          <a:xfrm>
            <a:off x="11199598" y="19494371"/>
            <a:ext cx="10494033" cy="1223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571500" indent="-571500" algn="just">
              <a:lnSpc>
                <a:spcPct val="110000"/>
              </a:lnSpc>
              <a:buFont typeface="Wingdings" panose="05000000000000000000" pitchFamily="2" charset="2"/>
              <a:buChar char="q"/>
            </a:pPr>
            <a:r>
              <a:rPr lang="en-US" sz="3600" b="1" dirty="0">
                <a:latin typeface="Times New Roman" panose="02020603050405020304" pitchFamily="18" charset="0"/>
                <a:cs typeface="Times New Roman" panose="02020603050405020304" pitchFamily="18" charset="0"/>
              </a:rPr>
              <a:t>Dataset Collection</a:t>
            </a:r>
          </a:p>
          <a:p>
            <a:pPr algn="just">
              <a:lnSpc>
                <a:spcPct val="110000"/>
              </a:lnSpc>
            </a:pPr>
            <a:r>
              <a:rPr lang="en-US" sz="3600" dirty="0">
                <a:latin typeface="Times New Roman" panose="02020603050405020304" pitchFamily="18" charset="0"/>
                <a:cs typeface="Times New Roman" panose="02020603050405020304" pitchFamily="18" charset="0"/>
              </a:rPr>
              <a:t>We obtained the public accessible word level dataset from Kaggle. The dataset consists of ASL videos for 2000 English words.</a:t>
            </a:r>
          </a:p>
          <a:p>
            <a:pPr algn="just">
              <a:lnSpc>
                <a:spcPct val="110000"/>
              </a:lnSpc>
            </a:pPr>
            <a:endParaRPr lang="en-US" sz="3600" dirty="0">
              <a:latin typeface="Times New Roman" panose="02020603050405020304" pitchFamily="18" charset="0"/>
              <a:cs typeface="Times New Roman" panose="02020603050405020304" pitchFamily="18" charset="0"/>
            </a:endParaRPr>
          </a:p>
          <a:p>
            <a:pPr marL="571500" indent="-571500" algn="just">
              <a:lnSpc>
                <a:spcPct val="110000"/>
              </a:lnSpc>
              <a:buFont typeface="Wingdings" panose="05000000000000000000" pitchFamily="2" charset="2"/>
              <a:buChar char="q"/>
            </a:pPr>
            <a:r>
              <a:rPr lang="en-US" sz="3600" b="1" dirty="0">
                <a:latin typeface="Times New Roman" panose="02020603050405020304" pitchFamily="18" charset="0"/>
                <a:cs typeface="Times New Roman" panose="02020603050405020304" pitchFamily="18" charset="0"/>
              </a:rPr>
              <a:t>Data Pre-processing</a:t>
            </a:r>
          </a:p>
          <a:p>
            <a:pPr algn="just">
              <a:lnSpc>
                <a:spcPct val="110000"/>
              </a:lnSpc>
            </a:pPr>
            <a:r>
              <a:rPr lang="en-US" sz="3600" dirty="0">
                <a:latin typeface="Times New Roman" panose="02020603050405020304" pitchFamily="18" charset="0"/>
                <a:cs typeface="Times New Roman" panose="02020603050405020304" pitchFamily="18" charset="0"/>
              </a:rPr>
              <a:t>The image containing unique gesture corresponding to the word are extracted from the ASL video. The images are resized to 224x224 pixels for uniformity and converted from RGB to BGR format for better training purpose. The images are split into two folders, train and test in the ratio of 75%/25%.</a:t>
            </a:r>
          </a:p>
          <a:p>
            <a:pPr algn="just">
              <a:lnSpc>
                <a:spcPct val="110000"/>
              </a:lnSpc>
            </a:pPr>
            <a:endParaRPr lang="en-US" sz="3600" dirty="0">
              <a:latin typeface="Times New Roman" panose="02020603050405020304" pitchFamily="18" charset="0"/>
              <a:cs typeface="Times New Roman" panose="02020603050405020304" pitchFamily="18" charset="0"/>
            </a:endParaRPr>
          </a:p>
          <a:p>
            <a:pPr marL="571500" indent="-571500" algn="just">
              <a:lnSpc>
                <a:spcPct val="110000"/>
              </a:lnSpc>
              <a:buFont typeface="Wingdings" panose="05000000000000000000" pitchFamily="2" charset="2"/>
              <a:buChar char="q"/>
            </a:pPr>
            <a:r>
              <a:rPr lang="en-US" sz="3600" b="1" dirty="0">
                <a:latin typeface="Times New Roman" panose="02020603050405020304" pitchFamily="18" charset="0"/>
                <a:cs typeface="Times New Roman" panose="02020603050405020304" pitchFamily="18" charset="0"/>
              </a:rPr>
              <a:t>Model Training</a:t>
            </a:r>
          </a:p>
          <a:p>
            <a:pPr algn="just">
              <a:lnSpc>
                <a:spcPct val="110000"/>
              </a:lnSpc>
            </a:pPr>
            <a:r>
              <a:rPr lang="en-US" sz="3600" dirty="0">
                <a:latin typeface="Times New Roman" panose="02020603050405020304" pitchFamily="18" charset="0"/>
                <a:cs typeface="Times New Roman" panose="02020603050405020304" pitchFamily="18" charset="0"/>
              </a:rPr>
              <a:t>We used the concept of transfer learning to build and train our model. Transfer learning is nothing but making use of the information available in a model constructed for a different task. We used the Resnet50 model with ImageNet weight as the base model for our ASL recognition. </a:t>
            </a:r>
          </a:p>
        </p:txBody>
      </p:sp>
      <p:sp>
        <p:nvSpPr>
          <p:cNvPr id="6" name="TextBox 19">
            <a:extLst>
              <a:ext uri="{FF2B5EF4-FFF2-40B4-BE49-F238E27FC236}">
                <a16:creationId xmlns:a16="http://schemas.microsoft.com/office/drawing/2014/main" id="{A809B7A7-B1CB-3E07-4A9F-574AA9A2785E}"/>
              </a:ext>
            </a:extLst>
          </p:cNvPr>
          <p:cNvSpPr txBox="1">
            <a:spLocks noChangeArrowheads="1"/>
          </p:cNvSpPr>
          <p:nvPr/>
        </p:nvSpPr>
        <p:spPr bwMode="auto">
          <a:xfrm>
            <a:off x="22089772" y="3674534"/>
            <a:ext cx="10494033" cy="12845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latin typeface="Times New Roman" panose="02020603050405020304" pitchFamily="18" charset="0"/>
                <a:cs typeface="Times New Roman" panose="02020603050405020304" pitchFamily="18" charset="0"/>
              </a:rPr>
              <a:t>To this Resnet50 model, we added an AveragePooling2D layer with pool size of (7,7), flatten layer, two Dense layer  out of which one acts as output layer and a Dropout layer in between Dense layers.</a:t>
            </a: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r>
              <a:rPr lang="en-US" sz="3600" dirty="0">
                <a:latin typeface="Times New Roman" panose="02020603050405020304" pitchFamily="18" charset="0"/>
                <a:cs typeface="Times New Roman" panose="02020603050405020304" pitchFamily="18" charset="0"/>
              </a:rPr>
              <a:t>The model is then compiled and trained with data subset consisting of images corresponding to 15 words. We set the learning rate of the model to 0.0001. The SGD optimizer is used to make the learning quicker. We trained the model for 150 epochs; each epoch consists of 97 steps.</a:t>
            </a:r>
          </a:p>
          <a:p>
            <a:pPr algn="just">
              <a:lnSpc>
                <a:spcPct val="110000"/>
              </a:lnSpc>
            </a:pPr>
            <a:endParaRPr lang="en-US" sz="3600" dirty="0">
              <a:latin typeface="Times New Roman" panose="02020603050405020304" pitchFamily="18" charset="0"/>
              <a:cs typeface="Times New Roman" panose="02020603050405020304" pitchFamily="18" charset="0"/>
            </a:endParaRPr>
          </a:p>
          <a:p>
            <a:pPr marL="571500" indent="-571500" algn="just">
              <a:lnSpc>
                <a:spcPct val="110000"/>
              </a:lnSpc>
              <a:buFont typeface="Wingdings" panose="05000000000000000000" pitchFamily="2" charset="2"/>
              <a:buChar char="q"/>
            </a:pPr>
            <a:r>
              <a:rPr lang="en-US" sz="3600" b="1" dirty="0">
                <a:latin typeface="Times New Roman" panose="02020603050405020304" pitchFamily="18" charset="0"/>
                <a:cs typeface="Times New Roman" panose="02020603050405020304" pitchFamily="18" charset="0"/>
              </a:rPr>
              <a:t>Model Evaluation</a:t>
            </a:r>
          </a:p>
          <a:p>
            <a:pPr algn="just">
              <a:lnSpc>
                <a:spcPct val="110000"/>
              </a:lnSpc>
            </a:pPr>
            <a:r>
              <a:rPr lang="en-US" sz="3600" dirty="0">
                <a:latin typeface="Times New Roman" panose="02020603050405020304" pitchFamily="18" charset="0"/>
                <a:cs typeface="Times New Roman" panose="02020603050405020304" pitchFamily="18" charset="0"/>
              </a:rPr>
              <a:t>The model trained is evaluated using few sample test images to check how well it predicts the word. Please see Evaluation results section to know more.</a:t>
            </a:r>
          </a:p>
          <a:p>
            <a:pPr algn="just">
              <a:lnSpc>
                <a:spcPct val="110000"/>
              </a:lnSpc>
            </a:pPr>
            <a:endParaRPr lang="en-US" sz="3600" b="1" dirty="0">
              <a:latin typeface="Times New Roman" panose="02020603050405020304" pitchFamily="18" charset="0"/>
              <a:cs typeface="Times New Roman" panose="02020603050405020304" pitchFamily="18" charset="0"/>
            </a:endParaRPr>
          </a:p>
          <a:p>
            <a:pPr marL="571500" indent="-571500" algn="just">
              <a:lnSpc>
                <a:spcPct val="110000"/>
              </a:lnSpc>
              <a:buFont typeface="Wingdings" panose="05000000000000000000" pitchFamily="2" charset="2"/>
              <a:buChar char="q"/>
            </a:pPr>
            <a:r>
              <a:rPr lang="en-US" sz="3600" b="1" dirty="0">
                <a:latin typeface="Times New Roman" panose="02020603050405020304" pitchFamily="18" charset="0"/>
                <a:cs typeface="Times New Roman" panose="02020603050405020304" pitchFamily="18" charset="0"/>
              </a:rPr>
              <a:t>Application Development</a:t>
            </a:r>
          </a:p>
          <a:p>
            <a:pPr algn="just">
              <a:lnSpc>
                <a:spcPct val="110000"/>
              </a:lnSpc>
            </a:pPr>
            <a:r>
              <a:rPr lang="en-US" sz="3600" dirty="0">
                <a:latin typeface="Times New Roman" panose="02020603050405020304" pitchFamily="18" charset="0"/>
                <a:cs typeface="Times New Roman" panose="02020603050405020304" pitchFamily="18" charset="0"/>
              </a:rPr>
              <a:t>We developed an application where the user can upload an audio or ASL file, based on the file type, we translate the content to ASL or English text. </a:t>
            </a:r>
          </a:p>
        </p:txBody>
      </p:sp>
      <p:pic>
        <p:nvPicPr>
          <p:cNvPr id="15" name="Picture 14" descr="A person with his arms crossed&#10;&#10;Description automatically generated with medium confidence">
            <a:extLst>
              <a:ext uri="{FF2B5EF4-FFF2-40B4-BE49-F238E27FC236}">
                <a16:creationId xmlns:a16="http://schemas.microsoft.com/office/drawing/2014/main" id="{E752B065-54FE-877D-5E6E-EE12D1DF18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197572" y="16520015"/>
            <a:ext cx="9878420" cy="8265813"/>
          </a:xfrm>
          <a:prstGeom prst="rect">
            <a:avLst/>
          </a:prstGeom>
          <a:ln w="38100">
            <a:solidFill>
              <a:schemeClr val="tx1"/>
            </a:solidFill>
          </a:ln>
        </p:spPr>
      </p:pic>
      <p:sp>
        <p:nvSpPr>
          <p:cNvPr id="18" name="TextBox 19">
            <a:extLst>
              <a:ext uri="{FF2B5EF4-FFF2-40B4-BE49-F238E27FC236}">
                <a16:creationId xmlns:a16="http://schemas.microsoft.com/office/drawing/2014/main" id="{7E42A80F-9F26-E3E3-DC0A-47CA646D9626}"/>
              </a:ext>
            </a:extLst>
          </p:cNvPr>
          <p:cNvSpPr txBox="1">
            <a:spLocks noChangeArrowheads="1"/>
          </p:cNvSpPr>
          <p:nvPr/>
        </p:nvSpPr>
        <p:spPr bwMode="auto">
          <a:xfrm>
            <a:off x="22089771" y="24918337"/>
            <a:ext cx="10494033" cy="675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latin typeface="Times New Roman" panose="02020603050405020304" pitchFamily="18" charset="0"/>
                <a:cs typeface="Times New Roman" panose="02020603050405020304" pitchFamily="18" charset="0"/>
              </a:rPr>
              <a:t>Once the model is trained and evaluated, it was hosted in server using pythons’ </a:t>
            </a:r>
            <a:r>
              <a:rPr lang="en-US" sz="3600" dirty="0" err="1">
                <a:latin typeface="Times New Roman" panose="02020603050405020304" pitchFamily="18" charset="0"/>
                <a:cs typeface="Times New Roman" panose="02020603050405020304" pitchFamily="18" charset="0"/>
              </a:rPr>
              <a:t>FastAPI</a:t>
            </a:r>
            <a:r>
              <a:rPr lang="en-US" sz="3600" dirty="0">
                <a:latin typeface="Times New Roman" panose="02020603050405020304" pitchFamily="18" charset="0"/>
                <a:cs typeface="Times New Roman" panose="02020603050405020304" pitchFamily="18" charset="0"/>
              </a:rPr>
              <a:t> framework. An application dashboard was created using ReactJS framework. The dashboard developed allows user to decide the kind of translation needed (Annotated 1). User has to upload the origin file to translate (Annotated 2 &amp; 3). Once user uploads the file, the request is sent to backend model to perform the appropriate translation. Once the translation is done, the backend server sends the translated video to the dashboard which is played to user (Annotated 4).  </a:t>
            </a:r>
          </a:p>
        </p:txBody>
      </p:sp>
      <p:sp>
        <p:nvSpPr>
          <p:cNvPr id="12" name="TextBox 19">
            <a:extLst>
              <a:ext uri="{FF2B5EF4-FFF2-40B4-BE49-F238E27FC236}">
                <a16:creationId xmlns:a16="http://schemas.microsoft.com/office/drawing/2014/main" id="{5C812EC2-47B4-DD19-AB47-C5FCF8F46928}"/>
              </a:ext>
            </a:extLst>
          </p:cNvPr>
          <p:cNvSpPr txBox="1">
            <a:spLocks noChangeArrowheads="1"/>
          </p:cNvSpPr>
          <p:nvPr/>
        </p:nvSpPr>
        <p:spPr bwMode="auto">
          <a:xfrm>
            <a:off x="11199598" y="8250503"/>
            <a:ext cx="10494033" cy="492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571500" indent="-571500" algn="just">
              <a:lnSpc>
                <a:spcPct val="11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whole research is divided into 3 phases. In phase 1, we collected the dataset and performed pre-processing on the dataset. In phase 2, the current phase, we choose the CNN model as Resnet50 and trained the model with subset consisting of 15 words and developed the ASL translation application dashboard. In phase 3, we will expand our work to complete dataset.</a:t>
            </a:r>
          </a:p>
        </p:txBody>
      </p:sp>
      <p:pic>
        <p:nvPicPr>
          <p:cNvPr id="20" name="Picture 19" descr="Diagram&#10;&#10;Description automatically generated">
            <a:extLst>
              <a:ext uri="{FF2B5EF4-FFF2-40B4-BE49-F238E27FC236}">
                <a16:creationId xmlns:a16="http://schemas.microsoft.com/office/drawing/2014/main" id="{B05560C2-56F1-1287-18FF-4D3BA355D7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97983" y="3674534"/>
            <a:ext cx="10495648" cy="4576591"/>
          </a:xfrm>
          <a:prstGeom prst="rect">
            <a:avLst/>
          </a:prstGeom>
        </p:spPr>
      </p:pic>
      <p:sp>
        <p:nvSpPr>
          <p:cNvPr id="21" name="TextBox 19">
            <a:extLst>
              <a:ext uri="{FF2B5EF4-FFF2-40B4-BE49-F238E27FC236}">
                <a16:creationId xmlns:a16="http://schemas.microsoft.com/office/drawing/2014/main" id="{1B20B58A-8CE4-F7FB-C776-5B9872B406CF}"/>
              </a:ext>
            </a:extLst>
          </p:cNvPr>
          <p:cNvSpPr txBox="1">
            <a:spLocks noChangeArrowheads="1"/>
          </p:cNvSpPr>
          <p:nvPr/>
        </p:nvSpPr>
        <p:spPr bwMode="auto">
          <a:xfrm>
            <a:off x="32979935" y="3674534"/>
            <a:ext cx="10494033" cy="1040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3600" b="1" dirty="0">
                <a:latin typeface="Times New Roman" panose="02020603050405020304" pitchFamily="18" charset="0"/>
                <a:cs typeface="Times New Roman" panose="02020603050405020304" pitchFamily="18" charset="0"/>
              </a:rPr>
              <a:t>Evaluation Results</a:t>
            </a:r>
          </a:p>
          <a:p>
            <a:pPr algn="ctr">
              <a:lnSpc>
                <a:spcPct val="110000"/>
              </a:lnSpc>
            </a:pPr>
            <a:endParaRPr lang="en-US" sz="3600" b="1"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algn="just">
              <a:lnSpc>
                <a:spcPct val="110000"/>
              </a:lnSpc>
            </a:pPr>
            <a:endParaRPr lang="en-US" sz="3600" dirty="0">
              <a:latin typeface="Times New Roman" panose="02020603050405020304" pitchFamily="18" charset="0"/>
              <a:cs typeface="Times New Roman" panose="02020603050405020304" pitchFamily="18" charset="0"/>
            </a:endParaRPr>
          </a:p>
          <a:p>
            <a:pPr marL="571500" indent="-571500" algn="just">
              <a:lnSpc>
                <a:spcPct val="11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While training the model, the accuracy of the model increases quickly in the beginning and after some epochs it makes steady progress. </a:t>
            </a:r>
          </a:p>
          <a:p>
            <a:pPr marL="571500" indent="-571500" algn="just">
              <a:lnSpc>
                <a:spcPct val="11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We were able to achieve 95.31% validation accuracy and 90.61% testing accuracy.</a:t>
            </a:r>
          </a:p>
        </p:txBody>
      </p:sp>
      <p:pic>
        <p:nvPicPr>
          <p:cNvPr id="23" name="Picture 22" descr="Chart, line chart&#10;&#10;Description automatically generated">
            <a:extLst>
              <a:ext uri="{FF2B5EF4-FFF2-40B4-BE49-F238E27FC236}">
                <a16:creationId xmlns:a16="http://schemas.microsoft.com/office/drawing/2014/main" id="{8ACBDE8C-999C-E0BA-09E9-5025108A54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858201" y="4266874"/>
            <a:ext cx="8884968" cy="6663727"/>
          </a:xfrm>
          <a:prstGeom prst="rect">
            <a:avLst/>
          </a:prstGeom>
        </p:spPr>
      </p:pic>
      <p:sp>
        <p:nvSpPr>
          <p:cNvPr id="24" name="TextBox 19">
            <a:extLst>
              <a:ext uri="{FF2B5EF4-FFF2-40B4-BE49-F238E27FC236}">
                <a16:creationId xmlns:a16="http://schemas.microsoft.com/office/drawing/2014/main" id="{C7CAE89F-4572-FDF6-5E80-38D1DED998BB}"/>
              </a:ext>
            </a:extLst>
          </p:cNvPr>
          <p:cNvSpPr txBox="1">
            <a:spLocks noChangeArrowheads="1"/>
          </p:cNvSpPr>
          <p:nvPr/>
        </p:nvSpPr>
        <p:spPr bwMode="auto">
          <a:xfrm>
            <a:off x="32979935" y="20880300"/>
            <a:ext cx="10494033" cy="2485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571500" indent="-571500" algn="just">
              <a:lnSpc>
                <a:spcPct val="11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above graph represents the training and validation loss occurred while training the model. </a:t>
            </a:r>
          </a:p>
          <a:p>
            <a:pPr marL="571500" indent="-571500" algn="just">
              <a:lnSpc>
                <a:spcPct val="11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The loss decreases quickly in the beginning, and it becomes steady after some epochs.</a:t>
            </a:r>
          </a:p>
        </p:txBody>
      </p:sp>
      <p:pic>
        <p:nvPicPr>
          <p:cNvPr id="26" name="Picture 25" descr="Chart, line chart&#10;&#10;Description automatically generated">
            <a:extLst>
              <a:ext uri="{FF2B5EF4-FFF2-40B4-BE49-F238E27FC236}">
                <a16:creationId xmlns:a16="http://schemas.microsoft.com/office/drawing/2014/main" id="{41916245-8432-9905-B058-6FB85BD3B7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487748" y="13880742"/>
            <a:ext cx="9359148" cy="7019361"/>
          </a:xfrm>
          <a:prstGeom prst="rect">
            <a:avLst/>
          </a:prstGeom>
        </p:spPr>
      </p:pic>
      <p:sp>
        <p:nvSpPr>
          <p:cNvPr id="27" name="TextBox 19">
            <a:extLst>
              <a:ext uri="{FF2B5EF4-FFF2-40B4-BE49-F238E27FC236}">
                <a16:creationId xmlns:a16="http://schemas.microsoft.com/office/drawing/2014/main" id="{02793EBF-DBAD-57F9-DE51-11AF088B26E0}"/>
              </a:ext>
            </a:extLst>
          </p:cNvPr>
          <p:cNvSpPr txBox="1">
            <a:spLocks noChangeArrowheads="1"/>
          </p:cNvSpPr>
          <p:nvPr/>
        </p:nvSpPr>
        <p:spPr bwMode="auto">
          <a:xfrm>
            <a:off x="32979934" y="23277401"/>
            <a:ext cx="10449433" cy="6209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4000" b="1" dirty="0">
                <a:solidFill>
                  <a:srgbClr val="002060"/>
                </a:solidFill>
                <a:latin typeface="Times New Roman" panose="02020603050405020304" pitchFamily="18" charset="0"/>
                <a:cs typeface="Times New Roman" panose="02020603050405020304" pitchFamily="18" charset="0"/>
              </a:rPr>
              <a:t>Future Scope</a:t>
            </a:r>
          </a:p>
          <a:p>
            <a:pPr marL="571500" indent="-571500" algn="just">
              <a:lnSpc>
                <a:spcPct val="11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As mentioned, we will expand our work to whole dataset in phase 3.</a:t>
            </a:r>
          </a:p>
          <a:p>
            <a:pPr marL="571500" indent="-571500" algn="just">
              <a:lnSpc>
                <a:spcPct val="11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Currently we are producing video consisting of ASL fingerspelling for the speech file uploaded by the user. In future we want to produce the video with corresponding word level ASL.</a:t>
            </a:r>
          </a:p>
          <a:p>
            <a:pPr marL="571500" indent="-571500" algn="just">
              <a:lnSpc>
                <a:spcPct val="11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We want to provide a way to the user to contribute to our dataset so that we can expand our dataset and train our model to support as many signs as possible.</a:t>
            </a:r>
          </a:p>
        </p:txBody>
      </p:sp>
      <p:sp>
        <p:nvSpPr>
          <p:cNvPr id="10" name="TextBox 19">
            <a:extLst>
              <a:ext uri="{FF2B5EF4-FFF2-40B4-BE49-F238E27FC236}">
                <a16:creationId xmlns:a16="http://schemas.microsoft.com/office/drawing/2014/main" id="{5C925A36-DB81-747E-7DB7-1C8421740230}"/>
              </a:ext>
            </a:extLst>
          </p:cNvPr>
          <p:cNvSpPr txBox="1">
            <a:spLocks noChangeArrowheads="1"/>
          </p:cNvSpPr>
          <p:nvPr/>
        </p:nvSpPr>
        <p:spPr bwMode="auto">
          <a:xfrm>
            <a:off x="32979933" y="29243866"/>
            <a:ext cx="10449433" cy="2553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ctr">
              <a:lnSpc>
                <a:spcPct val="110000"/>
              </a:lnSpc>
            </a:pPr>
            <a:r>
              <a:rPr lang="en-US" sz="4000" b="1" dirty="0">
                <a:solidFill>
                  <a:srgbClr val="002060"/>
                </a:solidFill>
                <a:latin typeface="Times New Roman" panose="02020603050405020304" pitchFamily="18" charset="0"/>
                <a:cs typeface="Times New Roman" panose="02020603050405020304" pitchFamily="18" charset="0"/>
              </a:rPr>
              <a:t>References</a:t>
            </a:r>
          </a:p>
          <a:p>
            <a:pPr marL="571500" indent="-571500">
              <a:lnSpc>
                <a:spcPct val="110000"/>
              </a:lnSpc>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ASL-American sign language. </a:t>
            </a:r>
            <a:r>
              <a:rPr lang="en-US" sz="3600" dirty="0">
                <a:latin typeface="Times New Roman" panose="02020603050405020304" pitchFamily="18" charset="0"/>
                <a:cs typeface="Times New Roman" panose="02020603050405020304" pitchFamily="18" charset="0"/>
                <a:hlinkClick r:id="rId9"/>
              </a:rPr>
              <a:t>https://www.lifeprint.com/asl101/pages-layout/</a:t>
            </a:r>
            <a:r>
              <a:rPr lang="en-US" sz="3600" dirty="0">
                <a:latin typeface="Times New Roman" panose="02020603050405020304" pitchFamily="18" charset="0"/>
                <a:cs typeface="Times New Roman" panose="02020603050405020304" pitchFamily="18" charset="0"/>
              </a:rPr>
              <a:t>lesson1.htm.</a:t>
            </a:r>
          </a:p>
        </p:txBody>
      </p:sp>
    </p:spTree>
    <p:extLst>
      <p:ext uri="{BB962C8B-B14F-4D97-AF65-F5344CB8AC3E}">
        <p14:creationId xmlns:p14="http://schemas.microsoft.com/office/powerpoint/2010/main" val="23437317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2830</TotalTime>
  <Words>1014</Words>
  <Application>Microsoft Office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ASL to English and English to ASL Vijayendra Dushyanth Raj Avina, Md Amiruzzaman (Ph.Ds.), Stefanie Amiruzzaman (Ph.D.) Department of Computer Science, and Department of Languages and Cultures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ASL to English and English to ASL Vijayendra Dushyanth Raj Avina, Md Amiruzzaman (Ph.Ds.), Stefanie Amiruzzaman (Ph.D) Computer Science Department</dc:title>
  <dc:creator>Vijayendra Dushyanth Raj Avina</dc:creator>
  <cp:lastModifiedBy>Vijayendra Dushyanth Raj Avina</cp:lastModifiedBy>
  <cp:revision>19</cp:revision>
  <dcterms:created xsi:type="dcterms:W3CDTF">2023-03-25T20:27:07Z</dcterms:created>
  <dcterms:modified xsi:type="dcterms:W3CDTF">2023-04-04T21:29:04Z</dcterms:modified>
</cp:coreProperties>
</file>