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5"/>
  </p:notesMasterIdLst>
  <p:handoutMasterIdLst>
    <p:handoutMasterId r:id="rId26"/>
  </p:handoutMasterIdLst>
  <p:sldIdLst>
    <p:sldId id="256" r:id="rId2"/>
    <p:sldId id="257" r:id="rId3"/>
    <p:sldId id="286" r:id="rId4"/>
    <p:sldId id="261" r:id="rId5"/>
    <p:sldId id="264" r:id="rId6"/>
    <p:sldId id="263" r:id="rId7"/>
    <p:sldId id="262" r:id="rId8"/>
    <p:sldId id="260" r:id="rId9"/>
    <p:sldId id="259" r:id="rId10"/>
    <p:sldId id="287" r:id="rId11"/>
    <p:sldId id="288" r:id="rId12"/>
    <p:sldId id="274" r:id="rId13"/>
    <p:sldId id="272" r:id="rId14"/>
    <p:sldId id="267" r:id="rId15"/>
    <p:sldId id="271" r:id="rId16"/>
    <p:sldId id="270" r:id="rId17"/>
    <p:sldId id="275" r:id="rId18"/>
    <p:sldId id="269" r:id="rId19"/>
    <p:sldId id="268" r:id="rId20"/>
    <p:sldId id="266" r:id="rId21"/>
    <p:sldId id="258" r:id="rId22"/>
    <p:sldId id="265"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083" autoAdjust="0"/>
  </p:normalViewPr>
  <p:slideViewPr>
    <p:cSldViewPr>
      <p:cViewPr varScale="1">
        <p:scale>
          <a:sx n="55" d="100"/>
          <a:sy n="55" d="100"/>
        </p:scale>
        <p:origin x="-102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FFEC83-D1B7-427A-A71A-8F2350E8C52B}" type="datetimeFigureOut">
              <a:rPr lang="en-US" smtClean="0"/>
              <a:t>12/24/2010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5EDD74A-50ED-4377-88BD-E947E7F7A05C}" type="slidenum">
              <a:rPr lang="en-US" smtClean="0"/>
              <a:t>‹#›</a:t>
            </a:fld>
            <a:endParaRPr lang="en-US"/>
          </a:p>
        </p:txBody>
      </p:sp>
    </p:spTree>
    <p:extLst>
      <p:ext uri="{BB962C8B-B14F-4D97-AF65-F5344CB8AC3E}">
        <p14:creationId xmlns:p14="http://schemas.microsoft.com/office/powerpoint/2010/main" val="388821632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668F39-57CE-46C2-BCE9-2566EEC42FB3}" type="datetimeFigureOut">
              <a:rPr lang="en-US" smtClean="0"/>
              <a:t>12/24/2010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7F706C-4DA6-4070-BC03-8CFEE7A21C6A}" type="slidenum">
              <a:rPr lang="en-US" smtClean="0"/>
              <a:t>‹#›</a:t>
            </a:fld>
            <a:endParaRPr lang="en-US"/>
          </a:p>
        </p:txBody>
      </p:sp>
    </p:spTree>
    <p:extLst>
      <p:ext uri="{BB962C8B-B14F-4D97-AF65-F5344CB8AC3E}">
        <p14:creationId xmlns:p14="http://schemas.microsoft.com/office/powerpoint/2010/main" val="110509142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p:txBody>
      </p:sp>
    </p:spTree>
    <p:extLst>
      <p:ext uri="{BB962C8B-B14F-4D97-AF65-F5344CB8AC3E}">
        <p14:creationId xmlns:p14="http://schemas.microsoft.com/office/powerpoint/2010/main" val="2728891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algn="r" rtl="1"/>
            <a:r>
              <a:rPr lang="fa-IR" dirty="0" smtClean="0"/>
              <a:t>نکته مهم این است که در اینجا</a:t>
            </a:r>
            <a:r>
              <a:rPr lang="fa-IR" baseline="0" dirty="0" smtClean="0"/>
              <a:t> تصمیم گیری بر اساس 2 پارامتر است:</a:t>
            </a:r>
          </a:p>
          <a:p>
            <a:pPr algn="r" rtl="1"/>
            <a:r>
              <a:rPr lang="fa-IR" baseline="0" dirty="0" smtClean="0"/>
              <a:t>1- مسافت یا فاصله بین دو یال</a:t>
            </a:r>
          </a:p>
          <a:p>
            <a:pPr algn="r" rtl="1"/>
            <a:r>
              <a:rPr lang="fa-IR" baseline="0" dirty="0" smtClean="0"/>
              <a:t>2- مقدار فرومون بین دو یال</a:t>
            </a:r>
            <a:endParaRPr lang="en-US" dirty="0"/>
          </a:p>
        </p:txBody>
      </p:sp>
    </p:spTree>
    <p:extLst>
      <p:ext uri="{BB962C8B-B14F-4D97-AF65-F5344CB8AC3E}">
        <p14:creationId xmlns:p14="http://schemas.microsoft.com/office/powerpoint/2010/main" val="3570371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algn="r" rtl="1"/>
            <a:r>
              <a:rPr lang="fa-IR" dirty="0" smtClean="0"/>
              <a:t>یک مسئله</a:t>
            </a:r>
            <a:r>
              <a:rPr lang="fa-IR" baseline="0" dirty="0" smtClean="0"/>
              <a:t> بهینه سازی ترکیبی یا </a:t>
            </a:r>
            <a:r>
              <a:rPr lang="en-US" baseline="0" dirty="0" smtClean="0"/>
              <a:t>CO</a:t>
            </a:r>
            <a:r>
              <a:rPr lang="fa-IR" baseline="0" dirty="0" smtClean="0"/>
              <a:t> به صورت </a:t>
            </a:r>
            <a:r>
              <a:rPr lang="en-US" baseline="0" dirty="0" smtClean="0"/>
              <a:t>P=(S,f)</a:t>
            </a:r>
            <a:r>
              <a:rPr lang="fa-IR" baseline="0" dirty="0" smtClean="0"/>
              <a:t> بیان می شود. </a:t>
            </a:r>
            <a:r>
              <a:rPr lang="en-US" baseline="0" dirty="0" smtClean="0"/>
              <a:t>f</a:t>
            </a:r>
            <a:r>
              <a:rPr lang="fa-IR" baseline="0" dirty="0" smtClean="0"/>
              <a:t> به هر یک از راه حل های موجود در </a:t>
            </a:r>
            <a:r>
              <a:rPr lang="en-US" baseline="0" dirty="0" smtClean="0"/>
              <a:t>S</a:t>
            </a:r>
            <a:r>
              <a:rPr lang="fa-IR" baseline="0" dirty="0" smtClean="0"/>
              <a:t> یک مقدار مثبت نسبت می دهد.هدف یافتن یک راه حل در زمان منطقی با مقدار بهینه است.</a:t>
            </a:r>
            <a:endParaRPr lang="en-US" dirty="0"/>
          </a:p>
        </p:txBody>
      </p:sp>
    </p:spTree>
    <p:extLst>
      <p:ext uri="{BB962C8B-B14F-4D97-AF65-F5344CB8AC3E}">
        <p14:creationId xmlns:p14="http://schemas.microsoft.com/office/powerpoint/2010/main" val="3388128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دلایل</a:t>
            </a:r>
            <a:r>
              <a:rPr lang="fa-IR" baseline="0" dirty="0" smtClean="0"/>
              <a:t> انتخاب </a:t>
            </a:r>
            <a:r>
              <a:rPr lang="en-US" baseline="0" dirty="0" err="1" smtClean="0"/>
              <a:t>tsp</a:t>
            </a:r>
            <a:r>
              <a:rPr lang="fa-IR" baseline="0" dirty="0" smtClean="0"/>
              <a:t> برای بررسی جزئی </a:t>
            </a:r>
            <a:r>
              <a:rPr lang="en-US" baseline="0" dirty="0" err="1" smtClean="0"/>
              <a:t>aco</a:t>
            </a:r>
            <a:r>
              <a:rPr lang="fa-IR" baseline="0" dirty="0" smtClean="0"/>
              <a:t> بر روی آن عبارتند از:</a:t>
            </a:r>
          </a:p>
          <a:p>
            <a:pPr algn="r" rtl="1"/>
            <a:r>
              <a:rPr lang="fa-IR" baseline="0" dirty="0" smtClean="0"/>
              <a:t>این مسئله با </a:t>
            </a:r>
            <a:r>
              <a:rPr lang="en-US" baseline="0" dirty="0" smtClean="0"/>
              <a:t>ACO</a:t>
            </a:r>
            <a:r>
              <a:rPr lang="fa-IR" baseline="0" dirty="0" smtClean="0"/>
              <a:t> شباهت زیادی دارد</a:t>
            </a:r>
          </a:p>
          <a:p>
            <a:pPr algn="r" rtl="1"/>
            <a:r>
              <a:rPr lang="fa-IR" baseline="0" dirty="0" smtClean="0"/>
              <a:t>یکی از معروفترین مسائل </a:t>
            </a:r>
            <a:r>
              <a:rPr lang="en-US" baseline="0" dirty="0" err="1" smtClean="0"/>
              <a:t>np</a:t>
            </a:r>
            <a:r>
              <a:rPr lang="en-US" baseline="0" dirty="0" smtClean="0"/>
              <a:t>-hard</a:t>
            </a:r>
            <a:r>
              <a:rPr lang="fa-IR" baseline="0" dirty="0" smtClean="0"/>
              <a:t> می باشد</a:t>
            </a:r>
          </a:p>
          <a:p>
            <a:pPr algn="r" rtl="1"/>
            <a:r>
              <a:rPr lang="fa-IR" baseline="0" dirty="0" smtClean="0"/>
              <a:t>شرایط و روابط ساده ای دارد</a:t>
            </a:r>
            <a:endParaRPr lang="en-US" dirty="0"/>
          </a:p>
        </p:txBody>
      </p:sp>
    </p:spTree>
    <p:extLst>
      <p:ext uri="{BB962C8B-B14F-4D97-AF65-F5344CB8AC3E}">
        <p14:creationId xmlns:p14="http://schemas.microsoft.com/office/powerpoint/2010/main" val="2554502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قابلیت مشاهده</a:t>
            </a:r>
            <a:r>
              <a:rPr lang="fa-IR" baseline="0" dirty="0" smtClean="0"/>
              <a:t> در واقع همان عکس مسافت است.</a:t>
            </a:r>
            <a:endParaRPr lang="fa-IR" dirty="0" smtClean="0"/>
          </a:p>
          <a:p>
            <a:pPr algn="r" rtl="1"/>
            <a:r>
              <a:rPr lang="fa-IR" dirty="0" smtClean="0"/>
              <a:t>در واقع این ضرایب به هر کدام از پارامترها</a:t>
            </a:r>
            <a:r>
              <a:rPr lang="fa-IR" baseline="0" dirty="0" smtClean="0"/>
              <a:t> اهمیت می دهند.</a:t>
            </a:r>
          </a:p>
          <a:p>
            <a:pPr eaLnBrk="0" hangingPunct="0"/>
            <a:r>
              <a:rPr lang="en-US" dirty="0" smtClean="0">
                <a:latin typeface="Times New Roman" pitchFamily="18" charset="0"/>
              </a:rPr>
              <a:t>1. </a:t>
            </a:r>
            <a:r>
              <a:rPr lang="en-US" dirty="0" smtClean="0"/>
              <a:t>Whether or not a city has been visited</a:t>
            </a:r>
          </a:p>
          <a:p>
            <a:pPr eaLnBrk="0" hangingPunct="0"/>
            <a:r>
              <a:rPr lang="en-US" dirty="0" smtClean="0"/>
              <a:t>     Use of a </a:t>
            </a:r>
            <a:r>
              <a:rPr lang="en-US" b="1" dirty="0" smtClean="0"/>
              <a:t>memory</a:t>
            </a:r>
            <a:r>
              <a:rPr lang="en-US" dirty="0" smtClean="0"/>
              <a:t>(tabu list):  </a:t>
            </a:r>
            <a:r>
              <a:rPr lang="en-US" dirty="0" err="1" smtClean="0"/>
              <a:t>Jk</a:t>
            </a:r>
            <a:r>
              <a:rPr lang="en-US" dirty="0" smtClean="0"/>
              <a:t>(i)  : set of all cities that are to  be visited</a:t>
            </a:r>
          </a:p>
          <a:p>
            <a:pPr algn="r" rtl="1"/>
            <a:endParaRPr lang="en-US" dirty="0"/>
          </a:p>
        </p:txBody>
      </p:sp>
    </p:spTree>
    <p:extLst>
      <p:ext uri="{BB962C8B-B14F-4D97-AF65-F5344CB8AC3E}">
        <p14:creationId xmlns:p14="http://schemas.microsoft.com/office/powerpoint/2010/main" val="1232303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smtClean="0"/>
              <a:t>Q</a:t>
            </a:r>
            <a:r>
              <a:rPr lang="fa-IR" dirty="0" smtClean="0"/>
              <a:t> مقدار فرومونی است که این مورچه</a:t>
            </a:r>
            <a:r>
              <a:rPr lang="fa-IR" baseline="0" dirty="0" smtClean="0"/>
              <a:t> بر جای گذاشته است.</a:t>
            </a:r>
          </a:p>
          <a:p>
            <a:pPr algn="r" rtl="1"/>
            <a:r>
              <a:rPr lang="en-US" baseline="0" dirty="0" smtClean="0"/>
              <a:t>p</a:t>
            </a:r>
            <a:r>
              <a:rPr lang="fa-IR" baseline="0" dirty="0" smtClean="0"/>
              <a:t> ضریب مقاومت فرومون نامیده می شود.</a:t>
            </a:r>
            <a:endParaRPr lang="en-US" dirty="0"/>
          </a:p>
        </p:txBody>
      </p:sp>
    </p:spTree>
    <p:extLst>
      <p:ext uri="{BB962C8B-B14F-4D97-AF65-F5344CB8AC3E}">
        <p14:creationId xmlns:p14="http://schemas.microsoft.com/office/powerpoint/2010/main" val="1043025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en-US" baseline="0" dirty="0" smtClean="0"/>
              <a:t>global trail updating</a:t>
            </a:r>
            <a:endParaRPr lang="en-US" dirty="0" smtClean="0"/>
          </a:p>
          <a:p>
            <a:pPr algn="r" rtl="1"/>
            <a:r>
              <a:rPr lang="fa-IR" dirty="0" smtClean="0"/>
              <a:t>در پایان هر تکرار بهترین مورچه ها این اجازه</a:t>
            </a:r>
            <a:r>
              <a:rPr lang="fa-IR" baseline="0" dirty="0" smtClean="0"/>
              <a:t> را دریافت می کنند که مسیرشان را با فرومون بیشتر تقویت بنمایند.</a:t>
            </a:r>
          </a:p>
        </p:txBody>
      </p:sp>
    </p:spTree>
    <p:extLst>
      <p:ext uri="{BB962C8B-B14F-4D97-AF65-F5344CB8AC3E}">
        <p14:creationId xmlns:p14="http://schemas.microsoft.com/office/powerpoint/2010/main" val="29608061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25186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algn="r"/>
            <a:endParaRPr lang="en-US" dirty="0"/>
          </a:p>
        </p:txBody>
      </p:sp>
    </p:spTree>
    <p:extLst>
      <p:ext uri="{BB962C8B-B14F-4D97-AF65-F5344CB8AC3E}">
        <p14:creationId xmlns:p14="http://schemas.microsoft.com/office/powerpoint/2010/main" val="152174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fa-IR" dirty="0" smtClean="0">
                <a:cs typeface="B Koodak" pitchFamily="2" charset="-78"/>
              </a:rPr>
              <a:t>الگوريتم کلوني مورچه براي اولين بار در سال 1992توسط دوريگو </a:t>
            </a:r>
            <a:r>
              <a:rPr lang="en-US" dirty="0" smtClean="0">
                <a:cs typeface="B Koodak" pitchFamily="2" charset="-78"/>
              </a:rPr>
              <a:t>Dorigo) </a:t>
            </a:r>
            <a:r>
              <a:rPr lang="fa-IR" dirty="0" smtClean="0">
                <a:cs typeface="B Koodak" pitchFamily="2" charset="-78"/>
              </a:rPr>
              <a:t>) و همکارانش به عنوان يک راه حل چند عامله (</a:t>
            </a:r>
            <a:r>
              <a:rPr lang="en-US" dirty="0" smtClean="0">
                <a:cs typeface="B Koodak" pitchFamily="2" charset="-78"/>
              </a:rPr>
              <a:t>Multi Agent</a:t>
            </a:r>
            <a:r>
              <a:rPr lang="fa-IR" dirty="0" smtClean="0">
                <a:cs typeface="B Koodak" pitchFamily="2" charset="-78"/>
              </a:rPr>
              <a:t>) براي مسائل</a:t>
            </a:r>
            <a:r>
              <a:rPr lang="en-US" dirty="0" smtClean="0">
                <a:cs typeface="B Koodak" pitchFamily="2" charset="-78"/>
              </a:rPr>
              <a:t> </a:t>
            </a:r>
            <a:r>
              <a:rPr lang="fa-IR" dirty="0" smtClean="0">
                <a:cs typeface="B Koodak" pitchFamily="2" charset="-78"/>
              </a:rPr>
              <a:t>مشکل بهينه سازي مثل فروشنده دوره گرد ارائه شد.</a:t>
            </a:r>
            <a:endParaRPr lang="en-US" sz="1200" kern="1200" dirty="0" smtClean="0">
              <a:solidFill>
                <a:schemeClr val="tx1"/>
              </a:solidFill>
              <a:latin typeface="+mn-lt"/>
              <a:ea typeface="+mn-ea"/>
              <a:cs typeface="+mn-cs"/>
            </a:endParaRPr>
          </a:p>
          <a:p>
            <a:pPr algn="r" rtl="1">
              <a:defRPr/>
            </a:pPr>
            <a:r>
              <a:rPr lang="fa-IR" sz="1200" kern="1200" dirty="0" smtClean="0">
                <a:solidFill>
                  <a:schemeClr val="tx1"/>
                </a:solidFill>
                <a:latin typeface="+mn-lt"/>
                <a:ea typeface="+mn-ea"/>
                <a:cs typeface="+mn-cs"/>
              </a:rPr>
              <a:t>همانطور که مي دانيم مسئله يافتن کوتاهترين مسير، يک مسئله بهينه سازيست که گاه حل آن بسيار دشوار است و گاه نيز بسيار زمانبر. بعنوان مثال مسئله فروشنده دوره گرد(</a:t>
            </a:r>
            <a:r>
              <a:rPr lang="en-US" sz="1200" kern="1200" dirty="0" smtClean="0">
                <a:solidFill>
                  <a:schemeClr val="tx1"/>
                </a:solidFill>
                <a:latin typeface="+mn-lt"/>
                <a:ea typeface="+mn-ea"/>
                <a:cs typeface="+mn-cs"/>
              </a:rPr>
              <a:t>TSP</a:t>
            </a:r>
            <a:r>
              <a:rPr lang="fa-IR" sz="1200" kern="1200" dirty="0" smtClean="0">
                <a:solidFill>
                  <a:schemeClr val="tx1"/>
                </a:solidFill>
                <a:latin typeface="+mn-lt"/>
                <a:ea typeface="+mn-ea"/>
                <a:cs typeface="+mn-cs"/>
              </a:rPr>
              <a:t>). در اين مسئله فروشنده دوره گرد بايد از يک شهر شروع کرده، به شهرهاي ديگر برود و سپس به شهر مبدا بازگردد بطوريکه از هر شهر فقط يکبار عبور کند و کوتاهترين مسير را نيز طي کرده باشد. اگر تعداد اين شهرها </a:t>
            </a:r>
            <a:r>
              <a:rPr lang="en-US" sz="1200" kern="1200" dirty="0" smtClean="0">
                <a:solidFill>
                  <a:schemeClr val="tx1"/>
                </a:solidFill>
                <a:latin typeface="+mn-lt"/>
                <a:ea typeface="+mn-ea"/>
                <a:cs typeface="+mn-cs"/>
              </a:rPr>
              <a:t>n</a:t>
            </a:r>
            <a:r>
              <a:rPr lang="fa-IR" sz="1200" kern="1200" dirty="0" smtClean="0">
                <a:solidFill>
                  <a:schemeClr val="tx1"/>
                </a:solidFill>
                <a:latin typeface="+mn-lt"/>
                <a:ea typeface="+mn-ea"/>
                <a:cs typeface="+mn-cs"/>
              </a:rPr>
              <a:t> باشد در حالت کلي اين مسئله از مرتبه </a:t>
            </a:r>
            <a:r>
              <a:rPr lang="en-US" sz="1200" kern="1200" dirty="0" smtClean="0">
                <a:solidFill>
                  <a:schemeClr val="tx1"/>
                </a:solidFill>
                <a:latin typeface="+mn-lt"/>
                <a:ea typeface="+mn-ea"/>
                <a:cs typeface="+mn-cs"/>
              </a:rPr>
              <a:t>(n-1)!</a:t>
            </a:r>
            <a:r>
              <a:rPr lang="fa-IR" sz="1200" kern="1200" dirty="0" smtClean="0">
                <a:solidFill>
                  <a:schemeClr val="tx1"/>
                </a:solidFill>
                <a:latin typeface="+mn-lt"/>
                <a:ea typeface="+mn-ea"/>
                <a:cs typeface="+mn-cs"/>
              </a:rPr>
              <a:t> است که براي فقط 21 شهر زمان واقعا زيادي مي برد:</a:t>
            </a:r>
            <a:endParaRPr lang="en-US" sz="1200" kern="1200" dirty="0" smtClean="0">
              <a:solidFill>
                <a:schemeClr val="tx1"/>
              </a:solidFill>
              <a:latin typeface="+mn-lt"/>
              <a:ea typeface="+mn-ea"/>
              <a:cs typeface="+mn-cs"/>
            </a:endParaRPr>
          </a:p>
          <a:p>
            <a:pPr algn="r" rtl="1">
              <a:defRPr/>
            </a:pPr>
            <a:r>
              <a:rPr lang="fa-IR" sz="1200" kern="1200" dirty="0" smtClean="0">
                <a:solidFill>
                  <a:schemeClr val="tx1"/>
                </a:solidFill>
                <a:latin typeface="+mn-lt"/>
                <a:ea typeface="+mn-ea"/>
                <a:cs typeface="+mn-cs"/>
              </a:rPr>
              <a:t>با انجام يک الگوريتم برنامه سازي پويا براي اين مسئله ، زمان از مرتبه نمايي بدست مي آيد که آن هم مناسب نيست. البته الگوريتم هاي ديگري نيز ارائه شده ولي هيچ کدام کارايي مناسبي ندارند. </a:t>
            </a:r>
            <a:r>
              <a:rPr lang="en-US" sz="1200" kern="1200" dirty="0" smtClean="0">
                <a:solidFill>
                  <a:schemeClr val="tx1"/>
                </a:solidFill>
                <a:latin typeface="+mn-lt"/>
                <a:ea typeface="+mn-ea"/>
                <a:cs typeface="+mn-cs"/>
              </a:rPr>
              <a:t>ACO</a:t>
            </a:r>
            <a:r>
              <a:rPr lang="fa-IR" sz="1200" kern="1200" dirty="0" smtClean="0">
                <a:solidFill>
                  <a:schemeClr val="tx1"/>
                </a:solidFill>
                <a:latin typeface="+mn-lt"/>
                <a:ea typeface="+mn-ea"/>
                <a:cs typeface="+mn-cs"/>
              </a:rPr>
              <a:t> الگوريتم کامل و مناسبي براي حل مسئله </a:t>
            </a:r>
            <a:r>
              <a:rPr lang="en-US" sz="1200" kern="1200" dirty="0" smtClean="0">
                <a:solidFill>
                  <a:schemeClr val="tx1"/>
                </a:solidFill>
                <a:latin typeface="+mn-lt"/>
                <a:ea typeface="+mn-ea"/>
                <a:cs typeface="+mn-cs"/>
              </a:rPr>
              <a:t>TSP</a:t>
            </a:r>
            <a:r>
              <a:rPr lang="fa-IR" sz="1200" kern="1200" dirty="0" smtClean="0">
                <a:solidFill>
                  <a:schemeClr val="tx1"/>
                </a:solidFill>
                <a:latin typeface="+mn-lt"/>
                <a:ea typeface="+mn-ea"/>
                <a:cs typeface="+mn-cs"/>
              </a:rPr>
              <a:t> است.</a:t>
            </a:r>
            <a:endParaRPr lang="en-US" sz="1200" kern="1200" dirty="0" smtClean="0">
              <a:solidFill>
                <a:schemeClr val="tx1"/>
              </a:solidFill>
              <a:latin typeface="+mn-lt"/>
              <a:ea typeface="+mn-ea"/>
              <a:cs typeface="+mn-cs"/>
            </a:endParaRPr>
          </a:p>
        </p:txBody>
      </p:sp>
    </p:spTree>
    <p:extLst>
      <p:ext uri="{BB962C8B-B14F-4D97-AF65-F5344CB8AC3E}">
        <p14:creationId xmlns:p14="http://schemas.microsoft.com/office/powerpoint/2010/main" val="4128633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algn="r"/>
            <a:r>
              <a:rPr lang="fa-IR" dirty="0" smtClean="0"/>
              <a:t>به عنوان مثال در این شکل مسیر قرمز رنگ نشان دهنده ی مسیر با فرومون بیشتر می باشد.</a:t>
            </a:r>
          </a:p>
          <a:p>
            <a:pPr algn="r"/>
            <a:r>
              <a:rPr lang="fa-IR" dirty="0" smtClean="0"/>
              <a:t>اگر بین دو مسیر مانعی در نظر بگیریم، مورچه ای که شروع یه حرکت می کند به احتمال زیاد (دقت شود نه صد در صد) مسیر قرمز را انتخاب می کند.</a:t>
            </a:r>
            <a:endParaRPr lang="en-US" dirty="0" smtClean="0"/>
          </a:p>
          <a:p>
            <a:pPr algn="r" rtl="1"/>
            <a:endParaRPr lang="en-US" dirty="0"/>
          </a:p>
        </p:txBody>
      </p:sp>
    </p:spTree>
    <p:extLst>
      <p:ext uri="{BB962C8B-B14F-4D97-AF65-F5344CB8AC3E}">
        <p14:creationId xmlns:p14="http://schemas.microsoft.com/office/powerpoint/2010/main" val="4082968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algn="r" rtl="1"/>
            <a:r>
              <a:rPr lang="fa-IR" dirty="0" smtClean="0"/>
              <a:t>آنها هنگام انتخاب بين دو مسير بصورت احتمالاتي (</a:t>
            </a:r>
            <a:r>
              <a:rPr lang="en-US" dirty="0" smtClean="0"/>
              <a:t> Statistical</a:t>
            </a:r>
            <a:r>
              <a:rPr lang="fa-IR" dirty="0" smtClean="0"/>
              <a:t>) مسيري را انتخاب مي کنند که فرومون بيشتري داشته باشد يا بعبارت ديگر مورچه هاي بيشتري قبلا از آن عبور کرده باشند. حال مشاهده می کنیم که همين يک تمهيد ساده چگونه منجر به پيدا کردن کوتاهترين مسير خواهد شد.</a:t>
            </a:r>
          </a:p>
          <a:p>
            <a:pPr algn="r" rtl="1"/>
            <a:r>
              <a:rPr lang="fa-IR" dirty="0" smtClean="0"/>
              <a:t>همانطور که در شکل مي بينيم مورچه هاي روي مسير </a:t>
            </a:r>
            <a:r>
              <a:rPr lang="en-US" dirty="0" smtClean="0"/>
              <a:t>AB</a:t>
            </a:r>
            <a:r>
              <a:rPr lang="fa-IR" dirty="0" smtClean="0"/>
              <a:t> در حرکت اند (در دو جهت مخالف).</a:t>
            </a:r>
            <a:endParaRPr lang="en-US" dirty="0" smtClean="0"/>
          </a:p>
          <a:p>
            <a:pPr algn="r" rtl="1"/>
            <a:endParaRPr lang="en-US" dirty="0"/>
          </a:p>
        </p:txBody>
      </p:sp>
    </p:spTree>
    <p:extLst>
      <p:ext uri="{BB962C8B-B14F-4D97-AF65-F5344CB8AC3E}">
        <p14:creationId xmlns:p14="http://schemas.microsoft.com/office/powerpoint/2010/main" val="381870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fa-IR" dirty="0" smtClean="0"/>
              <a:t>اگر در مسير مورچه ها مانعي قرار دهیم مورچه ها دو راه براي انتخاب کردن دارند. اولين مورچه از</a:t>
            </a:r>
            <a:r>
              <a:rPr lang="en-US" dirty="0" smtClean="0"/>
              <a:t>A </a:t>
            </a:r>
            <a:r>
              <a:rPr lang="fa-IR" dirty="0" smtClean="0"/>
              <a:t> مي آيد و در مسير هيچ فروموني نمي بيند بنابر اين براي مسير چپ و راست احتمال يکسان مي دهد و بطور تصادفي و احتمالاتي مسير </a:t>
            </a:r>
            <a:r>
              <a:rPr lang="en-US" dirty="0" smtClean="0"/>
              <a:t>DB</a:t>
            </a:r>
            <a:r>
              <a:rPr lang="fa-IR" dirty="0" smtClean="0"/>
              <a:t> را انتخاب مي کند. اولين مورچه اي که مورچه اول را دنبال مي کند زودتر از مورچه اولي که از مسير </a:t>
            </a:r>
            <a:r>
              <a:rPr lang="en-US" dirty="0" smtClean="0"/>
              <a:t>DB</a:t>
            </a:r>
            <a:r>
              <a:rPr lang="fa-IR" dirty="0" smtClean="0"/>
              <a:t> رفته به مقصد مي رسد. مورچه ها در حال برگشت و به مرور زمان يک اثر بيشتر فرومون را روي </a:t>
            </a:r>
            <a:r>
              <a:rPr lang="en-US" dirty="0" smtClean="0"/>
              <a:t>CB</a:t>
            </a:r>
            <a:r>
              <a:rPr lang="fa-IR" dirty="0" smtClean="0"/>
              <a:t> حس مي کنند و آنرا بطور احتمالي و تصادفي ( نه حتما و قطعا)  انتخاب مي کنند. در نهايت مسير </a:t>
            </a:r>
            <a:r>
              <a:rPr lang="en-US" dirty="0" smtClean="0"/>
              <a:t>CB</a:t>
            </a:r>
            <a:r>
              <a:rPr lang="fa-IR" dirty="0" smtClean="0"/>
              <a:t> بعنوان مسير کوتاهتر برگزيده مي شود. در حقيقت چون طول مسير </a:t>
            </a:r>
            <a:r>
              <a:rPr lang="en-US" dirty="0" smtClean="0"/>
              <a:t>CB</a:t>
            </a:r>
            <a:r>
              <a:rPr lang="fa-IR" dirty="0" smtClean="0"/>
              <a:t> کوتاهتر است زمان رفت و برگشت از آن هم کمتر مي شود و در نتيجه مورچه هاي بيشتري نسبت به مسير ديگر آنرا طي خواهند کرد چون فرومون بيشتري در آن وجود دارد.</a:t>
            </a:r>
            <a:endParaRPr lang="en-US" dirty="0" smtClean="0"/>
          </a:p>
        </p:txBody>
      </p:sp>
    </p:spTree>
    <p:extLst>
      <p:ext uri="{BB962C8B-B14F-4D97-AF65-F5344CB8AC3E}">
        <p14:creationId xmlns:p14="http://schemas.microsoft.com/office/powerpoint/2010/main" val="2644485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algn="r" rtl="1"/>
            <a:r>
              <a:rPr lang="fa-IR" dirty="0" smtClean="0"/>
              <a:t>نکته بسيار با اهميت اين است که هر چند احتمال انتخاب مسير پر فرومون توسط مورچه ها بيشتر است ولي اين کماکان احتمال است و قطعيت نيست. يعني اگر مسير </a:t>
            </a:r>
            <a:r>
              <a:rPr lang="en-US" dirty="0" smtClean="0"/>
              <a:t>CB</a:t>
            </a:r>
            <a:r>
              <a:rPr lang="fa-IR" dirty="0" smtClean="0"/>
              <a:t> پرفرومون تر از </a:t>
            </a:r>
            <a:r>
              <a:rPr lang="en-US" dirty="0" smtClean="0"/>
              <a:t>DB</a:t>
            </a:r>
            <a:r>
              <a:rPr lang="fa-IR" dirty="0" smtClean="0"/>
              <a:t> باشد به هيچ عنوان نمي شود نتيجه گرفت که همه مورچه ها از مسير</a:t>
            </a:r>
            <a:r>
              <a:rPr lang="en-US" dirty="0" smtClean="0"/>
              <a:t>CB </a:t>
            </a:r>
            <a:r>
              <a:rPr lang="fa-IR" dirty="0" smtClean="0"/>
              <a:t> عبور خواهند کرد بلکه تنها مي توان گفت که مثلا 90% مورچه ها از مسير کوتاهتر عبور خواهند کرد. اگر فرض کنيم که بجاي اين احتمال قطعيت وجود مي داشت، يعني هر مورچه فقط و فقط مسير پرفرومون تر را انتخاب ميکرد آنگاه اساسا اين روش ممکن نبود به جواب برسد. اگر تصادفا اولين مورچه مسير</a:t>
            </a:r>
            <a:r>
              <a:rPr lang="en-US" dirty="0" smtClean="0"/>
              <a:t>DB </a:t>
            </a:r>
            <a:r>
              <a:rPr lang="fa-IR" dirty="0" smtClean="0"/>
              <a:t>(مسير دورتر) را انتخاب مي کرد و ردي از فرومون بر جاي مي گذاشت آنگاه همه مورچه ها بدنبال او حرکت مي کردند و هيچ وقت کوتاهترين مسير يافته نمي شد. بنابراين تصادف و احتمال نقش عمده اي در </a:t>
            </a:r>
            <a:r>
              <a:rPr lang="en-US" dirty="0" smtClean="0"/>
              <a:t>ACO</a:t>
            </a:r>
            <a:r>
              <a:rPr lang="fa-IR" dirty="0" smtClean="0"/>
              <a:t> بر عهده دارند.</a:t>
            </a:r>
            <a:endParaRPr lang="en-US" dirty="0" smtClean="0"/>
          </a:p>
          <a:p>
            <a:pPr algn="r" rtl="1"/>
            <a:r>
              <a:rPr lang="fa-IR" dirty="0" smtClean="0"/>
              <a:t>نکته ديگر مسئله تبخير شدن فرومون بر جاي گذاشته شده است. برفرض اگر مانع در مسير </a:t>
            </a:r>
            <a:r>
              <a:rPr lang="ar-SA" dirty="0" smtClean="0"/>
              <a:t> </a:t>
            </a:r>
            <a:r>
              <a:rPr lang="en-US" dirty="0" smtClean="0"/>
              <a:t>AB</a:t>
            </a:r>
            <a:r>
              <a:rPr lang="fa-IR" dirty="0" smtClean="0"/>
              <a:t> برداشته شود و فرومون تبخير نشود مورچه ها همان مسير قبلي را طي خواهند کرد. ولي در حقيقت اين طور نيست. تبخير شدن فرومون و احتمال به مورچه ها امکان پيدا کردن مسير کوتاهتر جديد را مي دهند.</a:t>
            </a:r>
            <a:endParaRPr lang="en-US" dirty="0" smtClean="0"/>
          </a:p>
        </p:txBody>
      </p:sp>
    </p:spTree>
    <p:extLst>
      <p:ext uri="{BB962C8B-B14F-4D97-AF65-F5344CB8AC3E}">
        <p14:creationId xmlns:p14="http://schemas.microsoft.com/office/powerpoint/2010/main" val="2153585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27634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algn="r" rtl="1"/>
            <a:r>
              <a:rPr lang="en-US" dirty="0" smtClean="0"/>
              <a:t>Dorigo</a:t>
            </a:r>
            <a:r>
              <a:rPr lang="fa-IR" dirty="0" smtClean="0"/>
              <a:t> در ابتدا یک مفهوم جامع و بسیار کلی را در مورد </a:t>
            </a:r>
            <a:r>
              <a:rPr lang="en-US" dirty="0" smtClean="0"/>
              <a:t>ACO</a:t>
            </a:r>
            <a:r>
              <a:rPr lang="fa-IR" baseline="0" dirty="0" smtClean="0"/>
              <a:t> ارائه داد که این مدل بسیار جامع است. در یکی از مراجع اصلی این کنفرانس یکی از اساسی ترین سوالات وارد بر این الگوریتم کلی بودن آن ذکر شده است به طوری که این کلی بودن در مواردی بررسی و اجرای الگوریتم را بسیار پیچیده می کنند. اما در هر صورت بررسی جزئیات این الگوریتم نیاز به یک دانش مختصر از اصل آن دارد.</a:t>
            </a:r>
            <a:endParaRPr lang="en-US" dirty="0"/>
          </a:p>
        </p:txBody>
      </p:sp>
    </p:spTree>
    <p:extLst>
      <p:ext uri="{BB962C8B-B14F-4D97-AF65-F5344CB8AC3E}">
        <p14:creationId xmlns:p14="http://schemas.microsoft.com/office/powerpoint/2010/main" val="4280326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0CBDC08-88F0-43E1-A8F7-10AA8E5B5408}" type="datetime1">
              <a:rPr lang="en-US" smtClean="0"/>
              <a:t>12/24/2010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2093E1-AEC5-4ACC-AE67-8B241EBBF03B}" type="datetime1">
              <a:rPr lang="en-US" smtClean="0"/>
              <a:t>12/24/2010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BAE633F-657A-4668-BC49-DCF84C40752F}" type="datetime1">
              <a:rPr lang="en-US" smtClean="0"/>
              <a:t>12/24/2010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871E308-9B13-4235-B392-CBC570F5CC94}" type="datetime1">
              <a:rPr lang="en-US" smtClean="0"/>
              <a:t>12/24/2010</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8D8ED23-869B-4273-AC42-266B0C3CA2F3}" type="datetime1">
              <a:rPr lang="en-US" smtClean="0"/>
              <a:t>12/24/2010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946FE7A-E0E6-42B8-A646-ECECFA09B04A}" type="datetime1">
              <a:rPr lang="en-US" smtClean="0"/>
              <a:t>12/24/2010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FCD6BF2-5760-460D-A3FD-44AE67AE4021}" type="datetime1">
              <a:rPr lang="en-US" smtClean="0"/>
              <a:t>12/24/2010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9C0F23FA-4E46-4E77-A6B7-F43E5248351C}" type="datetime1">
              <a:rPr lang="en-US" smtClean="0"/>
              <a:t>12/24/2010</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DE5659-C5FB-42AD-A855-68E5B5340976}" type="datetime1">
              <a:rPr lang="en-US" smtClean="0"/>
              <a:t>12/24/2010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1"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F0CDDF0D-C08A-492C-B7FB-40A02F5C6C42}" type="datetime1">
              <a:rPr lang="en-US" smtClean="0"/>
              <a:t>12/24/2010</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9"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BF920CA-5FD0-4899-95AA-D985083A1E1A}" type="datetime1">
              <a:rPr lang="en-US" smtClean="0"/>
              <a:t>12/24/2010</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66E1363-5358-44F9-BB2F-5DF6A121E323}" type="datetime1">
              <a:rPr lang="en-US" smtClean="0"/>
              <a:t>12/24/2010</a:t>
            </a:fld>
            <a:endParaRPr lang="en-US"/>
          </a:p>
        </p:txBody>
      </p:sp>
      <p:sp>
        <p:nvSpPr>
          <p:cNvPr id="3" name="Footer Placeholder 2"/>
          <p:cNvSpPr>
            <a:spLocks noGrp="1"/>
          </p:cNvSpPr>
          <p:nvPr>
            <p:ph type="ftr" sz="quarter" idx="3"/>
          </p:nvPr>
        </p:nvSpPr>
        <p:spPr>
          <a:xfrm rot="5400000">
            <a:off x="6990187"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7"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8.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9.w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a:xfrm>
            <a:off x="1600200" y="2590800"/>
            <a:ext cx="4572000" cy="533400"/>
          </a:xfrm>
        </p:spPr>
        <p:txBody>
          <a:bodyPr>
            <a:normAutofit/>
          </a:bodyPr>
          <a:lstStyle/>
          <a:p>
            <a:pPr algn="ctr" rtl="1" eaLnBrk="1" hangingPunct="1"/>
            <a:r>
              <a:rPr lang="fa-IR" sz="2800" smtClean="0">
                <a:solidFill>
                  <a:schemeClr val="tx1"/>
                </a:solidFill>
              </a:rPr>
              <a:t>حامد خاکزاد      امیر محسن یوسفی</a:t>
            </a:r>
            <a:endParaRPr lang="en-US" sz="2800" smtClean="0">
              <a:solidFill>
                <a:schemeClr val="tx1"/>
              </a:solidFill>
            </a:endParaRPr>
          </a:p>
        </p:txBody>
      </p:sp>
      <p:sp>
        <p:nvSpPr>
          <p:cNvPr id="5" name="Rectangle 4"/>
          <p:cNvSpPr/>
          <p:nvPr/>
        </p:nvSpPr>
        <p:spPr>
          <a:xfrm>
            <a:off x="1905000" y="2362200"/>
            <a:ext cx="7010400" cy="76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6" name="Rectangle 2"/>
          <p:cNvSpPr>
            <a:spLocks noGrp="1" noChangeArrowheads="1"/>
          </p:cNvSpPr>
          <p:nvPr>
            <p:ph type="ctrTitle"/>
          </p:nvPr>
        </p:nvSpPr>
        <p:spPr bwMode="auto">
          <a:xfrm>
            <a:off x="4648200" y="1676400"/>
            <a:ext cx="4419600" cy="533400"/>
          </a:xfrm>
          <a:ln w="25400">
            <a:miter lim="800000"/>
            <a:headEnd/>
            <a:tailEnd/>
          </a:ln>
        </p:spPr>
        <p:txBody>
          <a:bodyPr wrap="square" lIns="12700" tIns="12700" rIns="12700" bIns="12700" numCol="1" anchor="t" anchorCtr="0" compatLnSpc="1">
            <a:prstTxWarp prst="textNoShape">
              <a:avLst/>
            </a:prstTxWarp>
            <a:normAutofit/>
          </a:bodyPr>
          <a:lstStyle/>
          <a:p>
            <a:pPr algn="ctr" rtl="1" eaLnBrk="1" hangingPunct="1">
              <a:spcAft>
                <a:spcPts val="1000"/>
              </a:spcAft>
              <a:defRPr/>
            </a:pPr>
            <a:r>
              <a:rPr lang="fa-IR" sz="2800" dirty="0" smtClean="0">
                <a:solidFill>
                  <a:schemeClr val="tx1"/>
                </a:solidFill>
                <a:latin typeface="+mn-lt"/>
                <a:ea typeface="+mn-ea"/>
                <a:cs typeface="+mn-cs"/>
              </a:rPr>
              <a:t>الگوریتم گروه مورچه ها (</a:t>
            </a:r>
            <a:r>
              <a:rPr lang="en-US" sz="2800" dirty="0" smtClean="0">
                <a:solidFill>
                  <a:schemeClr val="tx1"/>
                </a:solidFill>
                <a:latin typeface="+mn-lt"/>
                <a:ea typeface="+mn-ea"/>
                <a:cs typeface="+mn-cs"/>
              </a:rPr>
              <a:t>ACO</a:t>
            </a:r>
            <a:r>
              <a:rPr lang="fa-IR" sz="2800" dirty="0" smtClean="0">
                <a:solidFill>
                  <a:schemeClr val="tx1"/>
                </a:solidFill>
                <a:latin typeface="+mn-lt"/>
                <a:ea typeface="+mn-ea"/>
                <a:cs typeface="+mn-cs"/>
              </a:rPr>
              <a:t>)</a:t>
            </a:r>
            <a:endParaRPr lang="en-US" sz="2800" dirty="0" smtClean="0">
              <a:solidFill>
                <a:schemeClr val="tx1"/>
              </a:solidFill>
              <a:latin typeface="+mn-lt"/>
              <a:ea typeface="+mn-ea"/>
              <a:cs typeface="+mn-cs"/>
            </a:endParaRPr>
          </a:p>
        </p:txBody>
      </p:sp>
      <p:pic>
        <p:nvPicPr>
          <p:cNvPr id="7" name="Picture 7" descr="266.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7600" y="381000"/>
            <a:ext cx="140493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 y="0"/>
            <a:ext cx="143986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48098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5" y="4231258"/>
            <a:ext cx="4838700" cy="1476375"/>
          </a:xfrm>
          <a:prstGeom prst="rect">
            <a:avLst/>
          </a:prstGeom>
        </p:spPr>
      </p:pic>
      <p:sp>
        <p:nvSpPr>
          <p:cNvPr id="4" name="Rectangle 3"/>
          <p:cNvSpPr/>
          <p:nvPr/>
        </p:nvSpPr>
        <p:spPr>
          <a:xfrm>
            <a:off x="1676400" y="1143000"/>
            <a:ext cx="7010400" cy="76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10</a:t>
            </a:fld>
            <a:endParaRPr lang="en-US"/>
          </a:p>
        </p:txBody>
      </p:sp>
      <p:sp>
        <p:nvSpPr>
          <p:cNvPr id="5" name="Rectangle 4"/>
          <p:cNvSpPr/>
          <p:nvPr/>
        </p:nvSpPr>
        <p:spPr>
          <a:xfrm>
            <a:off x="1676400" y="1143000"/>
            <a:ext cx="7010400" cy="76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6" name="TextBox 5"/>
          <p:cNvSpPr txBox="1"/>
          <p:nvPr/>
        </p:nvSpPr>
        <p:spPr>
          <a:xfrm>
            <a:off x="1066800" y="531813"/>
            <a:ext cx="7620000" cy="646331"/>
          </a:xfrm>
          <a:prstGeom prst="rect">
            <a:avLst/>
          </a:prstGeom>
          <a:noFill/>
        </p:spPr>
        <p:txBody>
          <a:bodyPr wrap="square">
            <a:spAutoFit/>
          </a:bodyPr>
          <a:lstStyle/>
          <a:p>
            <a:pPr algn="r" rtl="1">
              <a:lnSpc>
                <a:spcPct val="150000"/>
              </a:lnSpc>
              <a:defRPr/>
            </a:pPr>
            <a:r>
              <a:rPr lang="fa-IR" sz="2400" b="1" dirty="0" smtClean="0">
                <a:cs typeface="+mj-cs"/>
              </a:rPr>
              <a:t>ساختار الگوریتم گروه مورچه ها  			   ساختار کلی</a:t>
            </a:r>
            <a:endParaRPr lang="en-US" dirty="0">
              <a:latin typeface="+mn-lt"/>
              <a:cs typeface="+mn-cs"/>
            </a:endParaRPr>
          </a:p>
        </p:txBody>
      </p:sp>
      <p:sp>
        <p:nvSpPr>
          <p:cNvPr id="3" name="TextBox 2"/>
          <p:cNvSpPr txBox="1"/>
          <p:nvPr/>
        </p:nvSpPr>
        <p:spPr>
          <a:xfrm>
            <a:off x="3505200" y="1708666"/>
            <a:ext cx="2743200" cy="523220"/>
          </a:xfrm>
          <a:prstGeom prst="rect">
            <a:avLst/>
          </a:prstGeom>
          <a:noFill/>
        </p:spPr>
        <p:txBody>
          <a:bodyPr wrap="square" rtlCol="0">
            <a:spAutoFit/>
          </a:bodyPr>
          <a:lstStyle/>
          <a:p>
            <a:r>
              <a:rPr lang="en-US" sz="2800" b="1" dirty="0">
                <a:solidFill>
                  <a:prstClr val="black"/>
                </a:solidFill>
                <a:latin typeface="Century Schoolbook" pitchFamily="18" charset="0"/>
                <a:cs typeface="Times New Roman" charset="0"/>
              </a:rPr>
              <a:t>P = ( S , </a:t>
            </a:r>
            <a:r>
              <a:rPr lang="el-GR" sz="2800" b="1" dirty="0">
                <a:solidFill>
                  <a:prstClr val="black"/>
                </a:solidFill>
                <a:latin typeface="Century Schoolbook" pitchFamily="18" charset="0"/>
                <a:cs typeface="Times New Roman" charset="0"/>
              </a:rPr>
              <a:t>Ω</a:t>
            </a:r>
            <a:r>
              <a:rPr lang="en-US" sz="2800" b="1" dirty="0">
                <a:solidFill>
                  <a:prstClr val="black"/>
                </a:solidFill>
                <a:latin typeface="Century Schoolbook" pitchFamily="18" charset="0"/>
                <a:cs typeface="Times New Roman" charset="0"/>
              </a:rPr>
              <a:t> , f )</a:t>
            </a:r>
            <a:endParaRPr lang="en-US" sz="2800" b="1" dirty="0"/>
          </a:p>
        </p:txBody>
      </p:sp>
      <p:cxnSp>
        <p:nvCxnSpPr>
          <p:cNvPr id="8" name="Elbow Connector 7"/>
          <p:cNvCxnSpPr/>
          <p:nvPr/>
        </p:nvCxnSpPr>
        <p:spPr>
          <a:xfrm rot="5400000">
            <a:off x="3924508" y="2269779"/>
            <a:ext cx="761589" cy="68580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181600" y="2231886"/>
            <a:ext cx="0" cy="13495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rot="16200000" flipH="1">
            <a:off x="5701470" y="2245415"/>
            <a:ext cx="712860" cy="6858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62301" y="3043264"/>
            <a:ext cx="1600201" cy="461665"/>
          </a:xfrm>
          <a:prstGeom prst="rect">
            <a:avLst/>
          </a:prstGeom>
          <a:noFill/>
        </p:spPr>
        <p:txBody>
          <a:bodyPr wrap="square" rtlCol="0">
            <a:spAutoFit/>
          </a:bodyPr>
          <a:lstStyle/>
          <a:p>
            <a:r>
              <a:rPr lang="fa-IR" sz="2400" dirty="0" smtClean="0"/>
              <a:t>فضای جستجو</a:t>
            </a:r>
            <a:endParaRPr lang="en-US" sz="2400" dirty="0"/>
          </a:p>
        </p:txBody>
      </p:sp>
      <p:sp>
        <p:nvSpPr>
          <p:cNvPr id="22" name="TextBox 21"/>
          <p:cNvSpPr txBox="1"/>
          <p:nvPr/>
        </p:nvSpPr>
        <p:spPr>
          <a:xfrm>
            <a:off x="4152898" y="3657601"/>
            <a:ext cx="2095503" cy="461665"/>
          </a:xfrm>
          <a:prstGeom prst="rect">
            <a:avLst/>
          </a:prstGeom>
          <a:noFill/>
        </p:spPr>
        <p:txBody>
          <a:bodyPr wrap="square" rtlCol="0">
            <a:spAutoFit/>
          </a:bodyPr>
          <a:lstStyle/>
          <a:p>
            <a:r>
              <a:rPr lang="fa-IR" sz="2400" dirty="0" smtClean="0"/>
              <a:t>محدودیت ها یا قیود</a:t>
            </a:r>
            <a:endParaRPr lang="en-US" sz="2400" dirty="0"/>
          </a:p>
        </p:txBody>
      </p:sp>
      <p:sp>
        <p:nvSpPr>
          <p:cNvPr id="23" name="TextBox 22"/>
          <p:cNvSpPr txBox="1"/>
          <p:nvPr/>
        </p:nvSpPr>
        <p:spPr>
          <a:xfrm>
            <a:off x="5829300" y="2993477"/>
            <a:ext cx="1104901" cy="461665"/>
          </a:xfrm>
          <a:prstGeom prst="rect">
            <a:avLst/>
          </a:prstGeom>
          <a:noFill/>
        </p:spPr>
        <p:txBody>
          <a:bodyPr wrap="square" rtlCol="0">
            <a:spAutoFit/>
          </a:bodyPr>
          <a:lstStyle/>
          <a:p>
            <a:r>
              <a:rPr lang="fa-IR" sz="2400" dirty="0" smtClean="0"/>
              <a:t>تابع هدف</a:t>
            </a:r>
            <a:endParaRPr lang="en-US" sz="2400" dirty="0"/>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898" y="5905500"/>
            <a:ext cx="2390775" cy="571500"/>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511" y="4276726"/>
            <a:ext cx="3981451" cy="676275"/>
          </a:xfrm>
          <a:prstGeom prst="rect">
            <a:avLst/>
          </a:prstGeom>
        </p:spPr>
      </p:pic>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5051" y="4191000"/>
            <a:ext cx="1638300" cy="666750"/>
          </a:xfrm>
          <a:prstGeom prst="rect">
            <a:avLst/>
          </a:prstGeom>
        </p:spPr>
      </p:pic>
      <p:sp>
        <p:nvSpPr>
          <p:cNvPr id="33" name="Oval 32"/>
          <p:cNvSpPr/>
          <p:nvPr/>
        </p:nvSpPr>
        <p:spPr>
          <a:xfrm>
            <a:off x="152400" y="4152900"/>
            <a:ext cx="5410200" cy="1866900"/>
          </a:xfrm>
          <a:prstGeom prst="ellipse">
            <a:avLst/>
          </a:prstGeom>
          <a:noFill/>
          <a:ln w="3810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91872" y="5791200"/>
            <a:ext cx="2732328" cy="838200"/>
          </a:xfrm>
          <a:prstGeom prst="ellipse">
            <a:avLst/>
          </a:prstGeom>
          <a:noFill/>
          <a:ln w="3810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p:nvPr/>
        </p:nvCxnSpPr>
        <p:spPr>
          <a:xfrm flipV="1">
            <a:off x="5829299" y="4857750"/>
            <a:ext cx="552451" cy="40005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6404" y="3920821"/>
            <a:ext cx="369499" cy="523220"/>
          </a:xfrm>
          <a:prstGeom prst="rect">
            <a:avLst/>
          </a:prstGeom>
          <a:noFill/>
        </p:spPr>
        <p:txBody>
          <a:bodyPr wrap="square" rtlCol="0">
            <a:spAutoFit/>
          </a:bodyPr>
          <a:lstStyle/>
          <a:p>
            <a:r>
              <a:rPr lang="en-US" sz="2800" dirty="0" smtClean="0">
                <a:solidFill>
                  <a:srgbClr val="FF0000"/>
                </a:solidFill>
              </a:rPr>
              <a:t>S</a:t>
            </a:r>
            <a:endParaRPr lang="en-US" sz="2800" dirty="0">
              <a:solidFill>
                <a:srgbClr val="FF0000"/>
              </a:solidFill>
            </a:endParaRPr>
          </a:p>
        </p:txBody>
      </p:sp>
      <p:sp>
        <p:nvSpPr>
          <p:cNvPr id="21" name="Rectangle 20"/>
          <p:cNvSpPr/>
          <p:nvPr/>
        </p:nvSpPr>
        <p:spPr>
          <a:xfrm>
            <a:off x="0" y="0"/>
            <a:ext cx="2130941"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ACO</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162591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arn(inVertical)">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randombar(horizontal)">
                                      <p:cBhvr>
                                        <p:cTn id="15" dur="500"/>
                                        <p:tgtEl>
                                          <p:spTgt spid="22"/>
                                        </p:tgtEl>
                                      </p:cBhvr>
                                    </p:animEffect>
                                  </p:childTnLst>
                                </p:cTn>
                              </p:par>
                              <p:par>
                                <p:cTn id="16" presetID="14" presetClass="entr" presetSubtype="1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randombar(horizontal)">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1000"/>
                                        <p:tgtEl>
                                          <p:spTgt spid="17"/>
                                        </p:tgtEl>
                                      </p:cBhvr>
                                    </p:animEffect>
                                    <p:anim calcmode="lin" valueType="num">
                                      <p:cBhvr>
                                        <p:cTn id="24" dur="1000" fill="hold"/>
                                        <p:tgtEl>
                                          <p:spTgt spid="17"/>
                                        </p:tgtEl>
                                        <p:attrNameLst>
                                          <p:attrName>ppt_x</p:attrName>
                                        </p:attrNameLst>
                                      </p:cBhvr>
                                      <p:tavLst>
                                        <p:tav tm="0">
                                          <p:val>
                                            <p:strVal val="#ppt_x"/>
                                          </p:val>
                                        </p:tav>
                                        <p:tav tm="100000">
                                          <p:val>
                                            <p:strVal val="#ppt_x"/>
                                          </p:val>
                                        </p:tav>
                                      </p:tavLst>
                                    </p:anim>
                                    <p:anim calcmode="lin" valueType="num">
                                      <p:cBhvr>
                                        <p:cTn id="25" dur="1000" fill="hold"/>
                                        <p:tgtEl>
                                          <p:spTgt spid="17"/>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1000"/>
                                        <p:tgtEl>
                                          <p:spTgt spid="23"/>
                                        </p:tgtEl>
                                      </p:cBhvr>
                                    </p:animEffect>
                                    <p:anim calcmode="lin" valueType="num">
                                      <p:cBhvr>
                                        <p:cTn id="29" dur="1000" fill="hold"/>
                                        <p:tgtEl>
                                          <p:spTgt spid="23"/>
                                        </p:tgtEl>
                                        <p:attrNameLst>
                                          <p:attrName>ppt_x</p:attrName>
                                        </p:attrNameLst>
                                      </p:cBhvr>
                                      <p:tavLst>
                                        <p:tav tm="0">
                                          <p:val>
                                            <p:strVal val="#ppt_x"/>
                                          </p:val>
                                        </p:tav>
                                        <p:tav tm="100000">
                                          <p:val>
                                            <p:strVal val="#ppt_x"/>
                                          </p:val>
                                        </p:tav>
                                      </p:tavLst>
                                    </p:anim>
                                    <p:anim calcmode="lin" valueType="num">
                                      <p:cBhvr>
                                        <p:cTn id="30"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additive="base">
                                        <p:cTn id="39" dur="500" fill="hold"/>
                                        <p:tgtEl>
                                          <p:spTgt spid="26"/>
                                        </p:tgtEl>
                                        <p:attrNameLst>
                                          <p:attrName>ppt_x</p:attrName>
                                        </p:attrNameLst>
                                      </p:cBhvr>
                                      <p:tavLst>
                                        <p:tav tm="0">
                                          <p:val>
                                            <p:strVal val="#ppt_x"/>
                                          </p:val>
                                        </p:tav>
                                        <p:tav tm="100000">
                                          <p:val>
                                            <p:strVal val="#ppt_x"/>
                                          </p:val>
                                        </p:tav>
                                      </p:tavLst>
                                    </p:anim>
                                    <p:anim calcmode="lin" valueType="num">
                                      <p:cBhvr additive="base">
                                        <p:cTn id="40" dur="500" fill="hold"/>
                                        <p:tgtEl>
                                          <p:spTgt spid="2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additive="base">
                                        <p:cTn id="47" dur="500" fill="hold"/>
                                        <p:tgtEl>
                                          <p:spTgt spid="28"/>
                                        </p:tgtEl>
                                        <p:attrNameLst>
                                          <p:attrName>ppt_x</p:attrName>
                                        </p:attrNameLst>
                                      </p:cBhvr>
                                      <p:tavLst>
                                        <p:tav tm="0">
                                          <p:val>
                                            <p:strVal val="#ppt_x"/>
                                          </p:val>
                                        </p:tav>
                                        <p:tav tm="100000">
                                          <p:val>
                                            <p:strVal val="#ppt_x"/>
                                          </p:val>
                                        </p:tav>
                                      </p:tavLst>
                                    </p:anim>
                                    <p:anim calcmode="lin" valueType="num">
                                      <p:cBhvr additive="base">
                                        <p:cTn id="4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down)">
                                      <p:cBhvr>
                                        <p:cTn id="53" dur="500"/>
                                        <p:tgtEl>
                                          <p:spTgt spid="33"/>
                                        </p:tgtEl>
                                      </p:cBhvr>
                                    </p:animEffect>
                                  </p:childTnLst>
                                </p:cTn>
                              </p:par>
                              <p:par>
                                <p:cTn id="54" presetID="22" presetClass="entr" presetSubtype="4" fill="hold" nodeType="with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wipe(down)">
                                      <p:cBhvr>
                                        <p:cTn id="56" dur="500"/>
                                        <p:tgtEl>
                                          <p:spTgt spid="36"/>
                                        </p:tgtEl>
                                      </p:cBhvr>
                                    </p:animEffect>
                                  </p:childTnLst>
                                </p:cTn>
                              </p:par>
                              <p:par>
                                <p:cTn id="57" presetID="42"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fade">
                                      <p:cBhvr>
                                        <p:cTn id="59" dur="1000"/>
                                        <p:tgtEl>
                                          <p:spTgt spid="37"/>
                                        </p:tgtEl>
                                      </p:cBhvr>
                                    </p:animEffect>
                                    <p:anim calcmode="lin" valueType="num">
                                      <p:cBhvr>
                                        <p:cTn id="60" dur="1000" fill="hold"/>
                                        <p:tgtEl>
                                          <p:spTgt spid="37"/>
                                        </p:tgtEl>
                                        <p:attrNameLst>
                                          <p:attrName>ppt_x</p:attrName>
                                        </p:attrNameLst>
                                      </p:cBhvr>
                                      <p:tavLst>
                                        <p:tav tm="0">
                                          <p:val>
                                            <p:strVal val="#ppt_x"/>
                                          </p:val>
                                        </p:tav>
                                        <p:tav tm="100000">
                                          <p:val>
                                            <p:strVal val="#ppt_x"/>
                                          </p:val>
                                        </p:tav>
                                      </p:tavLst>
                                    </p:anim>
                                    <p:anim calcmode="lin" valueType="num">
                                      <p:cBhvr>
                                        <p:cTn id="61"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fade">
                                      <p:cBhvr>
                                        <p:cTn id="6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P spid="23" grpId="0"/>
      <p:bldP spid="33" grpId="0" animBg="1"/>
      <p:bldP spid="34" grpId="0" animBg="1"/>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0100" y="2895601"/>
            <a:ext cx="533400" cy="90487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9272" y="3992502"/>
            <a:ext cx="809625" cy="952500"/>
          </a:xfrm>
          <a:prstGeom prst="rect">
            <a:avLst/>
          </a:prstGeom>
        </p:spPr>
      </p:pic>
      <p:sp>
        <p:nvSpPr>
          <p:cNvPr id="4" name="Rectangle 3"/>
          <p:cNvSpPr/>
          <p:nvPr/>
        </p:nvSpPr>
        <p:spPr>
          <a:xfrm>
            <a:off x="1676400" y="1143000"/>
            <a:ext cx="7010400" cy="76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11</a:t>
            </a:fld>
            <a:endParaRPr lang="en-US"/>
          </a:p>
        </p:txBody>
      </p:sp>
      <p:sp>
        <p:nvSpPr>
          <p:cNvPr id="5" name="Rectangle 4"/>
          <p:cNvSpPr/>
          <p:nvPr/>
        </p:nvSpPr>
        <p:spPr>
          <a:xfrm>
            <a:off x="1676400" y="1143000"/>
            <a:ext cx="7010400" cy="76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6" name="TextBox 5"/>
          <p:cNvSpPr txBox="1"/>
          <p:nvPr/>
        </p:nvSpPr>
        <p:spPr>
          <a:xfrm>
            <a:off x="1066800" y="531813"/>
            <a:ext cx="7620000" cy="646331"/>
          </a:xfrm>
          <a:prstGeom prst="rect">
            <a:avLst/>
          </a:prstGeom>
          <a:noFill/>
        </p:spPr>
        <p:txBody>
          <a:bodyPr wrap="square">
            <a:spAutoFit/>
          </a:bodyPr>
          <a:lstStyle/>
          <a:p>
            <a:pPr algn="r" rtl="1">
              <a:lnSpc>
                <a:spcPct val="150000"/>
              </a:lnSpc>
              <a:defRPr/>
            </a:pPr>
            <a:r>
              <a:rPr lang="fa-IR" sz="2400" b="1" dirty="0" smtClean="0">
                <a:cs typeface="+mj-cs"/>
              </a:rPr>
              <a:t>ساختار الگوریتم گروه مورچه ها  			   ساختار کلی</a:t>
            </a:r>
            <a:endParaRPr lang="en-US" dirty="0">
              <a:latin typeface="+mn-lt"/>
              <a:cs typeface="+mn-cs"/>
            </a:endParaRPr>
          </a:p>
        </p:txBody>
      </p:sp>
      <p:sp>
        <p:nvSpPr>
          <p:cNvPr id="7" name="TextBox 6"/>
          <p:cNvSpPr txBox="1">
            <a:spLocks noChangeArrowheads="1"/>
          </p:cNvSpPr>
          <p:nvPr/>
        </p:nvSpPr>
        <p:spPr bwMode="auto">
          <a:xfrm>
            <a:off x="914400" y="1366839"/>
            <a:ext cx="77724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rtl="1" eaLnBrk="1" hangingPunct="1">
              <a:lnSpc>
                <a:spcPct val="150000"/>
              </a:lnSpc>
              <a:buFont typeface="Wingdings" charset="2"/>
              <a:buChar char="v"/>
            </a:pPr>
            <a:r>
              <a:rPr lang="en-US" sz="2400" dirty="0" smtClean="0">
                <a:latin typeface="Century Schoolbook" pitchFamily="18" charset="0"/>
                <a:cs typeface="Times New Roman" charset="0"/>
              </a:rPr>
              <a:t>s</a:t>
            </a:r>
            <a:r>
              <a:rPr lang="az-Cyrl-AZ" sz="2400" dirty="0" smtClean="0">
                <a:latin typeface="Century Schoolbook" pitchFamily="18" charset="0"/>
                <a:cs typeface="Times New Roman" charset="0"/>
              </a:rPr>
              <a:t>є</a:t>
            </a:r>
            <a:r>
              <a:rPr lang="en-US" sz="2400" dirty="0" smtClean="0">
                <a:latin typeface="Century Schoolbook" pitchFamily="18" charset="0"/>
                <a:cs typeface="Times New Roman" charset="0"/>
              </a:rPr>
              <a:t>S</a:t>
            </a:r>
            <a:r>
              <a:rPr lang="fa-IR" sz="2400" dirty="0" smtClean="0">
                <a:latin typeface="Century Schoolbook" pitchFamily="18" charset="0"/>
                <a:cs typeface="Times New Roman" charset="0"/>
              </a:rPr>
              <a:t> یک جواب درست است اگر به همه ی </a:t>
            </a:r>
            <a:r>
              <a:rPr lang="en-US" sz="2400" dirty="0" smtClean="0">
                <a:latin typeface="Century Schoolbook" pitchFamily="18" charset="0"/>
                <a:cs typeface="Times New Roman" charset="0"/>
              </a:rPr>
              <a:t>X</a:t>
            </a:r>
            <a:r>
              <a:rPr lang="fa-IR" sz="2400" dirty="0" smtClean="0">
                <a:latin typeface="Century Schoolbook" pitchFamily="18" charset="0"/>
                <a:cs typeface="Times New Roman" charset="0"/>
              </a:rPr>
              <a:t>ها مقداری نسبت دهد که </a:t>
            </a:r>
            <a:r>
              <a:rPr lang="fa-IR" sz="2400" dirty="0" smtClean="0">
                <a:solidFill>
                  <a:srgbClr val="FF0000"/>
                </a:solidFill>
                <a:latin typeface="Century Schoolbook" pitchFamily="18" charset="0"/>
                <a:cs typeface="Times New Roman" charset="0"/>
              </a:rPr>
              <a:t>قیود یا محدودیت ها </a:t>
            </a:r>
            <a:r>
              <a:rPr lang="fa-IR" sz="2400" dirty="0" smtClean="0">
                <a:latin typeface="Century Schoolbook" pitchFamily="18" charset="0"/>
                <a:cs typeface="Times New Roman" charset="0"/>
              </a:rPr>
              <a:t>را ارضا کند</a:t>
            </a:r>
            <a:r>
              <a:rPr lang="fa-IR" sz="2400" dirty="0" smtClean="0">
                <a:latin typeface="Century Schoolbook" pitchFamily="18" charset="0"/>
                <a:cs typeface="Times New Roman" charset="0"/>
              </a:rPr>
              <a:t>.</a:t>
            </a:r>
          </a:p>
          <a:p>
            <a:pPr algn="just" rtl="1" eaLnBrk="1" hangingPunct="1">
              <a:lnSpc>
                <a:spcPct val="150000"/>
              </a:lnSpc>
              <a:buFont typeface="Wingdings" charset="2"/>
              <a:buChar char="v"/>
            </a:pPr>
            <a:r>
              <a:rPr lang="fa-IR" sz="2400" dirty="0" smtClean="0">
                <a:latin typeface="Century Schoolbook" pitchFamily="18" charset="0"/>
                <a:cs typeface="Times New Roman" charset="0"/>
              </a:rPr>
              <a:t>هر </a:t>
            </a:r>
            <a:r>
              <a:rPr lang="en-US" sz="2400" dirty="0" smtClean="0">
                <a:latin typeface="Century Schoolbook" pitchFamily="18" charset="0"/>
                <a:cs typeface="Times New Roman" charset="0"/>
              </a:rPr>
              <a:t>X</a:t>
            </a:r>
            <a:r>
              <a:rPr lang="fa-IR" sz="2400" dirty="0">
                <a:latin typeface="Century Schoolbook" pitchFamily="18" charset="0"/>
                <a:cs typeface="Times New Roman" charset="0"/>
              </a:rPr>
              <a:t> </a:t>
            </a:r>
            <a:r>
              <a:rPr lang="fa-IR" sz="2400" dirty="0" smtClean="0">
                <a:latin typeface="Century Schoolbook" pitchFamily="18" charset="0"/>
                <a:cs typeface="Times New Roman" charset="0"/>
              </a:rPr>
              <a:t>در کنار یک </a:t>
            </a:r>
            <a:r>
              <a:rPr lang="en-US" sz="2400" dirty="0" smtClean="0">
                <a:latin typeface="Century Schoolbook" pitchFamily="18" charset="0"/>
                <a:cs typeface="Times New Roman" charset="0"/>
              </a:rPr>
              <a:t>v</a:t>
            </a:r>
            <a:r>
              <a:rPr lang="fa-IR" sz="2400" dirty="0" smtClean="0">
                <a:latin typeface="Century Schoolbook" pitchFamily="18" charset="0"/>
                <a:cs typeface="Times New Roman" charset="0"/>
              </a:rPr>
              <a:t> از دامنه اش </a:t>
            </a:r>
            <a:r>
              <a:rPr lang="fa-IR" sz="2400" b="1" i="1" dirty="0" smtClean="0">
                <a:solidFill>
                  <a:srgbClr val="00B050"/>
                </a:solidFill>
                <a:latin typeface="Century Schoolbook" pitchFamily="18" charset="0"/>
                <a:cs typeface="Times New Roman" charset="0"/>
              </a:rPr>
              <a:t>یک جز از راه حل (</a:t>
            </a:r>
            <a:r>
              <a:rPr lang="en-US" sz="2400" b="1" i="1" dirty="0" smtClean="0">
                <a:solidFill>
                  <a:srgbClr val="00B050"/>
                </a:solidFill>
                <a:latin typeface="Century Schoolbook" pitchFamily="18" charset="0"/>
                <a:cs typeface="Times New Roman" charset="0"/>
              </a:rPr>
              <a:t>component solution</a:t>
            </a:r>
            <a:r>
              <a:rPr lang="fa-IR" sz="2400" b="1" i="1" dirty="0" smtClean="0">
                <a:solidFill>
                  <a:srgbClr val="00B050"/>
                </a:solidFill>
                <a:latin typeface="Century Schoolbook" pitchFamily="18" charset="0"/>
                <a:cs typeface="Times New Roman" charset="0"/>
              </a:rPr>
              <a:t>) </a:t>
            </a:r>
            <a:r>
              <a:rPr lang="fa-IR" sz="2400" dirty="0" smtClean="0">
                <a:latin typeface="Century Schoolbook" pitchFamily="18" charset="0"/>
                <a:cs typeface="Times New Roman" charset="0"/>
              </a:rPr>
              <a:t>نامیده می شود.</a:t>
            </a:r>
            <a:r>
              <a:rPr lang="fa-IR" sz="2400" dirty="0">
                <a:latin typeface="Century Schoolbook" pitchFamily="18" charset="0"/>
                <a:cs typeface="Times New Roman" charset="0"/>
              </a:rPr>
              <a:t> </a:t>
            </a:r>
            <a:endParaRPr lang="fa-IR" sz="2400" dirty="0" smtClean="0">
              <a:latin typeface="Century Schoolbook" pitchFamily="18" charset="0"/>
              <a:cs typeface="Times New Roman" charset="0"/>
            </a:endParaRPr>
          </a:p>
          <a:p>
            <a:pPr algn="just" rtl="1" eaLnBrk="1" hangingPunct="1">
              <a:lnSpc>
                <a:spcPct val="150000"/>
              </a:lnSpc>
              <a:buFont typeface="Wingdings" charset="2"/>
              <a:buChar char="v"/>
            </a:pPr>
            <a:r>
              <a:rPr lang="fa-IR" sz="2400" dirty="0" smtClean="0">
                <a:latin typeface="Century Schoolbook" pitchFamily="18" charset="0"/>
                <a:cs typeface="Times New Roman" charset="0"/>
              </a:rPr>
              <a:t>در مدل فرومون به هر کدام از این </a:t>
            </a:r>
            <a:r>
              <a:rPr lang="en-US" sz="2400" dirty="0" smtClean="0">
                <a:latin typeface="Century Schoolbook" pitchFamily="18" charset="0"/>
                <a:cs typeface="Times New Roman" charset="0"/>
              </a:rPr>
              <a:t>c</a:t>
            </a:r>
            <a:r>
              <a:rPr lang="fa-IR" sz="2400" dirty="0" smtClean="0">
                <a:latin typeface="Century Schoolbook" pitchFamily="18" charset="0"/>
                <a:cs typeface="Times New Roman" charset="0"/>
              </a:rPr>
              <a:t>ها یک مقدار به نام </a:t>
            </a:r>
            <a:r>
              <a:rPr lang="fa-IR" sz="2400" b="1" i="1" dirty="0" smtClean="0">
                <a:solidFill>
                  <a:srgbClr val="00B050"/>
                </a:solidFill>
                <a:latin typeface="Century Schoolbook" pitchFamily="18" charset="0"/>
                <a:cs typeface="Times New Roman" charset="0"/>
              </a:rPr>
              <a:t>رد فرومون (</a:t>
            </a:r>
            <a:r>
              <a:rPr lang="en-US" sz="2400" b="1" i="1" dirty="0" smtClean="0">
                <a:solidFill>
                  <a:srgbClr val="00B050"/>
                </a:solidFill>
                <a:latin typeface="Century Schoolbook" pitchFamily="18" charset="0"/>
                <a:cs typeface="Times New Roman" charset="0"/>
              </a:rPr>
              <a:t>pheromone trail</a:t>
            </a:r>
            <a:r>
              <a:rPr lang="fa-IR" sz="2400" b="1" i="1" dirty="0" smtClean="0">
                <a:solidFill>
                  <a:srgbClr val="00B050"/>
                </a:solidFill>
                <a:latin typeface="Century Schoolbook" pitchFamily="18" charset="0"/>
                <a:cs typeface="Times New Roman" charset="0"/>
              </a:rPr>
              <a:t>) </a:t>
            </a:r>
            <a:r>
              <a:rPr lang="fa-IR" sz="2400" dirty="0" smtClean="0">
                <a:latin typeface="Century Schoolbook" pitchFamily="18" charset="0"/>
                <a:cs typeface="Times New Roman" charset="0"/>
              </a:rPr>
              <a:t>نسبت داده می شود.</a:t>
            </a:r>
          </a:p>
        </p:txBody>
      </p:sp>
      <p:grpSp>
        <p:nvGrpSpPr>
          <p:cNvPr id="13" name="Group 12"/>
          <p:cNvGrpSpPr/>
          <p:nvPr/>
        </p:nvGrpSpPr>
        <p:grpSpPr>
          <a:xfrm>
            <a:off x="2932350" y="5038725"/>
            <a:ext cx="3201751" cy="1085850"/>
            <a:chOff x="2932349" y="5038725"/>
            <a:chExt cx="3201751" cy="1085850"/>
          </a:xfrm>
        </p:grpSpPr>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5038725"/>
              <a:ext cx="5715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2349" y="5105400"/>
              <a:ext cx="809625" cy="952500"/>
            </a:xfrm>
            <a:prstGeom prst="rect">
              <a:avLst/>
            </a:prstGeom>
          </p:spPr>
        </p:pic>
        <p:cxnSp>
          <p:nvCxnSpPr>
            <p:cNvPr id="12" name="Straight Arrow Connector 11"/>
            <p:cNvCxnSpPr>
              <a:stCxn id="10" idx="3"/>
              <a:endCxn id="1026" idx="1"/>
            </p:cNvCxnSpPr>
            <p:nvPr/>
          </p:nvCxnSpPr>
          <p:spPr>
            <a:xfrm>
              <a:off x="3741974" y="5581650"/>
              <a:ext cx="1820626"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sp>
        <p:nvSpPr>
          <p:cNvPr id="14" name="Oval 13"/>
          <p:cNvSpPr/>
          <p:nvPr/>
        </p:nvSpPr>
        <p:spPr>
          <a:xfrm>
            <a:off x="5334001" y="5029201"/>
            <a:ext cx="1104900" cy="1000125"/>
          </a:xfrm>
          <a:prstGeom prst="ellipse">
            <a:avLst/>
          </a:prstGeom>
          <a:noFill/>
          <a:ln w="381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15" name="TextBox 14"/>
          <p:cNvSpPr txBox="1"/>
          <p:nvPr/>
        </p:nvSpPr>
        <p:spPr>
          <a:xfrm>
            <a:off x="6324600" y="5038725"/>
            <a:ext cx="1371600" cy="400110"/>
          </a:xfrm>
          <a:prstGeom prst="rect">
            <a:avLst/>
          </a:prstGeom>
          <a:noFill/>
        </p:spPr>
        <p:txBody>
          <a:bodyPr wrap="square" rtlCol="0">
            <a:spAutoFit/>
          </a:bodyPr>
          <a:lstStyle/>
          <a:p>
            <a:pPr algn="r" rtl="1"/>
            <a:r>
              <a:rPr lang="fa-IR" sz="2000" dirty="0" smtClean="0">
                <a:solidFill>
                  <a:srgbClr val="FFC000"/>
                </a:solidFill>
              </a:rPr>
              <a:t>مقدار فرومون</a:t>
            </a:r>
            <a:endParaRPr lang="en-US" sz="2000" dirty="0">
              <a:solidFill>
                <a:srgbClr val="FFC000"/>
              </a:solidFill>
            </a:endParaRPr>
          </a:p>
        </p:txBody>
      </p:sp>
      <p:sp>
        <p:nvSpPr>
          <p:cNvPr id="17" name="Rectangle 16"/>
          <p:cNvSpPr/>
          <p:nvPr/>
        </p:nvSpPr>
        <p:spPr>
          <a:xfrm>
            <a:off x="0" y="0"/>
            <a:ext cx="2130941"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ACO</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62297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6400" y="1143000"/>
            <a:ext cx="7010400" cy="76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12</a:t>
            </a:fld>
            <a:endParaRPr lang="en-US"/>
          </a:p>
        </p:txBody>
      </p:sp>
      <p:sp>
        <p:nvSpPr>
          <p:cNvPr id="5" name="TextBox 4"/>
          <p:cNvSpPr txBox="1"/>
          <p:nvPr/>
        </p:nvSpPr>
        <p:spPr>
          <a:xfrm>
            <a:off x="1066800" y="531813"/>
            <a:ext cx="7620000" cy="646331"/>
          </a:xfrm>
          <a:prstGeom prst="rect">
            <a:avLst/>
          </a:prstGeom>
          <a:noFill/>
        </p:spPr>
        <p:txBody>
          <a:bodyPr wrap="square">
            <a:spAutoFit/>
          </a:bodyPr>
          <a:lstStyle/>
          <a:p>
            <a:pPr algn="r" rtl="1">
              <a:lnSpc>
                <a:spcPct val="150000"/>
              </a:lnSpc>
              <a:defRPr/>
            </a:pPr>
            <a:r>
              <a:rPr lang="fa-IR" sz="2400" b="1" dirty="0" smtClean="0">
                <a:cs typeface="+mj-cs"/>
              </a:rPr>
              <a:t>ساختار الگوریتم گروه مورچه ها  			   ساختار کلی</a:t>
            </a:r>
            <a:endParaRPr lang="en-US" dirty="0">
              <a:latin typeface="+mn-lt"/>
              <a:cs typeface="+mn-cs"/>
            </a:endParaRPr>
          </a:p>
        </p:txBody>
      </p:sp>
      <p:sp>
        <p:nvSpPr>
          <p:cNvPr id="6" name="TextBox 5"/>
          <p:cNvSpPr txBox="1">
            <a:spLocks noChangeArrowheads="1"/>
          </p:cNvSpPr>
          <p:nvPr/>
        </p:nvSpPr>
        <p:spPr bwMode="auto">
          <a:xfrm>
            <a:off x="914400" y="1404879"/>
            <a:ext cx="77724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rtl="1" eaLnBrk="1" hangingPunct="1">
              <a:lnSpc>
                <a:spcPct val="150000"/>
              </a:lnSpc>
              <a:buFont typeface="Wingdings" charset="2"/>
              <a:buChar char="v"/>
            </a:pPr>
            <a:r>
              <a:rPr lang="en-US" sz="2400" dirty="0" smtClean="0">
                <a:latin typeface="Century Schoolbook" pitchFamily="18" charset="0"/>
                <a:cs typeface="Times New Roman" charset="0"/>
              </a:rPr>
              <a:t>ACO</a:t>
            </a:r>
            <a:r>
              <a:rPr lang="fa-IR" sz="2400" dirty="0" smtClean="0">
                <a:latin typeface="Century Schoolbook" pitchFamily="18" charset="0"/>
                <a:cs typeface="Times New Roman" charset="0"/>
              </a:rPr>
              <a:t> یک مسئله بهینه سازی را با تکرار دو مرحله زیر حل می کند:</a:t>
            </a:r>
          </a:p>
          <a:p>
            <a:pPr marL="0" indent="0" algn="just" rtl="1" eaLnBrk="1" hangingPunct="1">
              <a:lnSpc>
                <a:spcPct val="150000"/>
              </a:lnSpc>
            </a:pPr>
            <a:endParaRPr lang="fa-IR" sz="2400" dirty="0" smtClean="0">
              <a:latin typeface="Century Schoolbook" pitchFamily="18" charset="0"/>
              <a:cs typeface="Times New Roman" charset="0"/>
            </a:endParaRPr>
          </a:p>
          <a:p>
            <a:pPr marL="857250" lvl="1" indent="-457200" algn="just" rtl="1" eaLnBrk="1" hangingPunct="1">
              <a:lnSpc>
                <a:spcPct val="150000"/>
              </a:lnSpc>
              <a:buFont typeface="+mj-lt"/>
              <a:buAutoNum type="arabicPeriod"/>
            </a:pPr>
            <a:r>
              <a:rPr lang="fa-IR" sz="2400" dirty="0" smtClean="0">
                <a:solidFill>
                  <a:srgbClr val="00B050"/>
                </a:solidFill>
                <a:latin typeface="Century Schoolbook" pitchFamily="18" charset="0"/>
                <a:cs typeface="Times New Roman" charset="0"/>
              </a:rPr>
              <a:t>مدل فرومون </a:t>
            </a:r>
            <a:r>
              <a:rPr lang="fa-IR" sz="2400" dirty="0" smtClean="0">
                <a:latin typeface="Century Schoolbook" pitchFamily="18" charset="0"/>
                <a:cs typeface="Times New Roman" charset="0"/>
              </a:rPr>
              <a:t>راه حل هایی را روی </a:t>
            </a:r>
            <a:r>
              <a:rPr lang="en-US" sz="2400" dirty="0" smtClean="0">
                <a:latin typeface="Century Schoolbook" pitchFamily="18" charset="0"/>
                <a:cs typeface="Times New Roman" charset="0"/>
              </a:rPr>
              <a:t>S</a:t>
            </a:r>
            <a:r>
              <a:rPr lang="fa-IR" sz="2400" dirty="0" smtClean="0">
                <a:latin typeface="Century Schoolbook" pitchFamily="18" charset="0"/>
                <a:cs typeface="Times New Roman" charset="0"/>
              </a:rPr>
              <a:t> کاندید می کند.</a:t>
            </a:r>
          </a:p>
          <a:p>
            <a:pPr marL="857250" lvl="1" indent="-457200" algn="just" rtl="1" eaLnBrk="1" hangingPunct="1">
              <a:lnSpc>
                <a:spcPct val="150000"/>
              </a:lnSpc>
              <a:buFont typeface="+mj-lt"/>
              <a:buAutoNum type="arabicPeriod"/>
            </a:pPr>
            <a:r>
              <a:rPr lang="fa-IR" sz="2400" dirty="0" smtClean="0">
                <a:latin typeface="Century Schoolbook" pitchFamily="18" charset="0"/>
                <a:cs typeface="Times New Roman" charset="0"/>
              </a:rPr>
              <a:t>راه حل های کاندید شده برای اصلاح </a:t>
            </a:r>
            <a:r>
              <a:rPr lang="fa-IR" sz="2400" dirty="0" smtClean="0">
                <a:solidFill>
                  <a:srgbClr val="00B050"/>
                </a:solidFill>
                <a:latin typeface="Century Schoolbook" pitchFamily="18" charset="0"/>
                <a:cs typeface="Times New Roman" charset="0"/>
              </a:rPr>
              <a:t>مقدار فرومون </a:t>
            </a:r>
            <a:r>
              <a:rPr lang="fa-IR" sz="2400" dirty="0" smtClean="0">
                <a:latin typeface="Century Schoolbook" pitchFamily="18" charset="0"/>
                <a:cs typeface="Times New Roman" charset="0"/>
              </a:rPr>
              <a:t>استفاده می شود به نحوی که جواب های آینده را به سمت جواب های بهتر سوق دهد.</a:t>
            </a:r>
          </a:p>
        </p:txBody>
      </p:sp>
      <p:sp>
        <p:nvSpPr>
          <p:cNvPr id="7" name="Rectangle 6"/>
          <p:cNvSpPr/>
          <p:nvPr/>
        </p:nvSpPr>
        <p:spPr>
          <a:xfrm>
            <a:off x="0" y="0"/>
            <a:ext cx="2130941"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ACO</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8030223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6400" y="1143000"/>
            <a:ext cx="7010400" cy="76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13</a:t>
            </a:fld>
            <a:endParaRPr lang="en-US"/>
          </a:p>
        </p:txBody>
      </p:sp>
      <p:sp>
        <p:nvSpPr>
          <p:cNvPr id="5" name="TextBox 4"/>
          <p:cNvSpPr txBox="1"/>
          <p:nvPr/>
        </p:nvSpPr>
        <p:spPr>
          <a:xfrm>
            <a:off x="1066800" y="531813"/>
            <a:ext cx="7620000" cy="646331"/>
          </a:xfrm>
          <a:prstGeom prst="rect">
            <a:avLst/>
          </a:prstGeom>
          <a:noFill/>
        </p:spPr>
        <p:txBody>
          <a:bodyPr wrap="square">
            <a:spAutoFit/>
          </a:bodyPr>
          <a:lstStyle/>
          <a:p>
            <a:pPr algn="r" rtl="1">
              <a:lnSpc>
                <a:spcPct val="150000"/>
              </a:lnSpc>
              <a:defRPr/>
            </a:pPr>
            <a:r>
              <a:rPr lang="fa-IR" sz="2400" b="1" dirty="0" smtClean="0">
                <a:cs typeface="+mj-cs"/>
              </a:rPr>
              <a:t>ساختار الگوریتم گروه مورچه ها  		</a:t>
            </a:r>
            <a:r>
              <a:rPr lang="fa-IR" sz="2400" b="1" dirty="0" smtClean="0">
                <a:cs typeface="+mj-cs"/>
              </a:rPr>
              <a:t>      مثال از </a:t>
            </a:r>
            <a:r>
              <a:rPr lang="fa-IR" sz="2400" b="1" dirty="0" smtClean="0">
                <a:cs typeface="+mj-cs"/>
              </a:rPr>
              <a:t>ساختار کلی</a:t>
            </a:r>
            <a:endParaRPr lang="en-US" dirty="0">
              <a:latin typeface="+mn-lt"/>
              <a:cs typeface="+mn-cs"/>
            </a:endParaRPr>
          </a:p>
        </p:txBody>
      </p:sp>
      <p:sp>
        <p:nvSpPr>
          <p:cNvPr id="6" name="TextBox 5"/>
          <p:cNvSpPr txBox="1">
            <a:spLocks noChangeArrowheads="1"/>
          </p:cNvSpPr>
          <p:nvPr/>
        </p:nvSpPr>
        <p:spPr bwMode="auto">
          <a:xfrm>
            <a:off x="914400" y="1404879"/>
            <a:ext cx="7772400" cy="578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rtl="1" eaLnBrk="1" hangingPunct="1">
              <a:lnSpc>
                <a:spcPct val="150000"/>
              </a:lnSpc>
              <a:buFont typeface="Wingdings" charset="2"/>
              <a:buChar char="v"/>
            </a:pPr>
            <a:r>
              <a:rPr lang="fa-IR" sz="2400" dirty="0" smtClean="0">
                <a:latin typeface="Century Schoolbook" pitchFamily="18" charset="0"/>
                <a:cs typeface="Times New Roman" charset="0"/>
              </a:rPr>
              <a:t>به عنوان مثالی از ساختار کلی، مسئله  </a:t>
            </a:r>
            <a:r>
              <a:rPr lang="en-US" sz="2400" dirty="0" smtClean="0">
                <a:latin typeface="Century Schoolbook" pitchFamily="18" charset="0"/>
                <a:cs typeface="Times New Roman" charset="0"/>
              </a:rPr>
              <a:t>ATSP</a:t>
            </a:r>
            <a:r>
              <a:rPr lang="fa-IR" sz="2400" dirty="0" smtClean="0">
                <a:latin typeface="Century Schoolbook" pitchFamily="18" charset="0"/>
                <a:cs typeface="Times New Roman" charset="0"/>
              </a:rPr>
              <a:t> را در نظر می گیریم:</a:t>
            </a:r>
          </a:p>
        </p:txBody>
      </p:sp>
      <p:grpSp>
        <p:nvGrpSpPr>
          <p:cNvPr id="14" name="Group 13"/>
          <p:cNvGrpSpPr/>
          <p:nvPr/>
        </p:nvGrpSpPr>
        <p:grpSpPr>
          <a:xfrm>
            <a:off x="2209802" y="2461815"/>
            <a:ext cx="3671887" cy="685800"/>
            <a:chOff x="2209800" y="2461816"/>
            <a:chExt cx="3671887" cy="68580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9512" y="2461816"/>
              <a:ext cx="2162175" cy="685800"/>
            </a:xfrm>
            <a:prstGeom prst="rect">
              <a:avLst/>
            </a:prstGeom>
          </p:spPr>
        </p:pic>
        <p:sp>
          <p:nvSpPr>
            <p:cNvPr id="13" name="TextBox 12"/>
            <p:cNvSpPr txBox="1"/>
            <p:nvPr/>
          </p:nvSpPr>
          <p:spPr>
            <a:xfrm>
              <a:off x="2209800" y="2497347"/>
              <a:ext cx="1380697" cy="584775"/>
            </a:xfrm>
            <a:prstGeom prst="rect">
              <a:avLst/>
            </a:prstGeom>
            <a:noFill/>
          </p:spPr>
          <p:txBody>
            <a:bodyPr wrap="square" rtlCol="0">
              <a:spAutoFit/>
            </a:bodyPr>
            <a:lstStyle/>
            <a:p>
              <a:pPr algn="r" rtl="1"/>
              <a:r>
                <a:rPr lang="fa-IR" sz="3200" dirty="0" smtClean="0"/>
                <a:t>گراف </a:t>
              </a:r>
              <a:r>
                <a:rPr lang="en-US" sz="3200" dirty="0" smtClean="0"/>
                <a:t>G</a:t>
              </a:r>
              <a:endParaRPr lang="en-US" sz="3200" dirty="0"/>
            </a:p>
          </p:txBody>
        </p:sp>
      </p:grpSp>
      <p:grpSp>
        <p:nvGrpSpPr>
          <p:cNvPr id="17" name="Group 16"/>
          <p:cNvGrpSpPr/>
          <p:nvPr/>
        </p:nvGrpSpPr>
        <p:grpSpPr>
          <a:xfrm>
            <a:off x="1143000" y="3233372"/>
            <a:ext cx="6705603" cy="819150"/>
            <a:chOff x="2209800" y="3233372"/>
            <a:chExt cx="6705602" cy="819150"/>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6628" y="3233372"/>
              <a:ext cx="781050" cy="81915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9800" y="3300047"/>
              <a:ext cx="1905000" cy="685800"/>
            </a:xfrm>
            <a:prstGeom prst="rect">
              <a:avLst/>
            </a:prstGeom>
          </p:spPr>
        </p:pic>
        <p:cxnSp>
          <p:nvCxnSpPr>
            <p:cNvPr id="15" name="Straight Arrow Connector 14"/>
            <p:cNvCxnSpPr/>
            <p:nvPr/>
          </p:nvCxnSpPr>
          <p:spPr>
            <a:xfrm>
              <a:off x="4284993" y="3642947"/>
              <a:ext cx="1820626"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57679" y="3351990"/>
              <a:ext cx="1757723" cy="584775"/>
            </a:xfrm>
            <a:prstGeom prst="rect">
              <a:avLst/>
            </a:prstGeom>
            <a:noFill/>
          </p:spPr>
          <p:txBody>
            <a:bodyPr wrap="square" rtlCol="0">
              <a:spAutoFit/>
            </a:bodyPr>
            <a:lstStyle/>
            <a:p>
              <a:pPr algn="r" rtl="1"/>
              <a:r>
                <a:rPr lang="fa-IR" sz="3200" dirty="0" smtClean="0"/>
                <a:t>وزن هر یال</a:t>
              </a:r>
              <a:endParaRPr lang="en-US" sz="3200" dirty="0"/>
            </a:p>
          </p:txBody>
        </p:sp>
      </p:grpSp>
      <p:grpSp>
        <p:nvGrpSpPr>
          <p:cNvPr id="19" name="Group 18"/>
          <p:cNvGrpSpPr/>
          <p:nvPr/>
        </p:nvGrpSpPr>
        <p:grpSpPr>
          <a:xfrm>
            <a:off x="1981200" y="4283966"/>
            <a:ext cx="5410200" cy="745235"/>
            <a:chOff x="1981200" y="4283965"/>
            <a:chExt cx="5410200" cy="745235"/>
          </a:xfrm>
        </p:grpSpPr>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81200" y="4305300"/>
              <a:ext cx="1600200" cy="72390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53100" y="4283965"/>
              <a:ext cx="1638300" cy="666750"/>
            </a:xfrm>
            <a:prstGeom prst="rect">
              <a:avLst/>
            </a:prstGeom>
          </p:spPr>
        </p:pic>
        <p:cxnSp>
          <p:nvCxnSpPr>
            <p:cNvPr id="18" name="Straight Arrow Connector 17"/>
            <p:cNvCxnSpPr/>
            <p:nvPr/>
          </p:nvCxnSpPr>
          <p:spPr>
            <a:xfrm>
              <a:off x="3685457" y="4667250"/>
              <a:ext cx="1820626"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1370697" y="5407266"/>
            <a:ext cx="6360819" cy="646331"/>
            <a:chOff x="1370696" y="5407268"/>
            <a:chExt cx="6360819" cy="646331"/>
          </a:xfrm>
        </p:grpSpPr>
        <p:sp>
          <p:nvSpPr>
            <p:cNvPr id="12" name="TextBox 11"/>
            <p:cNvSpPr txBox="1"/>
            <p:nvPr/>
          </p:nvSpPr>
          <p:spPr>
            <a:xfrm>
              <a:off x="2834840" y="5407268"/>
              <a:ext cx="637012" cy="646331"/>
            </a:xfrm>
            <a:prstGeom prst="rect">
              <a:avLst/>
            </a:prstGeom>
            <a:noFill/>
          </p:spPr>
          <p:txBody>
            <a:bodyPr wrap="square" rtlCol="0">
              <a:spAutoFit/>
            </a:bodyPr>
            <a:lstStyle/>
            <a:p>
              <a:r>
                <a:rPr lang="el-GR" sz="3600" dirty="0" smtClean="0"/>
                <a:t>Ω</a:t>
              </a:r>
              <a:endParaRPr lang="en-US" sz="3600" dirty="0"/>
            </a:p>
          </p:txBody>
        </p:sp>
        <p:sp>
          <p:nvSpPr>
            <p:cNvPr id="20" name="TextBox 19"/>
            <p:cNvSpPr txBox="1"/>
            <p:nvPr/>
          </p:nvSpPr>
          <p:spPr>
            <a:xfrm>
              <a:off x="1370696" y="5438047"/>
              <a:ext cx="1410604" cy="584775"/>
            </a:xfrm>
            <a:prstGeom prst="rect">
              <a:avLst/>
            </a:prstGeom>
            <a:noFill/>
          </p:spPr>
          <p:txBody>
            <a:bodyPr wrap="square" rtlCol="0">
              <a:spAutoFit/>
            </a:bodyPr>
            <a:lstStyle/>
            <a:p>
              <a:pPr algn="r" rtl="1"/>
              <a:r>
                <a:rPr lang="fa-IR" sz="3200" dirty="0" smtClean="0"/>
                <a:t>محدودیت</a:t>
              </a:r>
              <a:endParaRPr lang="en-US" sz="3200" dirty="0"/>
            </a:p>
          </p:txBody>
        </p:sp>
        <p:cxnSp>
          <p:nvCxnSpPr>
            <p:cNvPr id="21" name="Straight Arrow Connector 20"/>
            <p:cNvCxnSpPr/>
            <p:nvPr/>
          </p:nvCxnSpPr>
          <p:spPr>
            <a:xfrm>
              <a:off x="3685457" y="5730434"/>
              <a:ext cx="1820626"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764602" y="5425050"/>
              <a:ext cx="1966913" cy="584775"/>
            </a:xfrm>
            <a:prstGeom prst="rect">
              <a:avLst/>
            </a:prstGeom>
            <a:noFill/>
          </p:spPr>
          <p:txBody>
            <a:bodyPr wrap="square" rtlCol="0">
              <a:spAutoFit/>
            </a:bodyPr>
            <a:lstStyle/>
            <a:p>
              <a:pPr algn="r" rtl="1"/>
              <a:r>
                <a:rPr lang="fa-IR" sz="3200" dirty="0" smtClean="0"/>
                <a:t>دور همیلتونی</a:t>
              </a:r>
              <a:endParaRPr lang="en-US" sz="3200" dirty="0"/>
            </a:p>
          </p:txBody>
        </p:sp>
      </p:grpSp>
      <p:sp>
        <p:nvSpPr>
          <p:cNvPr id="24" name="Rectangle 23"/>
          <p:cNvSpPr/>
          <p:nvPr/>
        </p:nvSpPr>
        <p:spPr>
          <a:xfrm>
            <a:off x="0" y="0"/>
            <a:ext cx="2130941"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ACO</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80302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randombar(horizontal)">
                                      <p:cBhvr>
                                        <p:cTn id="14" dur="500"/>
                                        <p:tgtEl>
                                          <p:spTgt spid="17"/>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circle(in)">
                                      <p:cBhvr>
                                        <p:cTn id="19" dur="20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1000"/>
                                        <p:tgtEl>
                                          <p:spTgt spid="23"/>
                                        </p:tgtEl>
                                      </p:cBhvr>
                                    </p:animEffect>
                                    <p:anim calcmode="lin" valueType="num">
                                      <p:cBhvr>
                                        <p:cTn id="25" dur="1000" fill="hold"/>
                                        <p:tgtEl>
                                          <p:spTgt spid="23"/>
                                        </p:tgtEl>
                                        <p:attrNameLst>
                                          <p:attrName>ppt_x</p:attrName>
                                        </p:attrNameLst>
                                      </p:cBhvr>
                                      <p:tavLst>
                                        <p:tav tm="0">
                                          <p:val>
                                            <p:strVal val="#ppt_x"/>
                                          </p:val>
                                        </p:tav>
                                        <p:tav tm="100000">
                                          <p:val>
                                            <p:strVal val="#ppt_x"/>
                                          </p:val>
                                        </p:tav>
                                      </p:tavLst>
                                    </p:anim>
                                    <p:anim calcmode="lin" valueType="num">
                                      <p:cBhvr>
                                        <p:cTn id="2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6400" y="1143000"/>
            <a:ext cx="7010400" cy="76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14</a:t>
            </a:fld>
            <a:endParaRPr lang="en-US"/>
          </a:p>
        </p:txBody>
      </p:sp>
      <p:sp>
        <p:nvSpPr>
          <p:cNvPr id="5" name="TextBox 4"/>
          <p:cNvSpPr txBox="1"/>
          <p:nvPr/>
        </p:nvSpPr>
        <p:spPr>
          <a:xfrm>
            <a:off x="1066800" y="531813"/>
            <a:ext cx="7620000" cy="646331"/>
          </a:xfrm>
          <a:prstGeom prst="rect">
            <a:avLst/>
          </a:prstGeom>
          <a:noFill/>
        </p:spPr>
        <p:txBody>
          <a:bodyPr wrap="square">
            <a:spAutoFit/>
          </a:bodyPr>
          <a:lstStyle/>
          <a:p>
            <a:pPr algn="r" rtl="1">
              <a:lnSpc>
                <a:spcPct val="150000"/>
              </a:lnSpc>
              <a:defRPr/>
            </a:pPr>
            <a:r>
              <a:rPr lang="fa-IR" sz="2400" b="1" dirty="0" smtClean="0">
                <a:cs typeface="+mj-cs"/>
              </a:rPr>
              <a:t>ساختار الگوریتم گروه مورچه ها  			   ساختار کلی</a:t>
            </a:r>
            <a:endParaRPr lang="en-US" dirty="0">
              <a:latin typeface="+mn-lt"/>
              <a:cs typeface="+mn-cs"/>
            </a:endParaRPr>
          </a:p>
        </p:txBody>
      </p:sp>
      <p:sp>
        <p:nvSpPr>
          <p:cNvPr id="6" name="TextBox 6"/>
          <p:cNvSpPr txBox="1">
            <a:spLocks noChangeArrowheads="1"/>
          </p:cNvSpPr>
          <p:nvPr/>
        </p:nvSpPr>
        <p:spPr bwMode="auto">
          <a:xfrm>
            <a:off x="685800" y="1612880"/>
            <a:ext cx="80010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rtl="1" eaLnBrk="1" hangingPunct="1">
              <a:lnSpc>
                <a:spcPct val="150000"/>
              </a:lnSpc>
              <a:buFont typeface="Wingdings" charset="2"/>
              <a:buChar char="v"/>
            </a:pPr>
            <a:r>
              <a:rPr lang="fa-IR" sz="2400" dirty="0" smtClean="0">
                <a:latin typeface="Century Schoolbook" pitchFamily="18" charset="0"/>
                <a:cs typeface="Times New Roman" charset="0"/>
              </a:rPr>
              <a:t>نتیجه:</a:t>
            </a:r>
          </a:p>
          <a:p>
            <a:pPr algn="just" rtl="1" eaLnBrk="1" hangingPunct="1">
              <a:lnSpc>
                <a:spcPct val="150000"/>
              </a:lnSpc>
              <a:buFont typeface="Wingdings" charset="2"/>
              <a:buChar char="v"/>
            </a:pPr>
            <a:r>
              <a:rPr lang="fa-IR" sz="2400" dirty="0" smtClean="0">
                <a:latin typeface="Century Schoolbook" pitchFamily="18" charset="0"/>
                <a:cs typeface="Times New Roman" charset="0"/>
              </a:rPr>
              <a:t>عنصر </a:t>
            </a:r>
            <a:r>
              <a:rPr lang="fa-IR" sz="2400" dirty="0" smtClean="0">
                <a:latin typeface="Century Schoolbook" pitchFamily="18" charset="0"/>
                <a:cs typeface="Times New Roman" charset="0"/>
              </a:rPr>
              <a:t>مرکزی یک الگوریتم </a:t>
            </a:r>
            <a:r>
              <a:rPr lang="en-US" sz="2400" dirty="0" smtClean="0">
                <a:latin typeface="Century Schoolbook" pitchFamily="18" charset="0"/>
                <a:cs typeface="Times New Roman" charset="0"/>
              </a:rPr>
              <a:t>ACO</a:t>
            </a:r>
            <a:r>
              <a:rPr lang="fa-IR" sz="2400" dirty="0" smtClean="0">
                <a:latin typeface="Century Schoolbook" pitchFamily="18" charset="0"/>
                <a:cs typeface="Times New Roman" charset="0"/>
              </a:rPr>
              <a:t> </a:t>
            </a:r>
            <a:r>
              <a:rPr lang="fa-IR" sz="2400" b="1" i="1" dirty="0" smtClean="0">
                <a:solidFill>
                  <a:srgbClr val="00B050"/>
                </a:solidFill>
                <a:latin typeface="Century Schoolbook" pitchFamily="18" charset="0"/>
                <a:cs typeface="Times New Roman" charset="0"/>
              </a:rPr>
              <a:t>مدل فرومون (</a:t>
            </a:r>
            <a:r>
              <a:rPr lang="en-US" sz="2400" b="1" i="1" dirty="0" smtClean="0">
                <a:solidFill>
                  <a:srgbClr val="00B050"/>
                </a:solidFill>
                <a:latin typeface="Century Schoolbook" pitchFamily="18" charset="0"/>
                <a:cs typeface="Times New Roman" charset="0"/>
              </a:rPr>
              <a:t>pheromone model</a:t>
            </a:r>
            <a:r>
              <a:rPr lang="fa-IR" sz="2400" b="1" i="1" dirty="0" smtClean="0">
                <a:solidFill>
                  <a:srgbClr val="00B050"/>
                </a:solidFill>
                <a:latin typeface="Century Schoolbook" pitchFamily="18" charset="0"/>
                <a:cs typeface="Times New Roman" charset="0"/>
              </a:rPr>
              <a:t>) </a:t>
            </a:r>
            <a:r>
              <a:rPr lang="fa-IR" sz="2400" dirty="0" smtClean="0">
                <a:latin typeface="Century Schoolbook" pitchFamily="18" charset="0"/>
                <a:cs typeface="Times New Roman" charset="0"/>
              </a:rPr>
              <a:t>نامیده می شود.</a:t>
            </a:r>
          </a:p>
          <a:p>
            <a:pPr algn="just" rtl="1" eaLnBrk="1" hangingPunct="1">
              <a:lnSpc>
                <a:spcPct val="150000"/>
              </a:lnSpc>
              <a:buFont typeface="Wingdings" charset="2"/>
              <a:buChar char="v"/>
            </a:pPr>
            <a:r>
              <a:rPr lang="fa-IR" sz="2400" dirty="0" smtClean="0">
                <a:latin typeface="Century Schoolbook" pitchFamily="18" charset="0"/>
                <a:cs typeface="Times New Roman" charset="0"/>
              </a:rPr>
              <a:t>مدل فرومون از طریق ترکیب کردن راه حل های موجود در </a:t>
            </a:r>
            <a:r>
              <a:rPr lang="en-US" sz="2400" dirty="0" smtClean="0">
                <a:latin typeface="Century Schoolbook" pitchFamily="18" charset="0"/>
                <a:cs typeface="Times New Roman" charset="0"/>
              </a:rPr>
              <a:t>S</a:t>
            </a:r>
            <a:r>
              <a:rPr lang="fa-IR" sz="2400" dirty="0" smtClean="0">
                <a:latin typeface="Century Schoolbook" pitchFamily="18" charset="0"/>
                <a:cs typeface="Times New Roman" charset="0"/>
              </a:rPr>
              <a:t> راه حل های جدید برای مسئله تولید می نماید</a:t>
            </a:r>
            <a:r>
              <a:rPr lang="fa-IR" sz="2400" dirty="0" smtClean="0">
                <a:latin typeface="Century Schoolbook" pitchFamily="18" charset="0"/>
                <a:cs typeface="Times New Roman" charset="0"/>
              </a:rPr>
              <a:t>.</a:t>
            </a:r>
          </a:p>
          <a:p>
            <a:pPr algn="just" rtl="1" eaLnBrk="1" hangingPunct="1">
              <a:lnSpc>
                <a:spcPct val="150000"/>
              </a:lnSpc>
              <a:buFont typeface="Wingdings" charset="2"/>
              <a:buChar char="v"/>
            </a:pPr>
            <a:r>
              <a:rPr lang="fa-IR" sz="2400" dirty="0" smtClean="0">
                <a:latin typeface="Century Schoolbook" pitchFamily="18" charset="0"/>
                <a:cs typeface="Times New Roman" charset="0"/>
              </a:rPr>
              <a:t>به روز رسانی </a:t>
            </a:r>
            <a:r>
              <a:rPr lang="fa-IR" sz="2400" b="1" i="1" dirty="0" smtClean="0">
                <a:solidFill>
                  <a:srgbClr val="00B050"/>
                </a:solidFill>
                <a:latin typeface="Century Schoolbook" pitchFamily="18" charset="0"/>
                <a:cs typeface="Times New Roman" charset="0"/>
              </a:rPr>
              <a:t>مقدار فرومون </a:t>
            </a:r>
            <a:r>
              <a:rPr lang="fa-IR" sz="2400" dirty="0" smtClean="0">
                <a:latin typeface="Century Schoolbook" pitchFamily="18" charset="0"/>
                <a:cs typeface="Times New Roman" charset="0"/>
              </a:rPr>
              <a:t>که </a:t>
            </a:r>
            <a:r>
              <a:rPr lang="fa-IR" sz="2400" b="1" i="1" dirty="0" smtClean="0">
                <a:solidFill>
                  <a:srgbClr val="FF0000"/>
                </a:solidFill>
                <a:latin typeface="Century Schoolbook" pitchFamily="18" charset="0"/>
                <a:cs typeface="Times New Roman" charset="0"/>
              </a:rPr>
              <a:t>یکی از مهمترین پارامترهای تصمیم گیری </a:t>
            </a:r>
            <a:r>
              <a:rPr lang="fa-IR" sz="2400" dirty="0" smtClean="0">
                <a:latin typeface="Century Schoolbook" pitchFamily="18" charset="0"/>
                <a:cs typeface="Times New Roman" charset="0"/>
              </a:rPr>
              <a:t>است بسیار با اهمیت می باشد.</a:t>
            </a:r>
            <a:endParaRPr lang="fa-IR" sz="2400" dirty="0">
              <a:latin typeface="Century Schoolbook" pitchFamily="18" charset="0"/>
              <a:cs typeface="Times New Roman" charset="0"/>
            </a:endParaRPr>
          </a:p>
        </p:txBody>
      </p:sp>
      <p:sp>
        <p:nvSpPr>
          <p:cNvPr id="8" name="Rectangle 7"/>
          <p:cNvSpPr/>
          <p:nvPr/>
        </p:nvSpPr>
        <p:spPr>
          <a:xfrm>
            <a:off x="0" y="0"/>
            <a:ext cx="2130941"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ACO</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8030223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6400" y="1143000"/>
            <a:ext cx="7010400" cy="76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15</a:t>
            </a:fld>
            <a:endParaRPr lang="en-US"/>
          </a:p>
        </p:txBody>
      </p:sp>
      <p:sp>
        <p:nvSpPr>
          <p:cNvPr id="5" name="Rectangle 4"/>
          <p:cNvSpPr/>
          <p:nvPr/>
        </p:nvSpPr>
        <p:spPr>
          <a:xfrm>
            <a:off x="0" y="0"/>
            <a:ext cx="2130941"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ACO</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6" name="TextBox 5"/>
          <p:cNvSpPr txBox="1"/>
          <p:nvPr/>
        </p:nvSpPr>
        <p:spPr>
          <a:xfrm>
            <a:off x="1066800" y="531813"/>
            <a:ext cx="7620000" cy="578876"/>
          </a:xfrm>
          <a:prstGeom prst="rect">
            <a:avLst/>
          </a:prstGeom>
          <a:noFill/>
        </p:spPr>
        <p:txBody>
          <a:bodyPr wrap="square">
            <a:spAutoFit/>
          </a:bodyPr>
          <a:lstStyle/>
          <a:p>
            <a:pPr algn="r" rtl="1">
              <a:lnSpc>
                <a:spcPct val="150000"/>
              </a:lnSpc>
              <a:defRPr/>
            </a:pPr>
            <a:r>
              <a:rPr lang="fa-IR" sz="2400" b="1" dirty="0" smtClean="0">
                <a:cs typeface="+mj-cs"/>
              </a:rPr>
              <a:t>پیاده سازی مفهومی و جزئی </a:t>
            </a:r>
            <a:r>
              <a:rPr lang="en-US" sz="2400" b="1" dirty="0" smtClean="0">
                <a:cs typeface="+mj-cs"/>
              </a:rPr>
              <a:t>ACO</a:t>
            </a:r>
            <a:r>
              <a:rPr lang="fa-IR" sz="2400" b="1" dirty="0" smtClean="0">
                <a:cs typeface="+mj-cs"/>
              </a:rPr>
              <a:t> در یک مسئله مهم</a:t>
            </a:r>
            <a:endParaRPr lang="en-US" dirty="0">
              <a:latin typeface="+mn-lt"/>
              <a:cs typeface="+mn-cs"/>
            </a:endParaRPr>
          </a:p>
        </p:txBody>
      </p:sp>
      <p:sp>
        <p:nvSpPr>
          <p:cNvPr id="7" name="TextBox 6"/>
          <p:cNvSpPr txBox="1">
            <a:spLocks noChangeArrowheads="1"/>
          </p:cNvSpPr>
          <p:nvPr/>
        </p:nvSpPr>
        <p:spPr bwMode="auto">
          <a:xfrm>
            <a:off x="533400" y="1765280"/>
            <a:ext cx="80010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rtl="1" eaLnBrk="1" hangingPunct="1">
              <a:lnSpc>
                <a:spcPct val="150000"/>
              </a:lnSpc>
              <a:buFont typeface="Wingdings" charset="2"/>
              <a:buChar char="v"/>
            </a:pPr>
            <a:r>
              <a:rPr lang="fa-IR" sz="2400" dirty="0" smtClean="0">
                <a:latin typeface="Century Schoolbook" pitchFamily="18" charset="0"/>
                <a:cs typeface="Times New Roman" charset="0"/>
              </a:rPr>
              <a:t>فروشنده دوره گرد (</a:t>
            </a:r>
            <a:r>
              <a:rPr lang="en-US" sz="2400" dirty="0" smtClean="0">
                <a:latin typeface="Century Schoolbook" pitchFamily="18" charset="0"/>
                <a:cs typeface="Times New Roman" charset="0"/>
              </a:rPr>
              <a:t>TSP</a:t>
            </a:r>
            <a:r>
              <a:rPr lang="fa-IR" sz="2400" dirty="0" smtClean="0">
                <a:latin typeface="Century Schoolbook" pitchFamily="18" charset="0"/>
                <a:cs typeface="Times New Roman" charset="0"/>
              </a:rPr>
              <a:t>):</a:t>
            </a:r>
          </a:p>
          <a:p>
            <a:pPr algn="just" rtl="1" eaLnBrk="1" hangingPunct="1">
              <a:lnSpc>
                <a:spcPct val="150000"/>
              </a:lnSpc>
              <a:buFont typeface="Wingdings" charset="2"/>
              <a:buChar char="v"/>
            </a:pPr>
            <a:r>
              <a:rPr lang="en-US" sz="2400" dirty="0" smtClean="0">
                <a:latin typeface="Century Schoolbook" pitchFamily="18" charset="0"/>
                <a:cs typeface="Times New Roman" charset="0"/>
              </a:rPr>
              <a:t>N</a:t>
            </a:r>
            <a:r>
              <a:rPr lang="fa-IR" sz="2400" dirty="0" smtClean="0">
                <a:latin typeface="Century Schoolbook" pitchFamily="18" charset="0"/>
                <a:cs typeface="Times New Roman" charset="0"/>
              </a:rPr>
              <a:t> شهر با تابع مسافت </a:t>
            </a:r>
            <a:r>
              <a:rPr lang="en-US" sz="2400" dirty="0" smtClean="0">
                <a:latin typeface="Century Schoolbook" pitchFamily="18" charset="0"/>
                <a:cs typeface="Times New Roman" charset="0"/>
              </a:rPr>
              <a:t>d</a:t>
            </a:r>
            <a:r>
              <a:rPr lang="fa-IR" sz="2400" dirty="0" smtClean="0">
                <a:latin typeface="Century Schoolbook" pitchFamily="18" charset="0"/>
                <a:cs typeface="Times New Roman" charset="0"/>
              </a:rPr>
              <a:t> در اختیار داریم. دوری پیدا کنید که:</a:t>
            </a:r>
          </a:p>
          <a:p>
            <a:pPr marL="857250" lvl="1" indent="-457200" algn="just" rtl="1" eaLnBrk="1" hangingPunct="1">
              <a:lnSpc>
                <a:spcPct val="150000"/>
              </a:lnSpc>
              <a:buFont typeface="+mj-lt"/>
              <a:buAutoNum type="arabicPeriod"/>
            </a:pPr>
            <a:r>
              <a:rPr lang="fa-IR" sz="2400" dirty="0" smtClean="0">
                <a:latin typeface="Century Schoolbook" pitchFamily="18" charset="0"/>
                <a:cs typeface="Times New Roman" charset="0"/>
              </a:rPr>
              <a:t>از هر شهر فقط یکبار عبور کند.</a:t>
            </a:r>
          </a:p>
          <a:p>
            <a:pPr marL="857250" lvl="1" indent="-457200" algn="just" rtl="1" eaLnBrk="1" hangingPunct="1">
              <a:lnSpc>
                <a:spcPct val="150000"/>
              </a:lnSpc>
              <a:buFont typeface="+mj-lt"/>
              <a:buAutoNum type="arabicPeriod"/>
            </a:pPr>
            <a:r>
              <a:rPr lang="fa-IR" sz="2400" dirty="0" smtClean="0">
                <a:latin typeface="Century Schoolbook" pitchFamily="18" charset="0"/>
                <a:cs typeface="Times New Roman" charset="0"/>
              </a:rPr>
              <a:t>مجموع مسافت ها حداقل (</a:t>
            </a:r>
            <a:r>
              <a:rPr lang="en-US" sz="2400" dirty="0" smtClean="0">
                <a:latin typeface="Century Schoolbook" pitchFamily="18" charset="0"/>
                <a:cs typeface="Times New Roman" charset="0"/>
              </a:rPr>
              <a:t>min</a:t>
            </a:r>
            <a:r>
              <a:rPr lang="fa-IR" sz="2400" dirty="0" smtClean="0">
                <a:latin typeface="Century Schoolbook" pitchFamily="18" charset="0"/>
                <a:cs typeface="Times New Roman" charset="0"/>
              </a:rPr>
              <a:t>) باشد.</a:t>
            </a:r>
          </a:p>
          <a:p>
            <a:pPr marL="400050" lvl="1" indent="0" algn="just" rtl="1" eaLnBrk="1" hangingPunct="1">
              <a:lnSpc>
                <a:spcPct val="150000"/>
              </a:lnSpc>
            </a:pPr>
            <a:endParaRPr lang="fa-IR" sz="2400" dirty="0">
              <a:latin typeface="Century Schoolbook" pitchFamily="18" charset="0"/>
              <a:cs typeface="Times New Roman" charset="0"/>
            </a:endParaRPr>
          </a:p>
          <a:p>
            <a:pPr algn="just" rtl="1" eaLnBrk="1" hangingPunct="1">
              <a:lnSpc>
                <a:spcPct val="150000"/>
              </a:lnSpc>
              <a:buFont typeface="Wingdings" pitchFamily="2" charset="2"/>
              <a:buChar char="v"/>
            </a:pPr>
            <a:r>
              <a:rPr lang="fa-IR" sz="2400" dirty="0" smtClean="0">
                <a:latin typeface="Century Schoolbook" pitchFamily="18" charset="0"/>
                <a:cs typeface="Times New Roman" charset="0"/>
              </a:rPr>
              <a:t>این مسئله یک مسئله ی </a:t>
            </a:r>
            <a:r>
              <a:rPr lang="en-US" sz="2400" b="1" i="1" dirty="0" smtClean="0">
                <a:solidFill>
                  <a:srgbClr val="FF0000"/>
                </a:solidFill>
                <a:latin typeface="Century Schoolbook" pitchFamily="18" charset="0"/>
                <a:cs typeface="Times New Roman" charset="0"/>
              </a:rPr>
              <a:t>NP-hard</a:t>
            </a:r>
            <a:r>
              <a:rPr lang="fa-IR" sz="2400" dirty="0" smtClean="0">
                <a:latin typeface="Century Schoolbook" pitchFamily="18" charset="0"/>
                <a:cs typeface="Times New Roman" charset="0"/>
              </a:rPr>
              <a:t> می باشد.</a:t>
            </a:r>
          </a:p>
        </p:txBody>
      </p:sp>
    </p:spTree>
    <p:extLst>
      <p:ext uri="{BB962C8B-B14F-4D97-AF65-F5344CB8AC3E}">
        <p14:creationId xmlns:p14="http://schemas.microsoft.com/office/powerpoint/2010/main" val="38030223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6400" y="1143000"/>
            <a:ext cx="7010400" cy="76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16</a:t>
            </a:fld>
            <a:endParaRPr lang="en-US"/>
          </a:p>
        </p:txBody>
      </p:sp>
      <p:sp>
        <p:nvSpPr>
          <p:cNvPr id="5" name="Rectangle 4"/>
          <p:cNvSpPr/>
          <p:nvPr/>
        </p:nvSpPr>
        <p:spPr>
          <a:xfrm>
            <a:off x="0" y="0"/>
            <a:ext cx="2130941"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ACO</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6" name="TextBox 5"/>
          <p:cNvSpPr txBox="1"/>
          <p:nvPr/>
        </p:nvSpPr>
        <p:spPr>
          <a:xfrm>
            <a:off x="1066800" y="531813"/>
            <a:ext cx="7620000" cy="578876"/>
          </a:xfrm>
          <a:prstGeom prst="rect">
            <a:avLst/>
          </a:prstGeom>
          <a:noFill/>
        </p:spPr>
        <p:txBody>
          <a:bodyPr wrap="square">
            <a:spAutoFit/>
          </a:bodyPr>
          <a:lstStyle/>
          <a:p>
            <a:pPr algn="r" rtl="1">
              <a:lnSpc>
                <a:spcPct val="150000"/>
              </a:lnSpc>
              <a:defRPr/>
            </a:pPr>
            <a:r>
              <a:rPr lang="fa-IR" sz="2400" b="1" dirty="0" smtClean="0">
                <a:cs typeface="+mj-cs"/>
              </a:rPr>
              <a:t>پیاده سازی مفهومی و جزئی </a:t>
            </a:r>
            <a:r>
              <a:rPr lang="en-US" sz="2400" b="1" dirty="0" smtClean="0">
                <a:cs typeface="+mj-cs"/>
              </a:rPr>
              <a:t>ACO</a:t>
            </a:r>
            <a:r>
              <a:rPr lang="fa-IR" sz="2400" b="1" dirty="0" smtClean="0">
                <a:cs typeface="+mj-cs"/>
              </a:rPr>
              <a:t> در یک مسئله مهم</a:t>
            </a:r>
            <a:endParaRPr lang="en-US" dirty="0">
              <a:latin typeface="+mn-lt"/>
              <a:cs typeface="+mn-cs"/>
            </a:endParaRPr>
          </a:p>
        </p:txBody>
      </p:sp>
      <p:sp>
        <p:nvSpPr>
          <p:cNvPr id="7" name="AutoShape 9"/>
          <p:cNvSpPr>
            <a:spLocks noChangeArrowheads="1"/>
          </p:cNvSpPr>
          <p:nvPr/>
        </p:nvSpPr>
        <p:spPr bwMode="auto">
          <a:xfrm>
            <a:off x="3276600" y="4800600"/>
            <a:ext cx="1676400" cy="1447800"/>
          </a:xfrm>
          <a:prstGeom prst="flowChartDecision">
            <a:avLst/>
          </a:prstGeom>
          <a:noFill/>
          <a:ln w="9525">
            <a:solidFill>
              <a:schemeClr val="tx1"/>
            </a:solidFill>
            <a:miter lim="800000"/>
            <a:headEnd/>
            <a:tailEnd/>
          </a:ln>
          <a:effectLst/>
        </p:spPr>
        <p:txBody>
          <a:bodyPr wrap="none" anchor="ctr"/>
          <a:lstStyle/>
          <a:p>
            <a:pPr algn="ctr" rtl="1"/>
            <a:r>
              <a:rPr lang="fa-IR" sz="1600" dirty="0" smtClean="0">
                <a:latin typeface="Arial" pitchFamily="34" charset="0"/>
              </a:rPr>
              <a:t>آیا همه ی شهرها</a:t>
            </a:r>
          </a:p>
          <a:p>
            <a:pPr algn="ctr" rtl="1"/>
            <a:r>
              <a:rPr lang="fa-IR" sz="1600" dirty="0" smtClean="0">
                <a:latin typeface="Arial" pitchFamily="34" charset="0"/>
              </a:rPr>
              <a:t>ملاقات شده اند؟</a:t>
            </a:r>
            <a:endParaRPr lang="en-US" sz="1600" dirty="0">
              <a:latin typeface="Arial" pitchFamily="34" charset="0"/>
            </a:endParaRPr>
          </a:p>
        </p:txBody>
      </p:sp>
      <p:sp>
        <p:nvSpPr>
          <p:cNvPr id="8" name="AutoShape 12"/>
          <p:cNvSpPr>
            <a:spLocks noChangeArrowheads="1"/>
          </p:cNvSpPr>
          <p:nvPr/>
        </p:nvSpPr>
        <p:spPr bwMode="auto">
          <a:xfrm>
            <a:off x="4838700" y="2133600"/>
            <a:ext cx="2971800" cy="1447800"/>
          </a:xfrm>
          <a:prstGeom prst="flowChartDecision">
            <a:avLst/>
          </a:prstGeom>
          <a:noFill/>
          <a:ln w="9525">
            <a:solidFill>
              <a:schemeClr val="tx1"/>
            </a:solidFill>
            <a:miter lim="800000"/>
            <a:headEnd/>
            <a:tailEnd/>
          </a:ln>
          <a:effectLst/>
        </p:spPr>
        <p:txBody>
          <a:bodyPr wrap="none" anchor="ctr"/>
          <a:lstStyle/>
          <a:p>
            <a:pPr algn="ctr" rtl="1"/>
            <a:r>
              <a:rPr lang="fa-IR" sz="1600" dirty="0" smtClean="0">
                <a:latin typeface="Arial" pitchFamily="34" charset="0"/>
              </a:rPr>
              <a:t>آیا حداکثر تکرار اعمال شده</a:t>
            </a:r>
          </a:p>
          <a:p>
            <a:pPr algn="ctr" rtl="1"/>
            <a:r>
              <a:rPr lang="fa-IR" sz="1600" dirty="0" smtClean="0">
                <a:latin typeface="Arial" pitchFamily="34" charset="0"/>
              </a:rPr>
              <a:t>است؟</a:t>
            </a:r>
            <a:endParaRPr lang="en-US" sz="1600" dirty="0">
              <a:latin typeface="Arial" pitchFamily="34" charset="0"/>
            </a:endParaRPr>
          </a:p>
        </p:txBody>
      </p:sp>
      <p:grpSp>
        <p:nvGrpSpPr>
          <p:cNvPr id="9" name="Group 32"/>
          <p:cNvGrpSpPr>
            <a:grpSpLocks/>
          </p:cNvGrpSpPr>
          <p:nvPr/>
        </p:nvGrpSpPr>
        <p:grpSpPr bwMode="auto">
          <a:xfrm>
            <a:off x="838200" y="1447800"/>
            <a:ext cx="1600200" cy="762000"/>
            <a:chOff x="576" y="720"/>
            <a:chExt cx="1008" cy="480"/>
          </a:xfrm>
        </p:grpSpPr>
        <p:sp>
          <p:nvSpPr>
            <p:cNvPr id="10" name="AutoShape 4"/>
            <p:cNvSpPr>
              <a:spLocks noChangeArrowheads="1"/>
            </p:cNvSpPr>
            <p:nvPr/>
          </p:nvSpPr>
          <p:spPr bwMode="auto">
            <a:xfrm>
              <a:off x="576" y="720"/>
              <a:ext cx="1008" cy="336"/>
            </a:xfrm>
            <a:prstGeom prst="flowChartAlternateProcess">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smtClean="0">
                  <a:latin typeface="Arial" pitchFamily="34" charset="0"/>
                </a:rPr>
                <a:t>ACO</a:t>
              </a:r>
              <a:r>
                <a:rPr lang="fa-IR" sz="1600" dirty="0" smtClean="0">
                  <a:latin typeface="Arial" pitchFamily="34" charset="0"/>
                </a:rPr>
                <a:t>شروع </a:t>
              </a:r>
              <a:endParaRPr lang="en-US" sz="1600" dirty="0">
                <a:latin typeface="Arial" pitchFamily="34" charset="0"/>
              </a:endParaRPr>
            </a:p>
          </p:txBody>
        </p:sp>
        <p:sp>
          <p:nvSpPr>
            <p:cNvPr id="11" name="Line 14"/>
            <p:cNvSpPr>
              <a:spLocks noChangeShapeType="1"/>
            </p:cNvSpPr>
            <p:nvPr/>
          </p:nvSpPr>
          <p:spPr bwMode="auto">
            <a:xfrm>
              <a:off x="1104" y="1056"/>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 name="Group 33"/>
          <p:cNvGrpSpPr>
            <a:grpSpLocks/>
          </p:cNvGrpSpPr>
          <p:nvPr/>
        </p:nvGrpSpPr>
        <p:grpSpPr bwMode="auto">
          <a:xfrm>
            <a:off x="609600" y="2209802"/>
            <a:ext cx="2133600" cy="1676401"/>
            <a:chOff x="432" y="1200"/>
            <a:chExt cx="1344" cy="1056"/>
          </a:xfrm>
        </p:grpSpPr>
        <p:sp>
          <p:nvSpPr>
            <p:cNvPr id="13" name="AutoShape 6"/>
            <p:cNvSpPr>
              <a:spLocks noChangeArrowheads="1"/>
            </p:cNvSpPr>
            <p:nvPr/>
          </p:nvSpPr>
          <p:spPr bwMode="auto">
            <a:xfrm>
              <a:off x="432" y="1200"/>
              <a:ext cx="1344" cy="864"/>
            </a:xfrm>
            <a:prstGeom prst="flowChartProcess">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a:bodyPr>
            <a:lstStyle/>
            <a:p>
              <a:pPr algn="ctr" rtl="1"/>
              <a:r>
                <a:rPr lang="fa-IR" sz="1600" dirty="0" smtClean="0">
                  <a:latin typeface="Arial" pitchFamily="34" charset="0"/>
                </a:rPr>
                <a:t>قرار دادن مورچه ها به صورت </a:t>
              </a:r>
            </a:p>
            <a:p>
              <a:pPr algn="ctr" rtl="1"/>
              <a:r>
                <a:rPr lang="fa-IR" sz="1600" dirty="0" smtClean="0">
                  <a:latin typeface="Arial" pitchFamily="34" charset="0"/>
                </a:rPr>
                <a:t>تصادفی در شهرهای مختلف</a:t>
              </a:r>
            </a:p>
            <a:p>
              <a:pPr algn="ctr" rtl="1"/>
              <a:r>
                <a:rPr lang="fa-IR" sz="1600" dirty="0" smtClean="0">
                  <a:latin typeface="Arial" pitchFamily="34" charset="0"/>
                </a:rPr>
                <a:t> و ذخیره موقعیت فعلی</a:t>
              </a:r>
            </a:p>
            <a:p>
              <a:pPr algn="ctr" rtl="1"/>
              <a:r>
                <a:rPr lang="fa-IR" sz="1600" dirty="0" smtClean="0">
                  <a:latin typeface="Arial" pitchFamily="34" charset="0"/>
                </a:rPr>
                <a:t> در لیست (</a:t>
              </a:r>
              <a:r>
                <a:rPr lang="en-US" sz="1600" dirty="0" smtClean="0">
                  <a:latin typeface="Arial" pitchFamily="34" charset="0"/>
                </a:rPr>
                <a:t>tabu</a:t>
              </a:r>
              <a:r>
                <a:rPr lang="fa-IR" sz="1600" dirty="0" smtClean="0">
                  <a:latin typeface="Arial" pitchFamily="34" charset="0"/>
                </a:rPr>
                <a:t>)</a:t>
              </a:r>
              <a:endParaRPr lang="en-US" sz="1600" dirty="0">
                <a:latin typeface="Arial" pitchFamily="34" charset="0"/>
              </a:endParaRPr>
            </a:p>
          </p:txBody>
        </p:sp>
        <p:sp>
          <p:nvSpPr>
            <p:cNvPr id="14" name="Line 15"/>
            <p:cNvSpPr>
              <a:spLocks noChangeShapeType="1"/>
            </p:cNvSpPr>
            <p:nvPr/>
          </p:nvSpPr>
          <p:spPr bwMode="auto">
            <a:xfrm>
              <a:off x="1104" y="2064"/>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5" name="Group 34"/>
          <p:cNvGrpSpPr>
            <a:grpSpLocks/>
          </p:cNvGrpSpPr>
          <p:nvPr/>
        </p:nvGrpSpPr>
        <p:grpSpPr bwMode="auto">
          <a:xfrm>
            <a:off x="381000" y="3886200"/>
            <a:ext cx="2667000" cy="1143000"/>
            <a:chOff x="288" y="2256"/>
            <a:chExt cx="1680" cy="720"/>
          </a:xfrm>
        </p:grpSpPr>
        <p:sp>
          <p:nvSpPr>
            <p:cNvPr id="16" name="AutoShape 7"/>
            <p:cNvSpPr>
              <a:spLocks noChangeArrowheads="1"/>
            </p:cNvSpPr>
            <p:nvPr/>
          </p:nvSpPr>
          <p:spPr bwMode="auto">
            <a:xfrm>
              <a:off x="288" y="2256"/>
              <a:ext cx="1680" cy="480"/>
            </a:xfrm>
            <a:prstGeom prst="flowChartProcess">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a-IR" sz="1600" dirty="0" smtClean="0">
                  <a:latin typeface="Arial" pitchFamily="34" charset="0"/>
                </a:rPr>
                <a:t>تعیین شهر بعدی برای ملاقات با</a:t>
              </a:r>
            </a:p>
            <a:p>
              <a:pPr algn="ctr"/>
              <a:r>
                <a:rPr lang="fa-IR" sz="1600" dirty="0" smtClean="0">
                  <a:latin typeface="Arial" pitchFamily="34" charset="0"/>
                </a:rPr>
                <a:t>استفاده از فرمول</a:t>
              </a:r>
              <a:endParaRPr lang="en-US" sz="1600" dirty="0">
                <a:latin typeface="Arial" pitchFamily="34" charset="0"/>
              </a:endParaRPr>
            </a:p>
          </p:txBody>
        </p:sp>
        <p:sp>
          <p:nvSpPr>
            <p:cNvPr id="17" name="Line 16"/>
            <p:cNvSpPr>
              <a:spLocks noChangeShapeType="1"/>
            </p:cNvSpPr>
            <p:nvPr/>
          </p:nvSpPr>
          <p:spPr bwMode="auto">
            <a:xfrm>
              <a:off x="1104" y="2736"/>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8" name="Group 35"/>
          <p:cNvGrpSpPr>
            <a:grpSpLocks/>
          </p:cNvGrpSpPr>
          <p:nvPr/>
        </p:nvGrpSpPr>
        <p:grpSpPr bwMode="auto">
          <a:xfrm>
            <a:off x="584200" y="4991100"/>
            <a:ext cx="2692400" cy="1066800"/>
            <a:chOff x="416" y="2952"/>
            <a:chExt cx="1696" cy="672"/>
          </a:xfrm>
        </p:grpSpPr>
        <p:sp>
          <p:nvSpPr>
            <p:cNvPr id="19" name="AutoShape 8"/>
            <p:cNvSpPr>
              <a:spLocks noChangeArrowheads="1"/>
            </p:cNvSpPr>
            <p:nvPr/>
          </p:nvSpPr>
          <p:spPr bwMode="auto">
            <a:xfrm>
              <a:off x="416" y="2952"/>
              <a:ext cx="1440" cy="672"/>
            </a:xfrm>
            <a:prstGeom prst="flowChartProcess">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a:r>
                <a:rPr lang="fa-IR" sz="1600" dirty="0" smtClean="0">
                  <a:latin typeface="Arial" pitchFamily="34" charset="0"/>
                </a:rPr>
                <a:t>حرکت به شهر بعدی و قرار دادن</a:t>
              </a:r>
            </a:p>
            <a:p>
              <a:pPr algn="ctr" rtl="1"/>
              <a:r>
                <a:rPr lang="fa-IR" sz="1600" dirty="0" smtClean="0">
                  <a:latin typeface="Arial" pitchFamily="34" charset="0"/>
                </a:rPr>
                <a:t>این شهر در لیست (</a:t>
              </a:r>
              <a:r>
                <a:rPr lang="en-US" sz="1600" dirty="0" smtClean="0">
                  <a:latin typeface="Arial" pitchFamily="34" charset="0"/>
                </a:rPr>
                <a:t>tabu</a:t>
              </a:r>
              <a:r>
                <a:rPr lang="fa-IR" sz="1600" dirty="0" smtClean="0">
                  <a:latin typeface="Arial" pitchFamily="34" charset="0"/>
                </a:rPr>
                <a:t>)</a:t>
              </a:r>
              <a:endParaRPr lang="en-US" sz="1600" dirty="0">
                <a:latin typeface="Arial" pitchFamily="34" charset="0"/>
              </a:endParaRPr>
            </a:p>
          </p:txBody>
        </p:sp>
        <p:sp>
          <p:nvSpPr>
            <p:cNvPr id="20" name="Line 17"/>
            <p:cNvSpPr>
              <a:spLocks noChangeShapeType="1"/>
            </p:cNvSpPr>
            <p:nvPr/>
          </p:nvSpPr>
          <p:spPr bwMode="auto">
            <a:xfrm>
              <a:off x="1872" y="328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 name="Group 44"/>
          <p:cNvGrpSpPr>
            <a:grpSpLocks/>
          </p:cNvGrpSpPr>
          <p:nvPr/>
        </p:nvGrpSpPr>
        <p:grpSpPr bwMode="auto">
          <a:xfrm>
            <a:off x="5334000" y="4648200"/>
            <a:ext cx="2057400" cy="1371600"/>
            <a:chOff x="3408" y="2736"/>
            <a:chExt cx="1296" cy="864"/>
          </a:xfrm>
        </p:grpSpPr>
        <p:sp>
          <p:nvSpPr>
            <p:cNvPr id="22" name="AutoShape 10"/>
            <p:cNvSpPr>
              <a:spLocks noChangeArrowheads="1"/>
            </p:cNvSpPr>
            <p:nvPr/>
          </p:nvSpPr>
          <p:spPr bwMode="auto">
            <a:xfrm>
              <a:off x="3408" y="2976"/>
              <a:ext cx="1296" cy="624"/>
            </a:xfrm>
            <a:prstGeom prst="flowChartProcess">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a:r>
                <a:rPr lang="fa-IR" sz="1600" dirty="0" smtClean="0">
                  <a:latin typeface="Arial" pitchFamily="34" charset="0"/>
                </a:rPr>
                <a:t>اندازه گیری مسافت کل و </a:t>
              </a:r>
            </a:p>
            <a:p>
              <a:pPr algn="ctr" rtl="1"/>
              <a:r>
                <a:rPr lang="fa-IR" sz="1600" dirty="0" smtClean="0">
                  <a:latin typeface="Arial" pitchFamily="34" charset="0"/>
                </a:rPr>
                <a:t>پاک کردن لیست (</a:t>
              </a:r>
              <a:r>
                <a:rPr lang="en-US" sz="1600" dirty="0" smtClean="0">
                  <a:latin typeface="Arial" pitchFamily="34" charset="0"/>
                </a:rPr>
                <a:t>tabu</a:t>
              </a:r>
              <a:r>
                <a:rPr lang="fa-IR" sz="1600" dirty="0" smtClean="0">
                  <a:latin typeface="Arial" pitchFamily="34" charset="0"/>
                </a:rPr>
                <a:t>)</a:t>
              </a:r>
              <a:endParaRPr lang="en-US" sz="1600" dirty="0">
                <a:latin typeface="Arial" pitchFamily="34" charset="0"/>
              </a:endParaRPr>
            </a:p>
          </p:txBody>
        </p:sp>
        <p:sp>
          <p:nvSpPr>
            <p:cNvPr id="23" name="Line 19"/>
            <p:cNvSpPr>
              <a:spLocks noChangeShapeType="1"/>
            </p:cNvSpPr>
            <p:nvPr/>
          </p:nvSpPr>
          <p:spPr bwMode="auto">
            <a:xfrm flipV="1">
              <a:off x="4032" y="2736"/>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 name="Group 47"/>
          <p:cNvGrpSpPr>
            <a:grpSpLocks/>
          </p:cNvGrpSpPr>
          <p:nvPr/>
        </p:nvGrpSpPr>
        <p:grpSpPr bwMode="auto">
          <a:xfrm>
            <a:off x="5181600" y="3581400"/>
            <a:ext cx="2362200" cy="1066800"/>
            <a:chOff x="3312" y="2064"/>
            <a:chExt cx="1488" cy="672"/>
          </a:xfrm>
        </p:grpSpPr>
        <p:sp>
          <p:nvSpPr>
            <p:cNvPr id="25" name="AutoShape 11"/>
            <p:cNvSpPr>
              <a:spLocks noChangeArrowheads="1"/>
            </p:cNvSpPr>
            <p:nvPr/>
          </p:nvSpPr>
          <p:spPr bwMode="auto">
            <a:xfrm>
              <a:off x="3312" y="2208"/>
              <a:ext cx="1488" cy="528"/>
            </a:xfrm>
            <a:prstGeom prst="flowChartProcess">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a:r>
                <a:rPr lang="fa-IR" sz="1600" dirty="0" smtClean="0">
                  <a:latin typeface="Arial" pitchFamily="34" charset="0"/>
                </a:rPr>
                <a:t>تعیین کوتاهترین مسیر تا به این</a:t>
              </a:r>
            </a:p>
            <a:p>
              <a:pPr algn="ctr" rtl="1"/>
              <a:r>
                <a:rPr lang="fa-IR" sz="1600" dirty="0" smtClean="0">
                  <a:latin typeface="Arial" pitchFamily="34" charset="0"/>
                </a:rPr>
                <a:t>لحظه و به روز رسانی فرومون</a:t>
              </a:r>
              <a:endParaRPr lang="en-US" sz="1600" dirty="0">
                <a:latin typeface="Arial" pitchFamily="34" charset="0"/>
              </a:endParaRPr>
            </a:p>
          </p:txBody>
        </p:sp>
        <p:sp>
          <p:nvSpPr>
            <p:cNvPr id="26" name="Line 20"/>
            <p:cNvSpPr>
              <a:spLocks noChangeShapeType="1"/>
            </p:cNvSpPr>
            <p:nvPr/>
          </p:nvSpPr>
          <p:spPr bwMode="auto">
            <a:xfrm flipV="1">
              <a:off x="4032" y="2064"/>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7" name="Group 37"/>
          <p:cNvGrpSpPr>
            <a:grpSpLocks/>
          </p:cNvGrpSpPr>
          <p:nvPr/>
        </p:nvGrpSpPr>
        <p:grpSpPr bwMode="auto">
          <a:xfrm>
            <a:off x="3060700" y="3930650"/>
            <a:ext cx="1066800" cy="869950"/>
            <a:chOff x="1976" y="2284"/>
            <a:chExt cx="672" cy="548"/>
          </a:xfrm>
        </p:grpSpPr>
        <p:grpSp>
          <p:nvGrpSpPr>
            <p:cNvPr id="28" name="Group 23"/>
            <p:cNvGrpSpPr>
              <a:grpSpLocks/>
            </p:cNvGrpSpPr>
            <p:nvPr/>
          </p:nvGrpSpPr>
          <p:grpSpPr bwMode="auto">
            <a:xfrm>
              <a:off x="1976" y="2496"/>
              <a:ext cx="672" cy="336"/>
              <a:chOff x="1976" y="2496"/>
              <a:chExt cx="672" cy="336"/>
            </a:xfrm>
          </p:grpSpPr>
          <p:sp>
            <p:nvSpPr>
              <p:cNvPr id="30" name="Line 21"/>
              <p:cNvSpPr>
                <a:spLocks noChangeShapeType="1"/>
              </p:cNvSpPr>
              <p:nvPr/>
            </p:nvSpPr>
            <p:spPr bwMode="auto">
              <a:xfrm flipV="1">
                <a:off x="2640" y="24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22"/>
              <p:cNvSpPr>
                <a:spLocks noChangeShapeType="1"/>
              </p:cNvSpPr>
              <p:nvPr/>
            </p:nvSpPr>
            <p:spPr bwMode="auto">
              <a:xfrm flipH="1">
                <a:off x="1976" y="2496"/>
                <a:ext cx="6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 name="Text Box 36"/>
            <p:cNvSpPr txBox="1">
              <a:spLocks noChangeArrowheads="1"/>
            </p:cNvSpPr>
            <p:nvPr/>
          </p:nvSpPr>
          <p:spPr bwMode="auto">
            <a:xfrm>
              <a:off x="2208" y="2284"/>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a-IR" sz="1600" dirty="0" smtClean="0">
                  <a:latin typeface="Arial" pitchFamily="34" charset="0"/>
                </a:rPr>
                <a:t>خیر</a:t>
              </a:r>
              <a:endParaRPr lang="en-US" sz="1600" dirty="0">
                <a:latin typeface="Arial" pitchFamily="34" charset="0"/>
              </a:endParaRPr>
            </a:p>
          </p:txBody>
        </p:sp>
      </p:grpSp>
      <p:grpSp>
        <p:nvGrpSpPr>
          <p:cNvPr id="32" name="Group 43"/>
          <p:cNvGrpSpPr>
            <a:grpSpLocks/>
          </p:cNvGrpSpPr>
          <p:nvPr/>
        </p:nvGrpSpPr>
        <p:grpSpPr bwMode="auto">
          <a:xfrm>
            <a:off x="4953000" y="5105400"/>
            <a:ext cx="609600" cy="419100"/>
            <a:chOff x="3168" y="3024"/>
            <a:chExt cx="384" cy="264"/>
          </a:xfrm>
        </p:grpSpPr>
        <p:sp>
          <p:nvSpPr>
            <p:cNvPr id="33" name="Line 18"/>
            <p:cNvSpPr>
              <a:spLocks noChangeShapeType="1"/>
            </p:cNvSpPr>
            <p:nvPr/>
          </p:nvSpPr>
          <p:spPr bwMode="auto">
            <a:xfrm>
              <a:off x="3168" y="328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Text Box 38"/>
            <p:cNvSpPr txBox="1">
              <a:spLocks noChangeArrowheads="1"/>
            </p:cNvSpPr>
            <p:nvPr/>
          </p:nvSpPr>
          <p:spPr bwMode="auto">
            <a:xfrm>
              <a:off x="3168" y="3024"/>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a-IR" sz="1600" dirty="0" smtClean="0">
                  <a:latin typeface="Arial" pitchFamily="34" charset="0"/>
                </a:rPr>
                <a:t>بله</a:t>
              </a:r>
              <a:endParaRPr lang="en-US" sz="1600" dirty="0">
                <a:latin typeface="Arial" pitchFamily="34" charset="0"/>
              </a:endParaRPr>
            </a:p>
          </p:txBody>
        </p:sp>
      </p:grpSp>
      <p:grpSp>
        <p:nvGrpSpPr>
          <p:cNvPr id="35" name="Group 46"/>
          <p:cNvGrpSpPr>
            <a:grpSpLocks/>
          </p:cNvGrpSpPr>
          <p:nvPr/>
        </p:nvGrpSpPr>
        <p:grpSpPr bwMode="auto">
          <a:xfrm>
            <a:off x="7810500" y="2565400"/>
            <a:ext cx="876300" cy="2463800"/>
            <a:chOff x="4968" y="1424"/>
            <a:chExt cx="552" cy="1552"/>
          </a:xfrm>
        </p:grpSpPr>
        <p:sp>
          <p:nvSpPr>
            <p:cNvPr id="36" name="AutoShape 13"/>
            <p:cNvSpPr>
              <a:spLocks noChangeArrowheads="1"/>
            </p:cNvSpPr>
            <p:nvPr/>
          </p:nvSpPr>
          <p:spPr bwMode="auto">
            <a:xfrm>
              <a:off x="5040" y="2064"/>
              <a:ext cx="480" cy="912"/>
            </a:xfrm>
            <a:prstGeom prst="flowChartAlternateProcess">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a-IR" sz="1600" dirty="0" smtClean="0">
                  <a:latin typeface="Arial" pitchFamily="34" charset="0"/>
                </a:rPr>
                <a:t>پایان</a:t>
              </a:r>
              <a:endParaRPr lang="en-US" sz="1600" dirty="0">
                <a:latin typeface="Arial" pitchFamily="34" charset="0"/>
              </a:endParaRPr>
            </a:p>
            <a:p>
              <a:pPr algn="ctr"/>
              <a:r>
                <a:rPr lang="en-US" sz="1600" dirty="0">
                  <a:latin typeface="Arial" pitchFamily="34" charset="0"/>
                </a:rPr>
                <a:t>ACO</a:t>
              </a:r>
            </a:p>
          </p:txBody>
        </p:sp>
        <p:grpSp>
          <p:nvGrpSpPr>
            <p:cNvPr id="37" name="Group 42"/>
            <p:cNvGrpSpPr>
              <a:grpSpLocks/>
            </p:cNvGrpSpPr>
            <p:nvPr/>
          </p:nvGrpSpPr>
          <p:grpSpPr bwMode="auto">
            <a:xfrm>
              <a:off x="4968" y="1424"/>
              <a:ext cx="408" cy="648"/>
              <a:chOff x="4968" y="1424"/>
              <a:chExt cx="408" cy="648"/>
            </a:xfrm>
          </p:grpSpPr>
          <p:grpSp>
            <p:nvGrpSpPr>
              <p:cNvPr id="38" name="Group 31"/>
              <p:cNvGrpSpPr>
                <a:grpSpLocks/>
              </p:cNvGrpSpPr>
              <p:nvPr/>
            </p:nvGrpSpPr>
            <p:grpSpPr bwMode="auto">
              <a:xfrm>
                <a:off x="4968" y="1608"/>
                <a:ext cx="288" cy="464"/>
                <a:chOff x="4968" y="1608"/>
                <a:chExt cx="288" cy="464"/>
              </a:xfrm>
            </p:grpSpPr>
            <p:sp>
              <p:nvSpPr>
                <p:cNvPr id="40" name="Line 27"/>
                <p:cNvSpPr>
                  <a:spLocks noChangeShapeType="1"/>
                </p:cNvSpPr>
                <p:nvPr/>
              </p:nvSpPr>
              <p:spPr bwMode="auto">
                <a:xfrm>
                  <a:off x="4968" y="1608"/>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29"/>
                <p:cNvSpPr>
                  <a:spLocks noChangeShapeType="1"/>
                </p:cNvSpPr>
                <p:nvPr/>
              </p:nvSpPr>
              <p:spPr bwMode="auto">
                <a:xfrm>
                  <a:off x="5256" y="1608"/>
                  <a:ext cx="0" cy="4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9" name="Text Box 39"/>
              <p:cNvSpPr txBox="1">
                <a:spLocks noChangeArrowheads="1"/>
              </p:cNvSpPr>
              <p:nvPr/>
            </p:nvSpPr>
            <p:spPr bwMode="auto">
              <a:xfrm>
                <a:off x="4992" y="1424"/>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a-IR" sz="1600" dirty="0" smtClean="0">
                    <a:latin typeface="Arial" pitchFamily="34" charset="0"/>
                  </a:rPr>
                  <a:t>بله</a:t>
                </a:r>
                <a:endParaRPr lang="en-US" sz="1600" dirty="0">
                  <a:latin typeface="Arial" pitchFamily="34" charset="0"/>
                </a:endParaRPr>
              </a:p>
            </p:txBody>
          </p:sp>
        </p:grpSp>
      </p:grpSp>
      <p:grpSp>
        <p:nvGrpSpPr>
          <p:cNvPr id="42" name="Group 41"/>
          <p:cNvGrpSpPr>
            <a:grpSpLocks/>
          </p:cNvGrpSpPr>
          <p:nvPr/>
        </p:nvGrpSpPr>
        <p:grpSpPr bwMode="auto">
          <a:xfrm>
            <a:off x="2768600" y="2565400"/>
            <a:ext cx="2057400" cy="336550"/>
            <a:chOff x="1792" y="1424"/>
            <a:chExt cx="1296" cy="212"/>
          </a:xfrm>
        </p:grpSpPr>
        <p:sp>
          <p:nvSpPr>
            <p:cNvPr id="43" name="Line 26"/>
            <p:cNvSpPr>
              <a:spLocks noChangeShapeType="1"/>
            </p:cNvSpPr>
            <p:nvPr/>
          </p:nvSpPr>
          <p:spPr bwMode="auto">
            <a:xfrm flipH="1">
              <a:off x="1792" y="1608"/>
              <a:ext cx="12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Text Box 40"/>
            <p:cNvSpPr txBox="1">
              <a:spLocks noChangeArrowheads="1"/>
            </p:cNvSpPr>
            <p:nvPr/>
          </p:nvSpPr>
          <p:spPr bwMode="auto">
            <a:xfrm>
              <a:off x="2320" y="1424"/>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a-IR" sz="1600" dirty="0" smtClean="0">
                  <a:latin typeface="Arial" pitchFamily="34" charset="0"/>
                </a:rPr>
                <a:t>خیر</a:t>
              </a:r>
              <a:endParaRPr lang="en-US" sz="1600" dirty="0">
                <a:latin typeface="Arial" pitchFamily="34" charset="0"/>
              </a:endParaRPr>
            </a:p>
          </p:txBody>
        </p:sp>
      </p:grpSp>
    </p:spTree>
    <p:extLst>
      <p:ext uri="{BB962C8B-B14F-4D97-AF65-F5344CB8AC3E}">
        <p14:creationId xmlns:p14="http://schemas.microsoft.com/office/powerpoint/2010/main" val="380302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ppt_x"/>
                                          </p:val>
                                        </p:tav>
                                        <p:tav tm="100000">
                                          <p:val>
                                            <p:strVal val="#ppt_x"/>
                                          </p:val>
                                        </p:tav>
                                      </p:tavLst>
                                    </p:anim>
                                    <p:anim calcmode="lin" valueType="num">
                                      <p:cBhvr>
                                        <p:cTn id="8" dur="500" fill="hold"/>
                                        <p:tgtEl>
                                          <p:spTgt spid="12"/>
                                        </p:tgtEl>
                                        <p:attrNameLst>
                                          <p:attrName>ppt_y</p:attrName>
                                        </p:attrNameLst>
                                      </p:cBhvr>
                                      <p:tavLst>
                                        <p:tav tm="0">
                                          <p:val>
                                            <p:strVal val="#ppt_y-#ppt_h/2"/>
                                          </p:val>
                                        </p:tav>
                                        <p:tav tm="100000">
                                          <p:val>
                                            <p:strVal val="#ppt_y"/>
                                          </p:val>
                                        </p:tav>
                                      </p:tavLst>
                                    </p:anim>
                                    <p:anim calcmode="lin" valueType="num">
                                      <p:cBhvr>
                                        <p:cTn id="9" dur="500" fill="hold"/>
                                        <p:tgtEl>
                                          <p:spTgt spid="12"/>
                                        </p:tgtEl>
                                        <p:attrNameLst>
                                          <p:attrName>ppt_w</p:attrName>
                                        </p:attrNameLst>
                                      </p:cBhvr>
                                      <p:tavLst>
                                        <p:tav tm="0">
                                          <p:val>
                                            <p:strVal val="#ppt_w"/>
                                          </p:val>
                                        </p:tav>
                                        <p:tav tm="100000">
                                          <p:val>
                                            <p:strVal val="#ppt_w"/>
                                          </p:val>
                                        </p:tav>
                                      </p:tavLst>
                                    </p:anim>
                                    <p:anim calcmode="lin" valueType="num">
                                      <p:cBhvr>
                                        <p:cTn id="10"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ppt_x</p:attrName>
                                        </p:attrNameLst>
                                      </p:cBhvr>
                                      <p:tavLst>
                                        <p:tav tm="0">
                                          <p:val>
                                            <p:strVal val="#ppt_x"/>
                                          </p:val>
                                        </p:tav>
                                        <p:tav tm="100000">
                                          <p:val>
                                            <p:strVal val="#ppt_x"/>
                                          </p:val>
                                        </p:tav>
                                      </p:tavLst>
                                    </p:anim>
                                    <p:anim calcmode="lin" valueType="num">
                                      <p:cBhvr>
                                        <p:cTn id="16" dur="500" fill="hold"/>
                                        <p:tgtEl>
                                          <p:spTgt spid="15"/>
                                        </p:tgtEl>
                                        <p:attrNameLst>
                                          <p:attrName>ppt_y</p:attrName>
                                        </p:attrNameLst>
                                      </p:cBhvr>
                                      <p:tavLst>
                                        <p:tav tm="0">
                                          <p:val>
                                            <p:strVal val="#ppt_y-#ppt_h/2"/>
                                          </p:val>
                                        </p:tav>
                                        <p:tav tm="100000">
                                          <p:val>
                                            <p:strVal val="#ppt_y"/>
                                          </p:val>
                                        </p:tav>
                                      </p:tavLst>
                                    </p:anim>
                                    <p:anim calcmode="lin" valueType="num">
                                      <p:cBhvr>
                                        <p:cTn id="17" dur="500" fill="hold"/>
                                        <p:tgtEl>
                                          <p:spTgt spid="15"/>
                                        </p:tgtEl>
                                        <p:attrNameLst>
                                          <p:attrName>ppt_w</p:attrName>
                                        </p:attrNameLst>
                                      </p:cBhvr>
                                      <p:tavLst>
                                        <p:tav tm="0">
                                          <p:val>
                                            <p:strVal val="#ppt_w"/>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p:cTn id="23" dur="500" fill="hold"/>
                                        <p:tgtEl>
                                          <p:spTgt spid="18"/>
                                        </p:tgtEl>
                                        <p:attrNameLst>
                                          <p:attrName>ppt_x</p:attrName>
                                        </p:attrNameLst>
                                      </p:cBhvr>
                                      <p:tavLst>
                                        <p:tav tm="0">
                                          <p:val>
                                            <p:strVal val="#ppt_x-#ppt_w/2"/>
                                          </p:val>
                                        </p:tav>
                                        <p:tav tm="100000">
                                          <p:val>
                                            <p:strVal val="#ppt_x"/>
                                          </p:val>
                                        </p:tav>
                                      </p:tavLst>
                                    </p:anim>
                                    <p:anim calcmode="lin" valueType="num">
                                      <p:cBhvr>
                                        <p:cTn id="24" dur="500" fill="hold"/>
                                        <p:tgtEl>
                                          <p:spTgt spid="18"/>
                                        </p:tgtEl>
                                        <p:attrNameLst>
                                          <p:attrName>ppt_y</p:attrName>
                                        </p:attrNameLst>
                                      </p:cBhvr>
                                      <p:tavLst>
                                        <p:tav tm="0">
                                          <p:val>
                                            <p:strVal val="#ppt_y"/>
                                          </p:val>
                                        </p:tav>
                                        <p:tav tm="100000">
                                          <p:val>
                                            <p:strVal val="#ppt_y"/>
                                          </p:val>
                                        </p:tav>
                                      </p:tavLst>
                                    </p:anim>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7" presetClass="entr" presetSubtype="4"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p:cTn id="35" dur="500" fill="hold"/>
                                        <p:tgtEl>
                                          <p:spTgt spid="27"/>
                                        </p:tgtEl>
                                        <p:attrNameLst>
                                          <p:attrName>ppt_x</p:attrName>
                                        </p:attrNameLst>
                                      </p:cBhvr>
                                      <p:tavLst>
                                        <p:tav tm="0">
                                          <p:val>
                                            <p:strVal val="#ppt_x"/>
                                          </p:val>
                                        </p:tav>
                                        <p:tav tm="100000">
                                          <p:val>
                                            <p:strVal val="#ppt_x"/>
                                          </p:val>
                                        </p:tav>
                                      </p:tavLst>
                                    </p:anim>
                                    <p:anim calcmode="lin" valueType="num">
                                      <p:cBhvr>
                                        <p:cTn id="36" dur="500" fill="hold"/>
                                        <p:tgtEl>
                                          <p:spTgt spid="27"/>
                                        </p:tgtEl>
                                        <p:attrNameLst>
                                          <p:attrName>ppt_y</p:attrName>
                                        </p:attrNameLst>
                                      </p:cBhvr>
                                      <p:tavLst>
                                        <p:tav tm="0">
                                          <p:val>
                                            <p:strVal val="#ppt_y+#ppt_h/2"/>
                                          </p:val>
                                        </p:tav>
                                        <p:tav tm="100000">
                                          <p:val>
                                            <p:strVal val="#ppt_y"/>
                                          </p:val>
                                        </p:tav>
                                      </p:tavLst>
                                    </p:anim>
                                    <p:anim calcmode="lin" valueType="num">
                                      <p:cBhvr>
                                        <p:cTn id="37" dur="500" fill="hold"/>
                                        <p:tgtEl>
                                          <p:spTgt spid="27"/>
                                        </p:tgtEl>
                                        <p:attrNameLst>
                                          <p:attrName>ppt_w</p:attrName>
                                        </p:attrNameLst>
                                      </p:cBhvr>
                                      <p:tavLst>
                                        <p:tav tm="0">
                                          <p:val>
                                            <p:strVal val="#ppt_w"/>
                                          </p:val>
                                        </p:tav>
                                        <p:tav tm="100000">
                                          <p:val>
                                            <p:strVal val="#ppt_w"/>
                                          </p:val>
                                        </p:tav>
                                      </p:tavLst>
                                    </p:anim>
                                    <p:anim calcmode="lin" valueType="num">
                                      <p:cBhvr>
                                        <p:cTn id="38" dur="500" fill="hold"/>
                                        <p:tgtEl>
                                          <p:spTgt spid="27"/>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7" presetClass="entr" presetSubtype="8"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p:cTn id="43" dur="500" fill="hold"/>
                                        <p:tgtEl>
                                          <p:spTgt spid="32"/>
                                        </p:tgtEl>
                                        <p:attrNameLst>
                                          <p:attrName>ppt_x</p:attrName>
                                        </p:attrNameLst>
                                      </p:cBhvr>
                                      <p:tavLst>
                                        <p:tav tm="0">
                                          <p:val>
                                            <p:strVal val="#ppt_x-#ppt_w/2"/>
                                          </p:val>
                                        </p:tav>
                                        <p:tav tm="100000">
                                          <p:val>
                                            <p:strVal val="#ppt_x"/>
                                          </p:val>
                                        </p:tav>
                                      </p:tavLst>
                                    </p:anim>
                                    <p:anim calcmode="lin" valueType="num">
                                      <p:cBhvr>
                                        <p:cTn id="44" dur="500" fill="hold"/>
                                        <p:tgtEl>
                                          <p:spTgt spid="32"/>
                                        </p:tgtEl>
                                        <p:attrNameLst>
                                          <p:attrName>ppt_y</p:attrName>
                                        </p:attrNameLst>
                                      </p:cBhvr>
                                      <p:tavLst>
                                        <p:tav tm="0">
                                          <p:val>
                                            <p:strVal val="#ppt_y"/>
                                          </p:val>
                                        </p:tav>
                                        <p:tav tm="100000">
                                          <p:val>
                                            <p:strVal val="#ppt_y"/>
                                          </p:val>
                                        </p:tav>
                                      </p:tavLst>
                                    </p:anim>
                                    <p:anim calcmode="lin" valueType="num">
                                      <p:cBhvr>
                                        <p:cTn id="45" dur="500" fill="hold"/>
                                        <p:tgtEl>
                                          <p:spTgt spid="32"/>
                                        </p:tgtEl>
                                        <p:attrNameLst>
                                          <p:attrName>ppt_w</p:attrName>
                                        </p:attrNameLst>
                                      </p:cBhvr>
                                      <p:tavLst>
                                        <p:tav tm="0">
                                          <p:val>
                                            <p:fltVal val="0"/>
                                          </p:val>
                                        </p:tav>
                                        <p:tav tm="100000">
                                          <p:val>
                                            <p:strVal val="#ppt_w"/>
                                          </p:val>
                                        </p:tav>
                                      </p:tavLst>
                                    </p:anim>
                                    <p:anim calcmode="lin" valueType="num">
                                      <p:cBhvr>
                                        <p:cTn id="46" dur="500" fill="hold"/>
                                        <p:tgtEl>
                                          <p:spTgt spid="32"/>
                                        </p:tgtEl>
                                        <p:attrNameLst>
                                          <p:attrName>ppt_h</p:attrName>
                                        </p:attrNameLst>
                                      </p:cBhvr>
                                      <p:tavLst>
                                        <p:tav tm="0">
                                          <p:val>
                                            <p:strVal val="#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17" presetClass="entr" presetSubtype="4"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p:cTn id="51" dur="500" fill="hold"/>
                                        <p:tgtEl>
                                          <p:spTgt spid="21"/>
                                        </p:tgtEl>
                                        <p:attrNameLst>
                                          <p:attrName>ppt_x</p:attrName>
                                        </p:attrNameLst>
                                      </p:cBhvr>
                                      <p:tavLst>
                                        <p:tav tm="0">
                                          <p:val>
                                            <p:strVal val="#ppt_x"/>
                                          </p:val>
                                        </p:tav>
                                        <p:tav tm="100000">
                                          <p:val>
                                            <p:strVal val="#ppt_x"/>
                                          </p:val>
                                        </p:tav>
                                      </p:tavLst>
                                    </p:anim>
                                    <p:anim calcmode="lin" valueType="num">
                                      <p:cBhvr>
                                        <p:cTn id="52" dur="500" fill="hold"/>
                                        <p:tgtEl>
                                          <p:spTgt spid="21"/>
                                        </p:tgtEl>
                                        <p:attrNameLst>
                                          <p:attrName>ppt_y</p:attrName>
                                        </p:attrNameLst>
                                      </p:cBhvr>
                                      <p:tavLst>
                                        <p:tav tm="0">
                                          <p:val>
                                            <p:strVal val="#ppt_y+#ppt_h/2"/>
                                          </p:val>
                                        </p:tav>
                                        <p:tav tm="100000">
                                          <p:val>
                                            <p:strVal val="#ppt_y"/>
                                          </p:val>
                                        </p:tav>
                                      </p:tavLst>
                                    </p:anim>
                                    <p:anim calcmode="lin" valueType="num">
                                      <p:cBhvr>
                                        <p:cTn id="53" dur="500" fill="hold"/>
                                        <p:tgtEl>
                                          <p:spTgt spid="21"/>
                                        </p:tgtEl>
                                        <p:attrNameLst>
                                          <p:attrName>ppt_w</p:attrName>
                                        </p:attrNameLst>
                                      </p:cBhvr>
                                      <p:tavLst>
                                        <p:tav tm="0">
                                          <p:val>
                                            <p:strVal val="#ppt_w"/>
                                          </p:val>
                                        </p:tav>
                                        <p:tav tm="100000">
                                          <p:val>
                                            <p:strVal val="#ppt_w"/>
                                          </p:val>
                                        </p:tav>
                                      </p:tavLst>
                                    </p:anim>
                                    <p:anim calcmode="lin" valueType="num">
                                      <p:cBhvr>
                                        <p:cTn id="54" dur="500" fill="hold"/>
                                        <p:tgtEl>
                                          <p:spTgt spid="21"/>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4" fill="hold" nodeType="click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p:cTn id="59" dur="500" fill="hold"/>
                                        <p:tgtEl>
                                          <p:spTgt spid="24"/>
                                        </p:tgtEl>
                                        <p:attrNameLst>
                                          <p:attrName>ppt_x</p:attrName>
                                        </p:attrNameLst>
                                      </p:cBhvr>
                                      <p:tavLst>
                                        <p:tav tm="0">
                                          <p:val>
                                            <p:strVal val="#ppt_x"/>
                                          </p:val>
                                        </p:tav>
                                        <p:tav tm="100000">
                                          <p:val>
                                            <p:strVal val="#ppt_x"/>
                                          </p:val>
                                        </p:tav>
                                      </p:tavLst>
                                    </p:anim>
                                    <p:anim calcmode="lin" valueType="num">
                                      <p:cBhvr>
                                        <p:cTn id="60" dur="500" fill="hold"/>
                                        <p:tgtEl>
                                          <p:spTgt spid="24"/>
                                        </p:tgtEl>
                                        <p:attrNameLst>
                                          <p:attrName>ppt_y</p:attrName>
                                        </p:attrNameLst>
                                      </p:cBhvr>
                                      <p:tavLst>
                                        <p:tav tm="0">
                                          <p:val>
                                            <p:strVal val="#ppt_y+#ppt_h/2"/>
                                          </p:val>
                                        </p:tav>
                                        <p:tav tm="100000">
                                          <p:val>
                                            <p:strVal val="#ppt_y"/>
                                          </p:val>
                                        </p:tav>
                                      </p:tavLst>
                                    </p:anim>
                                    <p:anim calcmode="lin" valueType="num">
                                      <p:cBhvr>
                                        <p:cTn id="61" dur="500" fill="hold"/>
                                        <p:tgtEl>
                                          <p:spTgt spid="24"/>
                                        </p:tgtEl>
                                        <p:attrNameLst>
                                          <p:attrName>ppt_w</p:attrName>
                                        </p:attrNameLst>
                                      </p:cBhvr>
                                      <p:tavLst>
                                        <p:tav tm="0">
                                          <p:val>
                                            <p:strVal val="#ppt_w"/>
                                          </p:val>
                                        </p:tav>
                                        <p:tav tm="100000">
                                          <p:val>
                                            <p:strVal val="#ppt_w"/>
                                          </p:val>
                                        </p:tav>
                                      </p:tavLst>
                                    </p:anim>
                                    <p:anim calcmode="lin" valueType="num">
                                      <p:cBhvr>
                                        <p:cTn id="62" dur="500" fill="hold"/>
                                        <p:tgtEl>
                                          <p:spTgt spid="24"/>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7" presetClass="entr" presetSubtype="2" fill="hold" nodeType="clickEffect">
                                  <p:stCondLst>
                                    <p:cond delay="0"/>
                                  </p:stCondLst>
                                  <p:childTnLst>
                                    <p:set>
                                      <p:cBhvr>
                                        <p:cTn id="70" dur="1" fill="hold">
                                          <p:stCondLst>
                                            <p:cond delay="0"/>
                                          </p:stCondLst>
                                        </p:cTn>
                                        <p:tgtEl>
                                          <p:spTgt spid="42"/>
                                        </p:tgtEl>
                                        <p:attrNameLst>
                                          <p:attrName>style.visibility</p:attrName>
                                        </p:attrNameLst>
                                      </p:cBhvr>
                                      <p:to>
                                        <p:strVal val="visible"/>
                                      </p:to>
                                    </p:set>
                                    <p:anim calcmode="lin" valueType="num">
                                      <p:cBhvr>
                                        <p:cTn id="71" dur="500" fill="hold"/>
                                        <p:tgtEl>
                                          <p:spTgt spid="42"/>
                                        </p:tgtEl>
                                        <p:attrNameLst>
                                          <p:attrName>ppt_x</p:attrName>
                                        </p:attrNameLst>
                                      </p:cBhvr>
                                      <p:tavLst>
                                        <p:tav tm="0">
                                          <p:val>
                                            <p:strVal val="#ppt_x+#ppt_w/2"/>
                                          </p:val>
                                        </p:tav>
                                        <p:tav tm="100000">
                                          <p:val>
                                            <p:strVal val="#ppt_x"/>
                                          </p:val>
                                        </p:tav>
                                      </p:tavLst>
                                    </p:anim>
                                    <p:anim calcmode="lin" valueType="num">
                                      <p:cBhvr>
                                        <p:cTn id="72" dur="500" fill="hold"/>
                                        <p:tgtEl>
                                          <p:spTgt spid="42"/>
                                        </p:tgtEl>
                                        <p:attrNameLst>
                                          <p:attrName>ppt_y</p:attrName>
                                        </p:attrNameLst>
                                      </p:cBhvr>
                                      <p:tavLst>
                                        <p:tav tm="0">
                                          <p:val>
                                            <p:strVal val="#ppt_y"/>
                                          </p:val>
                                        </p:tav>
                                        <p:tav tm="100000">
                                          <p:val>
                                            <p:strVal val="#ppt_y"/>
                                          </p:val>
                                        </p:tav>
                                      </p:tavLst>
                                    </p:anim>
                                    <p:anim calcmode="lin" valueType="num">
                                      <p:cBhvr>
                                        <p:cTn id="73" dur="500" fill="hold"/>
                                        <p:tgtEl>
                                          <p:spTgt spid="42"/>
                                        </p:tgtEl>
                                        <p:attrNameLst>
                                          <p:attrName>ppt_w</p:attrName>
                                        </p:attrNameLst>
                                      </p:cBhvr>
                                      <p:tavLst>
                                        <p:tav tm="0">
                                          <p:val>
                                            <p:fltVal val="0"/>
                                          </p:val>
                                        </p:tav>
                                        <p:tav tm="100000">
                                          <p:val>
                                            <p:strVal val="#ppt_w"/>
                                          </p:val>
                                        </p:tav>
                                      </p:tavLst>
                                    </p:anim>
                                    <p:anim calcmode="lin" valueType="num">
                                      <p:cBhvr>
                                        <p:cTn id="74" dur="500" fill="hold"/>
                                        <p:tgtEl>
                                          <p:spTgt spid="42"/>
                                        </p:tgtEl>
                                        <p:attrNameLst>
                                          <p:attrName>ppt_h</p:attrName>
                                        </p:attrNameLst>
                                      </p:cBhvr>
                                      <p:tavLst>
                                        <p:tav tm="0">
                                          <p:val>
                                            <p:strVal val="#ppt_h"/>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17" presetClass="entr" presetSubtype="1" fill="hold" nodeType="clickEffect">
                                  <p:stCondLst>
                                    <p:cond delay="0"/>
                                  </p:stCondLst>
                                  <p:childTnLst>
                                    <p:set>
                                      <p:cBhvr>
                                        <p:cTn id="78" dur="1" fill="hold">
                                          <p:stCondLst>
                                            <p:cond delay="0"/>
                                          </p:stCondLst>
                                        </p:cTn>
                                        <p:tgtEl>
                                          <p:spTgt spid="35"/>
                                        </p:tgtEl>
                                        <p:attrNameLst>
                                          <p:attrName>style.visibility</p:attrName>
                                        </p:attrNameLst>
                                      </p:cBhvr>
                                      <p:to>
                                        <p:strVal val="visible"/>
                                      </p:to>
                                    </p:set>
                                    <p:anim calcmode="lin" valueType="num">
                                      <p:cBhvr>
                                        <p:cTn id="79" dur="500" fill="hold"/>
                                        <p:tgtEl>
                                          <p:spTgt spid="35"/>
                                        </p:tgtEl>
                                        <p:attrNameLst>
                                          <p:attrName>ppt_x</p:attrName>
                                        </p:attrNameLst>
                                      </p:cBhvr>
                                      <p:tavLst>
                                        <p:tav tm="0">
                                          <p:val>
                                            <p:strVal val="#ppt_x"/>
                                          </p:val>
                                        </p:tav>
                                        <p:tav tm="100000">
                                          <p:val>
                                            <p:strVal val="#ppt_x"/>
                                          </p:val>
                                        </p:tav>
                                      </p:tavLst>
                                    </p:anim>
                                    <p:anim calcmode="lin" valueType="num">
                                      <p:cBhvr>
                                        <p:cTn id="80" dur="500" fill="hold"/>
                                        <p:tgtEl>
                                          <p:spTgt spid="35"/>
                                        </p:tgtEl>
                                        <p:attrNameLst>
                                          <p:attrName>ppt_y</p:attrName>
                                        </p:attrNameLst>
                                      </p:cBhvr>
                                      <p:tavLst>
                                        <p:tav tm="0">
                                          <p:val>
                                            <p:strVal val="#ppt_y-#ppt_h/2"/>
                                          </p:val>
                                        </p:tav>
                                        <p:tav tm="100000">
                                          <p:val>
                                            <p:strVal val="#ppt_y"/>
                                          </p:val>
                                        </p:tav>
                                      </p:tavLst>
                                    </p:anim>
                                    <p:anim calcmode="lin" valueType="num">
                                      <p:cBhvr>
                                        <p:cTn id="81" dur="500" fill="hold"/>
                                        <p:tgtEl>
                                          <p:spTgt spid="35"/>
                                        </p:tgtEl>
                                        <p:attrNameLst>
                                          <p:attrName>ppt_w</p:attrName>
                                        </p:attrNameLst>
                                      </p:cBhvr>
                                      <p:tavLst>
                                        <p:tav tm="0">
                                          <p:val>
                                            <p:strVal val="#ppt_w"/>
                                          </p:val>
                                        </p:tav>
                                        <p:tav tm="100000">
                                          <p:val>
                                            <p:strVal val="#ppt_w"/>
                                          </p:val>
                                        </p:tav>
                                      </p:tavLst>
                                    </p:anim>
                                    <p:anim calcmode="lin" valueType="num">
                                      <p:cBhvr>
                                        <p:cTn id="82" dur="500" fill="hold"/>
                                        <p:tgtEl>
                                          <p:spTgt spid="3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6400" y="1143000"/>
            <a:ext cx="7010400" cy="76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17</a:t>
            </a:fld>
            <a:endParaRPr lang="en-US"/>
          </a:p>
        </p:txBody>
      </p:sp>
      <p:sp>
        <p:nvSpPr>
          <p:cNvPr id="5" name="Rectangle 4"/>
          <p:cNvSpPr/>
          <p:nvPr/>
        </p:nvSpPr>
        <p:spPr>
          <a:xfrm>
            <a:off x="0" y="0"/>
            <a:ext cx="2130941"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ACO</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6" name="TextBox 5"/>
          <p:cNvSpPr txBox="1"/>
          <p:nvPr/>
        </p:nvSpPr>
        <p:spPr>
          <a:xfrm>
            <a:off x="1066800" y="531813"/>
            <a:ext cx="7620000" cy="578876"/>
          </a:xfrm>
          <a:prstGeom prst="rect">
            <a:avLst/>
          </a:prstGeom>
          <a:noFill/>
        </p:spPr>
        <p:txBody>
          <a:bodyPr wrap="square">
            <a:spAutoFit/>
          </a:bodyPr>
          <a:lstStyle/>
          <a:p>
            <a:pPr algn="r" rtl="1">
              <a:lnSpc>
                <a:spcPct val="150000"/>
              </a:lnSpc>
              <a:defRPr/>
            </a:pPr>
            <a:r>
              <a:rPr lang="fa-IR" sz="2400" b="1" dirty="0" smtClean="0">
                <a:cs typeface="+mj-cs"/>
              </a:rPr>
              <a:t>پیاده سازی مفهومی و جزئی </a:t>
            </a:r>
            <a:r>
              <a:rPr lang="en-US" sz="2400" b="1" dirty="0" smtClean="0">
                <a:cs typeface="+mj-cs"/>
              </a:rPr>
              <a:t>ACO</a:t>
            </a:r>
            <a:r>
              <a:rPr lang="fa-IR" sz="2400" b="1" dirty="0" smtClean="0">
                <a:cs typeface="+mj-cs"/>
              </a:rPr>
              <a:t> در یک مسئله مهم</a:t>
            </a:r>
            <a:endParaRPr lang="en-US" dirty="0">
              <a:latin typeface="+mn-lt"/>
              <a:cs typeface="+mn-cs"/>
            </a:endParaRPr>
          </a:p>
        </p:txBody>
      </p:sp>
      <p:sp>
        <p:nvSpPr>
          <p:cNvPr id="7" name="TextBox 6"/>
          <p:cNvSpPr txBox="1">
            <a:spLocks noChangeArrowheads="1"/>
          </p:cNvSpPr>
          <p:nvPr/>
        </p:nvSpPr>
        <p:spPr bwMode="auto">
          <a:xfrm>
            <a:off x="533400" y="1524000"/>
            <a:ext cx="8001000" cy="1132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rtl="1" eaLnBrk="1" hangingPunct="1">
              <a:lnSpc>
                <a:spcPct val="150000"/>
              </a:lnSpc>
              <a:buFont typeface="Wingdings" charset="2"/>
              <a:buChar char="v"/>
            </a:pPr>
            <a:r>
              <a:rPr lang="fa-IR" sz="2400" dirty="0" smtClean="0">
                <a:latin typeface="Century Schoolbook" pitchFamily="18" charset="0"/>
                <a:cs typeface="Times New Roman" charset="0"/>
              </a:rPr>
              <a:t>زمانی که یک مورچه در شهر </a:t>
            </a:r>
            <a:r>
              <a:rPr lang="en-US" sz="2400" dirty="0" smtClean="0">
                <a:latin typeface="Century Schoolbook" pitchFamily="18" charset="0"/>
                <a:cs typeface="Times New Roman" charset="0"/>
              </a:rPr>
              <a:t>i</a:t>
            </a:r>
            <a:r>
              <a:rPr lang="fa-IR" sz="2400" dirty="0" smtClean="0">
                <a:latin typeface="Century Schoolbook" pitchFamily="18" charset="0"/>
                <a:cs typeface="Times New Roman" charset="0"/>
              </a:rPr>
              <a:t> می باشد، احتمال این که از این شهر به شهر </a:t>
            </a:r>
            <a:r>
              <a:rPr lang="en-US" sz="2400" dirty="0" smtClean="0">
                <a:latin typeface="Century Schoolbook" pitchFamily="18" charset="0"/>
                <a:cs typeface="Times New Roman" charset="0"/>
              </a:rPr>
              <a:t>j</a:t>
            </a:r>
            <a:r>
              <a:rPr lang="fa-IR" sz="2400" dirty="0" smtClean="0">
                <a:latin typeface="Century Schoolbook" pitchFamily="18" charset="0"/>
                <a:cs typeface="Times New Roman" charset="0"/>
              </a:rPr>
              <a:t> برود توسط فرمول زیر محاسبه می گردد:</a:t>
            </a:r>
            <a:endParaRPr lang="fa-IR" sz="2400" dirty="0" smtClean="0">
              <a:latin typeface="Century Schoolbook" pitchFamily="18" charset="0"/>
              <a:cs typeface="Times New Roman"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638455900"/>
              </p:ext>
            </p:extLst>
          </p:nvPr>
        </p:nvGraphicFramePr>
        <p:xfrm>
          <a:off x="1966913" y="2895600"/>
          <a:ext cx="5046662" cy="1676400"/>
        </p:xfrm>
        <a:graphic>
          <a:graphicData uri="http://schemas.openxmlformats.org/presentationml/2006/ole">
            <mc:AlternateContent xmlns:mc="http://schemas.openxmlformats.org/markup-compatibility/2006">
              <mc:Choice xmlns:v="urn:schemas-microsoft-com:vml" Requires="v">
                <p:oleObj spid="_x0000_s2072" name="Equation" r:id="rId4" imgW="2666880" imgH="888840" progId="Equation.3">
                  <p:embed/>
                </p:oleObj>
              </mc:Choice>
              <mc:Fallback>
                <p:oleObj name="Equation" r:id="rId4" imgW="2666880" imgH="888840" progId="Equation.3">
                  <p:embed/>
                  <p:pic>
                    <p:nvPicPr>
                      <p:cNvPr id="0" name="Object 4"/>
                      <p:cNvPicPr>
                        <a:picLocks noChangeAspect="1" noChangeArrowheads="1"/>
                      </p:cNvPicPr>
                      <p:nvPr/>
                    </p:nvPicPr>
                    <p:blipFill>
                      <a:blip r:embed="rId5"/>
                      <a:srcRect/>
                      <a:stretch>
                        <a:fillRect/>
                      </a:stretch>
                    </p:blipFill>
                    <p:spPr bwMode="auto">
                      <a:xfrm>
                        <a:off x="1966913" y="2895600"/>
                        <a:ext cx="5046662" cy="1676400"/>
                      </a:xfrm>
                      <a:prstGeom prst="rect">
                        <a:avLst/>
                      </a:prstGeom>
                      <a:noFill/>
                      <a:ln>
                        <a:noFill/>
                      </a:ln>
                    </p:spPr>
                  </p:pic>
                </p:oleObj>
              </mc:Fallback>
            </mc:AlternateContent>
          </a:graphicData>
        </a:graphic>
      </p:graphicFrame>
      <p:sp>
        <p:nvSpPr>
          <p:cNvPr id="8" name="TextBox 7"/>
          <p:cNvSpPr txBox="1"/>
          <p:nvPr/>
        </p:nvSpPr>
        <p:spPr>
          <a:xfrm>
            <a:off x="1905000" y="4886980"/>
            <a:ext cx="1524000" cy="523220"/>
          </a:xfrm>
          <a:prstGeom prst="rect">
            <a:avLst/>
          </a:prstGeom>
          <a:noFill/>
        </p:spPr>
        <p:txBody>
          <a:bodyPr wrap="square" rtlCol="0">
            <a:spAutoFit/>
          </a:bodyPr>
          <a:lstStyle/>
          <a:p>
            <a:r>
              <a:rPr lang="en-US" sz="2800" dirty="0">
                <a:latin typeface="Arial" pitchFamily="34" charset="0"/>
                <a:sym typeface="Symbol" pitchFamily="18" charset="2"/>
              </a:rPr>
              <a:t></a:t>
            </a:r>
            <a:r>
              <a:rPr lang="en-US" sz="2800" baseline="-25000" dirty="0">
                <a:latin typeface="Arial" pitchFamily="34" charset="0"/>
                <a:sym typeface="Symbol" pitchFamily="18" charset="2"/>
              </a:rPr>
              <a:t>ij</a:t>
            </a:r>
            <a:r>
              <a:rPr lang="en-US" sz="2800" dirty="0">
                <a:latin typeface="Arial" pitchFamily="34" charset="0"/>
                <a:sym typeface="Symbol" pitchFamily="18" charset="2"/>
              </a:rPr>
              <a:t> = </a:t>
            </a:r>
            <a:r>
              <a:rPr lang="en-US" sz="2800" dirty="0" smtClean="0">
                <a:latin typeface="Arial" pitchFamily="34" charset="0"/>
                <a:sym typeface="Symbol" pitchFamily="18" charset="2"/>
              </a:rPr>
              <a:t>1/</a:t>
            </a:r>
            <a:r>
              <a:rPr lang="en-US" sz="2800" dirty="0" err="1" smtClean="0">
                <a:latin typeface="Arial" pitchFamily="34" charset="0"/>
                <a:sym typeface="Symbol" pitchFamily="18" charset="2"/>
              </a:rPr>
              <a:t>d</a:t>
            </a:r>
            <a:r>
              <a:rPr lang="en-US" sz="2800" baseline="-25000" dirty="0" err="1" smtClean="0">
                <a:latin typeface="Arial" pitchFamily="34" charset="0"/>
                <a:sym typeface="Symbol" pitchFamily="18" charset="2"/>
              </a:rPr>
              <a:t>ij</a:t>
            </a:r>
            <a:endParaRPr lang="en-US" sz="2800" dirty="0"/>
          </a:p>
        </p:txBody>
      </p:sp>
      <p:sp>
        <p:nvSpPr>
          <p:cNvPr id="9" name="TextBox 8"/>
          <p:cNvSpPr txBox="1"/>
          <p:nvPr/>
        </p:nvSpPr>
        <p:spPr>
          <a:xfrm>
            <a:off x="4343400" y="4886980"/>
            <a:ext cx="2895600" cy="461665"/>
          </a:xfrm>
          <a:prstGeom prst="rect">
            <a:avLst/>
          </a:prstGeom>
          <a:noFill/>
        </p:spPr>
        <p:txBody>
          <a:bodyPr wrap="square" rtlCol="0">
            <a:spAutoFit/>
          </a:bodyPr>
          <a:lstStyle/>
          <a:p>
            <a:pPr algn="r" rtl="1"/>
            <a:r>
              <a:rPr lang="fa-IR" sz="2400" dirty="0" smtClean="0"/>
              <a:t>قابلیت مشاهده شهر </a:t>
            </a:r>
            <a:r>
              <a:rPr lang="en-US" sz="2400" dirty="0" smtClean="0"/>
              <a:t>i</a:t>
            </a:r>
            <a:r>
              <a:rPr lang="fa-IR" sz="2400" dirty="0" smtClean="0"/>
              <a:t> از</a:t>
            </a:r>
            <a:r>
              <a:rPr lang="en-US" sz="2400" dirty="0" smtClean="0"/>
              <a:t> j </a:t>
            </a:r>
            <a:endParaRPr lang="en-US" sz="2400" dirty="0"/>
          </a:p>
        </p:txBody>
      </p:sp>
      <p:sp>
        <p:nvSpPr>
          <p:cNvPr id="10" name="TextBox 9"/>
          <p:cNvSpPr txBox="1"/>
          <p:nvPr/>
        </p:nvSpPr>
        <p:spPr>
          <a:xfrm>
            <a:off x="1850365" y="5601420"/>
            <a:ext cx="1066800" cy="523220"/>
          </a:xfrm>
          <a:prstGeom prst="rect">
            <a:avLst/>
          </a:prstGeom>
          <a:noFill/>
        </p:spPr>
        <p:txBody>
          <a:bodyPr wrap="square" rtlCol="0">
            <a:spAutoFit/>
          </a:bodyPr>
          <a:lstStyle/>
          <a:p>
            <a:pPr algn="r" rtl="1"/>
            <a:r>
              <a:rPr lang="el-GR" sz="2800" dirty="0" smtClean="0"/>
              <a:t>α</a:t>
            </a:r>
            <a:r>
              <a:rPr lang="en-US" sz="2800" dirty="0" smtClean="0"/>
              <a:t> </a:t>
            </a:r>
            <a:r>
              <a:rPr lang="fa-IR" sz="2800" dirty="0" smtClean="0"/>
              <a:t> و </a:t>
            </a:r>
            <a:r>
              <a:rPr lang="el-GR" sz="2800" dirty="0" smtClean="0"/>
              <a:t>β</a:t>
            </a:r>
            <a:endParaRPr lang="en-US" sz="2800" dirty="0"/>
          </a:p>
        </p:txBody>
      </p:sp>
      <p:sp>
        <p:nvSpPr>
          <p:cNvPr id="11" name="TextBox 10"/>
          <p:cNvSpPr txBox="1"/>
          <p:nvPr/>
        </p:nvSpPr>
        <p:spPr>
          <a:xfrm>
            <a:off x="3581400" y="5601420"/>
            <a:ext cx="4191000" cy="461665"/>
          </a:xfrm>
          <a:prstGeom prst="rect">
            <a:avLst/>
          </a:prstGeom>
          <a:noFill/>
        </p:spPr>
        <p:txBody>
          <a:bodyPr wrap="square" rtlCol="0">
            <a:spAutoFit/>
          </a:bodyPr>
          <a:lstStyle/>
          <a:p>
            <a:pPr algn="r" rtl="1"/>
            <a:r>
              <a:rPr lang="fa-IR" sz="2400" dirty="0" smtClean="0"/>
              <a:t>ضرایب مقدار فرومون و قابلیت مشاهده</a:t>
            </a:r>
            <a:endParaRPr lang="en-US" sz="2400" dirty="0"/>
          </a:p>
        </p:txBody>
      </p:sp>
    </p:spTree>
    <p:extLst>
      <p:ext uri="{BB962C8B-B14F-4D97-AF65-F5344CB8AC3E}">
        <p14:creationId xmlns:p14="http://schemas.microsoft.com/office/powerpoint/2010/main" val="380302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6400" y="1143000"/>
            <a:ext cx="7010400" cy="76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18</a:t>
            </a:fld>
            <a:endParaRPr lang="en-US"/>
          </a:p>
        </p:txBody>
      </p:sp>
      <p:sp>
        <p:nvSpPr>
          <p:cNvPr id="5" name="Rectangle 4"/>
          <p:cNvSpPr/>
          <p:nvPr/>
        </p:nvSpPr>
        <p:spPr>
          <a:xfrm>
            <a:off x="0" y="0"/>
            <a:ext cx="2130941"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ACO</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6" name="TextBox 5"/>
          <p:cNvSpPr txBox="1"/>
          <p:nvPr/>
        </p:nvSpPr>
        <p:spPr>
          <a:xfrm>
            <a:off x="1066800" y="531813"/>
            <a:ext cx="7620000" cy="578876"/>
          </a:xfrm>
          <a:prstGeom prst="rect">
            <a:avLst/>
          </a:prstGeom>
          <a:noFill/>
        </p:spPr>
        <p:txBody>
          <a:bodyPr wrap="square">
            <a:spAutoFit/>
          </a:bodyPr>
          <a:lstStyle/>
          <a:p>
            <a:pPr algn="r" rtl="1">
              <a:lnSpc>
                <a:spcPct val="150000"/>
              </a:lnSpc>
              <a:defRPr/>
            </a:pPr>
            <a:r>
              <a:rPr lang="fa-IR" sz="2400" b="1" dirty="0" smtClean="0">
                <a:cs typeface="+mj-cs"/>
              </a:rPr>
              <a:t>پیاده سازی مفهومی و جزئی </a:t>
            </a:r>
            <a:r>
              <a:rPr lang="en-US" sz="2400" b="1" dirty="0" smtClean="0">
                <a:cs typeface="+mj-cs"/>
              </a:rPr>
              <a:t>ACO</a:t>
            </a:r>
            <a:r>
              <a:rPr lang="fa-IR" sz="2400" b="1" dirty="0" smtClean="0">
                <a:cs typeface="+mj-cs"/>
              </a:rPr>
              <a:t> در یک مسئله مهم</a:t>
            </a:r>
            <a:endParaRPr lang="en-US" dirty="0">
              <a:latin typeface="+mn-lt"/>
              <a:cs typeface="+mn-cs"/>
            </a:endParaRPr>
          </a:p>
        </p:txBody>
      </p:sp>
      <p:sp>
        <p:nvSpPr>
          <p:cNvPr id="7" name="TextBox 6"/>
          <p:cNvSpPr txBox="1">
            <a:spLocks noChangeArrowheads="1"/>
          </p:cNvSpPr>
          <p:nvPr/>
        </p:nvSpPr>
        <p:spPr bwMode="auto">
          <a:xfrm>
            <a:off x="533400" y="1524000"/>
            <a:ext cx="8001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rtl="1" eaLnBrk="1" hangingPunct="1">
              <a:lnSpc>
                <a:spcPct val="150000"/>
              </a:lnSpc>
              <a:buFont typeface="Wingdings" charset="2"/>
              <a:buChar char="v"/>
            </a:pPr>
            <a:r>
              <a:rPr lang="fa-IR" sz="2400" dirty="0" smtClean="0">
                <a:latin typeface="Century Schoolbook" pitchFamily="18" charset="0"/>
                <a:cs typeface="Times New Roman" charset="0"/>
              </a:rPr>
              <a:t>بعد از اتمام یک دور، هر مورچه ردی از فرومون بر جای می گذارد.</a:t>
            </a:r>
            <a:r>
              <a:rPr lang="en-US" sz="2400" dirty="0" smtClean="0">
                <a:latin typeface="Century Schoolbook" pitchFamily="18" charset="0"/>
                <a:cs typeface="Times New Roman" charset="0"/>
              </a:rPr>
              <a:t> </a:t>
            </a:r>
            <a:r>
              <a:rPr lang="fa-IR" sz="2400" dirty="0" smtClean="0">
                <a:latin typeface="Century Schoolbook" pitchFamily="18" charset="0"/>
                <a:cs typeface="Times New Roman" charset="0"/>
              </a:rPr>
              <a:t> </a:t>
            </a:r>
            <a:r>
              <a:rPr lang="fa-IR" sz="2400" b="1" i="1" dirty="0" smtClean="0">
                <a:solidFill>
                  <a:srgbClr val="00B050"/>
                </a:solidFill>
                <a:latin typeface="Century Schoolbook" pitchFamily="18" charset="0"/>
                <a:cs typeface="Times New Roman" charset="0"/>
              </a:rPr>
              <a:t>تغییر فرومون مورد نیاز </a:t>
            </a:r>
            <a:r>
              <a:rPr lang="fa-IR" sz="2400" dirty="0" smtClean="0">
                <a:latin typeface="Century Schoolbook" pitchFamily="18" charset="0"/>
                <a:cs typeface="Times New Roman" charset="0"/>
              </a:rPr>
              <a:t>که باید به مقدار فرومون قبلی اضافه شود از رابطه زیر بدست می آید:</a:t>
            </a:r>
            <a:endParaRPr lang="fa-IR" sz="2400" dirty="0" smtClean="0">
              <a:latin typeface="Century Schoolbook" pitchFamily="18" charset="0"/>
              <a:cs typeface="Times New Roman" charset="0"/>
            </a:endParaRPr>
          </a:p>
        </p:txBody>
      </p:sp>
      <p:graphicFrame>
        <p:nvGraphicFramePr>
          <p:cNvPr id="8" name="Object 4"/>
          <p:cNvGraphicFramePr>
            <a:graphicFrameLocks noChangeAspect="1"/>
          </p:cNvGraphicFramePr>
          <p:nvPr>
            <p:extLst>
              <p:ext uri="{D42A27DB-BD31-4B8C-83A1-F6EECF244321}">
                <p14:modId xmlns:p14="http://schemas.microsoft.com/office/powerpoint/2010/main" val="327708323"/>
              </p:ext>
            </p:extLst>
          </p:nvPr>
        </p:nvGraphicFramePr>
        <p:xfrm>
          <a:off x="1607107" y="3049726"/>
          <a:ext cx="5479493" cy="1369874"/>
        </p:xfrm>
        <a:graphic>
          <a:graphicData uri="http://schemas.openxmlformats.org/presentationml/2006/ole">
            <mc:AlternateContent xmlns:mc="http://schemas.openxmlformats.org/markup-compatibility/2006">
              <mc:Choice xmlns:v="urn:schemas-microsoft-com:vml" Requires="v">
                <p:oleObj spid="_x0000_s3104" r:id="rId4" imgW="2553097" imgH="635397" progId="Equation.3">
                  <p:embed/>
                </p:oleObj>
              </mc:Choice>
              <mc:Fallback>
                <p:oleObj r:id="rId4" imgW="2553097" imgH="63539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7107" y="3049726"/>
                        <a:ext cx="5479493" cy="1369874"/>
                      </a:xfrm>
                      <a:prstGeom prst="rect">
                        <a:avLst/>
                      </a:prstGeom>
                      <a:noFill/>
                    </p:spPr>
                  </p:pic>
                </p:oleObj>
              </mc:Fallback>
            </mc:AlternateContent>
          </a:graphicData>
        </a:graphic>
      </p:graphicFrame>
      <p:sp>
        <p:nvSpPr>
          <p:cNvPr id="9" name="TextBox 8"/>
          <p:cNvSpPr txBox="1">
            <a:spLocks noChangeArrowheads="1"/>
          </p:cNvSpPr>
          <p:nvPr/>
        </p:nvSpPr>
        <p:spPr bwMode="auto">
          <a:xfrm>
            <a:off x="533400" y="4419600"/>
            <a:ext cx="8001000" cy="579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rtl="1" eaLnBrk="1" hangingPunct="1">
              <a:lnSpc>
                <a:spcPct val="150000"/>
              </a:lnSpc>
              <a:buFont typeface="Wingdings" charset="2"/>
              <a:buChar char="v"/>
            </a:pPr>
            <a:r>
              <a:rPr lang="fa-IR" sz="2400" dirty="0" smtClean="0">
                <a:latin typeface="Century Schoolbook" pitchFamily="18" charset="0"/>
                <a:cs typeface="Times New Roman" charset="0"/>
              </a:rPr>
              <a:t>همچنین فرمول </a:t>
            </a:r>
            <a:r>
              <a:rPr lang="fa-IR" sz="2400" b="1" i="1" dirty="0" smtClean="0">
                <a:solidFill>
                  <a:srgbClr val="00B050"/>
                </a:solidFill>
                <a:latin typeface="Century Schoolbook" pitchFamily="18" charset="0"/>
                <a:cs typeface="Times New Roman" charset="0"/>
              </a:rPr>
              <a:t>زوال فرومون </a:t>
            </a:r>
            <a:r>
              <a:rPr lang="fa-IR" sz="2400" dirty="0" smtClean="0">
                <a:latin typeface="Century Schoolbook" pitchFamily="18" charset="0"/>
                <a:cs typeface="Times New Roman" charset="0"/>
              </a:rPr>
              <a:t>به صورت زیر می باشد:</a:t>
            </a:r>
            <a:endParaRPr lang="fa-IR" sz="2400" dirty="0" smtClean="0">
              <a:latin typeface="Century Schoolbook" pitchFamily="18" charset="0"/>
              <a:cs typeface="Times New Roman" charset="0"/>
            </a:endParaRPr>
          </a:p>
        </p:txBody>
      </p:sp>
      <p:graphicFrame>
        <p:nvGraphicFramePr>
          <p:cNvPr id="10" name="Object 6"/>
          <p:cNvGraphicFramePr>
            <a:graphicFrameLocks noChangeAspect="1"/>
          </p:cNvGraphicFramePr>
          <p:nvPr>
            <p:extLst>
              <p:ext uri="{D42A27DB-BD31-4B8C-83A1-F6EECF244321}">
                <p14:modId xmlns:p14="http://schemas.microsoft.com/office/powerpoint/2010/main" val="1329207165"/>
              </p:ext>
            </p:extLst>
          </p:nvPr>
        </p:nvGraphicFramePr>
        <p:xfrm>
          <a:off x="1524000" y="5334000"/>
          <a:ext cx="5261111" cy="630238"/>
        </p:xfrm>
        <a:graphic>
          <a:graphicData uri="http://schemas.openxmlformats.org/presentationml/2006/ole">
            <mc:AlternateContent xmlns:mc="http://schemas.openxmlformats.org/markup-compatibility/2006">
              <mc:Choice xmlns:v="urn:schemas-microsoft-com:vml" Requires="v">
                <p:oleObj spid="_x0000_s3105" r:id="rId6" imgW="1994297" imgH="241697" progId="Equation.3">
                  <p:embed/>
                </p:oleObj>
              </mc:Choice>
              <mc:Fallback>
                <p:oleObj r:id="rId6" imgW="1994297" imgH="241697"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5334000"/>
                        <a:ext cx="5261111" cy="630238"/>
                      </a:xfrm>
                      <a:prstGeom prst="rect">
                        <a:avLst/>
                      </a:prstGeom>
                      <a:noFill/>
                    </p:spPr>
                  </p:pic>
                </p:oleObj>
              </mc:Fallback>
            </mc:AlternateContent>
          </a:graphicData>
        </a:graphic>
      </p:graphicFrame>
      <p:sp>
        <p:nvSpPr>
          <p:cNvPr id="11" name="Oval 10"/>
          <p:cNvSpPr/>
          <p:nvPr/>
        </p:nvSpPr>
        <p:spPr>
          <a:xfrm>
            <a:off x="3141453" y="3048000"/>
            <a:ext cx="533400" cy="533400"/>
          </a:xfrm>
          <a:prstGeom prst="ellipse">
            <a:avLst/>
          </a:prstGeom>
          <a:noFill/>
          <a:ln w="381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13" name="Oval 12"/>
          <p:cNvSpPr/>
          <p:nvPr/>
        </p:nvSpPr>
        <p:spPr>
          <a:xfrm>
            <a:off x="3810000" y="5392947"/>
            <a:ext cx="533400" cy="533400"/>
          </a:xfrm>
          <a:prstGeom prst="ellipse">
            <a:avLst/>
          </a:prstGeom>
          <a:noFill/>
          <a:ln w="381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Tree>
    <p:extLst>
      <p:ext uri="{BB962C8B-B14F-4D97-AF65-F5344CB8AC3E}">
        <p14:creationId xmlns:p14="http://schemas.microsoft.com/office/powerpoint/2010/main" val="380302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6400" y="1143000"/>
            <a:ext cx="7010400" cy="76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19</a:t>
            </a:fld>
            <a:endParaRPr lang="en-US"/>
          </a:p>
        </p:txBody>
      </p:sp>
      <p:sp>
        <p:nvSpPr>
          <p:cNvPr id="5" name="Rectangle 4"/>
          <p:cNvSpPr/>
          <p:nvPr/>
        </p:nvSpPr>
        <p:spPr>
          <a:xfrm>
            <a:off x="0" y="0"/>
            <a:ext cx="2130941"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ACO</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6" name="TextBox 5"/>
          <p:cNvSpPr txBox="1"/>
          <p:nvPr/>
        </p:nvSpPr>
        <p:spPr>
          <a:xfrm>
            <a:off x="1066800" y="531813"/>
            <a:ext cx="7620000" cy="578876"/>
          </a:xfrm>
          <a:prstGeom prst="rect">
            <a:avLst/>
          </a:prstGeom>
          <a:noFill/>
        </p:spPr>
        <p:txBody>
          <a:bodyPr wrap="square">
            <a:spAutoFit/>
          </a:bodyPr>
          <a:lstStyle/>
          <a:p>
            <a:pPr algn="r" rtl="1">
              <a:lnSpc>
                <a:spcPct val="150000"/>
              </a:lnSpc>
              <a:defRPr/>
            </a:pPr>
            <a:r>
              <a:rPr lang="fa-IR" sz="2400" b="1" dirty="0" smtClean="0">
                <a:cs typeface="+mj-cs"/>
              </a:rPr>
              <a:t>پیاده سازی مفهومی و جزئی </a:t>
            </a:r>
            <a:r>
              <a:rPr lang="en-US" sz="2400" b="1" dirty="0" smtClean="0">
                <a:cs typeface="+mj-cs"/>
              </a:rPr>
              <a:t>ACO</a:t>
            </a:r>
            <a:r>
              <a:rPr lang="fa-IR" sz="2400" b="1" dirty="0" smtClean="0">
                <a:cs typeface="+mj-cs"/>
              </a:rPr>
              <a:t> در یک مسئله مهم</a:t>
            </a:r>
            <a:endParaRPr lang="en-US" dirty="0">
              <a:latin typeface="+mn-lt"/>
              <a:cs typeface="+mn-cs"/>
            </a:endParaRPr>
          </a:p>
        </p:txBody>
      </p:sp>
      <p:sp>
        <p:nvSpPr>
          <p:cNvPr id="7" name="TextBox 6"/>
          <p:cNvSpPr txBox="1">
            <a:spLocks noChangeArrowheads="1"/>
          </p:cNvSpPr>
          <p:nvPr/>
        </p:nvSpPr>
        <p:spPr bwMode="auto">
          <a:xfrm>
            <a:off x="685800" y="1325033"/>
            <a:ext cx="8001000" cy="579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rtl="1" eaLnBrk="1" hangingPunct="1">
              <a:lnSpc>
                <a:spcPct val="150000"/>
              </a:lnSpc>
              <a:buFont typeface="Wingdings" charset="2"/>
              <a:buChar char="v"/>
            </a:pPr>
            <a:r>
              <a:rPr lang="fa-IR" sz="2400" dirty="0" smtClean="0">
                <a:latin typeface="Century Schoolbook" pitchFamily="18" charset="0"/>
                <a:cs typeface="Times New Roman" charset="0"/>
              </a:rPr>
              <a:t>الگوریتم کلی:</a:t>
            </a:r>
            <a:endParaRPr lang="fa-IR" sz="2400" dirty="0" smtClean="0">
              <a:latin typeface="Century Schoolbook" pitchFamily="18" charset="0"/>
              <a:cs typeface="Times New Roman" charset="0"/>
            </a:endParaRPr>
          </a:p>
        </p:txBody>
      </p:sp>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534" y="2133600"/>
            <a:ext cx="7185066" cy="435351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302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6400" y="1143000"/>
            <a:ext cx="7010400" cy="76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5" name="TextBox 5"/>
          <p:cNvSpPr txBox="1">
            <a:spLocks noChangeArrowheads="1"/>
          </p:cNvSpPr>
          <p:nvPr/>
        </p:nvSpPr>
        <p:spPr bwMode="auto">
          <a:xfrm>
            <a:off x="6705600" y="709614"/>
            <a:ext cx="1981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rtl="1" eaLnBrk="1" hangingPunct="1">
              <a:defRPr/>
            </a:pPr>
            <a:r>
              <a:rPr lang="fa-IR" sz="2400" b="1" dirty="0" smtClean="0">
                <a:latin typeface="Century Schoolbook" pitchFamily="18" charset="0"/>
                <a:cs typeface="+mj-cs"/>
              </a:rPr>
              <a:t>فهرست مطالب</a:t>
            </a:r>
            <a:endParaRPr lang="en-US" sz="2400" b="1" dirty="0" smtClean="0">
              <a:latin typeface="Century Schoolbook" pitchFamily="18" charset="0"/>
              <a:cs typeface="+mj-cs"/>
            </a:endParaRPr>
          </a:p>
          <a:p>
            <a:pPr eaLnBrk="1" hangingPunct="1">
              <a:defRPr/>
            </a:pPr>
            <a:endParaRPr lang="en-US" dirty="0" smtClean="0">
              <a:latin typeface="Century Schoolbook" pitchFamily="18" charset="0"/>
            </a:endParaRPr>
          </a:p>
        </p:txBody>
      </p:sp>
      <p:sp>
        <p:nvSpPr>
          <p:cNvPr id="6" name="TextBox 6"/>
          <p:cNvSpPr txBox="1">
            <a:spLocks noChangeArrowheads="1"/>
          </p:cNvSpPr>
          <p:nvPr/>
        </p:nvSpPr>
        <p:spPr bwMode="auto">
          <a:xfrm>
            <a:off x="914400" y="1676400"/>
            <a:ext cx="7696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rtl="1" eaLnBrk="1" hangingPunct="1">
              <a:lnSpc>
                <a:spcPct val="150000"/>
              </a:lnSpc>
              <a:buFont typeface="Wingdings" charset="2"/>
              <a:buChar char="v"/>
              <a:defRPr/>
            </a:pPr>
            <a:r>
              <a:rPr lang="fa-IR" sz="2400" dirty="0" smtClean="0">
                <a:latin typeface="Calibri" pitchFamily="34" charset="0"/>
                <a:ea typeface="Times New Roman" charset="0"/>
                <a:cs typeface="+mn-cs"/>
              </a:rPr>
              <a:t>مقدمه ای بر </a:t>
            </a:r>
            <a:r>
              <a:rPr lang="en-US" sz="2400" dirty="0" smtClean="0">
                <a:latin typeface="Times New Roman" pitchFamily="18" charset="0"/>
                <a:ea typeface="Times New Roman" charset="0"/>
                <a:cs typeface="Times New Roman" pitchFamily="18" charset="0"/>
              </a:rPr>
              <a:t>ACO</a:t>
            </a:r>
          </a:p>
          <a:p>
            <a:pPr algn="r" rtl="1" eaLnBrk="1" hangingPunct="1">
              <a:lnSpc>
                <a:spcPct val="150000"/>
              </a:lnSpc>
              <a:buFont typeface="Wingdings" charset="2"/>
              <a:buChar char="v"/>
              <a:defRPr/>
            </a:pPr>
            <a:r>
              <a:rPr lang="fa-IR" sz="2400" dirty="0" smtClean="0">
                <a:latin typeface="Calibri" pitchFamily="34" charset="0"/>
                <a:ea typeface="Times New Roman" charset="0"/>
                <a:cs typeface="+mn-cs"/>
              </a:rPr>
              <a:t>رفتار طبیعی مورچه ها</a:t>
            </a:r>
            <a:endParaRPr lang="en-US" sz="2400" dirty="0" smtClean="0">
              <a:latin typeface="Calibri" pitchFamily="34" charset="0"/>
              <a:ea typeface="Times New Roman" charset="0"/>
              <a:cs typeface="+mn-cs"/>
            </a:endParaRPr>
          </a:p>
          <a:p>
            <a:pPr algn="r" rtl="1" eaLnBrk="1" hangingPunct="1">
              <a:lnSpc>
                <a:spcPct val="150000"/>
              </a:lnSpc>
              <a:buFont typeface="Wingdings" charset="2"/>
              <a:buChar char="v"/>
              <a:defRPr/>
            </a:pPr>
            <a:r>
              <a:rPr lang="fa-IR" sz="2400" dirty="0" smtClean="0">
                <a:latin typeface="Times New Roman" charset="0"/>
                <a:ea typeface="Times New Roman" charset="0"/>
                <a:cs typeface="+mn-cs"/>
              </a:rPr>
              <a:t>ساختار الگوریتم گروه مورچه </a:t>
            </a:r>
            <a:r>
              <a:rPr lang="fa-IR" sz="2400" dirty="0" smtClean="0">
                <a:latin typeface="Times New Roman" charset="0"/>
                <a:ea typeface="Times New Roman" charset="0"/>
                <a:cs typeface="+mn-cs"/>
              </a:rPr>
              <a:t>ها</a:t>
            </a:r>
          </a:p>
          <a:p>
            <a:pPr algn="r" rtl="1" eaLnBrk="1" hangingPunct="1">
              <a:lnSpc>
                <a:spcPct val="150000"/>
              </a:lnSpc>
              <a:buFont typeface="Wingdings" charset="2"/>
              <a:buChar char="v"/>
              <a:defRPr/>
            </a:pPr>
            <a:r>
              <a:rPr lang="fa-IR" sz="2400" dirty="0" smtClean="0">
                <a:latin typeface="B Nazanin" pitchFamily="2" charset="-78"/>
              </a:rPr>
              <a:t>پیاده سازی مفهومی و جزئی </a:t>
            </a:r>
            <a:r>
              <a:rPr lang="en-US" sz="2400" dirty="0">
                <a:latin typeface="Times New Roman" pitchFamily="18" charset="0"/>
                <a:cs typeface="Times New Roman" pitchFamily="18" charset="0"/>
              </a:rPr>
              <a:t>ACO</a:t>
            </a:r>
            <a:r>
              <a:rPr lang="fa-IR" sz="2400" dirty="0">
                <a:latin typeface="B Nazanin" pitchFamily="2" charset="-78"/>
              </a:rPr>
              <a:t> در </a:t>
            </a:r>
            <a:r>
              <a:rPr lang="fa-IR" sz="2400" dirty="0" smtClean="0">
                <a:latin typeface="B Nazanin" pitchFamily="2" charset="-78"/>
              </a:rPr>
              <a:t>یک نمونه از مسائل مهم</a:t>
            </a:r>
            <a:endParaRPr lang="en-US" sz="2400" dirty="0" smtClean="0">
              <a:latin typeface="Times New Roman" charset="0"/>
              <a:ea typeface="Times New Roman" charset="0"/>
              <a:cs typeface="+mn-cs"/>
            </a:endParaRPr>
          </a:p>
          <a:p>
            <a:pPr algn="r" rtl="1" eaLnBrk="1" hangingPunct="1">
              <a:lnSpc>
                <a:spcPct val="150000"/>
              </a:lnSpc>
              <a:buFont typeface="Wingdings" charset="2"/>
              <a:buChar char="v"/>
              <a:defRPr/>
            </a:pPr>
            <a:r>
              <a:rPr lang="fa-IR" sz="2400" dirty="0" smtClean="0">
                <a:latin typeface="Calibri" pitchFamily="34" charset="0"/>
                <a:ea typeface="Times New Roman" charset="0"/>
                <a:cs typeface="+mn-cs"/>
              </a:rPr>
              <a:t>کاربردهای </a:t>
            </a:r>
            <a:r>
              <a:rPr lang="en-US" sz="2400" dirty="0" smtClean="0">
                <a:latin typeface="Times New Roman" pitchFamily="18" charset="0"/>
                <a:cs typeface="Times New Roman" pitchFamily="18" charset="0"/>
              </a:rPr>
              <a:t>ACO</a:t>
            </a:r>
            <a:endParaRPr lang="fa-IR" sz="2400" dirty="0" smtClean="0">
              <a:latin typeface="Times New Roman" pitchFamily="18" charset="0"/>
              <a:cs typeface="Times New Roman" pitchFamily="18" charset="0"/>
            </a:endParaRPr>
          </a:p>
        </p:txBody>
      </p:sp>
      <p:sp>
        <p:nvSpPr>
          <p:cNvPr id="3" name="Slide Number Placeholder 2"/>
          <p:cNvSpPr>
            <a:spLocks noGrp="1"/>
          </p:cNvSpPr>
          <p:nvPr>
            <p:ph type="sldNum" sz="quarter" idx="15"/>
          </p:nvPr>
        </p:nvSpPr>
        <p:spPr/>
        <p:txBody>
          <a:bodyPr/>
          <a:lstStyle/>
          <a:p>
            <a:fld id="{B6F15528-21DE-4FAA-801E-634DDDAF4B2B}" type="slidenum">
              <a:rPr lang="en-US" smtClean="0"/>
              <a:pPr/>
              <a:t>2</a:t>
            </a:fld>
            <a:endParaRPr lang="en-US" dirty="0"/>
          </a:p>
        </p:txBody>
      </p:sp>
      <p:sp>
        <p:nvSpPr>
          <p:cNvPr id="2" name="Rectangle 1"/>
          <p:cNvSpPr/>
          <p:nvPr/>
        </p:nvSpPr>
        <p:spPr>
          <a:xfrm>
            <a:off x="0" y="0"/>
            <a:ext cx="2130941"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ACO</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3007816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6400" y="1143000"/>
            <a:ext cx="7010400" cy="76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20</a:t>
            </a:fld>
            <a:endParaRPr lang="en-US"/>
          </a:p>
        </p:txBody>
      </p:sp>
      <p:sp>
        <p:nvSpPr>
          <p:cNvPr id="5" name="Rectangle 4"/>
          <p:cNvSpPr/>
          <p:nvPr/>
        </p:nvSpPr>
        <p:spPr>
          <a:xfrm>
            <a:off x="0" y="0"/>
            <a:ext cx="2130941"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ACO</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6" name="TextBox 5"/>
          <p:cNvSpPr txBox="1"/>
          <p:nvPr/>
        </p:nvSpPr>
        <p:spPr>
          <a:xfrm>
            <a:off x="6400800" y="531813"/>
            <a:ext cx="2286000" cy="646331"/>
          </a:xfrm>
          <a:prstGeom prst="rect">
            <a:avLst/>
          </a:prstGeom>
          <a:noFill/>
        </p:spPr>
        <p:txBody>
          <a:bodyPr wrap="square">
            <a:spAutoFit/>
          </a:bodyPr>
          <a:lstStyle/>
          <a:p>
            <a:pPr algn="r" rtl="1">
              <a:lnSpc>
                <a:spcPct val="150000"/>
              </a:lnSpc>
              <a:defRPr/>
            </a:pPr>
            <a:r>
              <a:rPr lang="fa-IR" sz="2400" b="1" dirty="0" smtClean="0">
                <a:cs typeface="+mj-cs"/>
              </a:rPr>
              <a:t>کاربردهای </a:t>
            </a:r>
            <a:r>
              <a:rPr lang="en-US" sz="2400" b="1" dirty="0" smtClean="0">
                <a:cs typeface="+mj-cs"/>
              </a:rPr>
              <a:t>ACO</a:t>
            </a:r>
            <a:endParaRPr lang="en-US" dirty="0">
              <a:latin typeface="+mn-lt"/>
              <a:cs typeface="+mn-cs"/>
            </a:endParaRPr>
          </a:p>
        </p:txBody>
      </p:sp>
      <p:sp>
        <p:nvSpPr>
          <p:cNvPr id="7" name="TextBox 6"/>
          <p:cNvSpPr txBox="1">
            <a:spLocks noChangeArrowheads="1"/>
          </p:cNvSpPr>
          <p:nvPr/>
        </p:nvSpPr>
        <p:spPr bwMode="auto">
          <a:xfrm>
            <a:off x="609600" y="1647885"/>
            <a:ext cx="800100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rtl="1" eaLnBrk="1" hangingPunct="1">
              <a:lnSpc>
                <a:spcPct val="150000"/>
              </a:lnSpc>
              <a:buFont typeface="Wingdings" charset="2"/>
              <a:buChar char="v"/>
            </a:pPr>
            <a:r>
              <a:rPr lang="en-US" sz="2400" dirty="0" smtClean="0">
                <a:latin typeface="Century Schoolbook" pitchFamily="18" charset="0"/>
                <a:cs typeface="Times New Roman" charset="0"/>
              </a:rPr>
              <a:t>ACO</a:t>
            </a:r>
            <a:r>
              <a:rPr lang="fa-IR" sz="2400" dirty="0" smtClean="0">
                <a:latin typeface="Century Schoolbook" pitchFamily="18" charset="0"/>
                <a:cs typeface="Times New Roman" charset="0"/>
              </a:rPr>
              <a:t> در حل بسیاری از مسائل ازجمله موارد زیر به کار برده شده است:</a:t>
            </a:r>
            <a:endParaRPr lang="en-US" sz="2400" dirty="0" smtClean="0">
              <a:latin typeface="Century Schoolbook" pitchFamily="18" charset="0"/>
              <a:cs typeface="Times New Roman" charset="0"/>
            </a:endParaRPr>
          </a:p>
          <a:p>
            <a:pPr marL="0" indent="0" algn="just" rtl="1" eaLnBrk="1" hangingPunct="1">
              <a:lnSpc>
                <a:spcPct val="150000"/>
              </a:lnSpc>
            </a:pPr>
            <a:endParaRPr lang="fa-IR" sz="2400" dirty="0" smtClean="0">
              <a:latin typeface="Century Schoolbook" pitchFamily="18" charset="0"/>
              <a:cs typeface="Times New Roman" charset="0"/>
            </a:endParaRPr>
          </a:p>
          <a:p>
            <a:pPr marL="857250" lvl="1" indent="-457200" algn="just" rtl="1" eaLnBrk="1" hangingPunct="1">
              <a:lnSpc>
                <a:spcPct val="150000"/>
              </a:lnSpc>
              <a:buFont typeface="+mj-lt"/>
              <a:buAutoNum type="arabicPeriod"/>
            </a:pPr>
            <a:r>
              <a:rPr lang="en-US" sz="2400" dirty="0" smtClean="0">
                <a:latin typeface="Century Schoolbook" pitchFamily="18" charset="0"/>
                <a:cs typeface="Times New Roman" charset="0"/>
              </a:rPr>
              <a:t>Quadratic assignment</a:t>
            </a:r>
            <a:endParaRPr lang="fa-IR" sz="2400" dirty="0" smtClean="0">
              <a:latin typeface="Century Schoolbook" pitchFamily="18" charset="0"/>
              <a:cs typeface="Times New Roman" charset="0"/>
            </a:endParaRPr>
          </a:p>
          <a:p>
            <a:pPr marL="857250" lvl="1" indent="-457200" algn="just" rtl="1" eaLnBrk="1" hangingPunct="1">
              <a:lnSpc>
                <a:spcPct val="150000"/>
              </a:lnSpc>
              <a:buFont typeface="+mj-lt"/>
              <a:buAutoNum type="arabicPeriod"/>
            </a:pPr>
            <a:r>
              <a:rPr lang="en-US" sz="2400" dirty="0" smtClean="0">
                <a:latin typeface="Century Schoolbook" pitchFamily="18" charset="0"/>
                <a:cs typeface="Times New Roman" charset="0"/>
              </a:rPr>
              <a:t>Job Shop Scheduling</a:t>
            </a:r>
            <a:endParaRPr lang="fa-IR" sz="2400" dirty="0" smtClean="0">
              <a:latin typeface="Century Schoolbook" pitchFamily="18" charset="0"/>
              <a:cs typeface="Times New Roman" charset="0"/>
            </a:endParaRPr>
          </a:p>
          <a:p>
            <a:pPr marL="857250" lvl="1" indent="-457200" algn="just" rtl="1" eaLnBrk="1" hangingPunct="1">
              <a:lnSpc>
                <a:spcPct val="150000"/>
              </a:lnSpc>
              <a:buFont typeface="+mj-lt"/>
              <a:buAutoNum type="arabicPeriod"/>
            </a:pPr>
            <a:r>
              <a:rPr lang="en-US" sz="2400" dirty="0" smtClean="0">
                <a:latin typeface="Century Schoolbook" pitchFamily="18" charset="0"/>
                <a:cs typeface="Times New Roman" charset="0"/>
              </a:rPr>
              <a:t>Vehicle Routing</a:t>
            </a:r>
            <a:endParaRPr lang="fa-IR" sz="2400" dirty="0">
              <a:latin typeface="Century Schoolbook" pitchFamily="18" charset="0"/>
              <a:cs typeface="Times New Roman" charset="0"/>
            </a:endParaRPr>
          </a:p>
          <a:p>
            <a:pPr marL="857250" lvl="1" indent="-457200" algn="just" rtl="1" eaLnBrk="1" hangingPunct="1">
              <a:lnSpc>
                <a:spcPct val="150000"/>
              </a:lnSpc>
              <a:buFont typeface="+mj-lt"/>
              <a:buAutoNum type="arabicPeriod"/>
            </a:pPr>
            <a:r>
              <a:rPr lang="en-US" sz="2400" dirty="0" smtClean="0">
                <a:latin typeface="Century Schoolbook" pitchFamily="18" charset="0"/>
                <a:cs typeface="Times New Roman" charset="0"/>
              </a:rPr>
              <a:t>Sequential Ordering</a:t>
            </a:r>
            <a:endParaRPr lang="fa-IR" sz="2400" dirty="0" smtClean="0">
              <a:latin typeface="Century Schoolbook" pitchFamily="18" charset="0"/>
              <a:cs typeface="Times New Roman" charset="0"/>
            </a:endParaRPr>
          </a:p>
          <a:p>
            <a:pPr marL="857250" lvl="1" indent="-457200" algn="just" rtl="1" eaLnBrk="1" hangingPunct="1">
              <a:lnSpc>
                <a:spcPct val="150000"/>
              </a:lnSpc>
              <a:buFont typeface="+mj-lt"/>
              <a:buAutoNum type="arabicPeriod"/>
            </a:pPr>
            <a:r>
              <a:rPr lang="en-US" sz="2400" dirty="0" smtClean="0">
                <a:latin typeface="Century Schoolbook" pitchFamily="18" charset="0"/>
                <a:cs typeface="Times New Roman" charset="0"/>
              </a:rPr>
              <a:t>Graph Coloring</a:t>
            </a:r>
            <a:endParaRPr lang="fa-IR" sz="2400" dirty="0" smtClean="0">
              <a:latin typeface="Century Schoolbook" pitchFamily="18" charset="0"/>
              <a:cs typeface="Times New Roman" charset="0"/>
            </a:endParaRPr>
          </a:p>
          <a:p>
            <a:pPr marL="857250" lvl="1" indent="-457200" algn="just" rtl="1" eaLnBrk="1" hangingPunct="1">
              <a:lnSpc>
                <a:spcPct val="150000"/>
              </a:lnSpc>
              <a:buFont typeface="+mj-lt"/>
              <a:buAutoNum type="arabicPeriod"/>
            </a:pPr>
            <a:endParaRPr lang="fa-IR" sz="2400" dirty="0" smtClean="0">
              <a:latin typeface="Century Schoolbook" pitchFamily="18" charset="0"/>
              <a:cs typeface="Times New Roman" charset="0"/>
            </a:endParaRPr>
          </a:p>
          <a:p>
            <a:pPr marL="857250" lvl="1" indent="-457200" algn="just" rtl="1" eaLnBrk="1" hangingPunct="1">
              <a:lnSpc>
                <a:spcPct val="150000"/>
              </a:lnSpc>
              <a:buFont typeface="+mj-lt"/>
              <a:buAutoNum type="arabicPeriod"/>
            </a:pPr>
            <a:endParaRPr lang="fa-IR" sz="2400" dirty="0" smtClean="0">
              <a:latin typeface="Century Schoolbook" pitchFamily="18" charset="0"/>
              <a:cs typeface="Times New Roman" charset="0"/>
            </a:endParaRPr>
          </a:p>
        </p:txBody>
      </p:sp>
    </p:spTree>
    <p:extLst>
      <p:ext uri="{BB962C8B-B14F-4D97-AF65-F5344CB8AC3E}">
        <p14:creationId xmlns:p14="http://schemas.microsoft.com/office/powerpoint/2010/main" val="38030223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6400" y="1143000"/>
            <a:ext cx="7010400" cy="76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2" name="Slide Number Placeholder 1"/>
          <p:cNvSpPr>
            <a:spLocks noGrp="1"/>
          </p:cNvSpPr>
          <p:nvPr>
            <p:ph type="sldNum" sz="quarter" idx="15"/>
          </p:nvPr>
        </p:nvSpPr>
        <p:spPr/>
        <p:txBody>
          <a:bodyPr/>
          <a:lstStyle/>
          <a:p>
            <a:fld id="{B6F15528-21DE-4FAA-801E-634DDDAF4B2B}" type="slidenum">
              <a:rPr lang="en-US" smtClean="0"/>
              <a:pPr/>
              <a:t>21</a:t>
            </a:fld>
            <a:endParaRPr lang="en-US"/>
          </a:p>
        </p:txBody>
      </p:sp>
      <p:sp>
        <p:nvSpPr>
          <p:cNvPr id="5" name="Rectangle 4"/>
          <p:cNvSpPr/>
          <p:nvPr/>
        </p:nvSpPr>
        <p:spPr>
          <a:xfrm>
            <a:off x="0" y="0"/>
            <a:ext cx="2130941"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ACO</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6" name="TextBox 5"/>
          <p:cNvSpPr txBox="1"/>
          <p:nvPr/>
        </p:nvSpPr>
        <p:spPr>
          <a:xfrm>
            <a:off x="5638800" y="531813"/>
            <a:ext cx="3048000" cy="646331"/>
          </a:xfrm>
          <a:prstGeom prst="rect">
            <a:avLst/>
          </a:prstGeom>
          <a:noFill/>
        </p:spPr>
        <p:txBody>
          <a:bodyPr wrap="square">
            <a:spAutoFit/>
          </a:bodyPr>
          <a:lstStyle/>
          <a:p>
            <a:pPr algn="r" rtl="1">
              <a:lnSpc>
                <a:spcPct val="150000"/>
              </a:lnSpc>
              <a:defRPr/>
            </a:pPr>
            <a:r>
              <a:rPr lang="fa-IR" sz="2400" b="1" dirty="0" smtClean="0">
                <a:cs typeface="+mj-cs"/>
              </a:rPr>
              <a:t>کاربردهای </a:t>
            </a:r>
            <a:r>
              <a:rPr lang="en-US" sz="2400" b="1" dirty="0" smtClean="0">
                <a:cs typeface="+mj-cs"/>
              </a:rPr>
              <a:t>ACO</a:t>
            </a:r>
            <a:r>
              <a:rPr lang="fa-IR" sz="2400" b="1" dirty="0">
                <a:cs typeface="+mj-cs"/>
              </a:rPr>
              <a:t> </a:t>
            </a:r>
            <a:r>
              <a:rPr lang="fa-IR" sz="2400" b="1" dirty="0" smtClean="0">
                <a:cs typeface="+mj-cs"/>
              </a:rPr>
              <a:t>(ادامه)</a:t>
            </a:r>
            <a:endParaRPr lang="en-US" dirty="0">
              <a:latin typeface="+mn-lt"/>
              <a:cs typeface="+mn-cs"/>
            </a:endParaRPr>
          </a:p>
        </p:txBody>
      </p:sp>
      <p:sp>
        <p:nvSpPr>
          <p:cNvPr id="7" name="TextBox 6"/>
          <p:cNvSpPr txBox="1">
            <a:spLocks noChangeArrowheads="1"/>
          </p:cNvSpPr>
          <p:nvPr/>
        </p:nvSpPr>
        <p:spPr bwMode="auto">
          <a:xfrm>
            <a:off x="609600" y="1647885"/>
            <a:ext cx="80010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857250" lvl="1" indent="-457200" algn="just" rtl="1" eaLnBrk="1" hangingPunct="1">
              <a:lnSpc>
                <a:spcPct val="150000"/>
              </a:lnSpc>
              <a:buFont typeface="+mj-lt"/>
              <a:buAutoNum type="arabicPeriod" startAt="6"/>
            </a:pPr>
            <a:r>
              <a:rPr lang="en-US" sz="2400" dirty="0" smtClean="0">
                <a:latin typeface="Century Schoolbook" pitchFamily="18" charset="0"/>
                <a:cs typeface="Times New Roman" charset="0"/>
              </a:rPr>
              <a:t>Shortest Common Super sequence</a:t>
            </a:r>
            <a:endParaRPr lang="fa-IR" sz="2400" dirty="0" smtClean="0">
              <a:latin typeface="Century Schoolbook" pitchFamily="18" charset="0"/>
              <a:cs typeface="Times New Roman" charset="0"/>
            </a:endParaRPr>
          </a:p>
          <a:p>
            <a:pPr marL="857250" lvl="1" indent="-457200" algn="just" rtl="1" eaLnBrk="1" hangingPunct="1">
              <a:lnSpc>
                <a:spcPct val="150000"/>
              </a:lnSpc>
              <a:buFont typeface="+mj-lt"/>
              <a:buAutoNum type="arabicPeriod" startAt="6"/>
            </a:pPr>
            <a:r>
              <a:rPr lang="en-US" sz="2400" dirty="0" smtClean="0">
                <a:latin typeface="Century Schoolbook" pitchFamily="18" charset="0"/>
                <a:cs typeface="Times New Roman" charset="0"/>
              </a:rPr>
              <a:t>Connection-Oriented Network Routing</a:t>
            </a:r>
            <a:endParaRPr lang="fa-IR" sz="2400" dirty="0" smtClean="0">
              <a:latin typeface="Century Schoolbook" pitchFamily="18" charset="0"/>
              <a:cs typeface="Times New Roman" charset="0"/>
            </a:endParaRPr>
          </a:p>
          <a:p>
            <a:pPr marL="857250" lvl="1" indent="-457200" algn="just" rtl="1" eaLnBrk="1" hangingPunct="1">
              <a:lnSpc>
                <a:spcPct val="150000"/>
              </a:lnSpc>
              <a:buFont typeface="+mj-lt"/>
              <a:buAutoNum type="arabicPeriod" startAt="6"/>
            </a:pPr>
            <a:r>
              <a:rPr lang="en-US" sz="2400" dirty="0" smtClean="0">
                <a:latin typeface="Century Schoolbook" pitchFamily="18" charset="0"/>
                <a:cs typeface="Times New Roman" charset="0"/>
              </a:rPr>
              <a:t>Connection-Less Network Routing</a:t>
            </a:r>
            <a:endParaRPr lang="fa-IR" sz="2400" dirty="0" smtClean="0">
              <a:latin typeface="Century Schoolbook" pitchFamily="18" charset="0"/>
              <a:cs typeface="Times New Roman" charset="0"/>
            </a:endParaRPr>
          </a:p>
          <a:p>
            <a:pPr marL="857250" lvl="1" indent="-457200" algn="just" rtl="1" eaLnBrk="1" hangingPunct="1">
              <a:lnSpc>
                <a:spcPct val="150000"/>
              </a:lnSpc>
              <a:buFont typeface="+mj-lt"/>
              <a:buAutoNum type="arabicPeriod" startAt="6"/>
            </a:pPr>
            <a:r>
              <a:rPr lang="en-US" sz="2400" dirty="0" smtClean="0">
                <a:latin typeface="Century Schoolbook" pitchFamily="18" charset="0"/>
                <a:cs typeface="Times New Roman" charset="0"/>
              </a:rPr>
              <a:t>Resource Constraint Project Scheduling</a:t>
            </a:r>
            <a:endParaRPr lang="fa-IR" sz="2400" dirty="0" smtClean="0">
              <a:latin typeface="Century Schoolbook" pitchFamily="18" charset="0"/>
              <a:cs typeface="Times New Roman" charset="0"/>
            </a:endParaRPr>
          </a:p>
          <a:p>
            <a:pPr marL="857250" lvl="1" indent="-457200" algn="just" rtl="1" eaLnBrk="1" hangingPunct="1">
              <a:lnSpc>
                <a:spcPct val="150000"/>
              </a:lnSpc>
              <a:buFont typeface="+mj-lt"/>
              <a:buAutoNum type="arabicPeriod" startAt="6"/>
            </a:pPr>
            <a:r>
              <a:rPr lang="en-US" sz="2400" dirty="0" smtClean="0">
                <a:latin typeface="Century Schoolbook" pitchFamily="18" charset="0"/>
                <a:cs typeface="Times New Roman" charset="0"/>
              </a:rPr>
              <a:t>Open Shop Scheduling</a:t>
            </a:r>
            <a:endParaRPr lang="fa-IR" sz="2400" dirty="0" smtClean="0">
              <a:latin typeface="Century Schoolbook" pitchFamily="18" charset="0"/>
              <a:cs typeface="Times New Roman" charset="0"/>
            </a:endParaRPr>
          </a:p>
        </p:txBody>
      </p:sp>
    </p:spTree>
    <p:extLst>
      <p:ext uri="{BB962C8B-B14F-4D97-AF65-F5344CB8AC3E}">
        <p14:creationId xmlns:p14="http://schemas.microsoft.com/office/powerpoint/2010/main" val="6158031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6400" y="1143000"/>
            <a:ext cx="7010400" cy="76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22</a:t>
            </a:fld>
            <a:endParaRPr lang="en-US"/>
          </a:p>
        </p:txBody>
      </p:sp>
      <p:sp>
        <p:nvSpPr>
          <p:cNvPr id="5" name="Rectangle 4"/>
          <p:cNvSpPr/>
          <p:nvPr/>
        </p:nvSpPr>
        <p:spPr>
          <a:xfrm>
            <a:off x="0" y="0"/>
            <a:ext cx="2130941"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ACO</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6" name="TextBox 5"/>
          <p:cNvSpPr txBox="1"/>
          <p:nvPr/>
        </p:nvSpPr>
        <p:spPr>
          <a:xfrm>
            <a:off x="6400800" y="531813"/>
            <a:ext cx="2286000" cy="578876"/>
          </a:xfrm>
          <a:prstGeom prst="rect">
            <a:avLst/>
          </a:prstGeom>
          <a:noFill/>
        </p:spPr>
        <p:txBody>
          <a:bodyPr wrap="square">
            <a:spAutoFit/>
          </a:bodyPr>
          <a:lstStyle/>
          <a:p>
            <a:pPr algn="r" rtl="1">
              <a:lnSpc>
                <a:spcPct val="150000"/>
              </a:lnSpc>
              <a:defRPr/>
            </a:pPr>
            <a:r>
              <a:rPr lang="fa-IR" sz="2400" b="1" dirty="0" smtClean="0">
                <a:cs typeface="+mj-cs"/>
              </a:rPr>
              <a:t>مراجع</a:t>
            </a:r>
            <a:endParaRPr lang="en-US" dirty="0">
              <a:latin typeface="+mn-lt"/>
              <a:cs typeface="+mn-cs"/>
            </a:endParaRPr>
          </a:p>
        </p:txBody>
      </p:sp>
      <p:sp>
        <p:nvSpPr>
          <p:cNvPr id="7" name="TextBox 6"/>
          <p:cNvSpPr txBox="1">
            <a:spLocks noChangeArrowheads="1"/>
          </p:cNvSpPr>
          <p:nvPr/>
        </p:nvSpPr>
        <p:spPr bwMode="auto">
          <a:xfrm>
            <a:off x="304800" y="1647885"/>
            <a:ext cx="82296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857250" lvl="1" indent="-457200" eaLnBrk="1" hangingPunct="1">
              <a:lnSpc>
                <a:spcPct val="150000"/>
              </a:lnSpc>
              <a:buFont typeface="+mj-lt"/>
              <a:buAutoNum type="arabicParenR"/>
            </a:pPr>
            <a:r>
              <a:rPr lang="en-US" sz="2000" dirty="0"/>
              <a:t>Marco Dorigo, Christian </a:t>
            </a:r>
            <a:r>
              <a:rPr lang="en-US" sz="2000" dirty="0" smtClean="0"/>
              <a:t>Blumb, Ant </a:t>
            </a:r>
            <a:r>
              <a:rPr lang="en-US" sz="2000" dirty="0"/>
              <a:t>colony optimization </a:t>
            </a:r>
            <a:r>
              <a:rPr lang="en-US" sz="2000" dirty="0" smtClean="0"/>
              <a:t>theory: A survey - Elsevier,</a:t>
            </a:r>
            <a:r>
              <a:rPr lang="en-US" sz="2000" dirty="0"/>
              <a:t> accepted </a:t>
            </a:r>
            <a:r>
              <a:rPr lang="en-US" sz="2000" dirty="0" smtClean="0"/>
              <a:t>30 May (2005)</a:t>
            </a:r>
          </a:p>
          <a:p>
            <a:pPr marL="857250" lvl="1" indent="-457200" eaLnBrk="1" hangingPunct="1">
              <a:lnSpc>
                <a:spcPct val="150000"/>
              </a:lnSpc>
              <a:buFont typeface="+mj-lt"/>
              <a:buAutoNum type="arabicParenR"/>
            </a:pPr>
            <a:r>
              <a:rPr lang="it-IT" sz="2000" dirty="0">
                <a:latin typeface="Century Schoolbook" pitchFamily="18" charset="0"/>
                <a:cs typeface="Times New Roman" charset="0"/>
              </a:rPr>
              <a:t>Vittorio Maniezzo, Luca Maria Gambardella, Fabio de </a:t>
            </a:r>
            <a:r>
              <a:rPr lang="it-IT" sz="2000" dirty="0" smtClean="0">
                <a:latin typeface="Century Schoolbook" pitchFamily="18" charset="0"/>
                <a:cs typeface="Times New Roman" charset="0"/>
              </a:rPr>
              <a:t>Luigi, </a:t>
            </a:r>
            <a:r>
              <a:rPr lang="en-US" sz="2000" dirty="0" smtClean="0">
                <a:latin typeface="Century Schoolbook" pitchFamily="18" charset="0"/>
                <a:cs typeface="Times New Roman" charset="0"/>
              </a:rPr>
              <a:t>Ant Colony Optimization – supported </a:t>
            </a:r>
            <a:r>
              <a:rPr lang="en-US" sz="2000" dirty="0">
                <a:latin typeface="Century Schoolbook" pitchFamily="18" charset="0"/>
                <a:cs typeface="Times New Roman" charset="0"/>
              </a:rPr>
              <a:t>by BISON (IST-2001-38923)</a:t>
            </a:r>
            <a:endParaRPr lang="en-US" sz="2000" dirty="0" smtClean="0">
              <a:latin typeface="Century Schoolbook" pitchFamily="18" charset="0"/>
              <a:cs typeface="Times New Roman" charset="0"/>
            </a:endParaRPr>
          </a:p>
          <a:p>
            <a:pPr marL="857250" lvl="1" indent="-457200" eaLnBrk="1" hangingPunct="1">
              <a:lnSpc>
                <a:spcPct val="150000"/>
              </a:lnSpc>
              <a:buFont typeface="+mj-lt"/>
              <a:buAutoNum type="arabicParenR"/>
            </a:pPr>
            <a:r>
              <a:rPr lang="pt-BR" sz="2000" dirty="0" smtClean="0"/>
              <a:t>Thomas Stautzle</a:t>
            </a:r>
            <a:r>
              <a:rPr lang="pt-BR" sz="2000" i="1" dirty="0" smtClean="0"/>
              <a:t>z,</a:t>
            </a:r>
            <a:r>
              <a:rPr lang="pt-BR" sz="2000" dirty="0" smtClean="0"/>
              <a:t> Marco D</a:t>
            </a:r>
            <a:r>
              <a:rPr lang="en-US" sz="2000" dirty="0"/>
              <a:t>origo, ACO Algorithms for </a:t>
            </a:r>
            <a:r>
              <a:rPr lang="en-US" sz="2000" dirty="0" smtClean="0"/>
              <a:t>the Traveling </a:t>
            </a:r>
            <a:r>
              <a:rPr lang="en-US" sz="2000" dirty="0"/>
              <a:t>Salesman Problem - John Wiley &amp; </a:t>
            </a:r>
            <a:r>
              <a:rPr lang="en-US" sz="2000" dirty="0" smtClean="0"/>
              <a:t>Sons (1999)</a:t>
            </a:r>
            <a:endParaRPr lang="en-US" sz="2000" dirty="0" smtClean="0">
              <a:latin typeface="Century Schoolbook" pitchFamily="18" charset="0"/>
              <a:cs typeface="Times New Roman" charset="0"/>
            </a:endParaRPr>
          </a:p>
        </p:txBody>
      </p:sp>
    </p:spTree>
    <p:extLst>
      <p:ext uri="{BB962C8B-B14F-4D97-AF65-F5344CB8AC3E}">
        <p14:creationId xmlns:p14="http://schemas.microsoft.com/office/powerpoint/2010/main" val="38030223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130941"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ACO</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grpSp>
        <p:nvGrpSpPr>
          <p:cNvPr id="3" name="Group 2"/>
          <p:cNvGrpSpPr/>
          <p:nvPr/>
        </p:nvGrpSpPr>
        <p:grpSpPr>
          <a:xfrm>
            <a:off x="2362200" y="1524000"/>
            <a:ext cx="4114800" cy="4876800"/>
            <a:chOff x="3743754" y="2465439"/>
            <a:chExt cx="2883142" cy="3915663"/>
          </a:xfrm>
        </p:grpSpPr>
        <p:sp>
          <p:nvSpPr>
            <p:cNvPr id="7" name="AutoShape 4"/>
            <p:cNvSpPr>
              <a:spLocks noChangeArrowheads="1"/>
            </p:cNvSpPr>
            <p:nvPr/>
          </p:nvSpPr>
          <p:spPr bwMode="auto">
            <a:xfrm>
              <a:off x="3743754" y="2465439"/>
              <a:ext cx="2504646" cy="1268361"/>
            </a:xfrm>
            <a:prstGeom prst="wedgeRoundRectCallout">
              <a:avLst>
                <a:gd name="adj1" fmla="val -4124"/>
                <a:gd name="adj2" fmla="val 65919"/>
                <a:gd name="adj3" fmla="val 16667"/>
              </a:avLst>
            </a:prstGeom>
            <a:gradFill rotWithShape="0">
              <a:gsLst>
                <a:gs pos="0">
                  <a:srgbClr val="DDDDDD">
                    <a:gamma/>
                    <a:shade val="46275"/>
                    <a:invGamma/>
                  </a:srgbClr>
                </a:gs>
                <a:gs pos="100000">
                  <a:srgbClr val="DDDDDD"/>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p>
          </p:txBody>
        </p:sp>
        <p:sp>
          <p:nvSpPr>
            <p:cNvPr id="8" name="Rectangle 2"/>
            <p:cNvSpPr>
              <a:spLocks noChangeArrowheads="1"/>
            </p:cNvSpPr>
            <p:nvPr/>
          </p:nvSpPr>
          <p:spPr bwMode="auto">
            <a:xfrm>
              <a:off x="3903929" y="2857346"/>
              <a:ext cx="1963101" cy="587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rtl="1"/>
              <a:r>
                <a:rPr lang="fa-IR" sz="4400" b="1" dirty="0" smtClean="0">
                  <a:latin typeface="Arial" pitchFamily="34" charset="0"/>
                </a:rPr>
                <a:t>سوال؟؟</a:t>
              </a:r>
              <a:endParaRPr lang="en-US" sz="4400" b="1" dirty="0">
                <a:latin typeface="Arial" pitchFamily="34" charset="0"/>
              </a:endParaRPr>
            </a:p>
          </p:txBody>
        </p:sp>
        <p:pic>
          <p:nvPicPr>
            <p:cNvPr id="9" name="Picture 3" descr="Ant-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9051" y="3200400"/>
              <a:ext cx="1497845" cy="31807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Tree>
    <p:extLst>
      <p:ext uri="{BB962C8B-B14F-4D97-AF65-F5344CB8AC3E}">
        <p14:creationId xmlns:p14="http://schemas.microsoft.com/office/powerpoint/2010/main" val="38030223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6400" y="1143000"/>
            <a:ext cx="7010400" cy="76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3" name="TextBox 2"/>
          <p:cNvSpPr txBox="1"/>
          <p:nvPr/>
        </p:nvSpPr>
        <p:spPr>
          <a:xfrm>
            <a:off x="1066800" y="531813"/>
            <a:ext cx="7620000" cy="923330"/>
          </a:xfrm>
          <a:prstGeom prst="rect">
            <a:avLst/>
          </a:prstGeom>
          <a:noFill/>
        </p:spPr>
        <p:txBody>
          <a:bodyPr wrap="square">
            <a:spAutoFit/>
          </a:bodyPr>
          <a:lstStyle/>
          <a:p>
            <a:pPr algn="r" rtl="1">
              <a:lnSpc>
                <a:spcPct val="150000"/>
              </a:lnSpc>
              <a:defRPr/>
            </a:pPr>
            <a:r>
              <a:rPr lang="fa-IR" sz="2400" b="1" dirty="0" smtClean="0">
                <a:latin typeface="+mn-lt"/>
                <a:cs typeface="+mj-cs"/>
              </a:rPr>
              <a:t>مقدمه ای بر </a:t>
            </a:r>
            <a:r>
              <a:rPr lang="en-US" sz="2400" b="1" dirty="0" smtClean="0">
                <a:latin typeface="+mn-lt"/>
                <a:cs typeface="+mj-cs"/>
              </a:rPr>
              <a:t>ACO</a:t>
            </a:r>
            <a:endParaRPr lang="en-US" sz="2400" b="1" dirty="0">
              <a:latin typeface="+mn-lt"/>
              <a:cs typeface="+mj-cs"/>
            </a:endParaRPr>
          </a:p>
          <a:p>
            <a:pPr fontAlgn="auto">
              <a:spcBef>
                <a:spcPts val="0"/>
              </a:spcBef>
              <a:spcAft>
                <a:spcPts val="0"/>
              </a:spcAft>
              <a:defRPr/>
            </a:pPr>
            <a:endParaRPr lang="en-US" dirty="0">
              <a:latin typeface="+mn-lt"/>
              <a:cs typeface="+mn-cs"/>
            </a:endParaRPr>
          </a:p>
        </p:txBody>
      </p:sp>
      <p:sp>
        <p:nvSpPr>
          <p:cNvPr id="7" name="TextBox 6"/>
          <p:cNvSpPr txBox="1">
            <a:spLocks noChangeArrowheads="1"/>
          </p:cNvSpPr>
          <p:nvPr/>
        </p:nvSpPr>
        <p:spPr bwMode="auto">
          <a:xfrm>
            <a:off x="968795" y="1485900"/>
            <a:ext cx="77724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rtl="1" eaLnBrk="1" hangingPunct="1">
              <a:lnSpc>
                <a:spcPct val="150000"/>
              </a:lnSpc>
              <a:buFont typeface="Wingdings" charset="2"/>
              <a:buChar char="v"/>
              <a:defRPr/>
            </a:pPr>
            <a:r>
              <a:rPr lang="fa-IR" sz="2400" dirty="0" smtClean="0">
                <a:latin typeface="B Nazanin"/>
                <a:cs typeface="+mj-cs"/>
              </a:rPr>
              <a:t>الگوریتم بهینه سازی گروه مورچه ها در سال 1992 توسط  «</a:t>
            </a:r>
            <a:r>
              <a:rPr lang="en-US" sz="2400" dirty="0" smtClean="0">
                <a:solidFill>
                  <a:srgbClr val="00B050"/>
                </a:solidFill>
                <a:latin typeface="Times New Roman" pitchFamily="18" charset="0"/>
                <a:cs typeface="Times New Roman" pitchFamily="18" charset="0"/>
              </a:rPr>
              <a:t>Dorigo</a:t>
            </a:r>
            <a:r>
              <a:rPr lang="fa-IR" sz="2400" dirty="0" smtClean="0">
                <a:latin typeface="B Nazanin"/>
                <a:cs typeface="+mj-cs"/>
              </a:rPr>
              <a:t>» و همکارانش برای حل مسائل مشکل بهینه سازی ارائه شد.</a:t>
            </a:r>
          </a:p>
          <a:p>
            <a:pPr marL="0" indent="0" algn="just" rtl="1" eaLnBrk="1" hangingPunct="1">
              <a:lnSpc>
                <a:spcPct val="150000"/>
              </a:lnSpc>
              <a:defRPr/>
            </a:pPr>
            <a:endParaRPr lang="fa-IR" sz="2400" dirty="0" smtClean="0">
              <a:latin typeface="B Nazanin"/>
              <a:cs typeface="+mj-cs"/>
            </a:endParaRPr>
          </a:p>
          <a:p>
            <a:pPr algn="just" rtl="1" eaLnBrk="1" hangingPunct="1">
              <a:lnSpc>
                <a:spcPct val="150000"/>
              </a:lnSpc>
              <a:buFont typeface="Wingdings" charset="2"/>
              <a:buChar char="v"/>
              <a:defRPr/>
            </a:pPr>
            <a:r>
              <a:rPr lang="ar-SA" sz="2400" dirty="0">
                <a:cs typeface="+mj-cs"/>
              </a:rPr>
              <a:t>آنچه بنيان فكري الگوريتم مورچگان بر آن بنا شده است را مي توان بسادگي و در يك جمله بيان نمود: " </a:t>
            </a:r>
            <a:r>
              <a:rPr lang="ar-SA" sz="2400" b="1" i="1" dirty="0">
                <a:solidFill>
                  <a:srgbClr val="00B050"/>
                </a:solidFill>
                <a:cs typeface="+mj-cs"/>
              </a:rPr>
              <a:t>مورچه ها در بين موانع و محدوديت هاي موجود در طبيعت هميشه از بين جايگشت هاي متفاوت براي رسيدن به غذا، بهينه ترين راه را انتخاب مي كنند</a:t>
            </a:r>
            <a:r>
              <a:rPr lang="ar-SA" sz="2400" dirty="0">
                <a:cs typeface="+mj-cs"/>
              </a:rPr>
              <a:t>".  </a:t>
            </a:r>
            <a:endParaRPr lang="fa-IR" sz="2400" dirty="0">
              <a:cs typeface="+mj-cs"/>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3</a:t>
            </a:fld>
            <a:endParaRPr lang="en-US" dirty="0"/>
          </a:p>
        </p:txBody>
      </p:sp>
      <p:sp>
        <p:nvSpPr>
          <p:cNvPr id="6" name="Rectangle 5"/>
          <p:cNvSpPr/>
          <p:nvPr/>
        </p:nvSpPr>
        <p:spPr>
          <a:xfrm>
            <a:off x="0" y="0"/>
            <a:ext cx="2130941"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ACO</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8473579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6400" y="1143000"/>
            <a:ext cx="7010400" cy="76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5" name="TextBox 4"/>
          <p:cNvSpPr txBox="1"/>
          <p:nvPr/>
        </p:nvSpPr>
        <p:spPr>
          <a:xfrm>
            <a:off x="4800600" y="523876"/>
            <a:ext cx="3886200" cy="923330"/>
          </a:xfrm>
          <a:prstGeom prst="rect">
            <a:avLst/>
          </a:prstGeom>
          <a:noFill/>
        </p:spPr>
        <p:txBody>
          <a:bodyPr>
            <a:spAutoFit/>
          </a:bodyPr>
          <a:lstStyle/>
          <a:p>
            <a:pPr algn="r" rtl="1">
              <a:lnSpc>
                <a:spcPct val="150000"/>
              </a:lnSpc>
              <a:defRPr/>
            </a:pPr>
            <a:r>
              <a:rPr lang="fa-IR" sz="2400" b="1" dirty="0" smtClean="0">
                <a:latin typeface="+mn-lt"/>
                <a:cs typeface="+mj-cs"/>
              </a:rPr>
              <a:t>رفتار </a:t>
            </a:r>
            <a:r>
              <a:rPr lang="fa-IR" sz="2400" b="1" dirty="0">
                <a:latin typeface="+mn-lt"/>
                <a:cs typeface="+mj-cs"/>
              </a:rPr>
              <a:t>طبیعی مورچه ها</a:t>
            </a:r>
            <a:endParaRPr lang="en-US" sz="2400" b="1" dirty="0">
              <a:latin typeface="+mn-lt"/>
              <a:cs typeface="+mj-cs"/>
            </a:endParaRPr>
          </a:p>
          <a:p>
            <a:pPr fontAlgn="auto">
              <a:spcBef>
                <a:spcPts val="0"/>
              </a:spcBef>
              <a:spcAft>
                <a:spcPts val="0"/>
              </a:spcAft>
              <a:defRPr/>
            </a:pPr>
            <a:endParaRPr lang="en-US" dirty="0">
              <a:latin typeface="+mn-lt"/>
              <a:cs typeface="+mn-cs"/>
            </a:endParaRPr>
          </a:p>
        </p:txBody>
      </p:sp>
      <p:sp>
        <p:nvSpPr>
          <p:cNvPr id="6" name="TextBox 6"/>
          <p:cNvSpPr txBox="1">
            <a:spLocks noChangeArrowheads="1"/>
          </p:cNvSpPr>
          <p:nvPr/>
        </p:nvSpPr>
        <p:spPr bwMode="auto">
          <a:xfrm>
            <a:off x="1003300" y="1485900"/>
            <a:ext cx="77724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rtl="1" eaLnBrk="1" hangingPunct="1">
              <a:lnSpc>
                <a:spcPct val="150000"/>
              </a:lnSpc>
              <a:buFont typeface="Wingdings" charset="2"/>
              <a:buChar char="v"/>
              <a:defRPr/>
            </a:pPr>
            <a:r>
              <a:rPr lang="fa-IR" sz="2400" dirty="0" smtClean="0">
                <a:latin typeface="B Nazanin"/>
                <a:cs typeface="+mj-cs"/>
              </a:rPr>
              <a:t>مورچه ها هنگام راه رفتن از خود ردی از ماده شیمیایی </a:t>
            </a:r>
            <a:r>
              <a:rPr lang="fa-IR" sz="2400" dirty="0" smtClean="0">
                <a:solidFill>
                  <a:srgbClr val="00B050"/>
                </a:solidFill>
                <a:latin typeface="B Nazanin"/>
                <a:cs typeface="+mj-cs"/>
              </a:rPr>
              <a:t>فرومون (</a:t>
            </a:r>
            <a:r>
              <a:rPr lang="en-US" sz="2400" dirty="0" smtClean="0">
                <a:solidFill>
                  <a:srgbClr val="00B050"/>
                </a:solidFill>
                <a:latin typeface="Times New Roman" pitchFamily="18" charset="0"/>
                <a:cs typeface="Times New Roman" pitchFamily="18" charset="0"/>
              </a:rPr>
              <a:t>pheromone</a:t>
            </a:r>
            <a:r>
              <a:rPr lang="fa-IR" sz="2400" dirty="0" smtClean="0">
                <a:solidFill>
                  <a:srgbClr val="00B050"/>
                </a:solidFill>
                <a:latin typeface="B Nazanin"/>
                <a:cs typeface="+mj-cs"/>
              </a:rPr>
              <a:t>) </a:t>
            </a:r>
            <a:r>
              <a:rPr lang="fa-IR" sz="2400" dirty="0" smtClean="0">
                <a:latin typeface="B Nazanin"/>
                <a:cs typeface="+mj-cs"/>
              </a:rPr>
              <a:t>به جای می گذارند. این ماده خیلی زود تبخیر می شود اما در کوتاه مدت به عنوان رد مورچه روی زمین باقی می ماند.</a:t>
            </a:r>
          </a:p>
          <a:p>
            <a:pPr algn="just" rtl="1" eaLnBrk="1" hangingPunct="1">
              <a:lnSpc>
                <a:spcPct val="150000"/>
              </a:lnSpc>
              <a:buFont typeface="Wingdings" charset="2"/>
              <a:buChar char="v"/>
              <a:defRPr/>
            </a:pPr>
            <a:r>
              <a:rPr lang="fa-IR" sz="2400" dirty="0" smtClean="0">
                <a:latin typeface="Century Schoolbook" pitchFamily="18" charset="0"/>
                <a:cs typeface="+mj-cs"/>
              </a:rPr>
              <a:t>مورچه ها در هنگام انتخاب بین دو مسیر به </a:t>
            </a:r>
            <a:r>
              <a:rPr lang="fa-IR" sz="2400" dirty="0" smtClean="0">
                <a:solidFill>
                  <a:srgbClr val="00B050"/>
                </a:solidFill>
                <a:latin typeface="Century Schoolbook" pitchFamily="18" charset="0"/>
                <a:cs typeface="+mj-cs"/>
              </a:rPr>
              <a:t>صورت احتمالاتی </a:t>
            </a:r>
            <a:r>
              <a:rPr lang="fa-IR" sz="2400" dirty="0" smtClean="0">
                <a:latin typeface="Century Schoolbook" pitchFamily="18" charset="0"/>
                <a:cs typeface="+mj-cs"/>
              </a:rPr>
              <a:t>مسیری که فرومون بیشتری داشته باشد را انتخاب می کنند.</a:t>
            </a:r>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2" y="4346576"/>
            <a:ext cx="3787775" cy="220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5"/>
          </p:nvPr>
        </p:nvSpPr>
        <p:spPr/>
        <p:txBody>
          <a:bodyPr/>
          <a:lstStyle/>
          <a:p>
            <a:fld id="{B6F15528-21DE-4FAA-801E-634DDDAF4B2B}" type="slidenum">
              <a:rPr lang="en-US" smtClean="0"/>
              <a:pPr/>
              <a:t>4</a:t>
            </a:fld>
            <a:endParaRPr lang="en-US"/>
          </a:p>
        </p:txBody>
      </p:sp>
      <p:sp>
        <p:nvSpPr>
          <p:cNvPr id="8" name="Rectangle 7"/>
          <p:cNvSpPr/>
          <p:nvPr/>
        </p:nvSpPr>
        <p:spPr>
          <a:xfrm>
            <a:off x="0" y="0"/>
            <a:ext cx="2130941"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ACO</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21254801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6400" y="1143000"/>
            <a:ext cx="7010400" cy="76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5" name="TextBox 4"/>
          <p:cNvSpPr txBox="1"/>
          <p:nvPr/>
        </p:nvSpPr>
        <p:spPr>
          <a:xfrm>
            <a:off x="1066800" y="531813"/>
            <a:ext cx="7620000" cy="923330"/>
          </a:xfrm>
          <a:prstGeom prst="rect">
            <a:avLst/>
          </a:prstGeom>
          <a:noFill/>
        </p:spPr>
        <p:txBody>
          <a:bodyPr wrap="square">
            <a:spAutoFit/>
          </a:bodyPr>
          <a:lstStyle/>
          <a:p>
            <a:pPr algn="r" rtl="1">
              <a:lnSpc>
                <a:spcPct val="150000"/>
              </a:lnSpc>
              <a:defRPr/>
            </a:pPr>
            <a:r>
              <a:rPr lang="fa-IR" sz="2400" b="1" dirty="0" smtClean="0">
                <a:latin typeface="+mn-lt"/>
                <a:cs typeface="+mj-cs"/>
              </a:rPr>
              <a:t>رفتار </a:t>
            </a:r>
            <a:r>
              <a:rPr lang="fa-IR" sz="2400" b="1" dirty="0">
                <a:latin typeface="+mn-lt"/>
                <a:cs typeface="+mj-cs"/>
              </a:rPr>
              <a:t>طبیعی مورچه ها </a:t>
            </a:r>
            <a:r>
              <a:rPr lang="fa-IR" sz="2400" b="1" dirty="0" smtClean="0">
                <a:latin typeface="+mn-lt"/>
                <a:cs typeface="+mj-cs"/>
              </a:rPr>
              <a:t>			          (</a:t>
            </a:r>
            <a:r>
              <a:rPr lang="fa-IR" sz="2400" b="1" dirty="0">
                <a:latin typeface="+mn-lt"/>
                <a:cs typeface="+mj-cs"/>
              </a:rPr>
              <a:t>یک مثال ساده)</a:t>
            </a:r>
            <a:endParaRPr lang="en-US" sz="2400" b="1" dirty="0">
              <a:latin typeface="+mn-lt"/>
              <a:cs typeface="+mj-cs"/>
            </a:endParaRPr>
          </a:p>
          <a:p>
            <a:pPr fontAlgn="auto">
              <a:spcBef>
                <a:spcPts val="0"/>
              </a:spcBef>
              <a:spcAft>
                <a:spcPts val="0"/>
              </a:spcAft>
              <a:defRPr/>
            </a:pPr>
            <a:endParaRPr lang="en-US" dirty="0">
              <a:latin typeface="+mn-lt"/>
              <a:cs typeface="+mn-cs"/>
            </a:endParaRPr>
          </a:p>
        </p:txBody>
      </p:sp>
      <p:sp>
        <p:nvSpPr>
          <p:cNvPr id="6" name="TextBox 6"/>
          <p:cNvSpPr txBox="1">
            <a:spLocks noChangeArrowheads="1"/>
          </p:cNvSpPr>
          <p:nvPr/>
        </p:nvSpPr>
        <p:spPr bwMode="auto">
          <a:xfrm>
            <a:off x="914400" y="1371601"/>
            <a:ext cx="7772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rtl="1" eaLnBrk="1" hangingPunct="1">
              <a:lnSpc>
                <a:spcPct val="150000"/>
              </a:lnSpc>
              <a:buFont typeface="Wingdings" charset="2"/>
              <a:buChar char="v"/>
              <a:defRPr/>
            </a:pPr>
            <a:r>
              <a:rPr lang="en-US" sz="2400" dirty="0" smtClean="0">
                <a:latin typeface="Century Schoolbook" pitchFamily="18" charset="0"/>
                <a:cs typeface="+mj-cs"/>
              </a:rPr>
              <a:t>AB</a:t>
            </a:r>
            <a:r>
              <a:rPr lang="fa-IR" sz="2400" dirty="0" smtClean="0">
                <a:latin typeface="Century Schoolbook" pitchFamily="18" charset="0"/>
                <a:cs typeface="+mj-cs"/>
              </a:rPr>
              <a:t> مسیر حرکت مورچه ها بدون مانع</a:t>
            </a:r>
          </a:p>
        </p:txBody>
      </p:sp>
      <p:grpSp>
        <p:nvGrpSpPr>
          <p:cNvPr id="7" name="Group 4"/>
          <p:cNvGrpSpPr>
            <a:grpSpLocks/>
          </p:cNvGrpSpPr>
          <p:nvPr/>
        </p:nvGrpSpPr>
        <p:grpSpPr bwMode="auto">
          <a:xfrm>
            <a:off x="1828800" y="4232276"/>
            <a:ext cx="5715000" cy="1254125"/>
            <a:chOff x="1524000" y="3545669"/>
            <a:chExt cx="5715000" cy="1254289"/>
          </a:xfrm>
        </p:grpSpPr>
        <p:sp>
          <p:nvSpPr>
            <p:cNvPr id="8" name="Text Box 338"/>
            <p:cNvSpPr txBox="1">
              <a:spLocks noChangeArrowheads="1"/>
            </p:cNvSpPr>
            <p:nvPr/>
          </p:nvSpPr>
          <p:spPr bwMode="auto">
            <a:xfrm>
              <a:off x="1524000" y="3962400"/>
              <a:ext cx="858556" cy="837558"/>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endParaRPr lang="en-US" sz="1000" dirty="0"/>
            </a:p>
            <a:p>
              <a:pPr algn="ctr"/>
              <a:r>
                <a:rPr lang="fa-IR" sz="3200" b="1" dirty="0"/>
                <a:t>لانه</a:t>
              </a:r>
              <a:endParaRPr lang="en-US" sz="3200" b="1" dirty="0"/>
            </a:p>
          </p:txBody>
        </p:sp>
        <p:sp>
          <p:nvSpPr>
            <p:cNvPr id="9" name="Text Box 339"/>
            <p:cNvSpPr txBox="1">
              <a:spLocks noChangeArrowheads="1"/>
            </p:cNvSpPr>
            <p:nvPr/>
          </p:nvSpPr>
          <p:spPr bwMode="auto">
            <a:xfrm>
              <a:off x="6380444" y="3962400"/>
              <a:ext cx="858556" cy="837558"/>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endParaRPr lang="en-US" sz="1000"/>
            </a:p>
            <a:p>
              <a:pPr algn="ctr"/>
              <a:r>
                <a:rPr lang="fa-IR" sz="3200" b="1"/>
                <a:t>غذا</a:t>
              </a:r>
              <a:endParaRPr lang="en-US" sz="3200" b="1"/>
            </a:p>
          </p:txBody>
        </p:sp>
        <p:grpSp>
          <p:nvGrpSpPr>
            <p:cNvPr id="10" name="Group 349"/>
            <p:cNvGrpSpPr>
              <a:grpSpLocks/>
            </p:cNvGrpSpPr>
            <p:nvPr/>
          </p:nvGrpSpPr>
          <p:grpSpPr bwMode="auto">
            <a:xfrm>
              <a:off x="2441797" y="4241304"/>
              <a:ext cx="286758" cy="279749"/>
              <a:chOff x="4140" y="3420"/>
              <a:chExt cx="3600" cy="2160"/>
            </a:xfrm>
          </p:grpSpPr>
          <p:sp>
            <p:nvSpPr>
              <p:cNvPr id="83" name="Oval 350"/>
              <p:cNvSpPr>
                <a:spLocks noChangeArrowheads="1"/>
              </p:cNvSpPr>
              <p:nvPr/>
            </p:nvSpPr>
            <p:spPr bwMode="auto">
              <a:xfrm>
                <a:off x="4140" y="4140"/>
                <a:ext cx="2929" cy="720"/>
              </a:xfrm>
              <a:prstGeom prst="ellipse">
                <a:avLst/>
              </a:prstGeom>
              <a:solidFill>
                <a:srgbClr val="000000"/>
              </a:solidFill>
              <a:ln w="9525">
                <a:solidFill>
                  <a:srgbClr val="000000"/>
                </a:solidFill>
                <a:round/>
                <a:headEnd/>
                <a:tailEnd/>
              </a:ln>
            </p:spPr>
            <p:txBody>
              <a:bodyPr/>
              <a:lstStyle/>
              <a:p>
                <a:endParaRPr lang="en-US"/>
              </a:p>
            </p:txBody>
          </p:sp>
          <p:sp>
            <p:nvSpPr>
              <p:cNvPr id="84" name="Oval 351"/>
              <p:cNvSpPr>
                <a:spLocks noChangeArrowheads="1"/>
              </p:cNvSpPr>
              <p:nvPr/>
            </p:nvSpPr>
            <p:spPr bwMode="auto">
              <a:xfrm>
                <a:off x="7008" y="4240"/>
                <a:ext cx="732" cy="480"/>
              </a:xfrm>
              <a:prstGeom prst="ellipse">
                <a:avLst/>
              </a:prstGeom>
              <a:solidFill>
                <a:srgbClr val="000000"/>
              </a:solidFill>
              <a:ln w="9525">
                <a:solidFill>
                  <a:srgbClr val="000000"/>
                </a:solidFill>
                <a:round/>
                <a:headEnd/>
                <a:tailEnd/>
              </a:ln>
            </p:spPr>
            <p:txBody>
              <a:bodyPr/>
              <a:lstStyle/>
              <a:p>
                <a:endParaRPr lang="en-US"/>
              </a:p>
            </p:txBody>
          </p:sp>
          <p:sp>
            <p:nvSpPr>
              <p:cNvPr id="85" name="Line 352"/>
              <p:cNvSpPr>
                <a:spLocks noChangeShapeType="1"/>
              </p:cNvSpPr>
              <p:nvPr/>
            </p:nvSpPr>
            <p:spPr bwMode="auto">
              <a:xfrm>
                <a:off x="4181" y="4000"/>
                <a:ext cx="488"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 name="Line 353"/>
              <p:cNvSpPr>
                <a:spLocks noChangeShapeType="1"/>
              </p:cNvSpPr>
              <p:nvPr/>
            </p:nvSpPr>
            <p:spPr bwMode="auto">
              <a:xfrm>
                <a:off x="5482" y="3420"/>
                <a:ext cx="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 name="Line 354"/>
              <p:cNvSpPr>
                <a:spLocks noChangeShapeType="1"/>
              </p:cNvSpPr>
              <p:nvPr/>
            </p:nvSpPr>
            <p:spPr bwMode="auto">
              <a:xfrm flipH="1">
                <a:off x="6337" y="3720"/>
                <a:ext cx="244" cy="4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 name="Line 355"/>
              <p:cNvSpPr>
                <a:spLocks noChangeShapeType="1"/>
              </p:cNvSpPr>
              <p:nvPr/>
            </p:nvSpPr>
            <p:spPr bwMode="auto">
              <a:xfrm flipH="1">
                <a:off x="4181" y="4740"/>
                <a:ext cx="488"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 name="Line 356"/>
              <p:cNvSpPr>
                <a:spLocks noChangeShapeType="1"/>
              </p:cNvSpPr>
              <p:nvPr/>
            </p:nvSpPr>
            <p:spPr bwMode="auto">
              <a:xfrm>
                <a:off x="5482" y="4860"/>
                <a:ext cx="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 name="Line 357"/>
              <p:cNvSpPr>
                <a:spLocks noChangeShapeType="1"/>
              </p:cNvSpPr>
              <p:nvPr/>
            </p:nvSpPr>
            <p:spPr bwMode="auto">
              <a:xfrm>
                <a:off x="6337" y="4820"/>
                <a:ext cx="244" cy="4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1" name="Group 385"/>
            <p:cNvGrpSpPr>
              <a:grpSpLocks/>
            </p:cNvGrpSpPr>
            <p:nvPr/>
          </p:nvGrpSpPr>
          <p:grpSpPr bwMode="auto">
            <a:xfrm rot="10800000">
              <a:off x="6022425" y="4217640"/>
              <a:ext cx="285899" cy="278904"/>
              <a:chOff x="4140" y="3420"/>
              <a:chExt cx="3600" cy="2160"/>
            </a:xfrm>
          </p:grpSpPr>
          <p:sp>
            <p:nvSpPr>
              <p:cNvPr id="75" name="Oval 386"/>
              <p:cNvSpPr>
                <a:spLocks noChangeArrowheads="1"/>
              </p:cNvSpPr>
              <p:nvPr/>
            </p:nvSpPr>
            <p:spPr bwMode="auto">
              <a:xfrm>
                <a:off x="4140" y="4140"/>
                <a:ext cx="2929" cy="720"/>
              </a:xfrm>
              <a:prstGeom prst="ellipse">
                <a:avLst/>
              </a:prstGeom>
              <a:solidFill>
                <a:srgbClr val="000000"/>
              </a:solidFill>
              <a:ln w="9525">
                <a:solidFill>
                  <a:srgbClr val="000000"/>
                </a:solidFill>
                <a:round/>
                <a:headEnd/>
                <a:tailEnd/>
              </a:ln>
            </p:spPr>
            <p:txBody>
              <a:bodyPr/>
              <a:lstStyle/>
              <a:p>
                <a:endParaRPr lang="en-US"/>
              </a:p>
            </p:txBody>
          </p:sp>
          <p:sp>
            <p:nvSpPr>
              <p:cNvPr id="76" name="Oval 387"/>
              <p:cNvSpPr>
                <a:spLocks noChangeArrowheads="1"/>
              </p:cNvSpPr>
              <p:nvPr/>
            </p:nvSpPr>
            <p:spPr bwMode="auto">
              <a:xfrm>
                <a:off x="7008" y="4240"/>
                <a:ext cx="732" cy="480"/>
              </a:xfrm>
              <a:prstGeom prst="ellipse">
                <a:avLst/>
              </a:prstGeom>
              <a:solidFill>
                <a:srgbClr val="000000"/>
              </a:solidFill>
              <a:ln w="9525">
                <a:solidFill>
                  <a:srgbClr val="000000"/>
                </a:solidFill>
                <a:round/>
                <a:headEnd/>
                <a:tailEnd/>
              </a:ln>
            </p:spPr>
            <p:txBody>
              <a:bodyPr/>
              <a:lstStyle/>
              <a:p>
                <a:endParaRPr lang="en-US"/>
              </a:p>
            </p:txBody>
          </p:sp>
          <p:sp>
            <p:nvSpPr>
              <p:cNvPr id="77" name="Line 388"/>
              <p:cNvSpPr>
                <a:spLocks noChangeShapeType="1"/>
              </p:cNvSpPr>
              <p:nvPr/>
            </p:nvSpPr>
            <p:spPr bwMode="auto">
              <a:xfrm>
                <a:off x="4181" y="4000"/>
                <a:ext cx="488"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 name="Line 389"/>
              <p:cNvSpPr>
                <a:spLocks noChangeShapeType="1"/>
              </p:cNvSpPr>
              <p:nvPr/>
            </p:nvSpPr>
            <p:spPr bwMode="auto">
              <a:xfrm>
                <a:off x="5482" y="3420"/>
                <a:ext cx="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 name="Line 390"/>
              <p:cNvSpPr>
                <a:spLocks noChangeShapeType="1"/>
              </p:cNvSpPr>
              <p:nvPr/>
            </p:nvSpPr>
            <p:spPr bwMode="auto">
              <a:xfrm flipH="1">
                <a:off x="6337" y="3720"/>
                <a:ext cx="244" cy="4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 name="Line 391"/>
              <p:cNvSpPr>
                <a:spLocks noChangeShapeType="1"/>
              </p:cNvSpPr>
              <p:nvPr/>
            </p:nvSpPr>
            <p:spPr bwMode="auto">
              <a:xfrm flipH="1">
                <a:off x="4181" y="4740"/>
                <a:ext cx="488"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Line 392"/>
              <p:cNvSpPr>
                <a:spLocks noChangeShapeType="1"/>
              </p:cNvSpPr>
              <p:nvPr/>
            </p:nvSpPr>
            <p:spPr bwMode="auto">
              <a:xfrm>
                <a:off x="5482" y="4860"/>
                <a:ext cx="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 name="Line 393"/>
              <p:cNvSpPr>
                <a:spLocks noChangeShapeType="1"/>
              </p:cNvSpPr>
              <p:nvPr/>
            </p:nvSpPr>
            <p:spPr bwMode="auto">
              <a:xfrm>
                <a:off x="6337" y="4820"/>
                <a:ext cx="244" cy="4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 name="Line 403"/>
            <p:cNvSpPr>
              <a:spLocks noChangeShapeType="1"/>
            </p:cNvSpPr>
            <p:nvPr/>
          </p:nvSpPr>
          <p:spPr bwMode="auto">
            <a:xfrm>
              <a:off x="2792088" y="4287788"/>
              <a:ext cx="285899" cy="0"/>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404"/>
            <p:cNvSpPr>
              <a:spLocks noChangeShapeType="1"/>
            </p:cNvSpPr>
            <p:nvPr/>
          </p:nvSpPr>
          <p:spPr bwMode="auto">
            <a:xfrm>
              <a:off x="2792088" y="4334272"/>
              <a:ext cx="285899" cy="0"/>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405"/>
            <p:cNvSpPr>
              <a:spLocks noChangeShapeType="1"/>
            </p:cNvSpPr>
            <p:nvPr/>
          </p:nvSpPr>
          <p:spPr bwMode="auto">
            <a:xfrm>
              <a:off x="2807542" y="4380756"/>
              <a:ext cx="285899" cy="0"/>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406"/>
            <p:cNvSpPr>
              <a:spLocks noChangeShapeType="1"/>
            </p:cNvSpPr>
            <p:nvPr/>
          </p:nvSpPr>
          <p:spPr bwMode="auto">
            <a:xfrm>
              <a:off x="2792088" y="4458511"/>
              <a:ext cx="285899" cy="0"/>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407"/>
            <p:cNvSpPr>
              <a:spLocks noChangeShapeType="1"/>
            </p:cNvSpPr>
            <p:nvPr/>
          </p:nvSpPr>
          <p:spPr bwMode="auto">
            <a:xfrm>
              <a:off x="2815269" y="4419634"/>
              <a:ext cx="286758" cy="0"/>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408"/>
            <p:cNvSpPr>
              <a:spLocks noChangeShapeType="1"/>
            </p:cNvSpPr>
            <p:nvPr/>
          </p:nvSpPr>
          <p:spPr bwMode="auto">
            <a:xfrm>
              <a:off x="5689306" y="4287788"/>
              <a:ext cx="285899" cy="0"/>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409"/>
            <p:cNvSpPr>
              <a:spLocks noChangeShapeType="1"/>
            </p:cNvSpPr>
            <p:nvPr/>
          </p:nvSpPr>
          <p:spPr bwMode="auto">
            <a:xfrm>
              <a:off x="5689306" y="4334272"/>
              <a:ext cx="285899" cy="0"/>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410"/>
            <p:cNvSpPr>
              <a:spLocks noChangeShapeType="1"/>
            </p:cNvSpPr>
            <p:nvPr/>
          </p:nvSpPr>
          <p:spPr bwMode="auto">
            <a:xfrm>
              <a:off x="5704760" y="4380756"/>
              <a:ext cx="286758" cy="0"/>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411"/>
            <p:cNvSpPr>
              <a:spLocks noChangeShapeType="1"/>
            </p:cNvSpPr>
            <p:nvPr/>
          </p:nvSpPr>
          <p:spPr bwMode="auto">
            <a:xfrm>
              <a:off x="5689306" y="4458511"/>
              <a:ext cx="285899" cy="0"/>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412"/>
            <p:cNvSpPr>
              <a:spLocks noChangeShapeType="1"/>
            </p:cNvSpPr>
            <p:nvPr/>
          </p:nvSpPr>
          <p:spPr bwMode="auto">
            <a:xfrm>
              <a:off x="5713345" y="4419634"/>
              <a:ext cx="285899" cy="0"/>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2" name="Group 349"/>
            <p:cNvGrpSpPr>
              <a:grpSpLocks/>
            </p:cNvGrpSpPr>
            <p:nvPr/>
          </p:nvGrpSpPr>
          <p:grpSpPr bwMode="auto">
            <a:xfrm>
              <a:off x="3149770" y="4248135"/>
              <a:ext cx="286758" cy="279749"/>
              <a:chOff x="4140" y="3420"/>
              <a:chExt cx="3600" cy="2160"/>
            </a:xfrm>
          </p:grpSpPr>
          <p:sp>
            <p:nvSpPr>
              <p:cNvPr id="67" name="Oval 350"/>
              <p:cNvSpPr>
                <a:spLocks noChangeArrowheads="1"/>
              </p:cNvSpPr>
              <p:nvPr/>
            </p:nvSpPr>
            <p:spPr bwMode="auto">
              <a:xfrm>
                <a:off x="4140" y="4140"/>
                <a:ext cx="2929" cy="720"/>
              </a:xfrm>
              <a:prstGeom prst="ellipse">
                <a:avLst/>
              </a:prstGeom>
              <a:solidFill>
                <a:srgbClr val="000000"/>
              </a:solidFill>
              <a:ln w="9525">
                <a:solidFill>
                  <a:srgbClr val="000000"/>
                </a:solidFill>
                <a:round/>
                <a:headEnd/>
                <a:tailEnd/>
              </a:ln>
            </p:spPr>
            <p:txBody>
              <a:bodyPr/>
              <a:lstStyle/>
              <a:p>
                <a:endParaRPr lang="en-US"/>
              </a:p>
            </p:txBody>
          </p:sp>
          <p:sp>
            <p:nvSpPr>
              <p:cNvPr id="68" name="Oval 351"/>
              <p:cNvSpPr>
                <a:spLocks noChangeArrowheads="1"/>
              </p:cNvSpPr>
              <p:nvPr/>
            </p:nvSpPr>
            <p:spPr bwMode="auto">
              <a:xfrm>
                <a:off x="7008" y="4240"/>
                <a:ext cx="732" cy="480"/>
              </a:xfrm>
              <a:prstGeom prst="ellipse">
                <a:avLst/>
              </a:prstGeom>
              <a:solidFill>
                <a:srgbClr val="000000"/>
              </a:solidFill>
              <a:ln w="9525">
                <a:solidFill>
                  <a:srgbClr val="000000"/>
                </a:solidFill>
                <a:round/>
                <a:headEnd/>
                <a:tailEnd/>
              </a:ln>
            </p:spPr>
            <p:txBody>
              <a:bodyPr/>
              <a:lstStyle/>
              <a:p>
                <a:endParaRPr lang="en-US"/>
              </a:p>
            </p:txBody>
          </p:sp>
          <p:sp>
            <p:nvSpPr>
              <p:cNvPr id="69" name="Line 352"/>
              <p:cNvSpPr>
                <a:spLocks noChangeShapeType="1"/>
              </p:cNvSpPr>
              <p:nvPr/>
            </p:nvSpPr>
            <p:spPr bwMode="auto">
              <a:xfrm>
                <a:off x="4181" y="4000"/>
                <a:ext cx="488"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 name="Line 353"/>
              <p:cNvSpPr>
                <a:spLocks noChangeShapeType="1"/>
              </p:cNvSpPr>
              <p:nvPr/>
            </p:nvSpPr>
            <p:spPr bwMode="auto">
              <a:xfrm>
                <a:off x="5482" y="3420"/>
                <a:ext cx="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 name="Line 354"/>
              <p:cNvSpPr>
                <a:spLocks noChangeShapeType="1"/>
              </p:cNvSpPr>
              <p:nvPr/>
            </p:nvSpPr>
            <p:spPr bwMode="auto">
              <a:xfrm flipH="1">
                <a:off x="6337" y="3720"/>
                <a:ext cx="244" cy="4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 name="Line 355"/>
              <p:cNvSpPr>
                <a:spLocks noChangeShapeType="1"/>
              </p:cNvSpPr>
              <p:nvPr/>
            </p:nvSpPr>
            <p:spPr bwMode="auto">
              <a:xfrm flipH="1">
                <a:off x="4181" y="4740"/>
                <a:ext cx="488"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 name="Line 356"/>
              <p:cNvSpPr>
                <a:spLocks noChangeShapeType="1"/>
              </p:cNvSpPr>
              <p:nvPr/>
            </p:nvSpPr>
            <p:spPr bwMode="auto">
              <a:xfrm>
                <a:off x="5482" y="4860"/>
                <a:ext cx="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 name="Line 357"/>
              <p:cNvSpPr>
                <a:spLocks noChangeShapeType="1"/>
              </p:cNvSpPr>
              <p:nvPr/>
            </p:nvSpPr>
            <p:spPr bwMode="auto">
              <a:xfrm>
                <a:off x="6337" y="4820"/>
                <a:ext cx="244" cy="4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 name="Line 403"/>
            <p:cNvSpPr>
              <a:spLocks noChangeShapeType="1"/>
            </p:cNvSpPr>
            <p:nvPr/>
          </p:nvSpPr>
          <p:spPr bwMode="auto">
            <a:xfrm>
              <a:off x="3500061" y="4294619"/>
              <a:ext cx="285899" cy="0"/>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404"/>
            <p:cNvSpPr>
              <a:spLocks noChangeShapeType="1"/>
            </p:cNvSpPr>
            <p:nvPr/>
          </p:nvSpPr>
          <p:spPr bwMode="auto">
            <a:xfrm>
              <a:off x="3500061" y="4341103"/>
              <a:ext cx="285899" cy="0"/>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405"/>
            <p:cNvSpPr>
              <a:spLocks noChangeShapeType="1"/>
            </p:cNvSpPr>
            <p:nvPr/>
          </p:nvSpPr>
          <p:spPr bwMode="auto">
            <a:xfrm>
              <a:off x="3515515" y="4387587"/>
              <a:ext cx="285899" cy="0"/>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406"/>
            <p:cNvSpPr>
              <a:spLocks noChangeShapeType="1"/>
            </p:cNvSpPr>
            <p:nvPr/>
          </p:nvSpPr>
          <p:spPr bwMode="auto">
            <a:xfrm>
              <a:off x="3500061" y="4465342"/>
              <a:ext cx="285899" cy="0"/>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407"/>
            <p:cNvSpPr>
              <a:spLocks noChangeShapeType="1"/>
            </p:cNvSpPr>
            <p:nvPr/>
          </p:nvSpPr>
          <p:spPr bwMode="auto">
            <a:xfrm>
              <a:off x="3523242" y="4426465"/>
              <a:ext cx="286758" cy="0"/>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8" name="Group 349"/>
            <p:cNvGrpSpPr>
              <a:grpSpLocks/>
            </p:cNvGrpSpPr>
            <p:nvPr/>
          </p:nvGrpSpPr>
          <p:grpSpPr bwMode="auto">
            <a:xfrm>
              <a:off x="3835570" y="4292251"/>
              <a:ext cx="286758" cy="279749"/>
              <a:chOff x="4140" y="3420"/>
              <a:chExt cx="3600" cy="2160"/>
            </a:xfrm>
          </p:grpSpPr>
          <p:sp>
            <p:nvSpPr>
              <p:cNvPr id="59" name="Oval 350"/>
              <p:cNvSpPr>
                <a:spLocks noChangeArrowheads="1"/>
              </p:cNvSpPr>
              <p:nvPr/>
            </p:nvSpPr>
            <p:spPr bwMode="auto">
              <a:xfrm>
                <a:off x="4140" y="4140"/>
                <a:ext cx="2929" cy="720"/>
              </a:xfrm>
              <a:prstGeom prst="ellipse">
                <a:avLst/>
              </a:prstGeom>
              <a:solidFill>
                <a:srgbClr val="000000"/>
              </a:solidFill>
              <a:ln w="9525">
                <a:solidFill>
                  <a:srgbClr val="000000"/>
                </a:solidFill>
                <a:round/>
                <a:headEnd/>
                <a:tailEnd/>
              </a:ln>
            </p:spPr>
            <p:txBody>
              <a:bodyPr/>
              <a:lstStyle/>
              <a:p>
                <a:endParaRPr lang="en-US"/>
              </a:p>
            </p:txBody>
          </p:sp>
          <p:sp>
            <p:nvSpPr>
              <p:cNvPr id="60" name="Oval 351"/>
              <p:cNvSpPr>
                <a:spLocks noChangeArrowheads="1"/>
              </p:cNvSpPr>
              <p:nvPr/>
            </p:nvSpPr>
            <p:spPr bwMode="auto">
              <a:xfrm>
                <a:off x="7008" y="4240"/>
                <a:ext cx="732" cy="480"/>
              </a:xfrm>
              <a:prstGeom prst="ellipse">
                <a:avLst/>
              </a:prstGeom>
              <a:solidFill>
                <a:srgbClr val="000000"/>
              </a:solidFill>
              <a:ln w="9525">
                <a:solidFill>
                  <a:srgbClr val="000000"/>
                </a:solidFill>
                <a:round/>
                <a:headEnd/>
                <a:tailEnd/>
              </a:ln>
            </p:spPr>
            <p:txBody>
              <a:bodyPr/>
              <a:lstStyle/>
              <a:p>
                <a:endParaRPr lang="en-US"/>
              </a:p>
            </p:txBody>
          </p:sp>
          <p:sp>
            <p:nvSpPr>
              <p:cNvPr id="61" name="Line 352"/>
              <p:cNvSpPr>
                <a:spLocks noChangeShapeType="1"/>
              </p:cNvSpPr>
              <p:nvPr/>
            </p:nvSpPr>
            <p:spPr bwMode="auto">
              <a:xfrm>
                <a:off x="4181" y="4000"/>
                <a:ext cx="488"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 name="Line 353"/>
              <p:cNvSpPr>
                <a:spLocks noChangeShapeType="1"/>
              </p:cNvSpPr>
              <p:nvPr/>
            </p:nvSpPr>
            <p:spPr bwMode="auto">
              <a:xfrm>
                <a:off x="5482" y="3420"/>
                <a:ext cx="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 name="Line 354"/>
              <p:cNvSpPr>
                <a:spLocks noChangeShapeType="1"/>
              </p:cNvSpPr>
              <p:nvPr/>
            </p:nvSpPr>
            <p:spPr bwMode="auto">
              <a:xfrm flipH="1">
                <a:off x="6337" y="3720"/>
                <a:ext cx="244" cy="4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 name="Line 355"/>
              <p:cNvSpPr>
                <a:spLocks noChangeShapeType="1"/>
              </p:cNvSpPr>
              <p:nvPr/>
            </p:nvSpPr>
            <p:spPr bwMode="auto">
              <a:xfrm flipH="1">
                <a:off x="4181" y="4740"/>
                <a:ext cx="488"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 name="Line 356"/>
              <p:cNvSpPr>
                <a:spLocks noChangeShapeType="1"/>
              </p:cNvSpPr>
              <p:nvPr/>
            </p:nvSpPr>
            <p:spPr bwMode="auto">
              <a:xfrm>
                <a:off x="5482" y="4860"/>
                <a:ext cx="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 name="Line 357"/>
              <p:cNvSpPr>
                <a:spLocks noChangeShapeType="1"/>
              </p:cNvSpPr>
              <p:nvPr/>
            </p:nvSpPr>
            <p:spPr bwMode="auto">
              <a:xfrm>
                <a:off x="6337" y="4820"/>
                <a:ext cx="244" cy="4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9" name="Line 403"/>
            <p:cNvSpPr>
              <a:spLocks noChangeShapeType="1"/>
            </p:cNvSpPr>
            <p:nvPr/>
          </p:nvSpPr>
          <p:spPr bwMode="auto">
            <a:xfrm>
              <a:off x="4185861" y="4338735"/>
              <a:ext cx="285899" cy="0"/>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404"/>
            <p:cNvSpPr>
              <a:spLocks noChangeShapeType="1"/>
            </p:cNvSpPr>
            <p:nvPr/>
          </p:nvSpPr>
          <p:spPr bwMode="auto">
            <a:xfrm>
              <a:off x="4185861" y="4385219"/>
              <a:ext cx="285899" cy="0"/>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405"/>
            <p:cNvSpPr>
              <a:spLocks noChangeShapeType="1"/>
            </p:cNvSpPr>
            <p:nvPr/>
          </p:nvSpPr>
          <p:spPr bwMode="auto">
            <a:xfrm>
              <a:off x="4201315" y="4431703"/>
              <a:ext cx="285899" cy="0"/>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406"/>
            <p:cNvSpPr>
              <a:spLocks noChangeShapeType="1"/>
            </p:cNvSpPr>
            <p:nvPr/>
          </p:nvSpPr>
          <p:spPr bwMode="auto">
            <a:xfrm>
              <a:off x="4185861" y="4509458"/>
              <a:ext cx="285899" cy="0"/>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407"/>
            <p:cNvSpPr>
              <a:spLocks noChangeShapeType="1"/>
            </p:cNvSpPr>
            <p:nvPr/>
          </p:nvSpPr>
          <p:spPr bwMode="auto">
            <a:xfrm>
              <a:off x="4209042" y="4470581"/>
              <a:ext cx="286758" cy="0"/>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4" name="Group 385"/>
            <p:cNvGrpSpPr>
              <a:grpSpLocks/>
            </p:cNvGrpSpPr>
            <p:nvPr/>
          </p:nvGrpSpPr>
          <p:grpSpPr bwMode="auto">
            <a:xfrm rot="10800000">
              <a:off x="5362319" y="4140696"/>
              <a:ext cx="285899" cy="278904"/>
              <a:chOff x="4140" y="3420"/>
              <a:chExt cx="3600" cy="2160"/>
            </a:xfrm>
          </p:grpSpPr>
          <p:sp>
            <p:nvSpPr>
              <p:cNvPr id="51" name="Oval 386"/>
              <p:cNvSpPr>
                <a:spLocks noChangeArrowheads="1"/>
              </p:cNvSpPr>
              <p:nvPr/>
            </p:nvSpPr>
            <p:spPr bwMode="auto">
              <a:xfrm>
                <a:off x="4140" y="4140"/>
                <a:ext cx="2929" cy="720"/>
              </a:xfrm>
              <a:prstGeom prst="ellipse">
                <a:avLst/>
              </a:prstGeom>
              <a:solidFill>
                <a:srgbClr val="000000"/>
              </a:solidFill>
              <a:ln w="9525">
                <a:solidFill>
                  <a:srgbClr val="000000"/>
                </a:solidFill>
                <a:round/>
                <a:headEnd/>
                <a:tailEnd/>
              </a:ln>
            </p:spPr>
            <p:txBody>
              <a:bodyPr/>
              <a:lstStyle/>
              <a:p>
                <a:endParaRPr lang="en-US"/>
              </a:p>
            </p:txBody>
          </p:sp>
          <p:sp>
            <p:nvSpPr>
              <p:cNvPr id="52" name="Oval 387"/>
              <p:cNvSpPr>
                <a:spLocks noChangeArrowheads="1"/>
              </p:cNvSpPr>
              <p:nvPr/>
            </p:nvSpPr>
            <p:spPr bwMode="auto">
              <a:xfrm>
                <a:off x="7008" y="4240"/>
                <a:ext cx="732" cy="480"/>
              </a:xfrm>
              <a:prstGeom prst="ellipse">
                <a:avLst/>
              </a:prstGeom>
              <a:solidFill>
                <a:srgbClr val="000000"/>
              </a:solidFill>
              <a:ln w="9525">
                <a:solidFill>
                  <a:srgbClr val="000000"/>
                </a:solidFill>
                <a:round/>
                <a:headEnd/>
                <a:tailEnd/>
              </a:ln>
            </p:spPr>
            <p:txBody>
              <a:bodyPr/>
              <a:lstStyle/>
              <a:p>
                <a:endParaRPr lang="en-US"/>
              </a:p>
            </p:txBody>
          </p:sp>
          <p:sp>
            <p:nvSpPr>
              <p:cNvPr id="53" name="Line 388"/>
              <p:cNvSpPr>
                <a:spLocks noChangeShapeType="1"/>
              </p:cNvSpPr>
              <p:nvPr/>
            </p:nvSpPr>
            <p:spPr bwMode="auto">
              <a:xfrm>
                <a:off x="4181" y="4000"/>
                <a:ext cx="488"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 name="Line 389"/>
              <p:cNvSpPr>
                <a:spLocks noChangeShapeType="1"/>
              </p:cNvSpPr>
              <p:nvPr/>
            </p:nvSpPr>
            <p:spPr bwMode="auto">
              <a:xfrm>
                <a:off x="5482" y="3420"/>
                <a:ext cx="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 name="Line 390"/>
              <p:cNvSpPr>
                <a:spLocks noChangeShapeType="1"/>
              </p:cNvSpPr>
              <p:nvPr/>
            </p:nvSpPr>
            <p:spPr bwMode="auto">
              <a:xfrm flipH="1">
                <a:off x="6337" y="3720"/>
                <a:ext cx="244" cy="4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391"/>
              <p:cNvSpPr>
                <a:spLocks noChangeShapeType="1"/>
              </p:cNvSpPr>
              <p:nvPr/>
            </p:nvSpPr>
            <p:spPr bwMode="auto">
              <a:xfrm flipH="1">
                <a:off x="4181" y="4740"/>
                <a:ext cx="488"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Line 392"/>
              <p:cNvSpPr>
                <a:spLocks noChangeShapeType="1"/>
              </p:cNvSpPr>
              <p:nvPr/>
            </p:nvSpPr>
            <p:spPr bwMode="auto">
              <a:xfrm>
                <a:off x="5482" y="4860"/>
                <a:ext cx="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 name="Line 393"/>
              <p:cNvSpPr>
                <a:spLocks noChangeShapeType="1"/>
              </p:cNvSpPr>
              <p:nvPr/>
            </p:nvSpPr>
            <p:spPr bwMode="auto">
              <a:xfrm>
                <a:off x="6337" y="4820"/>
                <a:ext cx="244" cy="4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5" name="Line 408"/>
            <p:cNvSpPr>
              <a:spLocks noChangeShapeType="1"/>
            </p:cNvSpPr>
            <p:nvPr/>
          </p:nvSpPr>
          <p:spPr bwMode="auto">
            <a:xfrm>
              <a:off x="5029200" y="4210844"/>
              <a:ext cx="285899" cy="0"/>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409"/>
            <p:cNvSpPr>
              <a:spLocks noChangeShapeType="1"/>
            </p:cNvSpPr>
            <p:nvPr/>
          </p:nvSpPr>
          <p:spPr bwMode="auto">
            <a:xfrm>
              <a:off x="5029200" y="4257328"/>
              <a:ext cx="285899" cy="0"/>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410"/>
            <p:cNvSpPr>
              <a:spLocks noChangeShapeType="1"/>
            </p:cNvSpPr>
            <p:nvPr/>
          </p:nvSpPr>
          <p:spPr bwMode="auto">
            <a:xfrm>
              <a:off x="5044654" y="4303812"/>
              <a:ext cx="286758" cy="0"/>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411"/>
            <p:cNvSpPr>
              <a:spLocks noChangeShapeType="1"/>
            </p:cNvSpPr>
            <p:nvPr/>
          </p:nvSpPr>
          <p:spPr bwMode="auto">
            <a:xfrm>
              <a:off x="5029200" y="4381567"/>
              <a:ext cx="285899" cy="0"/>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412"/>
            <p:cNvSpPr>
              <a:spLocks noChangeShapeType="1"/>
            </p:cNvSpPr>
            <p:nvPr/>
          </p:nvSpPr>
          <p:spPr bwMode="auto">
            <a:xfrm>
              <a:off x="5053239" y="4342690"/>
              <a:ext cx="285899" cy="0"/>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0" name="Group 385"/>
            <p:cNvGrpSpPr>
              <a:grpSpLocks/>
            </p:cNvGrpSpPr>
            <p:nvPr/>
          </p:nvGrpSpPr>
          <p:grpSpPr bwMode="auto">
            <a:xfrm rot="10800000">
              <a:off x="4590901" y="4216896"/>
              <a:ext cx="285899" cy="278904"/>
              <a:chOff x="4140" y="3420"/>
              <a:chExt cx="3600" cy="2160"/>
            </a:xfrm>
          </p:grpSpPr>
          <p:sp>
            <p:nvSpPr>
              <p:cNvPr id="43" name="Oval 386"/>
              <p:cNvSpPr>
                <a:spLocks noChangeArrowheads="1"/>
              </p:cNvSpPr>
              <p:nvPr/>
            </p:nvSpPr>
            <p:spPr bwMode="auto">
              <a:xfrm>
                <a:off x="4140" y="4140"/>
                <a:ext cx="2929" cy="720"/>
              </a:xfrm>
              <a:prstGeom prst="ellipse">
                <a:avLst/>
              </a:prstGeom>
              <a:solidFill>
                <a:srgbClr val="000000"/>
              </a:solidFill>
              <a:ln w="9525">
                <a:solidFill>
                  <a:srgbClr val="000000"/>
                </a:solidFill>
                <a:round/>
                <a:headEnd/>
                <a:tailEnd/>
              </a:ln>
            </p:spPr>
            <p:txBody>
              <a:bodyPr/>
              <a:lstStyle/>
              <a:p>
                <a:endParaRPr lang="en-US"/>
              </a:p>
            </p:txBody>
          </p:sp>
          <p:sp>
            <p:nvSpPr>
              <p:cNvPr id="44" name="Oval 387"/>
              <p:cNvSpPr>
                <a:spLocks noChangeArrowheads="1"/>
              </p:cNvSpPr>
              <p:nvPr/>
            </p:nvSpPr>
            <p:spPr bwMode="auto">
              <a:xfrm>
                <a:off x="7008" y="4240"/>
                <a:ext cx="732" cy="480"/>
              </a:xfrm>
              <a:prstGeom prst="ellipse">
                <a:avLst/>
              </a:prstGeom>
              <a:solidFill>
                <a:srgbClr val="000000"/>
              </a:solidFill>
              <a:ln w="9525">
                <a:solidFill>
                  <a:srgbClr val="000000"/>
                </a:solidFill>
                <a:round/>
                <a:headEnd/>
                <a:tailEnd/>
              </a:ln>
            </p:spPr>
            <p:txBody>
              <a:bodyPr/>
              <a:lstStyle/>
              <a:p>
                <a:endParaRPr lang="en-US"/>
              </a:p>
            </p:txBody>
          </p:sp>
          <p:sp>
            <p:nvSpPr>
              <p:cNvPr id="45" name="Line 388"/>
              <p:cNvSpPr>
                <a:spLocks noChangeShapeType="1"/>
              </p:cNvSpPr>
              <p:nvPr/>
            </p:nvSpPr>
            <p:spPr bwMode="auto">
              <a:xfrm>
                <a:off x="4181" y="4000"/>
                <a:ext cx="488"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389"/>
              <p:cNvSpPr>
                <a:spLocks noChangeShapeType="1"/>
              </p:cNvSpPr>
              <p:nvPr/>
            </p:nvSpPr>
            <p:spPr bwMode="auto">
              <a:xfrm>
                <a:off x="5482" y="3420"/>
                <a:ext cx="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Line 390"/>
              <p:cNvSpPr>
                <a:spLocks noChangeShapeType="1"/>
              </p:cNvSpPr>
              <p:nvPr/>
            </p:nvSpPr>
            <p:spPr bwMode="auto">
              <a:xfrm flipH="1">
                <a:off x="6337" y="3720"/>
                <a:ext cx="244" cy="4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391"/>
              <p:cNvSpPr>
                <a:spLocks noChangeShapeType="1"/>
              </p:cNvSpPr>
              <p:nvPr/>
            </p:nvSpPr>
            <p:spPr bwMode="auto">
              <a:xfrm flipH="1">
                <a:off x="4181" y="4740"/>
                <a:ext cx="488"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392"/>
              <p:cNvSpPr>
                <a:spLocks noChangeShapeType="1"/>
              </p:cNvSpPr>
              <p:nvPr/>
            </p:nvSpPr>
            <p:spPr bwMode="auto">
              <a:xfrm>
                <a:off x="5482" y="4860"/>
                <a:ext cx="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Line 393"/>
              <p:cNvSpPr>
                <a:spLocks noChangeShapeType="1"/>
              </p:cNvSpPr>
              <p:nvPr/>
            </p:nvSpPr>
            <p:spPr bwMode="auto">
              <a:xfrm>
                <a:off x="6337" y="4820"/>
                <a:ext cx="244" cy="4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1" name="TextBox 2"/>
            <p:cNvSpPr txBox="1">
              <a:spLocks noChangeArrowheads="1"/>
            </p:cNvSpPr>
            <p:nvPr/>
          </p:nvSpPr>
          <p:spPr bwMode="auto">
            <a:xfrm>
              <a:off x="1758725" y="3545669"/>
              <a:ext cx="389107" cy="369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A</a:t>
              </a:r>
            </a:p>
          </p:txBody>
        </p:sp>
        <p:sp>
          <p:nvSpPr>
            <p:cNvPr id="42" name="TextBox 146"/>
            <p:cNvSpPr txBox="1">
              <a:spLocks noChangeArrowheads="1"/>
            </p:cNvSpPr>
            <p:nvPr/>
          </p:nvSpPr>
          <p:spPr bwMode="auto">
            <a:xfrm>
              <a:off x="6615169" y="3545669"/>
              <a:ext cx="389107" cy="369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B</a:t>
              </a:r>
            </a:p>
          </p:txBody>
        </p:sp>
      </p:grpSp>
      <p:sp>
        <p:nvSpPr>
          <p:cNvPr id="92" name="Text Box 338"/>
          <p:cNvSpPr txBox="1">
            <a:spLocks noChangeArrowheads="1"/>
          </p:cNvSpPr>
          <p:nvPr/>
        </p:nvSpPr>
        <p:spPr bwMode="auto">
          <a:xfrm>
            <a:off x="1828801" y="2855078"/>
            <a:ext cx="858556" cy="837448"/>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endParaRPr lang="en-US" sz="1000" dirty="0"/>
          </a:p>
          <a:p>
            <a:pPr algn="ctr"/>
            <a:r>
              <a:rPr lang="fa-IR" sz="3200" b="1" dirty="0"/>
              <a:t>لانه</a:t>
            </a:r>
            <a:endParaRPr lang="en-US" sz="3200" b="1" dirty="0"/>
          </a:p>
        </p:txBody>
      </p:sp>
      <p:sp>
        <p:nvSpPr>
          <p:cNvPr id="93" name="Text Box 339"/>
          <p:cNvSpPr txBox="1">
            <a:spLocks noChangeArrowheads="1"/>
          </p:cNvSpPr>
          <p:nvPr/>
        </p:nvSpPr>
        <p:spPr bwMode="auto">
          <a:xfrm>
            <a:off x="6685245" y="2855078"/>
            <a:ext cx="858556" cy="837448"/>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endParaRPr lang="en-US" sz="1000"/>
          </a:p>
          <a:p>
            <a:pPr algn="ctr"/>
            <a:r>
              <a:rPr lang="fa-IR" sz="3200" b="1"/>
              <a:t>غذا</a:t>
            </a:r>
            <a:endParaRPr lang="en-US" sz="3200" b="1"/>
          </a:p>
        </p:txBody>
      </p:sp>
      <p:grpSp>
        <p:nvGrpSpPr>
          <p:cNvPr id="95" name="Group 385"/>
          <p:cNvGrpSpPr>
            <a:grpSpLocks/>
          </p:cNvGrpSpPr>
          <p:nvPr/>
        </p:nvGrpSpPr>
        <p:grpSpPr bwMode="auto">
          <a:xfrm rot="10800000">
            <a:off x="4819501" y="3276600"/>
            <a:ext cx="285899" cy="278868"/>
            <a:chOff x="4140" y="3420"/>
            <a:chExt cx="3600" cy="2160"/>
          </a:xfrm>
        </p:grpSpPr>
        <p:sp>
          <p:nvSpPr>
            <p:cNvPr id="159" name="Oval 386"/>
            <p:cNvSpPr>
              <a:spLocks noChangeArrowheads="1"/>
            </p:cNvSpPr>
            <p:nvPr/>
          </p:nvSpPr>
          <p:spPr bwMode="auto">
            <a:xfrm>
              <a:off x="4140" y="4140"/>
              <a:ext cx="2929" cy="720"/>
            </a:xfrm>
            <a:prstGeom prst="ellipse">
              <a:avLst/>
            </a:prstGeom>
            <a:solidFill>
              <a:srgbClr val="000000"/>
            </a:solidFill>
            <a:ln w="9525">
              <a:solidFill>
                <a:srgbClr val="000000"/>
              </a:solidFill>
              <a:round/>
              <a:headEnd/>
              <a:tailEnd/>
            </a:ln>
          </p:spPr>
          <p:txBody>
            <a:bodyPr/>
            <a:lstStyle/>
            <a:p>
              <a:endParaRPr lang="en-US"/>
            </a:p>
          </p:txBody>
        </p:sp>
        <p:sp>
          <p:nvSpPr>
            <p:cNvPr id="160" name="Oval 387"/>
            <p:cNvSpPr>
              <a:spLocks noChangeArrowheads="1"/>
            </p:cNvSpPr>
            <p:nvPr/>
          </p:nvSpPr>
          <p:spPr bwMode="auto">
            <a:xfrm>
              <a:off x="7008" y="4240"/>
              <a:ext cx="732" cy="480"/>
            </a:xfrm>
            <a:prstGeom prst="ellipse">
              <a:avLst/>
            </a:prstGeom>
            <a:solidFill>
              <a:srgbClr val="000000"/>
            </a:solidFill>
            <a:ln w="9525">
              <a:solidFill>
                <a:srgbClr val="000000"/>
              </a:solidFill>
              <a:round/>
              <a:headEnd/>
              <a:tailEnd/>
            </a:ln>
          </p:spPr>
          <p:txBody>
            <a:bodyPr/>
            <a:lstStyle/>
            <a:p>
              <a:endParaRPr lang="en-US"/>
            </a:p>
          </p:txBody>
        </p:sp>
        <p:sp>
          <p:nvSpPr>
            <p:cNvPr id="161" name="Line 388"/>
            <p:cNvSpPr>
              <a:spLocks noChangeShapeType="1"/>
            </p:cNvSpPr>
            <p:nvPr/>
          </p:nvSpPr>
          <p:spPr bwMode="auto">
            <a:xfrm>
              <a:off x="4181" y="4000"/>
              <a:ext cx="488"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2" name="Line 389"/>
            <p:cNvSpPr>
              <a:spLocks noChangeShapeType="1"/>
            </p:cNvSpPr>
            <p:nvPr/>
          </p:nvSpPr>
          <p:spPr bwMode="auto">
            <a:xfrm>
              <a:off x="5482" y="3420"/>
              <a:ext cx="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 name="Line 390"/>
            <p:cNvSpPr>
              <a:spLocks noChangeShapeType="1"/>
            </p:cNvSpPr>
            <p:nvPr/>
          </p:nvSpPr>
          <p:spPr bwMode="auto">
            <a:xfrm flipH="1">
              <a:off x="6337" y="3720"/>
              <a:ext cx="244" cy="4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 name="Line 391"/>
            <p:cNvSpPr>
              <a:spLocks noChangeShapeType="1"/>
            </p:cNvSpPr>
            <p:nvPr/>
          </p:nvSpPr>
          <p:spPr bwMode="auto">
            <a:xfrm flipH="1">
              <a:off x="4181" y="4740"/>
              <a:ext cx="488"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 name="Line 392"/>
            <p:cNvSpPr>
              <a:spLocks noChangeShapeType="1"/>
            </p:cNvSpPr>
            <p:nvPr/>
          </p:nvSpPr>
          <p:spPr bwMode="auto">
            <a:xfrm>
              <a:off x="5482" y="4860"/>
              <a:ext cx="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6" name="Line 393"/>
            <p:cNvSpPr>
              <a:spLocks noChangeShapeType="1"/>
            </p:cNvSpPr>
            <p:nvPr/>
          </p:nvSpPr>
          <p:spPr bwMode="auto">
            <a:xfrm>
              <a:off x="6337" y="4820"/>
              <a:ext cx="244" cy="4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5" name="TextBox 2"/>
          <p:cNvSpPr txBox="1">
            <a:spLocks noChangeArrowheads="1"/>
          </p:cNvSpPr>
          <p:nvPr/>
        </p:nvSpPr>
        <p:spPr bwMode="auto">
          <a:xfrm>
            <a:off x="2063525" y="2438400"/>
            <a:ext cx="3891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A</a:t>
            </a:r>
          </a:p>
        </p:txBody>
      </p:sp>
      <p:sp>
        <p:nvSpPr>
          <p:cNvPr id="126" name="TextBox 146"/>
          <p:cNvSpPr txBox="1">
            <a:spLocks noChangeArrowheads="1"/>
          </p:cNvSpPr>
          <p:nvPr/>
        </p:nvSpPr>
        <p:spPr bwMode="auto">
          <a:xfrm>
            <a:off x="6919969" y="2438400"/>
            <a:ext cx="3891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B</a:t>
            </a:r>
          </a:p>
        </p:txBody>
      </p:sp>
      <p:cxnSp>
        <p:nvCxnSpPr>
          <p:cNvPr id="3" name="Elbow Connector 2"/>
          <p:cNvCxnSpPr>
            <a:stCxn id="93" idx="1"/>
          </p:cNvCxnSpPr>
          <p:nvPr/>
        </p:nvCxnSpPr>
        <p:spPr>
          <a:xfrm rot="10800000" flipV="1">
            <a:off x="5181601" y="3273802"/>
            <a:ext cx="1503644" cy="175802"/>
          </a:xfrm>
          <a:prstGeom prst="bentConnector3">
            <a:avLst/>
          </a:prstGeom>
          <a:ln w="28575">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76" name="Slide Number Placeholder 175"/>
          <p:cNvSpPr>
            <a:spLocks noGrp="1"/>
          </p:cNvSpPr>
          <p:nvPr>
            <p:ph type="sldNum" sz="quarter" idx="15"/>
          </p:nvPr>
        </p:nvSpPr>
        <p:spPr/>
        <p:txBody>
          <a:bodyPr/>
          <a:lstStyle/>
          <a:p>
            <a:fld id="{B6F15528-21DE-4FAA-801E-634DDDAF4B2B}" type="slidenum">
              <a:rPr lang="en-US" smtClean="0"/>
              <a:pPr/>
              <a:t>5</a:t>
            </a:fld>
            <a:endParaRPr lang="en-US"/>
          </a:p>
        </p:txBody>
      </p:sp>
      <p:sp>
        <p:nvSpPr>
          <p:cNvPr id="104" name="Rectangle 103"/>
          <p:cNvSpPr/>
          <p:nvPr/>
        </p:nvSpPr>
        <p:spPr>
          <a:xfrm>
            <a:off x="0" y="0"/>
            <a:ext cx="2130941"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ACO</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9186335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a:spLocks noChangeArrowheads="1"/>
          </p:cNvSpPr>
          <p:nvPr/>
        </p:nvSpPr>
        <p:spPr bwMode="auto">
          <a:xfrm>
            <a:off x="914400" y="1366839"/>
            <a:ext cx="7772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rtl="1" eaLnBrk="1" hangingPunct="1">
              <a:lnSpc>
                <a:spcPct val="150000"/>
              </a:lnSpc>
              <a:buFont typeface="Wingdings" charset="2"/>
              <a:buChar char="v"/>
            </a:pPr>
            <a:r>
              <a:rPr lang="en-US" sz="2400" dirty="0">
                <a:latin typeface="Century Schoolbook" pitchFamily="18" charset="0"/>
                <a:cs typeface="Times New Roman" charset="0"/>
              </a:rPr>
              <a:t>CB</a:t>
            </a:r>
            <a:r>
              <a:rPr lang="fa-IR" sz="2400" dirty="0">
                <a:latin typeface="Century Schoolbook" pitchFamily="18" charset="0"/>
                <a:cs typeface="Times New Roman" charset="0"/>
              </a:rPr>
              <a:t> و </a:t>
            </a:r>
            <a:r>
              <a:rPr lang="en-US" sz="2400" dirty="0">
                <a:latin typeface="Century Schoolbook" pitchFamily="18" charset="0"/>
                <a:cs typeface="Times New Roman" charset="0"/>
              </a:rPr>
              <a:t>DB</a:t>
            </a:r>
            <a:r>
              <a:rPr lang="fa-IR" sz="2400" dirty="0">
                <a:latin typeface="Century Schoolbook" pitchFamily="18" charset="0"/>
                <a:cs typeface="Times New Roman" charset="0"/>
              </a:rPr>
              <a:t> دو مسیر ایجاد شده در اثر قرار </a:t>
            </a:r>
            <a:r>
              <a:rPr lang="fa-IR" sz="2400" dirty="0" smtClean="0">
                <a:latin typeface="Century Schoolbook" pitchFamily="18" charset="0"/>
                <a:cs typeface="Times New Roman" charset="0"/>
              </a:rPr>
              <a:t>گرفتن </a:t>
            </a:r>
            <a:r>
              <a:rPr lang="fa-IR" sz="2400" dirty="0">
                <a:latin typeface="Century Schoolbook" pitchFamily="18" charset="0"/>
                <a:cs typeface="Times New Roman" charset="0"/>
              </a:rPr>
              <a:t>مانع</a:t>
            </a:r>
          </a:p>
        </p:txBody>
      </p:sp>
      <p:sp>
        <p:nvSpPr>
          <p:cNvPr id="6" name="Rectangle 5"/>
          <p:cNvSpPr/>
          <p:nvPr/>
        </p:nvSpPr>
        <p:spPr>
          <a:xfrm>
            <a:off x="1676400" y="1143000"/>
            <a:ext cx="7010400" cy="76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101" name="TextBox 100"/>
          <p:cNvSpPr txBox="1"/>
          <p:nvPr/>
        </p:nvSpPr>
        <p:spPr>
          <a:xfrm>
            <a:off x="1066800" y="531813"/>
            <a:ext cx="7620000" cy="923330"/>
          </a:xfrm>
          <a:prstGeom prst="rect">
            <a:avLst/>
          </a:prstGeom>
          <a:noFill/>
        </p:spPr>
        <p:txBody>
          <a:bodyPr wrap="square">
            <a:spAutoFit/>
          </a:bodyPr>
          <a:lstStyle/>
          <a:p>
            <a:pPr algn="r" rtl="1">
              <a:lnSpc>
                <a:spcPct val="150000"/>
              </a:lnSpc>
              <a:defRPr/>
            </a:pPr>
            <a:r>
              <a:rPr lang="fa-IR" sz="2400" b="1" dirty="0" smtClean="0">
                <a:latin typeface="+mn-lt"/>
                <a:cs typeface="+mj-cs"/>
              </a:rPr>
              <a:t>رفتار </a:t>
            </a:r>
            <a:r>
              <a:rPr lang="fa-IR" sz="2400" b="1" dirty="0">
                <a:latin typeface="+mn-lt"/>
                <a:cs typeface="+mj-cs"/>
              </a:rPr>
              <a:t>طبیعی مورچه ها </a:t>
            </a:r>
            <a:r>
              <a:rPr lang="fa-IR" sz="2400" b="1" dirty="0" smtClean="0">
                <a:latin typeface="+mn-lt"/>
                <a:cs typeface="+mj-cs"/>
              </a:rPr>
              <a:t>			          (</a:t>
            </a:r>
            <a:r>
              <a:rPr lang="fa-IR" sz="2400" b="1" dirty="0">
                <a:latin typeface="+mn-lt"/>
                <a:cs typeface="+mj-cs"/>
              </a:rPr>
              <a:t>یک مثال ساده)</a:t>
            </a:r>
            <a:endParaRPr lang="en-US" sz="2400" b="1" dirty="0">
              <a:latin typeface="+mn-lt"/>
              <a:cs typeface="+mj-cs"/>
            </a:endParaRPr>
          </a:p>
          <a:p>
            <a:pPr fontAlgn="auto">
              <a:spcBef>
                <a:spcPts val="0"/>
              </a:spcBef>
              <a:spcAft>
                <a:spcPts val="0"/>
              </a:spcAft>
              <a:defRPr/>
            </a:pPr>
            <a:endParaRPr lang="en-US" dirty="0">
              <a:latin typeface="+mn-lt"/>
              <a:cs typeface="+mn-cs"/>
            </a:endParaRPr>
          </a:p>
        </p:txBody>
      </p:sp>
      <p:grpSp>
        <p:nvGrpSpPr>
          <p:cNvPr id="2" name="Group 1"/>
          <p:cNvGrpSpPr/>
          <p:nvPr/>
        </p:nvGrpSpPr>
        <p:grpSpPr>
          <a:xfrm>
            <a:off x="1981200" y="2667000"/>
            <a:ext cx="5257800" cy="3810000"/>
            <a:chOff x="1981200" y="2667000"/>
            <a:chExt cx="5257800" cy="3810000"/>
          </a:xfrm>
        </p:grpSpPr>
        <p:pic>
          <p:nvPicPr>
            <p:cNvPr id="13" name="Picture 337" descr="diferential length effect fig 1"/>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195839" y="2667000"/>
              <a:ext cx="5007102"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338"/>
            <p:cNvSpPr txBox="1">
              <a:spLocks noChangeArrowheads="1"/>
            </p:cNvSpPr>
            <p:nvPr/>
          </p:nvSpPr>
          <p:spPr bwMode="auto">
            <a:xfrm>
              <a:off x="1981200" y="4342961"/>
              <a:ext cx="858556" cy="837558"/>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endParaRPr lang="en-US" sz="1000"/>
            </a:p>
            <a:p>
              <a:pPr algn="ctr"/>
              <a:r>
                <a:rPr lang="fa-IR" sz="3200" b="1"/>
                <a:t>لانه</a:t>
              </a:r>
              <a:endParaRPr lang="en-US" sz="3200" b="1"/>
            </a:p>
          </p:txBody>
        </p:sp>
        <p:sp>
          <p:nvSpPr>
            <p:cNvPr id="15" name="Text Box 339"/>
            <p:cNvSpPr txBox="1">
              <a:spLocks noChangeArrowheads="1"/>
            </p:cNvSpPr>
            <p:nvPr/>
          </p:nvSpPr>
          <p:spPr bwMode="auto">
            <a:xfrm>
              <a:off x="6380444" y="4342961"/>
              <a:ext cx="858556" cy="837558"/>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endParaRPr lang="en-US" sz="1000"/>
            </a:p>
            <a:p>
              <a:pPr algn="ctr"/>
              <a:r>
                <a:rPr lang="fa-IR" sz="3200" b="1"/>
                <a:t>غذا</a:t>
              </a:r>
              <a:endParaRPr lang="en-US" sz="3200" b="1"/>
            </a:p>
          </p:txBody>
        </p:sp>
        <p:grpSp>
          <p:nvGrpSpPr>
            <p:cNvPr id="16" name="Group 340"/>
            <p:cNvGrpSpPr>
              <a:grpSpLocks/>
            </p:cNvGrpSpPr>
            <p:nvPr/>
          </p:nvGrpSpPr>
          <p:grpSpPr bwMode="auto">
            <a:xfrm rot="2700000">
              <a:off x="3880820" y="5293231"/>
              <a:ext cx="278904" cy="285899"/>
              <a:chOff x="4140" y="3420"/>
              <a:chExt cx="3600" cy="2160"/>
            </a:xfrm>
          </p:grpSpPr>
          <p:sp>
            <p:nvSpPr>
              <p:cNvPr id="93" name="Oval 341"/>
              <p:cNvSpPr>
                <a:spLocks noChangeArrowheads="1"/>
              </p:cNvSpPr>
              <p:nvPr/>
            </p:nvSpPr>
            <p:spPr bwMode="auto">
              <a:xfrm>
                <a:off x="4140" y="4140"/>
                <a:ext cx="2929" cy="720"/>
              </a:xfrm>
              <a:prstGeom prst="ellipse">
                <a:avLst/>
              </a:prstGeom>
              <a:solidFill>
                <a:srgbClr val="000000"/>
              </a:solidFill>
              <a:ln w="9525">
                <a:solidFill>
                  <a:srgbClr val="000000"/>
                </a:solidFill>
                <a:round/>
                <a:headEnd/>
                <a:tailEnd/>
              </a:ln>
            </p:spPr>
            <p:txBody>
              <a:bodyPr/>
              <a:lstStyle/>
              <a:p>
                <a:pPr algn="ctr"/>
                <a:endParaRPr lang="en-US"/>
              </a:p>
            </p:txBody>
          </p:sp>
          <p:sp>
            <p:nvSpPr>
              <p:cNvPr id="94" name="Oval 342"/>
              <p:cNvSpPr>
                <a:spLocks noChangeArrowheads="1"/>
              </p:cNvSpPr>
              <p:nvPr/>
            </p:nvSpPr>
            <p:spPr bwMode="auto">
              <a:xfrm>
                <a:off x="7008" y="4240"/>
                <a:ext cx="732" cy="480"/>
              </a:xfrm>
              <a:prstGeom prst="ellipse">
                <a:avLst/>
              </a:prstGeom>
              <a:solidFill>
                <a:srgbClr val="000000"/>
              </a:solidFill>
              <a:ln w="9525">
                <a:solidFill>
                  <a:srgbClr val="000000"/>
                </a:solidFill>
                <a:round/>
                <a:headEnd/>
                <a:tailEnd/>
              </a:ln>
            </p:spPr>
            <p:txBody>
              <a:bodyPr/>
              <a:lstStyle/>
              <a:p>
                <a:pPr algn="ctr"/>
                <a:endParaRPr lang="en-US"/>
              </a:p>
            </p:txBody>
          </p:sp>
          <p:sp>
            <p:nvSpPr>
              <p:cNvPr id="95" name="Line 343"/>
              <p:cNvSpPr>
                <a:spLocks noChangeShapeType="1"/>
              </p:cNvSpPr>
              <p:nvPr/>
            </p:nvSpPr>
            <p:spPr bwMode="auto">
              <a:xfrm>
                <a:off x="4181" y="4000"/>
                <a:ext cx="488"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 name="Line 344"/>
              <p:cNvSpPr>
                <a:spLocks noChangeShapeType="1"/>
              </p:cNvSpPr>
              <p:nvPr/>
            </p:nvSpPr>
            <p:spPr bwMode="auto">
              <a:xfrm>
                <a:off x="5482" y="3420"/>
                <a:ext cx="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 name="Line 345"/>
              <p:cNvSpPr>
                <a:spLocks noChangeShapeType="1"/>
              </p:cNvSpPr>
              <p:nvPr/>
            </p:nvSpPr>
            <p:spPr bwMode="auto">
              <a:xfrm flipH="1">
                <a:off x="6337" y="3720"/>
                <a:ext cx="244" cy="4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 name="Line 346"/>
              <p:cNvSpPr>
                <a:spLocks noChangeShapeType="1"/>
              </p:cNvSpPr>
              <p:nvPr/>
            </p:nvSpPr>
            <p:spPr bwMode="auto">
              <a:xfrm flipH="1">
                <a:off x="4181" y="4740"/>
                <a:ext cx="488"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 name="Line 347"/>
              <p:cNvSpPr>
                <a:spLocks noChangeShapeType="1"/>
              </p:cNvSpPr>
              <p:nvPr/>
            </p:nvSpPr>
            <p:spPr bwMode="auto">
              <a:xfrm>
                <a:off x="5482" y="4860"/>
                <a:ext cx="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 name="Line 348"/>
              <p:cNvSpPr>
                <a:spLocks noChangeShapeType="1"/>
              </p:cNvSpPr>
              <p:nvPr/>
            </p:nvSpPr>
            <p:spPr bwMode="auto">
              <a:xfrm>
                <a:off x="6337" y="4820"/>
                <a:ext cx="244" cy="4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7" name="Group 349"/>
            <p:cNvGrpSpPr>
              <a:grpSpLocks/>
            </p:cNvGrpSpPr>
            <p:nvPr/>
          </p:nvGrpSpPr>
          <p:grpSpPr bwMode="auto">
            <a:xfrm>
              <a:off x="2898997" y="4621865"/>
              <a:ext cx="286758" cy="279749"/>
              <a:chOff x="4140" y="3420"/>
              <a:chExt cx="3600" cy="2160"/>
            </a:xfrm>
          </p:grpSpPr>
          <p:sp>
            <p:nvSpPr>
              <p:cNvPr id="85" name="Oval 350"/>
              <p:cNvSpPr>
                <a:spLocks noChangeArrowheads="1"/>
              </p:cNvSpPr>
              <p:nvPr/>
            </p:nvSpPr>
            <p:spPr bwMode="auto">
              <a:xfrm>
                <a:off x="4140" y="4140"/>
                <a:ext cx="2929" cy="720"/>
              </a:xfrm>
              <a:prstGeom prst="ellipse">
                <a:avLst/>
              </a:prstGeom>
              <a:solidFill>
                <a:srgbClr val="000000"/>
              </a:solidFill>
              <a:ln w="9525">
                <a:solidFill>
                  <a:srgbClr val="000000"/>
                </a:solidFill>
                <a:round/>
                <a:headEnd/>
                <a:tailEnd/>
              </a:ln>
            </p:spPr>
            <p:txBody>
              <a:bodyPr/>
              <a:lstStyle/>
              <a:p>
                <a:pPr algn="ctr"/>
                <a:endParaRPr lang="en-US"/>
              </a:p>
            </p:txBody>
          </p:sp>
          <p:sp>
            <p:nvSpPr>
              <p:cNvPr id="86" name="Oval 351"/>
              <p:cNvSpPr>
                <a:spLocks noChangeArrowheads="1"/>
              </p:cNvSpPr>
              <p:nvPr/>
            </p:nvSpPr>
            <p:spPr bwMode="auto">
              <a:xfrm>
                <a:off x="7008" y="4240"/>
                <a:ext cx="732" cy="480"/>
              </a:xfrm>
              <a:prstGeom prst="ellipse">
                <a:avLst/>
              </a:prstGeom>
              <a:solidFill>
                <a:srgbClr val="000000"/>
              </a:solidFill>
              <a:ln w="9525">
                <a:solidFill>
                  <a:srgbClr val="000000"/>
                </a:solidFill>
                <a:round/>
                <a:headEnd/>
                <a:tailEnd/>
              </a:ln>
            </p:spPr>
            <p:txBody>
              <a:bodyPr/>
              <a:lstStyle/>
              <a:p>
                <a:pPr algn="ctr"/>
                <a:endParaRPr lang="en-US"/>
              </a:p>
            </p:txBody>
          </p:sp>
          <p:sp>
            <p:nvSpPr>
              <p:cNvPr id="87" name="Line 352"/>
              <p:cNvSpPr>
                <a:spLocks noChangeShapeType="1"/>
              </p:cNvSpPr>
              <p:nvPr/>
            </p:nvSpPr>
            <p:spPr bwMode="auto">
              <a:xfrm>
                <a:off x="4181" y="4000"/>
                <a:ext cx="488"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 name="Line 353"/>
              <p:cNvSpPr>
                <a:spLocks noChangeShapeType="1"/>
              </p:cNvSpPr>
              <p:nvPr/>
            </p:nvSpPr>
            <p:spPr bwMode="auto">
              <a:xfrm>
                <a:off x="5482" y="3420"/>
                <a:ext cx="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 name="Line 354"/>
              <p:cNvSpPr>
                <a:spLocks noChangeShapeType="1"/>
              </p:cNvSpPr>
              <p:nvPr/>
            </p:nvSpPr>
            <p:spPr bwMode="auto">
              <a:xfrm flipH="1">
                <a:off x="6337" y="3720"/>
                <a:ext cx="244" cy="4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 name="Line 355"/>
              <p:cNvSpPr>
                <a:spLocks noChangeShapeType="1"/>
              </p:cNvSpPr>
              <p:nvPr/>
            </p:nvSpPr>
            <p:spPr bwMode="auto">
              <a:xfrm flipH="1">
                <a:off x="4181" y="4740"/>
                <a:ext cx="488"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 name="Line 356"/>
              <p:cNvSpPr>
                <a:spLocks noChangeShapeType="1"/>
              </p:cNvSpPr>
              <p:nvPr/>
            </p:nvSpPr>
            <p:spPr bwMode="auto">
              <a:xfrm>
                <a:off x="5482" y="4860"/>
                <a:ext cx="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 name="Line 357"/>
              <p:cNvSpPr>
                <a:spLocks noChangeShapeType="1"/>
              </p:cNvSpPr>
              <p:nvPr/>
            </p:nvSpPr>
            <p:spPr bwMode="auto">
              <a:xfrm>
                <a:off x="6337" y="4820"/>
                <a:ext cx="244" cy="4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8" name="Group 358"/>
            <p:cNvGrpSpPr>
              <a:grpSpLocks/>
            </p:cNvGrpSpPr>
            <p:nvPr/>
          </p:nvGrpSpPr>
          <p:grpSpPr bwMode="auto">
            <a:xfrm rot="3600000">
              <a:off x="3630121" y="4839371"/>
              <a:ext cx="278904" cy="286758"/>
              <a:chOff x="4140" y="3420"/>
              <a:chExt cx="3600" cy="2160"/>
            </a:xfrm>
          </p:grpSpPr>
          <p:sp>
            <p:nvSpPr>
              <p:cNvPr id="77" name="Oval 359"/>
              <p:cNvSpPr>
                <a:spLocks noChangeArrowheads="1"/>
              </p:cNvSpPr>
              <p:nvPr/>
            </p:nvSpPr>
            <p:spPr bwMode="auto">
              <a:xfrm>
                <a:off x="4140" y="4140"/>
                <a:ext cx="2929" cy="720"/>
              </a:xfrm>
              <a:prstGeom prst="ellipse">
                <a:avLst/>
              </a:prstGeom>
              <a:solidFill>
                <a:srgbClr val="000000"/>
              </a:solidFill>
              <a:ln w="9525">
                <a:solidFill>
                  <a:srgbClr val="000000"/>
                </a:solidFill>
                <a:round/>
                <a:headEnd/>
                <a:tailEnd/>
              </a:ln>
            </p:spPr>
            <p:txBody>
              <a:bodyPr/>
              <a:lstStyle/>
              <a:p>
                <a:pPr algn="ctr"/>
                <a:endParaRPr lang="en-US"/>
              </a:p>
            </p:txBody>
          </p:sp>
          <p:sp>
            <p:nvSpPr>
              <p:cNvPr id="78" name="Oval 360"/>
              <p:cNvSpPr>
                <a:spLocks noChangeArrowheads="1"/>
              </p:cNvSpPr>
              <p:nvPr/>
            </p:nvSpPr>
            <p:spPr bwMode="auto">
              <a:xfrm>
                <a:off x="7008" y="4240"/>
                <a:ext cx="732" cy="480"/>
              </a:xfrm>
              <a:prstGeom prst="ellipse">
                <a:avLst/>
              </a:prstGeom>
              <a:solidFill>
                <a:srgbClr val="000000"/>
              </a:solidFill>
              <a:ln w="9525">
                <a:solidFill>
                  <a:srgbClr val="000000"/>
                </a:solidFill>
                <a:round/>
                <a:headEnd/>
                <a:tailEnd/>
              </a:ln>
            </p:spPr>
            <p:txBody>
              <a:bodyPr/>
              <a:lstStyle/>
              <a:p>
                <a:pPr algn="ctr"/>
                <a:endParaRPr lang="en-US"/>
              </a:p>
            </p:txBody>
          </p:sp>
          <p:sp>
            <p:nvSpPr>
              <p:cNvPr id="79" name="Line 361"/>
              <p:cNvSpPr>
                <a:spLocks noChangeShapeType="1"/>
              </p:cNvSpPr>
              <p:nvPr/>
            </p:nvSpPr>
            <p:spPr bwMode="auto">
              <a:xfrm>
                <a:off x="4181" y="4000"/>
                <a:ext cx="488"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 name="Line 362"/>
              <p:cNvSpPr>
                <a:spLocks noChangeShapeType="1"/>
              </p:cNvSpPr>
              <p:nvPr/>
            </p:nvSpPr>
            <p:spPr bwMode="auto">
              <a:xfrm>
                <a:off x="5482" y="3420"/>
                <a:ext cx="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Line 363"/>
              <p:cNvSpPr>
                <a:spLocks noChangeShapeType="1"/>
              </p:cNvSpPr>
              <p:nvPr/>
            </p:nvSpPr>
            <p:spPr bwMode="auto">
              <a:xfrm flipH="1">
                <a:off x="6337" y="3720"/>
                <a:ext cx="244" cy="4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 name="Line 364"/>
              <p:cNvSpPr>
                <a:spLocks noChangeShapeType="1"/>
              </p:cNvSpPr>
              <p:nvPr/>
            </p:nvSpPr>
            <p:spPr bwMode="auto">
              <a:xfrm flipH="1">
                <a:off x="4181" y="4740"/>
                <a:ext cx="488"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 name="Line 365"/>
              <p:cNvSpPr>
                <a:spLocks noChangeShapeType="1"/>
              </p:cNvSpPr>
              <p:nvPr/>
            </p:nvSpPr>
            <p:spPr bwMode="auto">
              <a:xfrm>
                <a:off x="5482" y="4860"/>
                <a:ext cx="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 name="Line 366"/>
              <p:cNvSpPr>
                <a:spLocks noChangeShapeType="1"/>
              </p:cNvSpPr>
              <p:nvPr/>
            </p:nvSpPr>
            <p:spPr bwMode="auto">
              <a:xfrm>
                <a:off x="6337" y="4820"/>
                <a:ext cx="244" cy="4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9" name="Group 367"/>
            <p:cNvGrpSpPr>
              <a:grpSpLocks/>
            </p:cNvGrpSpPr>
            <p:nvPr/>
          </p:nvGrpSpPr>
          <p:grpSpPr bwMode="auto">
            <a:xfrm rot="10800000">
              <a:off x="4592070" y="5319970"/>
              <a:ext cx="285899" cy="279749"/>
              <a:chOff x="4140" y="3420"/>
              <a:chExt cx="3600" cy="2160"/>
            </a:xfrm>
          </p:grpSpPr>
          <p:sp>
            <p:nvSpPr>
              <p:cNvPr id="69" name="Oval 368"/>
              <p:cNvSpPr>
                <a:spLocks noChangeArrowheads="1"/>
              </p:cNvSpPr>
              <p:nvPr/>
            </p:nvSpPr>
            <p:spPr bwMode="auto">
              <a:xfrm>
                <a:off x="4140" y="4140"/>
                <a:ext cx="2929" cy="720"/>
              </a:xfrm>
              <a:prstGeom prst="ellipse">
                <a:avLst/>
              </a:prstGeom>
              <a:solidFill>
                <a:srgbClr val="000000"/>
              </a:solidFill>
              <a:ln w="9525">
                <a:solidFill>
                  <a:srgbClr val="000000"/>
                </a:solidFill>
                <a:round/>
                <a:headEnd/>
                <a:tailEnd/>
              </a:ln>
            </p:spPr>
            <p:txBody>
              <a:bodyPr/>
              <a:lstStyle/>
              <a:p>
                <a:pPr algn="ctr"/>
                <a:endParaRPr lang="en-US"/>
              </a:p>
            </p:txBody>
          </p:sp>
          <p:sp>
            <p:nvSpPr>
              <p:cNvPr id="70" name="Oval 369"/>
              <p:cNvSpPr>
                <a:spLocks noChangeArrowheads="1"/>
              </p:cNvSpPr>
              <p:nvPr/>
            </p:nvSpPr>
            <p:spPr bwMode="auto">
              <a:xfrm>
                <a:off x="7008" y="4240"/>
                <a:ext cx="732" cy="480"/>
              </a:xfrm>
              <a:prstGeom prst="ellipse">
                <a:avLst/>
              </a:prstGeom>
              <a:solidFill>
                <a:srgbClr val="000000"/>
              </a:solidFill>
              <a:ln w="9525">
                <a:solidFill>
                  <a:srgbClr val="000000"/>
                </a:solidFill>
                <a:round/>
                <a:headEnd/>
                <a:tailEnd/>
              </a:ln>
            </p:spPr>
            <p:txBody>
              <a:bodyPr/>
              <a:lstStyle/>
              <a:p>
                <a:pPr algn="ctr"/>
                <a:endParaRPr lang="en-US"/>
              </a:p>
            </p:txBody>
          </p:sp>
          <p:sp>
            <p:nvSpPr>
              <p:cNvPr id="71" name="Line 370"/>
              <p:cNvSpPr>
                <a:spLocks noChangeShapeType="1"/>
              </p:cNvSpPr>
              <p:nvPr/>
            </p:nvSpPr>
            <p:spPr bwMode="auto">
              <a:xfrm>
                <a:off x="4181" y="4000"/>
                <a:ext cx="488"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 name="Line 371"/>
              <p:cNvSpPr>
                <a:spLocks noChangeShapeType="1"/>
              </p:cNvSpPr>
              <p:nvPr/>
            </p:nvSpPr>
            <p:spPr bwMode="auto">
              <a:xfrm>
                <a:off x="5482" y="3420"/>
                <a:ext cx="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 name="Line 372"/>
              <p:cNvSpPr>
                <a:spLocks noChangeShapeType="1"/>
              </p:cNvSpPr>
              <p:nvPr/>
            </p:nvSpPr>
            <p:spPr bwMode="auto">
              <a:xfrm flipH="1">
                <a:off x="6337" y="3720"/>
                <a:ext cx="244" cy="4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 name="Line 373"/>
              <p:cNvSpPr>
                <a:spLocks noChangeShapeType="1"/>
              </p:cNvSpPr>
              <p:nvPr/>
            </p:nvSpPr>
            <p:spPr bwMode="auto">
              <a:xfrm flipH="1">
                <a:off x="4181" y="4740"/>
                <a:ext cx="488"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 name="Line 374"/>
              <p:cNvSpPr>
                <a:spLocks noChangeShapeType="1"/>
              </p:cNvSpPr>
              <p:nvPr/>
            </p:nvSpPr>
            <p:spPr bwMode="auto">
              <a:xfrm>
                <a:off x="5482" y="4860"/>
                <a:ext cx="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 name="Line 375"/>
              <p:cNvSpPr>
                <a:spLocks noChangeShapeType="1"/>
              </p:cNvSpPr>
              <p:nvPr/>
            </p:nvSpPr>
            <p:spPr bwMode="auto">
              <a:xfrm>
                <a:off x="6337" y="4820"/>
                <a:ext cx="244" cy="4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 name="Group 376"/>
            <p:cNvGrpSpPr>
              <a:grpSpLocks/>
            </p:cNvGrpSpPr>
            <p:nvPr/>
          </p:nvGrpSpPr>
          <p:grpSpPr bwMode="auto">
            <a:xfrm rot="8400000">
              <a:off x="5069428" y="5297151"/>
              <a:ext cx="285899" cy="278904"/>
              <a:chOff x="4140" y="3420"/>
              <a:chExt cx="3600" cy="2160"/>
            </a:xfrm>
          </p:grpSpPr>
          <p:sp>
            <p:nvSpPr>
              <p:cNvPr id="61" name="Oval 377"/>
              <p:cNvSpPr>
                <a:spLocks noChangeArrowheads="1"/>
              </p:cNvSpPr>
              <p:nvPr/>
            </p:nvSpPr>
            <p:spPr bwMode="auto">
              <a:xfrm>
                <a:off x="4140" y="4140"/>
                <a:ext cx="2929" cy="720"/>
              </a:xfrm>
              <a:prstGeom prst="ellipse">
                <a:avLst/>
              </a:prstGeom>
              <a:solidFill>
                <a:srgbClr val="000000"/>
              </a:solidFill>
              <a:ln w="9525">
                <a:solidFill>
                  <a:srgbClr val="000000"/>
                </a:solidFill>
                <a:round/>
                <a:headEnd/>
                <a:tailEnd/>
              </a:ln>
            </p:spPr>
            <p:txBody>
              <a:bodyPr/>
              <a:lstStyle/>
              <a:p>
                <a:pPr algn="ctr"/>
                <a:endParaRPr lang="en-US"/>
              </a:p>
            </p:txBody>
          </p:sp>
          <p:sp>
            <p:nvSpPr>
              <p:cNvPr id="62" name="Oval 378"/>
              <p:cNvSpPr>
                <a:spLocks noChangeArrowheads="1"/>
              </p:cNvSpPr>
              <p:nvPr/>
            </p:nvSpPr>
            <p:spPr bwMode="auto">
              <a:xfrm>
                <a:off x="7008" y="4240"/>
                <a:ext cx="732" cy="480"/>
              </a:xfrm>
              <a:prstGeom prst="ellipse">
                <a:avLst/>
              </a:prstGeom>
              <a:solidFill>
                <a:srgbClr val="000000"/>
              </a:solidFill>
              <a:ln w="9525">
                <a:solidFill>
                  <a:srgbClr val="000000"/>
                </a:solidFill>
                <a:round/>
                <a:headEnd/>
                <a:tailEnd/>
              </a:ln>
            </p:spPr>
            <p:txBody>
              <a:bodyPr/>
              <a:lstStyle/>
              <a:p>
                <a:pPr algn="ctr"/>
                <a:endParaRPr lang="en-US"/>
              </a:p>
            </p:txBody>
          </p:sp>
          <p:sp>
            <p:nvSpPr>
              <p:cNvPr id="63" name="Line 379"/>
              <p:cNvSpPr>
                <a:spLocks noChangeShapeType="1"/>
              </p:cNvSpPr>
              <p:nvPr/>
            </p:nvSpPr>
            <p:spPr bwMode="auto">
              <a:xfrm>
                <a:off x="4181" y="4000"/>
                <a:ext cx="488"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 name="Line 380"/>
              <p:cNvSpPr>
                <a:spLocks noChangeShapeType="1"/>
              </p:cNvSpPr>
              <p:nvPr/>
            </p:nvSpPr>
            <p:spPr bwMode="auto">
              <a:xfrm>
                <a:off x="5482" y="3420"/>
                <a:ext cx="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 name="Line 381"/>
              <p:cNvSpPr>
                <a:spLocks noChangeShapeType="1"/>
              </p:cNvSpPr>
              <p:nvPr/>
            </p:nvSpPr>
            <p:spPr bwMode="auto">
              <a:xfrm flipH="1">
                <a:off x="6337" y="3720"/>
                <a:ext cx="244" cy="4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 name="Line 382"/>
              <p:cNvSpPr>
                <a:spLocks noChangeShapeType="1"/>
              </p:cNvSpPr>
              <p:nvPr/>
            </p:nvSpPr>
            <p:spPr bwMode="auto">
              <a:xfrm flipH="1">
                <a:off x="4181" y="4740"/>
                <a:ext cx="488"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 name="Line 383"/>
              <p:cNvSpPr>
                <a:spLocks noChangeShapeType="1"/>
              </p:cNvSpPr>
              <p:nvPr/>
            </p:nvSpPr>
            <p:spPr bwMode="auto">
              <a:xfrm>
                <a:off x="5482" y="4860"/>
                <a:ext cx="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 name="Line 384"/>
              <p:cNvSpPr>
                <a:spLocks noChangeShapeType="1"/>
              </p:cNvSpPr>
              <p:nvPr/>
            </p:nvSpPr>
            <p:spPr bwMode="auto">
              <a:xfrm>
                <a:off x="6337" y="4820"/>
                <a:ext cx="244" cy="4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 name="Group 385"/>
            <p:cNvGrpSpPr>
              <a:grpSpLocks/>
            </p:cNvGrpSpPr>
            <p:nvPr/>
          </p:nvGrpSpPr>
          <p:grpSpPr bwMode="auto">
            <a:xfrm rot="10800000">
              <a:off x="6022425" y="4598200"/>
              <a:ext cx="285899" cy="278904"/>
              <a:chOff x="4140" y="3420"/>
              <a:chExt cx="3600" cy="2160"/>
            </a:xfrm>
          </p:grpSpPr>
          <p:sp>
            <p:nvSpPr>
              <p:cNvPr id="53" name="Oval 386"/>
              <p:cNvSpPr>
                <a:spLocks noChangeArrowheads="1"/>
              </p:cNvSpPr>
              <p:nvPr/>
            </p:nvSpPr>
            <p:spPr bwMode="auto">
              <a:xfrm>
                <a:off x="4140" y="4140"/>
                <a:ext cx="2929" cy="720"/>
              </a:xfrm>
              <a:prstGeom prst="ellipse">
                <a:avLst/>
              </a:prstGeom>
              <a:solidFill>
                <a:srgbClr val="000000"/>
              </a:solidFill>
              <a:ln w="9525">
                <a:solidFill>
                  <a:srgbClr val="000000"/>
                </a:solidFill>
                <a:round/>
                <a:headEnd/>
                <a:tailEnd/>
              </a:ln>
            </p:spPr>
            <p:txBody>
              <a:bodyPr/>
              <a:lstStyle/>
              <a:p>
                <a:pPr algn="ctr"/>
                <a:endParaRPr lang="en-US"/>
              </a:p>
            </p:txBody>
          </p:sp>
          <p:sp>
            <p:nvSpPr>
              <p:cNvPr id="54" name="Oval 387"/>
              <p:cNvSpPr>
                <a:spLocks noChangeArrowheads="1"/>
              </p:cNvSpPr>
              <p:nvPr/>
            </p:nvSpPr>
            <p:spPr bwMode="auto">
              <a:xfrm>
                <a:off x="7008" y="4240"/>
                <a:ext cx="732" cy="480"/>
              </a:xfrm>
              <a:prstGeom prst="ellipse">
                <a:avLst/>
              </a:prstGeom>
              <a:solidFill>
                <a:srgbClr val="000000"/>
              </a:solidFill>
              <a:ln w="9525">
                <a:solidFill>
                  <a:srgbClr val="000000"/>
                </a:solidFill>
                <a:round/>
                <a:headEnd/>
                <a:tailEnd/>
              </a:ln>
            </p:spPr>
            <p:txBody>
              <a:bodyPr/>
              <a:lstStyle/>
              <a:p>
                <a:pPr algn="ctr"/>
                <a:endParaRPr lang="en-US"/>
              </a:p>
            </p:txBody>
          </p:sp>
          <p:sp>
            <p:nvSpPr>
              <p:cNvPr id="55" name="Line 388"/>
              <p:cNvSpPr>
                <a:spLocks noChangeShapeType="1"/>
              </p:cNvSpPr>
              <p:nvPr/>
            </p:nvSpPr>
            <p:spPr bwMode="auto">
              <a:xfrm>
                <a:off x="4181" y="4000"/>
                <a:ext cx="488"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389"/>
              <p:cNvSpPr>
                <a:spLocks noChangeShapeType="1"/>
              </p:cNvSpPr>
              <p:nvPr/>
            </p:nvSpPr>
            <p:spPr bwMode="auto">
              <a:xfrm>
                <a:off x="5482" y="3420"/>
                <a:ext cx="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Line 390"/>
              <p:cNvSpPr>
                <a:spLocks noChangeShapeType="1"/>
              </p:cNvSpPr>
              <p:nvPr/>
            </p:nvSpPr>
            <p:spPr bwMode="auto">
              <a:xfrm flipH="1">
                <a:off x="6337" y="3720"/>
                <a:ext cx="244" cy="4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 name="Line 391"/>
              <p:cNvSpPr>
                <a:spLocks noChangeShapeType="1"/>
              </p:cNvSpPr>
              <p:nvPr/>
            </p:nvSpPr>
            <p:spPr bwMode="auto">
              <a:xfrm flipH="1">
                <a:off x="4181" y="4740"/>
                <a:ext cx="488"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 name="Line 392"/>
              <p:cNvSpPr>
                <a:spLocks noChangeShapeType="1"/>
              </p:cNvSpPr>
              <p:nvPr/>
            </p:nvSpPr>
            <p:spPr bwMode="auto">
              <a:xfrm>
                <a:off x="5482" y="4860"/>
                <a:ext cx="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 name="Line 393"/>
              <p:cNvSpPr>
                <a:spLocks noChangeShapeType="1"/>
              </p:cNvSpPr>
              <p:nvPr/>
            </p:nvSpPr>
            <p:spPr bwMode="auto">
              <a:xfrm>
                <a:off x="6337" y="4820"/>
                <a:ext cx="244" cy="4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2" name="Group 394"/>
            <p:cNvGrpSpPr>
              <a:grpSpLocks/>
            </p:cNvGrpSpPr>
            <p:nvPr/>
          </p:nvGrpSpPr>
          <p:grpSpPr bwMode="auto">
            <a:xfrm rot="7200000">
              <a:off x="5298303" y="4863035"/>
              <a:ext cx="279749" cy="286758"/>
              <a:chOff x="4140" y="3420"/>
              <a:chExt cx="3600" cy="2160"/>
            </a:xfrm>
          </p:grpSpPr>
          <p:sp>
            <p:nvSpPr>
              <p:cNvPr id="45" name="Oval 395"/>
              <p:cNvSpPr>
                <a:spLocks noChangeArrowheads="1"/>
              </p:cNvSpPr>
              <p:nvPr/>
            </p:nvSpPr>
            <p:spPr bwMode="auto">
              <a:xfrm>
                <a:off x="4140" y="4140"/>
                <a:ext cx="2929" cy="720"/>
              </a:xfrm>
              <a:prstGeom prst="ellipse">
                <a:avLst/>
              </a:prstGeom>
              <a:solidFill>
                <a:srgbClr val="000000"/>
              </a:solidFill>
              <a:ln w="9525">
                <a:solidFill>
                  <a:srgbClr val="000000"/>
                </a:solidFill>
                <a:round/>
                <a:headEnd/>
                <a:tailEnd/>
              </a:ln>
            </p:spPr>
            <p:txBody>
              <a:bodyPr/>
              <a:lstStyle/>
              <a:p>
                <a:pPr algn="ctr"/>
                <a:endParaRPr lang="en-US"/>
              </a:p>
            </p:txBody>
          </p:sp>
          <p:sp>
            <p:nvSpPr>
              <p:cNvPr id="46" name="Oval 396"/>
              <p:cNvSpPr>
                <a:spLocks noChangeArrowheads="1"/>
              </p:cNvSpPr>
              <p:nvPr/>
            </p:nvSpPr>
            <p:spPr bwMode="auto">
              <a:xfrm>
                <a:off x="7008" y="4240"/>
                <a:ext cx="732" cy="480"/>
              </a:xfrm>
              <a:prstGeom prst="ellipse">
                <a:avLst/>
              </a:prstGeom>
              <a:solidFill>
                <a:srgbClr val="000000"/>
              </a:solidFill>
              <a:ln w="9525">
                <a:solidFill>
                  <a:srgbClr val="000000"/>
                </a:solidFill>
                <a:round/>
                <a:headEnd/>
                <a:tailEnd/>
              </a:ln>
            </p:spPr>
            <p:txBody>
              <a:bodyPr/>
              <a:lstStyle/>
              <a:p>
                <a:pPr algn="ctr"/>
                <a:endParaRPr lang="en-US"/>
              </a:p>
            </p:txBody>
          </p:sp>
          <p:sp>
            <p:nvSpPr>
              <p:cNvPr id="47" name="Line 397"/>
              <p:cNvSpPr>
                <a:spLocks noChangeShapeType="1"/>
              </p:cNvSpPr>
              <p:nvPr/>
            </p:nvSpPr>
            <p:spPr bwMode="auto">
              <a:xfrm>
                <a:off x="4181" y="4000"/>
                <a:ext cx="488"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398"/>
              <p:cNvSpPr>
                <a:spLocks noChangeShapeType="1"/>
              </p:cNvSpPr>
              <p:nvPr/>
            </p:nvSpPr>
            <p:spPr bwMode="auto">
              <a:xfrm>
                <a:off x="5482" y="3420"/>
                <a:ext cx="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399"/>
              <p:cNvSpPr>
                <a:spLocks noChangeShapeType="1"/>
              </p:cNvSpPr>
              <p:nvPr/>
            </p:nvSpPr>
            <p:spPr bwMode="auto">
              <a:xfrm flipH="1">
                <a:off x="6337" y="3720"/>
                <a:ext cx="244" cy="4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Line 400"/>
              <p:cNvSpPr>
                <a:spLocks noChangeShapeType="1"/>
              </p:cNvSpPr>
              <p:nvPr/>
            </p:nvSpPr>
            <p:spPr bwMode="auto">
              <a:xfrm flipH="1">
                <a:off x="4181" y="4740"/>
                <a:ext cx="488"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Line 401"/>
              <p:cNvSpPr>
                <a:spLocks noChangeShapeType="1"/>
              </p:cNvSpPr>
              <p:nvPr/>
            </p:nvSpPr>
            <p:spPr bwMode="auto">
              <a:xfrm>
                <a:off x="5482" y="4860"/>
                <a:ext cx="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Line 402"/>
              <p:cNvSpPr>
                <a:spLocks noChangeShapeType="1"/>
              </p:cNvSpPr>
              <p:nvPr/>
            </p:nvSpPr>
            <p:spPr bwMode="auto">
              <a:xfrm>
                <a:off x="6337" y="4820"/>
                <a:ext cx="244" cy="4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 name="Line 403"/>
            <p:cNvSpPr>
              <a:spLocks noChangeShapeType="1"/>
            </p:cNvSpPr>
            <p:nvPr/>
          </p:nvSpPr>
          <p:spPr bwMode="auto">
            <a:xfrm>
              <a:off x="3249288" y="4668349"/>
              <a:ext cx="285899" cy="0"/>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404"/>
            <p:cNvSpPr>
              <a:spLocks noChangeShapeType="1"/>
            </p:cNvSpPr>
            <p:nvPr/>
          </p:nvSpPr>
          <p:spPr bwMode="auto">
            <a:xfrm>
              <a:off x="3249288" y="4714833"/>
              <a:ext cx="285899" cy="0"/>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405"/>
            <p:cNvSpPr>
              <a:spLocks noChangeShapeType="1"/>
            </p:cNvSpPr>
            <p:nvPr/>
          </p:nvSpPr>
          <p:spPr bwMode="auto">
            <a:xfrm>
              <a:off x="3264742" y="4761317"/>
              <a:ext cx="285899" cy="0"/>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406"/>
            <p:cNvSpPr>
              <a:spLocks noChangeShapeType="1"/>
            </p:cNvSpPr>
            <p:nvPr/>
          </p:nvSpPr>
          <p:spPr bwMode="auto">
            <a:xfrm>
              <a:off x="3249288" y="4839072"/>
              <a:ext cx="285899" cy="0"/>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407"/>
            <p:cNvSpPr>
              <a:spLocks noChangeShapeType="1"/>
            </p:cNvSpPr>
            <p:nvPr/>
          </p:nvSpPr>
          <p:spPr bwMode="auto">
            <a:xfrm>
              <a:off x="3272469" y="4800194"/>
              <a:ext cx="286758" cy="0"/>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408"/>
            <p:cNvSpPr>
              <a:spLocks noChangeShapeType="1"/>
            </p:cNvSpPr>
            <p:nvPr/>
          </p:nvSpPr>
          <p:spPr bwMode="auto">
            <a:xfrm>
              <a:off x="5689306" y="4668349"/>
              <a:ext cx="285899" cy="0"/>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409"/>
            <p:cNvSpPr>
              <a:spLocks noChangeShapeType="1"/>
            </p:cNvSpPr>
            <p:nvPr/>
          </p:nvSpPr>
          <p:spPr bwMode="auto">
            <a:xfrm>
              <a:off x="5689306" y="4714833"/>
              <a:ext cx="285899" cy="0"/>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410"/>
            <p:cNvSpPr>
              <a:spLocks noChangeShapeType="1"/>
            </p:cNvSpPr>
            <p:nvPr/>
          </p:nvSpPr>
          <p:spPr bwMode="auto">
            <a:xfrm>
              <a:off x="5704760" y="4761317"/>
              <a:ext cx="286758" cy="0"/>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411"/>
            <p:cNvSpPr>
              <a:spLocks noChangeShapeType="1"/>
            </p:cNvSpPr>
            <p:nvPr/>
          </p:nvSpPr>
          <p:spPr bwMode="auto">
            <a:xfrm>
              <a:off x="5689306" y="4839072"/>
              <a:ext cx="285899" cy="0"/>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412"/>
            <p:cNvSpPr>
              <a:spLocks noChangeShapeType="1"/>
            </p:cNvSpPr>
            <p:nvPr/>
          </p:nvSpPr>
          <p:spPr bwMode="auto">
            <a:xfrm>
              <a:off x="5713345" y="4800194"/>
              <a:ext cx="285899" cy="0"/>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413"/>
            <p:cNvSpPr>
              <a:spLocks noChangeShapeType="1"/>
            </p:cNvSpPr>
            <p:nvPr/>
          </p:nvSpPr>
          <p:spPr bwMode="auto">
            <a:xfrm rot="600000">
              <a:off x="3828814" y="5134034"/>
              <a:ext cx="143379" cy="139452"/>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414"/>
            <p:cNvSpPr>
              <a:spLocks noChangeShapeType="1"/>
            </p:cNvSpPr>
            <p:nvPr/>
          </p:nvSpPr>
          <p:spPr bwMode="auto">
            <a:xfrm rot="600000">
              <a:off x="3789320" y="5157699"/>
              <a:ext cx="143379" cy="139452"/>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415"/>
            <p:cNvSpPr>
              <a:spLocks noChangeShapeType="1"/>
            </p:cNvSpPr>
            <p:nvPr/>
          </p:nvSpPr>
          <p:spPr bwMode="auto">
            <a:xfrm rot="600000">
              <a:off x="3733514" y="5180518"/>
              <a:ext cx="143379" cy="139452"/>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416"/>
            <p:cNvSpPr>
              <a:spLocks noChangeShapeType="1"/>
            </p:cNvSpPr>
            <p:nvPr/>
          </p:nvSpPr>
          <p:spPr bwMode="auto">
            <a:xfrm>
              <a:off x="4149914" y="5434913"/>
              <a:ext cx="429278" cy="0"/>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417"/>
            <p:cNvSpPr>
              <a:spLocks noChangeShapeType="1"/>
            </p:cNvSpPr>
            <p:nvPr/>
          </p:nvSpPr>
          <p:spPr bwMode="auto">
            <a:xfrm>
              <a:off x="4179105" y="5537177"/>
              <a:ext cx="429278" cy="0"/>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418"/>
            <p:cNvSpPr>
              <a:spLocks noChangeShapeType="1"/>
            </p:cNvSpPr>
            <p:nvPr/>
          </p:nvSpPr>
          <p:spPr bwMode="auto">
            <a:xfrm>
              <a:off x="4162792" y="5486468"/>
              <a:ext cx="429278" cy="0"/>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419"/>
            <p:cNvSpPr>
              <a:spLocks noChangeShapeType="1"/>
            </p:cNvSpPr>
            <p:nvPr/>
          </p:nvSpPr>
          <p:spPr bwMode="auto">
            <a:xfrm>
              <a:off x="4909736" y="5436603"/>
              <a:ext cx="143379" cy="0"/>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420"/>
            <p:cNvSpPr>
              <a:spLocks noChangeShapeType="1"/>
            </p:cNvSpPr>
            <p:nvPr/>
          </p:nvSpPr>
          <p:spPr bwMode="auto">
            <a:xfrm>
              <a:off x="4909736" y="5483087"/>
              <a:ext cx="143379" cy="0"/>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421"/>
            <p:cNvSpPr>
              <a:spLocks noChangeShapeType="1"/>
            </p:cNvSpPr>
            <p:nvPr/>
          </p:nvSpPr>
          <p:spPr bwMode="auto">
            <a:xfrm>
              <a:off x="4909736" y="5529571"/>
              <a:ext cx="143379" cy="0"/>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422"/>
            <p:cNvSpPr>
              <a:spLocks noChangeShapeType="1"/>
            </p:cNvSpPr>
            <p:nvPr/>
          </p:nvSpPr>
          <p:spPr bwMode="auto">
            <a:xfrm rot="20700000" flipH="1">
              <a:off x="5307248" y="5165305"/>
              <a:ext cx="143379" cy="139452"/>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423"/>
            <p:cNvSpPr>
              <a:spLocks noChangeShapeType="1"/>
            </p:cNvSpPr>
            <p:nvPr/>
          </p:nvSpPr>
          <p:spPr bwMode="auto">
            <a:xfrm rot="20700000" flipH="1">
              <a:off x="5243715" y="5157699"/>
              <a:ext cx="143379" cy="139452"/>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424"/>
            <p:cNvSpPr>
              <a:spLocks noChangeShapeType="1"/>
            </p:cNvSpPr>
            <p:nvPr/>
          </p:nvSpPr>
          <p:spPr bwMode="auto">
            <a:xfrm rot="20700000" flipH="1">
              <a:off x="5204221" y="5141641"/>
              <a:ext cx="143379" cy="139452"/>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TextBox 97"/>
            <p:cNvSpPr txBox="1">
              <a:spLocks noChangeArrowheads="1"/>
            </p:cNvSpPr>
            <p:nvPr/>
          </p:nvSpPr>
          <p:spPr bwMode="auto">
            <a:xfrm>
              <a:off x="2224064" y="3965608"/>
              <a:ext cx="3891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a:t>
              </a:r>
            </a:p>
          </p:txBody>
        </p:sp>
        <p:sp>
          <p:nvSpPr>
            <p:cNvPr id="10" name="TextBox 98"/>
            <p:cNvSpPr txBox="1">
              <a:spLocks noChangeArrowheads="1"/>
            </p:cNvSpPr>
            <p:nvPr/>
          </p:nvSpPr>
          <p:spPr bwMode="auto">
            <a:xfrm>
              <a:off x="6615169" y="3973629"/>
              <a:ext cx="3891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B</a:t>
              </a:r>
            </a:p>
          </p:txBody>
        </p:sp>
        <p:sp>
          <p:nvSpPr>
            <p:cNvPr id="11" name="TextBox 99"/>
            <p:cNvSpPr txBox="1">
              <a:spLocks noChangeArrowheads="1"/>
            </p:cNvSpPr>
            <p:nvPr/>
          </p:nvSpPr>
          <p:spPr bwMode="auto">
            <a:xfrm>
              <a:off x="4426583" y="2682421"/>
              <a:ext cx="3891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D</a:t>
              </a:r>
            </a:p>
          </p:txBody>
        </p:sp>
        <p:sp>
          <p:nvSpPr>
            <p:cNvPr id="12" name="TextBox 100"/>
            <p:cNvSpPr txBox="1">
              <a:spLocks noChangeArrowheads="1"/>
            </p:cNvSpPr>
            <p:nvPr/>
          </p:nvSpPr>
          <p:spPr bwMode="auto">
            <a:xfrm>
              <a:off x="4426583" y="5647044"/>
              <a:ext cx="3891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C</a:t>
              </a:r>
            </a:p>
          </p:txBody>
        </p:sp>
        <p:grpSp>
          <p:nvGrpSpPr>
            <p:cNvPr id="102" name="Group 349"/>
            <p:cNvGrpSpPr>
              <a:grpSpLocks/>
            </p:cNvGrpSpPr>
            <p:nvPr/>
          </p:nvGrpSpPr>
          <p:grpSpPr bwMode="auto">
            <a:xfrm>
              <a:off x="3962400" y="3124200"/>
              <a:ext cx="286758" cy="279749"/>
              <a:chOff x="4140" y="3420"/>
              <a:chExt cx="3600" cy="2160"/>
            </a:xfrm>
          </p:grpSpPr>
          <p:sp>
            <p:nvSpPr>
              <p:cNvPr id="103" name="Oval 350"/>
              <p:cNvSpPr>
                <a:spLocks noChangeArrowheads="1"/>
              </p:cNvSpPr>
              <p:nvPr/>
            </p:nvSpPr>
            <p:spPr bwMode="auto">
              <a:xfrm>
                <a:off x="4140" y="4140"/>
                <a:ext cx="2929" cy="720"/>
              </a:xfrm>
              <a:prstGeom prst="ellipse">
                <a:avLst/>
              </a:prstGeom>
              <a:solidFill>
                <a:srgbClr val="000000"/>
              </a:solidFill>
              <a:ln w="9525">
                <a:solidFill>
                  <a:srgbClr val="000000"/>
                </a:solidFill>
                <a:round/>
                <a:headEnd/>
                <a:tailEnd/>
              </a:ln>
            </p:spPr>
            <p:txBody>
              <a:bodyPr/>
              <a:lstStyle/>
              <a:p>
                <a:pPr algn="ctr"/>
                <a:endParaRPr lang="en-US"/>
              </a:p>
            </p:txBody>
          </p:sp>
          <p:sp>
            <p:nvSpPr>
              <p:cNvPr id="104" name="Oval 351"/>
              <p:cNvSpPr>
                <a:spLocks noChangeArrowheads="1"/>
              </p:cNvSpPr>
              <p:nvPr/>
            </p:nvSpPr>
            <p:spPr bwMode="auto">
              <a:xfrm>
                <a:off x="7008" y="4240"/>
                <a:ext cx="732" cy="480"/>
              </a:xfrm>
              <a:prstGeom prst="ellipse">
                <a:avLst/>
              </a:prstGeom>
              <a:solidFill>
                <a:srgbClr val="000000"/>
              </a:solidFill>
              <a:ln w="9525">
                <a:solidFill>
                  <a:srgbClr val="000000"/>
                </a:solidFill>
                <a:round/>
                <a:headEnd/>
                <a:tailEnd/>
              </a:ln>
            </p:spPr>
            <p:txBody>
              <a:bodyPr/>
              <a:lstStyle/>
              <a:p>
                <a:pPr algn="ctr"/>
                <a:endParaRPr lang="en-US"/>
              </a:p>
            </p:txBody>
          </p:sp>
          <p:sp>
            <p:nvSpPr>
              <p:cNvPr id="105" name="Line 352"/>
              <p:cNvSpPr>
                <a:spLocks noChangeShapeType="1"/>
              </p:cNvSpPr>
              <p:nvPr/>
            </p:nvSpPr>
            <p:spPr bwMode="auto">
              <a:xfrm>
                <a:off x="4181" y="4000"/>
                <a:ext cx="488"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 name="Line 353"/>
              <p:cNvSpPr>
                <a:spLocks noChangeShapeType="1"/>
              </p:cNvSpPr>
              <p:nvPr/>
            </p:nvSpPr>
            <p:spPr bwMode="auto">
              <a:xfrm>
                <a:off x="5482" y="3420"/>
                <a:ext cx="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 name="Line 354"/>
              <p:cNvSpPr>
                <a:spLocks noChangeShapeType="1"/>
              </p:cNvSpPr>
              <p:nvPr/>
            </p:nvSpPr>
            <p:spPr bwMode="auto">
              <a:xfrm flipH="1">
                <a:off x="6337" y="3720"/>
                <a:ext cx="244" cy="4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 name="Line 355"/>
              <p:cNvSpPr>
                <a:spLocks noChangeShapeType="1"/>
              </p:cNvSpPr>
              <p:nvPr/>
            </p:nvSpPr>
            <p:spPr bwMode="auto">
              <a:xfrm flipH="1">
                <a:off x="4181" y="4740"/>
                <a:ext cx="488"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 name="Line 356"/>
              <p:cNvSpPr>
                <a:spLocks noChangeShapeType="1"/>
              </p:cNvSpPr>
              <p:nvPr/>
            </p:nvSpPr>
            <p:spPr bwMode="auto">
              <a:xfrm>
                <a:off x="5482" y="4860"/>
                <a:ext cx="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 name="Line 357"/>
              <p:cNvSpPr>
                <a:spLocks noChangeShapeType="1"/>
              </p:cNvSpPr>
              <p:nvPr/>
            </p:nvSpPr>
            <p:spPr bwMode="auto">
              <a:xfrm>
                <a:off x="6337" y="4820"/>
                <a:ext cx="244" cy="4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1" name="Line 407"/>
            <p:cNvSpPr>
              <a:spLocks noChangeShapeType="1"/>
            </p:cNvSpPr>
            <p:nvPr/>
          </p:nvSpPr>
          <p:spPr bwMode="auto">
            <a:xfrm>
              <a:off x="4335872" y="3302529"/>
              <a:ext cx="286758" cy="0"/>
            </a:xfrm>
            <a:prstGeom prst="line">
              <a:avLst/>
            </a:prstGeom>
            <a:noFill/>
            <a:ln w="9525">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 name="Slide Number Placeholder 2"/>
          <p:cNvSpPr>
            <a:spLocks noGrp="1"/>
          </p:cNvSpPr>
          <p:nvPr>
            <p:ph type="sldNum" sz="quarter" idx="15"/>
          </p:nvPr>
        </p:nvSpPr>
        <p:spPr/>
        <p:txBody>
          <a:bodyPr/>
          <a:lstStyle/>
          <a:p>
            <a:fld id="{B6F15528-21DE-4FAA-801E-634DDDAF4B2B}" type="slidenum">
              <a:rPr lang="en-US" smtClean="0"/>
              <a:pPr/>
              <a:t>6</a:t>
            </a:fld>
            <a:endParaRPr lang="en-US"/>
          </a:p>
        </p:txBody>
      </p:sp>
      <p:sp>
        <p:nvSpPr>
          <p:cNvPr id="112" name="Rectangle 111"/>
          <p:cNvSpPr/>
          <p:nvPr/>
        </p:nvSpPr>
        <p:spPr>
          <a:xfrm>
            <a:off x="0" y="0"/>
            <a:ext cx="2130941"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ACO</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0599384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6400" y="1143000"/>
            <a:ext cx="7010400" cy="76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7" name="TextBox 6"/>
          <p:cNvSpPr txBox="1">
            <a:spLocks noChangeArrowheads="1"/>
          </p:cNvSpPr>
          <p:nvPr/>
        </p:nvSpPr>
        <p:spPr bwMode="auto">
          <a:xfrm>
            <a:off x="914400" y="1366838"/>
            <a:ext cx="77724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rtl="1" eaLnBrk="1" hangingPunct="1">
              <a:lnSpc>
                <a:spcPct val="150000"/>
              </a:lnSpc>
              <a:buFont typeface="Wingdings" charset="2"/>
              <a:buChar char="v"/>
              <a:defRPr/>
            </a:pPr>
            <a:r>
              <a:rPr lang="fa-IR" sz="2400" b="1" dirty="0" smtClean="0">
                <a:solidFill>
                  <a:srgbClr val="00B050"/>
                </a:solidFill>
                <a:latin typeface="Century Schoolbook" pitchFamily="18" charset="0"/>
                <a:cs typeface="Times New Roman" charset="0"/>
              </a:rPr>
              <a:t>نکته اول: </a:t>
            </a:r>
            <a:r>
              <a:rPr lang="fa-IR" sz="2400" dirty="0" smtClean="0">
                <a:latin typeface="Century Schoolbook" pitchFamily="18" charset="0"/>
                <a:cs typeface="Times New Roman" charset="0"/>
              </a:rPr>
              <a:t>انتخاب مسیر با فرومون بیشتر تنها دارای احتمال بیشتر می باشد و قطعی نیست.</a:t>
            </a:r>
          </a:p>
          <a:p>
            <a:pPr marL="0" indent="0" algn="just" rtl="1" eaLnBrk="1" hangingPunct="1">
              <a:lnSpc>
                <a:spcPct val="150000"/>
              </a:lnSpc>
              <a:defRPr/>
            </a:pPr>
            <a:r>
              <a:rPr lang="fa-IR" sz="2400" dirty="0" smtClean="0">
                <a:latin typeface="Century Schoolbook" pitchFamily="18" charset="0"/>
                <a:cs typeface="Times New Roman" charset="0"/>
              </a:rPr>
              <a:t>اگر هر مورچه فقط و فقط مسیر پر فرومون را انتخاب کند، این روش اساسا به جواب نمی رسد.</a:t>
            </a:r>
          </a:p>
          <a:p>
            <a:pPr algn="just" rtl="1" eaLnBrk="1" hangingPunct="1">
              <a:lnSpc>
                <a:spcPct val="150000"/>
              </a:lnSpc>
              <a:buFont typeface="Wingdings" pitchFamily="2" charset="2"/>
              <a:buChar char="v"/>
              <a:defRPr/>
            </a:pPr>
            <a:r>
              <a:rPr lang="fa-IR" sz="2400" b="1" dirty="0" smtClean="0">
                <a:solidFill>
                  <a:srgbClr val="00B050"/>
                </a:solidFill>
                <a:latin typeface="Century Schoolbook" pitchFamily="18" charset="0"/>
                <a:cs typeface="Times New Roman" charset="0"/>
              </a:rPr>
              <a:t>نکته دوم: </a:t>
            </a:r>
            <a:r>
              <a:rPr lang="fa-IR" sz="2400" dirty="0" smtClean="0">
                <a:latin typeface="Century Schoolbook" pitchFamily="18" charset="0"/>
                <a:cs typeface="Times New Roman" charset="0"/>
              </a:rPr>
              <a:t>فرومون با گذشت زمان تبخیر می شود.</a:t>
            </a:r>
          </a:p>
          <a:p>
            <a:pPr marL="0" indent="0" algn="just" rtl="1" eaLnBrk="1" hangingPunct="1">
              <a:lnSpc>
                <a:spcPct val="150000"/>
              </a:lnSpc>
              <a:defRPr/>
            </a:pPr>
            <a:r>
              <a:rPr lang="fa-IR" sz="2400" dirty="0" smtClean="0">
                <a:latin typeface="Century Schoolbook" pitchFamily="18" charset="0"/>
                <a:cs typeface="Times New Roman" charset="0"/>
              </a:rPr>
              <a:t>اگر فرومون تبخیر نشود، با برداشتن مانع احتمال تصحیح مسیر توسط مورچه ها بسیار پایین است.</a:t>
            </a:r>
          </a:p>
        </p:txBody>
      </p:sp>
      <p:sp>
        <p:nvSpPr>
          <p:cNvPr id="5" name="TextBox 4"/>
          <p:cNvSpPr txBox="1"/>
          <p:nvPr/>
        </p:nvSpPr>
        <p:spPr>
          <a:xfrm>
            <a:off x="1066800" y="531813"/>
            <a:ext cx="7620000" cy="923330"/>
          </a:xfrm>
          <a:prstGeom prst="rect">
            <a:avLst/>
          </a:prstGeom>
          <a:noFill/>
        </p:spPr>
        <p:txBody>
          <a:bodyPr wrap="square">
            <a:spAutoFit/>
          </a:bodyPr>
          <a:lstStyle/>
          <a:p>
            <a:pPr algn="r" rtl="1">
              <a:lnSpc>
                <a:spcPct val="150000"/>
              </a:lnSpc>
              <a:defRPr/>
            </a:pPr>
            <a:r>
              <a:rPr lang="fa-IR" sz="2400" b="1" dirty="0" smtClean="0">
                <a:latin typeface="+mn-lt"/>
                <a:cs typeface="+mj-cs"/>
              </a:rPr>
              <a:t>رفتار </a:t>
            </a:r>
            <a:r>
              <a:rPr lang="fa-IR" sz="2400" b="1" dirty="0">
                <a:latin typeface="+mn-lt"/>
                <a:cs typeface="+mj-cs"/>
              </a:rPr>
              <a:t>طبیعی مورچه ها </a:t>
            </a:r>
            <a:r>
              <a:rPr lang="fa-IR" sz="2400" b="1" dirty="0" smtClean="0">
                <a:latin typeface="+mn-lt"/>
                <a:cs typeface="+mj-cs"/>
              </a:rPr>
              <a:t>			          (</a:t>
            </a:r>
            <a:r>
              <a:rPr lang="fa-IR" sz="2400" b="1" dirty="0">
                <a:latin typeface="+mn-lt"/>
                <a:cs typeface="+mj-cs"/>
              </a:rPr>
              <a:t>یک مثال ساده)</a:t>
            </a:r>
            <a:endParaRPr lang="en-US" sz="2400" b="1" dirty="0">
              <a:latin typeface="+mn-lt"/>
              <a:cs typeface="+mj-cs"/>
            </a:endParaRPr>
          </a:p>
          <a:p>
            <a:pPr fontAlgn="auto">
              <a:spcBef>
                <a:spcPts val="0"/>
              </a:spcBef>
              <a:spcAft>
                <a:spcPts val="0"/>
              </a:spcAft>
              <a:defRPr/>
            </a:pPr>
            <a:endParaRPr lang="en-US" dirty="0">
              <a:latin typeface="+mn-lt"/>
              <a:cs typeface="+mn-cs"/>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7</a:t>
            </a:fld>
            <a:endParaRPr lang="en-US"/>
          </a:p>
        </p:txBody>
      </p:sp>
      <p:sp>
        <p:nvSpPr>
          <p:cNvPr id="6" name="Rectangle 5"/>
          <p:cNvSpPr/>
          <p:nvPr/>
        </p:nvSpPr>
        <p:spPr>
          <a:xfrm>
            <a:off x="0" y="0"/>
            <a:ext cx="2130941"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ACO</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28813421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6400" y="1143000"/>
            <a:ext cx="7010400" cy="76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3" name="Rectangle 2"/>
          <p:cNvSpPr/>
          <p:nvPr/>
        </p:nvSpPr>
        <p:spPr>
          <a:xfrm>
            <a:off x="1676400" y="1143000"/>
            <a:ext cx="7010400" cy="76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5" name="TextBox 4"/>
          <p:cNvSpPr txBox="1"/>
          <p:nvPr/>
        </p:nvSpPr>
        <p:spPr>
          <a:xfrm>
            <a:off x="1066800" y="531813"/>
            <a:ext cx="7620000" cy="923330"/>
          </a:xfrm>
          <a:prstGeom prst="rect">
            <a:avLst/>
          </a:prstGeom>
          <a:noFill/>
        </p:spPr>
        <p:txBody>
          <a:bodyPr wrap="square">
            <a:spAutoFit/>
          </a:bodyPr>
          <a:lstStyle/>
          <a:p>
            <a:pPr algn="r" rtl="1">
              <a:lnSpc>
                <a:spcPct val="150000"/>
              </a:lnSpc>
              <a:defRPr/>
            </a:pPr>
            <a:r>
              <a:rPr lang="fa-IR" sz="2400" b="1" dirty="0" smtClean="0">
                <a:latin typeface="+mn-lt"/>
                <a:cs typeface="+mj-cs"/>
              </a:rPr>
              <a:t>رفتار </a:t>
            </a:r>
            <a:r>
              <a:rPr lang="fa-IR" sz="2400" b="1" dirty="0">
                <a:latin typeface="+mn-lt"/>
                <a:cs typeface="+mj-cs"/>
              </a:rPr>
              <a:t>طبیعی مورچه ها </a:t>
            </a:r>
            <a:r>
              <a:rPr lang="fa-IR" sz="2400" b="1" dirty="0" smtClean="0">
                <a:latin typeface="+mn-lt"/>
                <a:cs typeface="+mj-cs"/>
              </a:rPr>
              <a:t>			          (</a:t>
            </a:r>
            <a:r>
              <a:rPr lang="fa-IR" sz="2400" b="1" dirty="0">
                <a:latin typeface="+mn-lt"/>
                <a:cs typeface="+mj-cs"/>
              </a:rPr>
              <a:t>یک مثال ساده)</a:t>
            </a:r>
            <a:endParaRPr lang="en-US" sz="2400" b="1" dirty="0">
              <a:latin typeface="+mn-lt"/>
              <a:cs typeface="+mj-cs"/>
            </a:endParaRPr>
          </a:p>
          <a:p>
            <a:pPr fontAlgn="auto">
              <a:spcBef>
                <a:spcPts val="0"/>
              </a:spcBef>
              <a:spcAft>
                <a:spcPts val="0"/>
              </a:spcAft>
              <a:defRPr/>
            </a:pPr>
            <a:endParaRPr lang="en-US" dirty="0">
              <a:latin typeface="+mn-lt"/>
              <a:cs typeface="+mn-cs"/>
            </a:endParaRPr>
          </a:p>
        </p:txBody>
      </p:sp>
      <p:sp>
        <p:nvSpPr>
          <p:cNvPr id="6" name="TextBox 5"/>
          <p:cNvSpPr txBox="1">
            <a:spLocks noChangeArrowheads="1"/>
          </p:cNvSpPr>
          <p:nvPr/>
        </p:nvSpPr>
        <p:spPr bwMode="auto">
          <a:xfrm>
            <a:off x="914400" y="1366839"/>
            <a:ext cx="77724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rtl="1" eaLnBrk="1" hangingPunct="1">
              <a:lnSpc>
                <a:spcPct val="150000"/>
              </a:lnSpc>
              <a:buFont typeface="Wingdings" charset="2"/>
              <a:buChar char="v"/>
              <a:defRPr/>
            </a:pPr>
            <a:r>
              <a:rPr lang="fa-IR" sz="2400" b="1" dirty="0" smtClean="0">
                <a:solidFill>
                  <a:srgbClr val="FF0000"/>
                </a:solidFill>
                <a:latin typeface="Century Schoolbook" pitchFamily="18" charset="0"/>
                <a:cs typeface="Times New Roman" charset="0"/>
              </a:rPr>
              <a:t>نتیجه: </a:t>
            </a:r>
          </a:p>
          <a:p>
            <a:pPr marL="0" indent="0" algn="just" rtl="1" eaLnBrk="1" hangingPunct="1">
              <a:lnSpc>
                <a:spcPct val="150000"/>
              </a:lnSpc>
              <a:defRPr/>
            </a:pPr>
            <a:r>
              <a:rPr lang="fa-IR" sz="2400" dirty="0" smtClean="0">
                <a:solidFill>
                  <a:srgbClr val="00B050"/>
                </a:solidFill>
                <a:latin typeface="Century Schoolbook" pitchFamily="18" charset="0"/>
                <a:cs typeface="Times New Roman" charset="0"/>
              </a:rPr>
              <a:t>تبخیر شدن فرومون </a:t>
            </a:r>
            <a:r>
              <a:rPr lang="fa-IR" sz="2400" dirty="0" smtClean="0">
                <a:latin typeface="Century Schoolbook" pitchFamily="18" charset="0"/>
                <a:cs typeface="Times New Roman" charset="0"/>
              </a:rPr>
              <a:t>و</a:t>
            </a:r>
            <a:r>
              <a:rPr lang="fa-IR" sz="2400" dirty="0" smtClean="0">
                <a:solidFill>
                  <a:srgbClr val="00B050"/>
                </a:solidFill>
                <a:latin typeface="Century Schoolbook" pitchFamily="18" charset="0"/>
                <a:cs typeface="Times New Roman" charset="0"/>
              </a:rPr>
              <a:t> احتمالاتی بودن انتخاب مسیر </a:t>
            </a:r>
            <a:r>
              <a:rPr lang="fa-IR" sz="2400" dirty="0" smtClean="0">
                <a:latin typeface="Century Schoolbook" pitchFamily="18" charset="0"/>
                <a:cs typeface="Times New Roman" charset="0"/>
              </a:rPr>
              <a:t>به مورچه ها توانایی انتخاب کوتاهترین مسیر از لانه به غذا را می دهد.</a:t>
            </a:r>
          </a:p>
        </p:txBody>
      </p:sp>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1295400" y="1600201"/>
            <a:ext cx="6644181" cy="4983137"/>
          </a:xfrm>
          <a:prstGeom prst="rect">
            <a:avLst/>
          </a:prstGeom>
        </p:spPr>
      </p:pic>
      <p:sp>
        <p:nvSpPr>
          <p:cNvPr id="7" name="Slide Number Placeholder 6"/>
          <p:cNvSpPr>
            <a:spLocks noGrp="1"/>
          </p:cNvSpPr>
          <p:nvPr>
            <p:ph type="sldNum" sz="quarter" idx="15"/>
          </p:nvPr>
        </p:nvSpPr>
        <p:spPr/>
        <p:txBody>
          <a:bodyPr/>
          <a:lstStyle/>
          <a:p>
            <a:fld id="{B6F15528-21DE-4FAA-801E-634DDDAF4B2B}" type="slidenum">
              <a:rPr lang="en-US" smtClean="0"/>
              <a:pPr/>
              <a:t>8</a:t>
            </a:fld>
            <a:endParaRPr lang="en-US"/>
          </a:p>
        </p:txBody>
      </p:sp>
      <p:sp>
        <p:nvSpPr>
          <p:cNvPr id="8" name="Rectangle 7"/>
          <p:cNvSpPr/>
          <p:nvPr/>
        </p:nvSpPr>
        <p:spPr>
          <a:xfrm>
            <a:off x="0" y="0"/>
            <a:ext cx="2130941"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ACO</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238953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xit" presetSubtype="0" fill="hold" grpId="0" nodeType="clickEffect">
                                  <p:stCondLst>
                                    <p:cond delay="0"/>
                                  </p:stCondLst>
                                  <p:childTnLst>
                                    <p:animEffect transition="out" filter="fade">
                                      <p:cBhvr>
                                        <p:cTn id="6" dur="1000"/>
                                        <p:tgtEl>
                                          <p:spTgt spid="6"/>
                                        </p:tgtEl>
                                      </p:cBhvr>
                                    </p:animEffect>
                                    <p:anim calcmode="lin" valueType="num">
                                      <p:cBhvr>
                                        <p:cTn id="7" dur="1000"/>
                                        <p:tgtEl>
                                          <p:spTgt spid="6"/>
                                        </p:tgtEl>
                                        <p:attrNameLst>
                                          <p:attrName>ppt_x</p:attrName>
                                        </p:attrNameLst>
                                      </p:cBhvr>
                                      <p:tavLst>
                                        <p:tav tm="0">
                                          <p:val>
                                            <p:strVal val="ppt_x"/>
                                          </p:val>
                                        </p:tav>
                                        <p:tav tm="100000">
                                          <p:val>
                                            <p:strVal val="ppt_x"/>
                                          </p:val>
                                        </p:tav>
                                      </p:tavLst>
                                    </p:anim>
                                    <p:anim calcmode="lin" valueType="num">
                                      <p:cBhvr>
                                        <p:cTn id="8" dur="1000"/>
                                        <p:tgtEl>
                                          <p:spTgt spid="6"/>
                                        </p:tgtEl>
                                        <p:attrNameLst>
                                          <p:attrName>ppt_y</p:attrName>
                                        </p:attrNameLst>
                                      </p:cBhvr>
                                      <p:tavLst>
                                        <p:tav tm="0">
                                          <p:val>
                                            <p:strVal val="ppt_y"/>
                                          </p:val>
                                        </p:tav>
                                        <p:tav tm="100000">
                                          <p:val>
                                            <p:strVal val="ppt_y-.1"/>
                                          </p:val>
                                        </p:tav>
                                      </p:tavLst>
                                    </p:anim>
                                    <p:set>
                                      <p:cBhvr>
                                        <p:cTn id="9" dur="1" fill="hold">
                                          <p:stCondLst>
                                            <p:cond delay="999"/>
                                          </p:stCondLst>
                                        </p:cTn>
                                        <p:tgtEl>
                                          <p:spTgt spid="6"/>
                                        </p:tgtEl>
                                        <p:attrNameLst>
                                          <p:attrName>style.visibility</p:attrName>
                                        </p:attrNameLst>
                                      </p:cBhvr>
                                      <p:to>
                                        <p:strVal val="hidden"/>
                                      </p:to>
                                    </p:set>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6400" y="1143000"/>
            <a:ext cx="7010400" cy="76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2" name="Slide Number Placeholder 1"/>
          <p:cNvSpPr>
            <a:spLocks noGrp="1"/>
          </p:cNvSpPr>
          <p:nvPr>
            <p:ph type="sldNum" sz="quarter" idx="15"/>
          </p:nvPr>
        </p:nvSpPr>
        <p:spPr/>
        <p:txBody>
          <a:bodyPr/>
          <a:lstStyle/>
          <a:p>
            <a:fld id="{B6F15528-21DE-4FAA-801E-634DDDAF4B2B}" type="slidenum">
              <a:rPr lang="en-US" smtClean="0"/>
              <a:pPr/>
              <a:t>9</a:t>
            </a:fld>
            <a:endParaRPr lang="en-US"/>
          </a:p>
        </p:txBody>
      </p:sp>
      <p:sp>
        <p:nvSpPr>
          <p:cNvPr id="5" name="TextBox 4"/>
          <p:cNvSpPr txBox="1"/>
          <p:nvPr/>
        </p:nvSpPr>
        <p:spPr>
          <a:xfrm>
            <a:off x="1066800" y="531814"/>
            <a:ext cx="7620000" cy="646331"/>
          </a:xfrm>
          <a:prstGeom prst="rect">
            <a:avLst/>
          </a:prstGeom>
          <a:noFill/>
        </p:spPr>
        <p:txBody>
          <a:bodyPr wrap="square">
            <a:spAutoFit/>
          </a:bodyPr>
          <a:lstStyle/>
          <a:p>
            <a:pPr algn="r" rtl="1">
              <a:lnSpc>
                <a:spcPct val="150000"/>
              </a:lnSpc>
              <a:defRPr/>
            </a:pPr>
            <a:r>
              <a:rPr lang="fa-IR" sz="2400" b="1" dirty="0" smtClean="0">
                <a:cs typeface="+mj-cs"/>
              </a:rPr>
              <a:t>ساختار الگوریتم گروه مورچه ها</a:t>
            </a:r>
            <a:endParaRPr lang="en-US" dirty="0">
              <a:latin typeface="+mn-lt"/>
              <a:cs typeface="+mn-cs"/>
            </a:endParaRPr>
          </a:p>
        </p:txBody>
      </p:sp>
      <p:sp>
        <p:nvSpPr>
          <p:cNvPr id="6" name="TextBox 6"/>
          <p:cNvSpPr txBox="1">
            <a:spLocks noChangeArrowheads="1"/>
          </p:cNvSpPr>
          <p:nvPr/>
        </p:nvSpPr>
        <p:spPr bwMode="auto">
          <a:xfrm>
            <a:off x="914400" y="1366839"/>
            <a:ext cx="77724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rtl="1" eaLnBrk="1" hangingPunct="1">
              <a:lnSpc>
                <a:spcPct val="150000"/>
              </a:lnSpc>
              <a:buFont typeface="Wingdings" charset="2"/>
              <a:buChar char="v"/>
            </a:pPr>
            <a:r>
              <a:rPr lang="fa-IR" sz="2400" dirty="0" smtClean="0">
                <a:latin typeface="Century Schoolbook" pitchFamily="18" charset="0"/>
                <a:cs typeface="Times New Roman" charset="0"/>
              </a:rPr>
              <a:t>ساختار و مفهوم علمی </a:t>
            </a:r>
            <a:r>
              <a:rPr lang="en-US" sz="2400" dirty="0" smtClean="0">
                <a:latin typeface="Century Schoolbook" pitchFamily="18" charset="0"/>
                <a:cs typeface="Times New Roman" charset="0"/>
              </a:rPr>
              <a:t>ACO</a:t>
            </a:r>
            <a:r>
              <a:rPr lang="fa-IR" sz="2400" dirty="0" smtClean="0">
                <a:latin typeface="Century Schoolbook" pitchFamily="18" charset="0"/>
                <a:cs typeface="Times New Roman" charset="0"/>
              </a:rPr>
              <a:t> از دو جهت قابل بررسی می باشد:</a:t>
            </a:r>
          </a:p>
          <a:p>
            <a:pPr marL="0" indent="0" algn="just" rtl="1" eaLnBrk="1" hangingPunct="1">
              <a:lnSpc>
                <a:spcPct val="150000"/>
              </a:lnSpc>
            </a:pPr>
            <a:endParaRPr lang="fa-IR" sz="2400" dirty="0" smtClean="0">
              <a:latin typeface="Century Schoolbook" pitchFamily="18" charset="0"/>
              <a:cs typeface="Times New Roman" charset="0"/>
            </a:endParaRPr>
          </a:p>
          <a:p>
            <a:pPr marL="857250" lvl="1" indent="-457200" algn="just" rtl="1" eaLnBrk="1" hangingPunct="1">
              <a:lnSpc>
                <a:spcPct val="150000"/>
              </a:lnSpc>
              <a:buFont typeface="+mj-lt"/>
              <a:buAutoNum type="arabicPeriod"/>
            </a:pPr>
            <a:r>
              <a:rPr lang="fa-IR" sz="2400" dirty="0" smtClean="0">
                <a:solidFill>
                  <a:srgbClr val="00B050"/>
                </a:solidFill>
                <a:latin typeface="Century Schoolbook" pitchFamily="18" charset="0"/>
                <a:cs typeface="Times New Roman" charset="0"/>
              </a:rPr>
              <a:t>ساختار</a:t>
            </a:r>
            <a:r>
              <a:rPr lang="fa-IR" sz="2400" dirty="0" smtClean="0">
                <a:latin typeface="Century Schoolbook" pitchFamily="18" charset="0"/>
                <a:cs typeface="Times New Roman" charset="0"/>
              </a:rPr>
              <a:t> </a:t>
            </a:r>
            <a:r>
              <a:rPr lang="fa-IR" sz="2400" dirty="0" smtClean="0">
                <a:solidFill>
                  <a:srgbClr val="00B050"/>
                </a:solidFill>
                <a:latin typeface="Century Schoolbook" pitchFamily="18" charset="0"/>
                <a:cs typeface="Times New Roman" charset="0"/>
              </a:rPr>
              <a:t>کلی</a:t>
            </a:r>
            <a:r>
              <a:rPr lang="fa-IR" sz="2400" dirty="0" smtClean="0">
                <a:latin typeface="Century Schoolbook" pitchFamily="18" charset="0"/>
                <a:cs typeface="Times New Roman" charset="0"/>
              </a:rPr>
              <a:t> </a:t>
            </a:r>
            <a:r>
              <a:rPr lang="fa-IR" sz="2400" dirty="0" smtClean="0">
                <a:solidFill>
                  <a:srgbClr val="00B050"/>
                </a:solidFill>
                <a:latin typeface="Century Schoolbook" pitchFamily="18" charset="0"/>
                <a:cs typeface="Times New Roman" charset="0"/>
              </a:rPr>
              <a:t>و </a:t>
            </a:r>
            <a:r>
              <a:rPr lang="fa-IR" sz="2400" dirty="0">
                <a:solidFill>
                  <a:srgbClr val="00B050"/>
                </a:solidFill>
                <a:latin typeface="Century Schoolbook" pitchFamily="18" charset="0"/>
                <a:cs typeface="Times New Roman" charset="0"/>
              </a:rPr>
              <a:t>جامع </a:t>
            </a:r>
            <a:r>
              <a:rPr lang="fa-IR" sz="2400" dirty="0">
                <a:latin typeface="Century Schoolbook" pitchFamily="18" charset="0"/>
                <a:cs typeface="Times New Roman" charset="0"/>
              </a:rPr>
              <a:t>الگوریتم (مطرح </a:t>
            </a:r>
            <a:r>
              <a:rPr lang="fa-IR" sz="2400" dirty="0" smtClean="0">
                <a:latin typeface="Century Schoolbook" pitchFamily="18" charset="0"/>
                <a:cs typeface="Times New Roman" charset="0"/>
              </a:rPr>
              <a:t>شده توسط </a:t>
            </a:r>
            <a:r>
              <a:rPr lang="en-US" sz="2400" dirty="0" smtClean="0">
                <a:latin typeface="Century Schoolbook" pitchFamily="18" charset="0"/>
                <a:cs typeface="Times New Roman" charset="0"/>
              </a:rPr>
              <a:t>Dorigo</a:t>
            </a:r>
            <a:r>
              <a:rPr lang="fa-IR" sz="2400" dirty="0" smtClean="0">
                <a:latin typeface="Century Schoolbook" pitchFamily="18" charset="0"/>
                <a:cs typeface="Times New Roman" charset="0"/>
              </a:rPr>
              <a:t> در 1990)</a:t>
            </a:r>
          </a:p>
          <a:p>
            <a:pPr marL="857250" lvl="1" indent="-457200" algn="just" rtl="1" eaLnBrk="1" hangingPunct="1">
              <a:lnSpc>
                <a:spcPct val="150000"/>
              </a:lnSpc>
              <a:buFont typeface="+mj-lt"/>
              <a:buAutoNum type="arabicPeriod"/>
            </a:pPr>
            <a:r>
              <a:rPr lang="fa-IR" sz="2400" dirty="0" smtClean="0">
                <a:solidFill>
                  <a:srgbClr val="00B050"/>
                </a:solidFill>
                <a:latin typeface="Century Schoolbook" pitchFamily="18" charset="0"/>
                <a:cs typeface="Times New Roman" charset="0"/>
              </a:rPr>
              <a:t>ساختار جزئی و مفهومی </a:t>
            </a:r>
            <a:r>
              <a:rPr lang="fa-IR" sz="2400" dirty="0" smtClean="0">
                <a:latin typeface="Century Schoolbook" pitchFamily="18" charset="0"/>
                <a:cs typeface="Times New Roman" charset="0"/>
              </a:rPr>
              <a:t>الگوریتم در مسائل کاربردی نمونه (به عنوان نمونه مسئله فروشنده دوره گرد)</a:t>
            </a:r>
            <a:endParaRPr lang="fa-IR" sz="2400" dirty="0">
              <a:latin typeface="Century Schoolbook" pitchFamily="18" charset="0"/>
              <a:cs typeface="Times New Roman" charset="0"/>
            </a:endParaRPr>
          </a:p>
        </p:txBody>
      </p:sp>
      <p:sp>
        <p:nvSpPr>
          <p:cNvPr id="7" name="Rectangle 6"/>
          <p:cNvSpPr/>
          <p:nvPr/>
        </p:nvSpPr>
        <p:spPr>
          <a:xfrm>
            <a:off x="0" y="0"/>
            <a:ext cx="2130941"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ACO</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21822844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933</TotalTime>
  <Words>1708</Words>
  <Application>Microsoft Office PowerPoint</Application>
  <PresentationFormat>On-screen Show (4:3)</PresentationFormat>
  <Paragraphs>211</Paragraphs>
  <Slides>23</Slides>
  <Notes>16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Oriel</vt:lpstr>
      <vt:lpstr>Microsoft Equation 3.0</vt:lpstr>
      <vt:lpstr>الگوریتم گروه مورچه ها (ACO)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الگوریتم گروه مورچه ها (ACO)</dc:title>
  <dc:creator>Hamed</dc:creator>
  <cp:lastModifiedBy>Hamed</cp:lastModifiedBy>
  <cp:revision>75</cp:revision>
  <dcterms:created xsi:type="dcterms:W3CDTF">2006-08-16T00:00:00Z</dcterms:created>
  <dcterms:modified xsi:type="dcterms:W3CDTF">2010-12-24T13:53:49Z</dcterms:modified>
</cp:coreProperties>
</file>