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94e74138a6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94e74138a6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94e74138a6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94e74138a6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94e74138a6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94e74138a6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5e2f9113f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5e2f9113f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5e2f9113f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5e2f9113f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94e74138a6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94e74138a6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94e74138a6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94e74138a6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94e74138a6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94e74138a6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94e74138a6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94e74138a6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94e74138a6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94e74138a6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5e2f9113f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5e2f9113f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5e2f9113f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5e2f9113f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94e74138a6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94e74138a6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Fundamentals of Database Structures and SQL Queries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727650" y="556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Pagination Solutions</a:t>
            </a:r>
            <a:endParaRPr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727650" y="1441200"/>
            <a:ext cx="7688700" cy="335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SELECT * FROM `ACCOUNT` LIMIT 5 OFFSET 10;</a:t>
            </a:r>
            <a:endParaRPr sz="24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This will skip first 10 value then will pick next 5 value. </a:t>
            </a:r>
            <a:endParaRPr sz="18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656850" y="604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Search Work?</a:t>
            </a:r>
            <a:endParaRPr/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729450" y="1488600"/>
            <a:ext cx="7688700" cy="28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7038" y="1791863"/>
            <a:ext cx="4768325" cy="224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727650" y="556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Solution</a:t>
            </a:r>
            <a:endParaRPr/>
          </a:p>
        </p:txBody>
      </p:sp>
      <p:sp>
        <p:nvSpPr>
          <p:cNvPr id="162" name="Google Shape;162;p24"/>
          <p:cNvSpPr txBox="1"/>
          <p:nvPr>
            <p:ph idx="1" type="body"/>
          </p:nvPr>
        </p:nvSpPr>
        <p:spPr>
          <a:xfrm>
            <a:off x="729450" y="1428075"/>
            <a:ext cx="7688700" cy="326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SELECT * FROM `CUSTOMER` WHERE CITY LIKE '%l%'</a:t>
            </a:r>
            <a:endParaRPr sz="24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This will find all city name containing with ‘l’</a:t>
            </a:r>
            <a:endParaRPr sz="18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/>
              <a:t>SELECT * FROM `CUSTOMER` WHERE CITY LIKE 'l%'</a:t>
            </a:r>
            <a:endParaRPr sz="24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This will find all city name starting with ‘l’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727650" y="592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Interview Question</a:t>
            </a:r>
            <a:endParaRPr/>
          </a:p>
        </p:txBody>
      </p:sp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729450" y="1367575"/>
            <a:ext cx="7688700" cy="326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SQL Query to Find Second Highest Salary?</a:t>
            </a:r>
            <a:endParaRPr sz="18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727650" y="592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the N Largest Salary</a:t>
            </a:r>
            <a:endParaRPr/>
          </a:p>
        </p:txBody>
      </p:sp>
      <p:sp>
        <p:nvSpPr>
          <p:cNvPr id="174" name="Google Shape;174;p26"/>
          <p:cNvSpPr txBox="1"/>
          <p:nvPr>
            <p:ph idx="1" type="body"/>
          </p:nvPr>
        </p:nvSpPr>
        <p:spPr>
          <a:xfrm>
            <a:off x="729450" y="1379675"/>
            <a:ext cx="7688700" cy="29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SELECT * FROM employee 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WHERE salary= (SELECT DISTINCT(salary) 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FROM employee ORDER BY salary DESC LIMIT 1 OFFSET </a:t>
            </a:r>
            <a:r>
              <a:rPr lang="en" sz="1800">
                <a:solidFill>
                  <a:srgbClr val="FF0000"/>
                </a:solidFill>
              </a:rPr>
              <a:t>N-1</a:t>
            </a:r>
            <a:r>
              <a:rPr lang="en" sz="1800"/>
              <a:t>);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There can be multiple way for the same result 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7650" y="568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7650" y="1441200"/>
            <a:ext cx="7688700" cy="324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0000"/>
                </a:solidFill>
              </a:rPr>
              <a:t>S</a:t>
            </a:r>
            <a:r>
              <a:rPr lang="en" sz="3600"/>
              <a:t>tructured </a:t>
            </a:r>
            <a:r>
              <a:rPr lang="en" sz="3600">
                <a:solidFill>
                  <a:srgbClr val="FF0000"/>
                </a:solidFill>
              </a:rPr>
              <a:t>Q</a:t>
            </a:r>
            <a:r>
              <a:rPr lang="en" sz="3600"/>
              <a:t>uery </a:t>
            </a:r>
            <a:r>
              <a:rPr lang="en" sz="3600">
                <a:solidFill>
                  <a:srgbClr val="FF0000"/>
                </a:solidFill>
              </a:rPr>
              <a:t>L</a:t>
            </a:r>
            <a:r>
              <a:rPr lang="en" sz="3600"/>
              <a:t>anguage</a:t>
            </a:r>
            <a:endParaRPr sz="36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94" name="Google Shape;94;p14"/>
          <p:cNvSpPr txBox="1"/>
          <p:nvPr/>
        </p:nvSpPr>
        <p:spPr>
          <a:xfrm>
            <a:off x="1815375" y="3061875"/>
            <a:ext cx="147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Specific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Format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5821225" y="3061875"/>
            <a:ext cx="1258500" cy="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Predefined…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7650" y="580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Reserved Word for SQL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1452275"/>
            <a:ext cx="7688700" cy="33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CREATE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DROP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ALTER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RENAME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INSERT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UPDATE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DELETE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SELECT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…….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7650" y="580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SQL Commands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7650" y="1376950"/>
            <a:ext cx="7688700" cy="33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DDL(Data Definition Language)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Works on higher level like database, table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DML(Data Manipulation Language)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Works on database row level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DQL(Data Query Language)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Works on Query time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7650" y="580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SQL Commands Example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1452275"/>
            <a:ext cx="7688700" cy="33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CREATE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DROP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ALTER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RENAME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 sz="1800">
                <a:solidFill>
                  <a:srgbClr val="FF0000"/>
                </a:solidFill>
              </a:rPr>
              <a:t>INSERT</a:t>
            </a:r>
            <a:endParaRPr sz="1800"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 sz="1800">
                <a:solidFill>
                  <a:srgbClr val="FF0000"/>
                </a:solidFill>
              </a:rPr>
              <a:t>UPDATE</a:t>
            </a:r>
            <a:endParaRPr sz="1800"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 sz="1800">
                <a:solidFill>
                  <a:srgbClr val="FF0000"/>
                </a:solidFill>
              </a:rPr>
              <a:t>DELETE</a:t>
            </a:r>
            <a:endParaRPr sz="1800"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lang="en" sz="1800">
                <a:solidFill>
                  <a:srgbClr val="0000FF"/>
                </a:solidFill>
              </a:rPr>
              <a:t>SELECT</a:t>
            </a:r>
            <a:endParaRPr sz="1800">
              <a:solidFill>
                <a:srgbClr val="00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…….</a:t>
            </a:r>
            <a:endParaRPr sz="1800"/>
          </a:p>
        </p:txBody>
      </p:sp>
      <p:sp>
        <p:nvSpPr>
          <p:cNvPr id="114" name="Google Shape;114;p17"/>
          <p:cNvSpPr txBox="1"/>
          <p:nvPr/>
        </p:nvSpPr>
        <p:spPr>
          <a:xfrm>
            <a:off x="3770850" y="1924275"/>
            <a:ext cx="4647300" cy="14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Data Definition Language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Data Manipulation Language</a:t>
            </a:r>
            <a:endParaRPr sz="18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Data Query Language</a:t>
            </a:r>
            <a:endParaRPr sz="18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4875" y="0"/>
            <a:ext cx="441015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/>
          <p:nvPr/>
        </p:nvSpPr>
        <p:spPr>
          <a:xfrm>
            <a:off x="4187400" y="2160300"/>
            <a:ext cx="2477100" cy="46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18"/>
          <p:cNvSpPr/>
          <p:nvPr/>
        </p:nvSpPr>
        <p:spPr>
          <a:xfrm>
            <a:off x="7164575" y="1367550"/>
            <a:ext cx="193500" cy="32070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p18"/>
          <p:cNvSpPr/>
          <p:nvPr/>
        </p:nvSpPr>
        <p:spPr>
          <a:xfrm>
            <a:off x="4187400" y="2932638"/>
            <a:ext cx="2477100" cy="607825"/>
          </a:xfrm>
          <a:prstGeom prst="flowChartProcess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668950" y="580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By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668950" y="1331250"/>
            <a:ext cx="7688700" cy="32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SELECT COUNT(CUST_ID), STATE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FROM CUSTOMER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GROUP BY STATE;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668950" y="580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By and Having</a:t>
            </a:r>
            <a:endParaRPr/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668950" y="1331250"/>
            <a:ext cx="7688700" cy="32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SELECT COUNT(CUST_ID), STATE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FROM CUSTOMER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GROUP BY STATE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HAVING COUNT(CUST_ID) &gt; 5;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729450" y="580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Pagination Works?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729450" y="1391775"/>
            <a:ext cx="7688700" cy="33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475" y="1337675"/>
            <a:ext cx="7927048" cy="359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