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NsBDdsCDiQvlNFQNlBBha63HP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54B7042-BA36-4352-9B11-D85142A1A6A4}">
  <a:tblStyle styleId="{D54B7042-BA36-4352-9B11-D85142A1A6A4}"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6"/>
          <p:cNvGrpSpPr/>
          <p:nvPr/>
        </p:nvGrpSpPr>
        <p:grpSpPr>
          <a:xfrm>
            <a:off x="0" y="-8467"/>
            <a:ext cx="12192000" cy="6866467"/>
            <a:chOff x="0" y="-8467"/>
            <a:chExt cx="12192000" cy="6866467"/>
          </a:xfrm>
        </p:grpSpPr>
        <p:cxnSp>
          <p:nvCxnSpPr>
            <p:cNvPr id="24" name="Google Shape;24;p2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3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3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3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3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3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3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3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0"/>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2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2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3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3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3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3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4"/>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3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25"/>
          <p:cNvGrpSpPr/>
          <p:nvPr/>
        </p:nvGrpSpPr>
        <p:grpSpPr>
          <a:xfrm>
            <a:off x="0" y="-8467"/>
            <a:ext cx="12192000" cy="6866467"/>
            <a:chOff x="0" y="-8467"/>
            <a:chExt cx="12192000" cy="6866467"/>
          </a:xfrm>
        </p:grpSpPr>
        <p:cxnSp>
          <p:nvCxnSpPr>
            <p:cNvPr id="7" name="Google Shape;7;p2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rchive.ics.uci.edu/ml/datasets/Automobi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787400" y="1117600"/>
            <a:ext cx="8486603" cy="1333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6000"/>
              <a:buFont typeface="Trebuchet MS"/>
              <a:buNone/>
            </a:pPr>
            <a:r>
              <a:rPr lang="en-US" sz="6000"/>
              <a:t>CAR PRICE PREDICTION</a:t>
            </a:r>
            <a:endParaRPr sz="6000"/>
          </a:p>
        </p:txBody>
      </p:sp>
      <p:sp>
        <p:nvSpPr>
          <p:cNvPr id="144" name="Google Shape;144;p1"/>
          <p:cNvSpPr txBox="1"/>
          <p:nvPr>
            <p:ph idx="1" type="subTitle"/>
          </p:nvPr>
        </p:nvSpPr>
        <p:spPr>
          <a:xfrm>
            <a:off x="1507067" y="4737100"/>
            <a:ext cx="7766936" cy="157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By :- Group – 03                                                     Supervised By :-       </a:t>
            </a:r>
            <a:br>
              <a:rPr lang="en-US"/>
            </a:br>
            <a:r>
              <a:rPr lang="en-US"/>
              <a:t>         Vivek Prajapat                                              </a:t>
            </a:r>
            <a:r>
              <a:rPr lang="en-US" u="sng"/>
              <a:t>Dr. Devlina Chatterjee </a:t>
            </a:r>
            <a:br>
              <a:rPr lang="en-US"/>
            </a:br>
            <a:r>
              <a:rPr lang="en-US"/>
              <a:t>  	  Ashish Ubana</a:t>
            </a:r>
            <a:br>
              <a:rPr lang="en-US"/>
            </a:br>
            <a:r>
              <a:rPr lang="en-US"/>
              <a:t>         Saurabh Kumar Gupta</a:t>
            </a:r>
            <a:br>
              <a:rPr lang="en-US"/>
            </a:br>
            <a:r>
              <a:rPr lang="en-US"/>
              <a:t>         Pradnesh Lachake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10"/>
          <p:cNvPicPr preferRelativeResize="0"/>
          <p:nvPr>
            <p:ph idx="1" type="body"/>
          </p:nvPr>
        </p:nvPicPr>
        <p:blipFill rotWithShape="1">
          <a:blip r:embed="rId3">
            <a:alphaModFix/>
          </a:blip>
          <a:srcRect b="0" l="0" r="0" t="0"/>
          <a:stretch/>
        </p:blipFill>
        <p:spPr>
          <a:xfrm>
            <a:off x="3671554" y="0"/>
            <a:ext cx="8520446" cy="6858000"/>
          </a:xfrm>
          <a:prstGeom prst="rect">
            <a:avLst/>
          </a:prstGeom>
          <a:noFill/>
          <a:ln>
            <a:noFill/>
          </a:ln>
        </p:spPr>
      </p:pic>
      <p:sp>
        <p:nvSpPr>
          <p:cNvPr id="198" name="Google Shape;198;p10"/>
          <p:cNvSpPr txBox="1"/>
          <p:nvPr/>
        </p:nvSpPr>
        <p:spPr>
          <a:xfrm>
            <a:off x="232834" y="342900"/>
            <a:ext cx="2994220" cy="59817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Door Number isn't affecting the price much.</a:t>
            </a:r>
            <a:endParaRPr/>
          </a:p>
          <a:p>
            <a:pPr indent="-342900" lvl="0" marL="342900" marR="0" rtl="0" algn="l">
              <a:lnSpc>
                <a:spcPct val="9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cars with fuel type as diesel are comparatively expensive than the cars with fuel type as gas.</a:t>
            </a:r>
            <a:endParaRPr/>
          </a:p>
          <a:p>
            <a:pPr indent="-342900" lvl="0" marL="342900" marR="0" rtl="0" algn="l">
              <a:lnSpc>
                <a:spcPct val="9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Turbo charge cars relatively expansive than standard cars.</a:t>
            </a:r>
            <a:endParaRPr b="0" i="0" sz="1530" u="none" cap="none" strike="noStrike">
              <a:solidFill>
                <a:srgbClr val="3F3F3F"/>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All the types of car body is relatively cheaper as compared to convertible car body.</a:t>
            </a:r>
            <a:endParaRPr/>
          </a:p>
          <a:p>
            <a:pPr indent="-342900" lvl="0" marL="342900" marR="0" rtl="0" algn="l">
              <a:lnSpc>
                <a:spcPct val="9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cars with rear engine location are way expensive than cars with front engine location.</a:t>
            </a:r>
            <a:endParaRPr/>
          </a:p>
          <a:p>
            <a:pPr indent="-342900" lvl="0" marL="342900" marR="0" rtl="0" algn="l">
              <a:lnSpc>
                <a:spcPct val="9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Higher End cars seems to have rwd drive wheel.</a:t>
            </a:r>
            <a:endParaRPr/>
          </a:p>
          <a:p>
            <a:pPr indent="-342900" lvl="0" marL="342900" marR="0" rtl="0" algn="l">
              <a:lnSpc>
                <a:spcPct val="9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Engine type ohcv comes into higher price range cars.</a:t>
            </a:r>
            <a:endParaRPr b="0" i="0" sz="1530" u="none" cap="none" strike="noStrike">
              <a:solidFill>
                <a:srgbClr val="3F3F3F"/>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224"/>
              <a:buFont typeface="Noto Sans Symbols"/>
              <a:buChar char="►"/>
            </a:pPr>
            <a:r>
              <a:rPr b="0" i="0" lang="en-US" sz="1530" u="none" cap="none" strike="noStrike">
                <a:solidFill>
                  <a:srgbClr val="3F3F3F"/>
                </a:solidFill>
                <a:latin typeface="Trebuchet MS"/>
                <a:ea typeface="Trebuchet MS"/>
                <a:cs typeface="Trebuchet MS"/>
                <a:sym typeface="Trebuchet MS"/>
              </a:rPr>
              <a:t>The price of car is directly proportional to no. of cylinders in most cases.</a:t>
            </a:r>
            <a:endParaRPr/>
          </a:p>
          <a:p>
            <a:pPr indent="-265176" lvl="0" marL="342900" marR="0" rtl="0" algn="l">
              <a:lnSpc>
                <a:spcPct val="90000"/>
              </a:lnSpc>
              <a:spcBef>
                <a:spcPts val="1000"/>
              </a:spcBef>
              <a:spcAft>
                <a:spcPts val="0"/>
              </a:spcAft>
              <a:buClr>
                <a:schemeClr val="accent1"/>
              </a:buClr>
              <a:buSzPts val="1224"/>
              <a:buFont typeface="Noto Sans Symbols"/>
              <a:buNone/>
            </a:pPr>
            <a:r>
              <a:t/>
            </a:r>
            <a:endParaRPr b="0" i="0" sz="153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11"/>
          <p:cNvPicPr preferRelativeResize="0"/>
          <p:nvPr>
            <p:ph idx="1" type="body"/>
          </p:nvPr>
        </p:nvPicPr>
        <p:blipFill rotWithShape="1">
          <a:blip r:embed="rId3">
            <a:alphaModFix/>
          </a:blip>
          <a:srcRect b="0" l="0" r="0" t="0"/>
          <a:stretch/>
        </p:blipFill>
        <p:spPr>
          <a:xfrm>
            <a:off x="677334" y="127000"/>
            <a:ext cx="8212666" cy="5408612"/>
          </a:xfrm>
          <a:prstGeom prst="rect">
            <a:avLst/>
          </a:prstGeom>
          <a:noFill/>
          <a:ln>
            <a:noFill/>
          </a:ln>
        </p:spPr>
      </p:pic>
      <p:sp>
        <p:nvSpPr>
          <p:cNvPr id="204" name="Google Shape;204;p11"/>
          <p:cNvSpPr txBox="1"/>
          <p:nvPr/>
        </p:nvSpPr>
        <p:spPr>
          <a:xfrm>
            <a:off x="677334" y="5664200"/>
            <a:ext cx="9165166" cy="6604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Based on average prices Jaguar, Buick and Porsche seems to have the highest average price. </a:t>
            </a:r>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Scatter Plot </a:t>
            </a:r>
            <a:endParaRPr/>
          </a:p>
        </p:txBody>
      </p:sp>
      <p:sp>
        <p:nvSpPr>
          <p:cNvPr id="210" name="Google Shape;210;p12"/>
          <p:cNvSpPr txBox="1"/>
          <p:nvPr>
            <p:ph idx="1" type="body"/>
          </p:nvPr>
        </p:nvSpPr>
        <p:spPr>
          <a:xfrm>
            <a:off x="677334" y="2160589"/>
            <a:ext cx="3678766" cy="388077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en-US"/>
              <a:t>Based on the scatter plot of the horsepower, enginesize, curbweight, carwidth shows a positive correlation.</a:t>
            </a:r>
            <a:endParaRPr/>
          </a:p>
          <a:p>
            <a:pPr indent="-342900" lvl="0" marL="342900" rtl="0" algn="just">
              <a:spcBef>
                <a:spcPts val="1000"/>
              </a:spcBef>
              <a:spcAft>
                <a:spcPts val="0"/>
              </a:spcAft>
              <a:buSzPts val="1440"/>
              <a:buChar char="►"/>
            </a:pPr>
            <a:r>
              <a:rPr lang="en-US"/>
              <a:t>Highwaympg, citympg shows a negative correlation with the car price.</a:t>
            </a:r>
            <a:endParaRPr/>
          </a:p>
          <a:p>
            <a:pPr indent="-251459" lvl="0" marL="342900" rtl="0" algn="just">
              <a:spcBef>
                <a:spcPts val="1000"/>
              </a:spcBef>
              <a:spcAft>
                <a:spcPts val="0"/>
              </a:spcAft>
              <a:buSzPts val="1440"/>
              <a:buNone/>
            </a:pPr>
            <a:r>
              <a:t/>
            </a:r>
            <a:endParaRPr/>
          </a:p>
        </p:txBody>
      </p:sp>
      <p:pic>
        <p:nvPicPr>
          <p:cNvPr id="211" name="Google Shape;211;p12"/>
          <p:cNvPicPr preferRelativeResize="0"/>
          <p:nvPr/>
        </p:nvPicPr>
        <p:blipFill rotWithShape="1">
          <a:blip r:embed="rId3">
            <a:alphaModFix/>
          </a:blip>
          <a:srcRect b="0" l="0" r="0" t="0"/>
          <a:stretch/>
        </p:blipFill>
        <p:spPr>
          <a:xfrm>
            <a:off x="4799102" y="966432"/>
            <a:ext cx="7392898" cy="56756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677334" y="3048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Linear Regression Model using Forward Selection of Features</a:t>
            </a:r>
            <a:endParaRPr/>
          </a:p>
        </p:txBody>
      </p:sp>
      <p:sp>
        <p:nvSpPr>
          <p:cNvPr id="217" name="Google Shape;217;p13"/>
          <p:cNvSpPr txBox="1"/>
          <p:nvPr>
            <p:ph idx="1" type="body"/>
          </p:nvPr>
        </p:nvSpPr>
        <p:spPr>
          <a:xfrm>
            <a:off x="677334" y="1536700"/>
            <a:ext cx="10028766" cy="5321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We have started building our model with a single regressor with Independent variable, </a:t>
            </a:r>
            <a:endParaRPr/>
          </a:p>
          <a:p>
            <a:pPr indent="-342900" lvl="0" marL="342900" rtl="0" algn="l">
              <a:spcBef>
                <a:spcPts val="1000"/>
              </a:spcBef>
              <a:spcAft>
                <a:spcPts val="0"/>
              </a:spcAft>
              <a:buSzPts val="1440"/>
              <a:buChar char="►"/>
            </a:pPr>
            <a:r>
              <a:rPr lang="en-US"/>
              <a:t>‘horsepower’ being highly correlated with the dependent variable ‘car price’.</a:t>
            </a:r>
            <a:endParaRPr/>
          </a:p>
          <a:p>
            <a:pPr indent="-342900" lvl="0" marL="342900" rtl="0" algn="l">
              <a:spcBef>
                <a:spcPts val="1000"/>
              </a:spcBef>
              <a:spcAft>
                <a:spcPts val="0"/>
              </a:spcAft>
              <a:buSzPts val="1440"/>
              <a:buChar char="►"/>
            </a:pPr>
            <a:r>
              <a:rPr lang="en-US"/>
              <a:t>Model 1: </a:t>
            </a:r>
            <a:endParaRPr/>
          </a:p>
          <a:p>
            <a:pPr indent="-285750" lvl="1" marL="742950" rtl="0" algn="l">
              <a:spcBef>
                <a:spcPts val="1000"/>
              </a:spcBef>
              <a:spcAft>
                <a:spcPts val="0"/>
              </a:spcAft>
              <a:buSzPts val="1280"/>
              <a:buChar char="►"/>
            </a:pPr>
            <a:r>
              <a:rPr lang="en-US"/>
              <a:t>const 0.0000</a:t>
            </a:r>
            <a:endParaRPr/>
          </a:p>
          <a:p>
            <a:pPr indent="-285750" lvl="1" marL="742950" rtl="0" algn="l">
              <a:spcBef>
                <a:spcPts val="1000"/>
              </a:spcBef>
              <a:spcAft>
                <a:spcPts val="0"/>
              </a:spcAft>
              <a:buSzPts val="1280"/>
              <a:buChar char="►"/>
            </a:pPr>
            <a:r>
              <a:rPr lang="en-US"/>
              <a:t>Horsepower 0.8062</a:t>
            </a:r>
            <a:endParaRPr/>
          </a:p>
          <a:p>
            <a:pPr indent="-342900" lvl="0" marL="342900" rtl="0" algn="l">
              <a:spcBef>
                <a:spcPts val="1000"/>
              </a:spcBef>
              <a:spcAft>
                <a:spcPts val="0"/>
              </a:spcAft>
              <a:buSzPts val="1440"/>
              <a:buChar char="►"/>
            </a:pPr>
            <a:r>
              <a:rPr lang="en-US"/>
              <a:t>After building the model the R^2 value obtained is 0.65. In order to better explain the dependent variable we included some new independent variables in our model. These independent variables will be selected based on their correlation values with the price. </a:t>
            </a:r>
            <a:endParaRPr/>
          </a:p>
          <a:p>
            <a:pPr indent="-342900" lvl="0" marL="342900" rtl="0" algn="l">
              <a:spcBef>
                <a:spcPts val="1000"/>
              </a:spcBef>
              <a:spcAft>
                <a:spcPts val="0"/>
              </a:spcAft>
              <a:buSzPts val="1440"/>
              <a:buChar char="►"/>
            </a:pPr>
            <a:r>
              <a:rPr lang="en-US"/>
              <a:t>The second highly correlated variable, ‘curbweight’ is introduced in the model 2. Model 2:</a:t>
            </a:r>
            <a:endParaRPr/>
          </a:p>
          <a:p>
            <a:pPr indent="-285750" lvl="1" marL="742950" rtl="0" algn="l">
              <a:spcBef>
                <a:spcPts val="1000"/>
              </a:spcBef>
              <a:spcAft>
                <a:spcPts val="0"/>
              </a:spcAft>
              <a:buSzPts val="1280"/>
              <a:buChar char="►"/>
            </a:pPr>
            <a:r>
              <a:rPr lang="en-US"/>
              <a:t>const 0.0000</a:t>
            </a:r>
            <a:endParaRPr/>
          </a:p>
          <a:p>
            <a:pPr indent="-285750" lvl="1" marL="742950" rtl="0" algn="l">
              <a:spcBef>
                <a:spcPts val="1000"/>
              </a:spcBef>
              <a:spcAft>
                <a:spcPts val="0"/>
              </a:spcAft>
              <a:buSzPts val="1280"/>
              <a:buChar char="►"/>
            </a:pPr>
            <a:r>
              <a:rPr lang="en-US"/>
              <a:t>horsepower  0.3581</a:t>
            </a:r>
            <a:endParaRPr/>
          </a:p>
          <a:p>
            <a:pPr indent="-285750" lvl="1" marL="742950" rtl="0" algn="l">
              <a:spcBef>
                <a:spcPts val="1000"/>
              </a:spcBef>
              <a:spcAft>
                <a:spcPts val="0"/>
              </a:spcAft>
              <a:buSzPts val="1280"/>
              <a:buChar char="►"/>
            </a:pPr>
            <a:r>
              <a:rPr lang="en-US"/>
              <a:t>curbweight   0.5898</a:t>
            </a:r>
            <a:endParaRPr/>
          </a:p>
          <a:p>
            <a:pPr indent="-342900" lvl="0" marL="342900" rtl="0" algn="l">
              <a:spcBef>
                <a:spcPts val="1000"/>
              </a:spcBef>
              <a:spcAft>
                <a:spcPts val="0"/>
              </a:spcAft>
              <a:buSzPts val="1440"/>
              <a:buChar char="►"/>
            </a:pPr>
            <a:r>
              <a:rPr lang="en-US"/>
              <a:t>The R^2 value for model 2 is 0.797.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Linear Regression Model using Forward Selection of Features</a:t>
            </a:r>
            <a:endParaRPr/>
          </a:p>
        </p:txBody>
      </p:sp>
      <p:sp>
        <p:nvSpPr>
          <p:cNvPr id="223" name="Google Shape;223;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To further explain our dependent variable, we will add another highly correlated variable, ‘enginesize’.  </a:t>
            </a:r>
            <a:endParaRPr/>
          </a:p>
          <a:p>
            <a:pPr indent="-342900" lvl="0" marL="342900" rtl="0" algn="l">
              <a:spcBef>
                <a:spcPts val="1000"/>
              </a:spcBef>
              <a:spcAft>
                <a:spcPts val="0"/>
              </a:spcAft>
              <a:buSzPts val="1440"/>
              <a:buChar char="►"/>
            </a:pPr>
            <a:r>
              <a:rPr lang="en-US"/>
              <a:t>Model 3:</a:t>
            </a:r>
            <a:endParaRPr/>
          </a:p>
          <a:p>
            <a:pPr indent="-285750" lvl="1" marL="742950" rtl="0" algn="l">
              <a:spcBef>
                <a:spcPts val="1000"/>
              </a:spcBef>
              <a:spcAft>
                <a:spcPts val="0"/>
              </a:spcAft>
              <a:buSzPts val="1280"/>
              <a:buChar char="►"/>
            </a:pPr>
            <a:r>
              <a:rPr lang="en-US"/>
              <a:t>const        0.0000</a:t>
            </a:r>
            <a:endParaRPr/>
          </a:p>
          <a:p>
            <a:pPr indent="-285750" lvl="1" marL="742950" rtl="0" algn="l">
              <a:spcBef>
                <a:spcPts val="1000"/>
              </a:spcBef>
              <a:spcAft>
                <a:spcPts val="0"/>
              </a:spcAft>
              <a:buSzPts val="1280"/>
              <a:buChar char="►"/>
            </a:pPr>
            <a:r>
              <a:rPr lang="en-US"/>
              <a:t>horsepower   0.2288</a:t>
            </a:r>
            <a:endParaRPr/>
          </a:p>
          <a:p>
            <a:pPr indent="-285750" lvl="1" marL="742950" rtl="0" algn="l">
              <a:spcBef>
                <a:spcPts val="1000"/>
              </a:spcBef>
              <a:spcAft>
                <a:spcPts val="0"/>
              </a:spcAft>
              <a:buSzPts val="1280"/>
              <a:buChar char="►"/>
            </a:pPr>
            <a:r>
              <a:rPr lang="en-US"/>
              <a:t>curbweight   0.3938</a:t>
            </a:r>
            <a:endParaRPr/>
          </a:p>
          <a:p>
            <a:pPr indent="-285750" lvl="1" marL="742950" rtl="0" algn="l">
              <a:spcBef>
                <a:spcPts val="1000"/>
              </a:spcBef>
              <a:spcAft>
                <a:spcPts val="0"/>
              </a:spcAft>
              <a:buSzPts val="1280"/>
              <a:buChar char="►"/>
            </a:pPr>
            <a:r>
              <a:rPr lang="en-US"/>
              <a:t>enginesize   0.3400</a:t>
            </a:r>
            <a:endParaRPr/>
          </a:p>
          <a:p>
            <a:pPr indent="-342900" lvl="0" marL="342900" rtl="0" algn="l">
              <a:spcBef>
                <a:spcPts val="1000"/>
              </a:spcBef>
              <a:spcAft>
                <a:spcPts val="0"/>
              </a:spcAft>
              <a:buSzPts val="1440"/>
              <a:buChar char="►"/>
            </a:pPr>
            <a:r>
              <a:rPr lang="en-US"/>
              <a:t>In model 3, we included horsepower, curbweight, enginesize and found R^2 to be 0.819.</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677334" y="469900"/>
            <a:ext cx="9139766"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29" name="Google Shape;229;p15"/>
          <p:cNvSpPr txBox="1"/>
          <p:nvPr>
            <p:ph idx="1" type="body"/>
          </p:nvPr>
        </p:nvSpPr>
        <p:spPr>
          <a:xfrm>
            <a:off x="677334" y="1625600"/>
            <a:ext cx="9139766" cy="4724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en-US"/>
              <a:t>Using just only top three highly correlated variables, we have been able to explain around 82% of the dependent variable. </a:t>
            </a:r>
            <a:endParaRPr/>
          </a:p>
          <a:p>
            <a:pPr indent="-342900" lvl="0" marL="342900" rtl="0" algn="just">
              <a:spcBef>
                <a:spcPts val="1000"/>
              </a:spcBef>
              <a:spcAft>
                <a:spcPts val="0"/>
              </a:spcAft>
              <a:buSzPts val="1440"/>
              <a:buChar char="►"/>
            </a:pPr>
            <a:r>
              <a:rPr lang="en-US"/>
              <a:t>But, there are 22 independent variables which have not been used to explain the dependent variable. </a:t>
            </a:r>
            <a:endParaRPr/>
          </a:p>
          <a:p>
            <a:pPr indent="-342900" lvl="0" marL="342900" rtl="0" algn="just">
              <a:spcBef>
                <a:spcPts val="1000"/>
              </a:spcBef>
              <a:spcAft>
                <a:spcPts val="0"/>
              </a:spcAft>
              <a:buSzPts val="1440"/>
              <a:buChar char="►"/>
            </a:pPr>
            <a:r>
              <a:rPr lang="en-US"/>
              <a:t>So, here we have a problem of omitted variable bias (OVB) in the model. </a:t>
            </a:r>
            <a:endParaRPr/>
          </a:p>
          <a:p>
            <a:pPr indent="-342900" lvl="0" marL="342900" rtl="0" algn="just">
              <a:spcBef>
                <a:spcPts val="1000"/>
              </a:spcBef>
              <a:spcAft>
                <a:spcPts val="0"/>
              </a:spcAft>
              <a:buSzPts val="1440"/>
              <a:buChar char="►"/>
            </a:pPr>
            <a:r>
              <a:rPr lang="en-US"/>
              <a:t>The OVB can be eliminated by introducing more independent variables to our model. </a:t>
            </a:r>
            <a:endParaRPr/>
          </a:p>
          <a:p>
            <a:pPr indent="-342900" lvl="0" marL="342900" rtl="0" algn="just">
              <a:spcBef>
                <a:spcPts val="1000"/>
              </a:spcBef>
              <a:spcAft>
                <a:spcPts val="0"/>
              </a:spcAft>
              <a:buSzPts val="1440"/>
              <a:buChar char="►"/>
            </a:pPr>
            <a:r>
              <a:rPr lang="en-US"/>
              <a:t>There are two approaches, either we could use forward selection or backward elimination method to build our model. </a:t>
            </a:r>
            <a:endParaRPr/>
          </a:p>
          <a:p>
            <a:pPr indent="-342900" lvl="0" marL="342900" rtl="0" algn="just">
              <a:spcBef>
                <a:spcPts val="1000"/>
              </a:spcBef>
              <a:spcAft>
                <a:spcPts val="0"/>
              </a:spcAft>
              <a:buSzPts val="1440"/>
              <a:buChar char="►"/>
            </a:pPr>
            <a:r>
              <a:rPr lang="en-US"/>
              <a:t>Since we have a lot of variables forward selection method is not a better choice. We have decided to build our model using Recursive Feature Elimination (RFE) method.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35" name="Google Shape;235;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Car_ID, independent variable, has been dropped based on business knowledge. Since it is unique for every car and it has no effect on the car price. We will include every independent variable and then on the basis of the below criterion:</a:t>
            </a:r>
            <a:endParaRPr/>
          </a:p>
          <a:p>
            <a:pPr indent="-285750" lvl="1" marL="742950" rtl="0" algn="l">
              <a:spcBef>
                <a:spcPts val="1000"/>
              </a:spcBef>
              <a:spcAft>
                <a:spcPts val="0"/>
              </a:spcAft>
              <a:buSzPts val="1280"/>
              <a:buChar char="►"/>
            </a:pPr>
            <a:r>
              <a:rPr lang="en-US"/>
              <a:t>We will drop the variable with high p-value and high VIF</a:t>
            </a:r>
            <a:endParaRPr/>
          </a:p>
          <a:p>
            <a:pPr indent="-285750" lvl="1" marL="742950" rtl="0" algn="l">
              <a:spcBef>
                <a:spcPts val="1000"/>
              </a:spcBef>
              <a:spcAft>
                <a:spcPts val="0"/>
              </a:spcAft>
              <a:buSzPts val="1280"/>
              <a:buChar char="►"/>
            </a:pPr>
            <a:r>
              <a:rPr lang="en-US"/>
              <a:t>We will drop the variable with highest p-value between variables with high p-value low VIF or low p-value high VIF</a:t>
            </a:r>
            <a:endParaRPr/>
          </a:p>
          <a:p>
            <a:pPr indent="-285750" lvl="1" marL="742950" rtl="0" algn="l">
              <a:spcBef>
                <a:spcPts val="1000"/>
              </a:spcBef>
              <a:spcAft>
                <a:spcPts val="0"/>
              </a:spcAft>
              <a:buSzPts val="1280"/>
              <a:buChar char="►"/>
            </a:pPr>
            <a:r>
              <a:rPr lang="en-US"/>
              <a:t>We will retain the variable with low p-value and low VIF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41" name="Google Shape;241;p17"/>
          <p:cNvSpPr txBox="1"/>
          <p:nvPr>
            <p:ph idx="1" type="body"/>
          </p:nvPr>
        </p:nvSpPr>
        <p:spPr>
          <a:xfrm>
            <a:off x="677334" y="1549400"/>
            <a:ext cx="8596668" cy="5143499"/>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332"/>
              <a:buChar char="►"/>
            </a:pPr>
            <a:r>
              <a:rPr lang="en-US" sz="1665"/>
              <a:t>Models using RFE method:</a:t>
            </a:r>
            <a:endParaRPr/>
          </a:p>
          <a:p>
            <a:pPr indent="-342900" lvl="0" marL="342900" rtl="0" algn="l">
              <a:lnSpc>
                <a:spcPct val="80000"/>
              </a:lnSpc>
              <a:spcBef>
                <a:spcPts val="1000"/>
              </a:spcBef>
              <a:spcAft>
                <a:spcPts val="0"/>
              </a:spcAft>
              <a:buSzPts val="1332"/>
              <a:buChar char="►"/>
            </a:pPr>
            <a:r>
              <a:rPr lang="en-US" sz="1665"/>
              <a:t>Under this model we will be iteratively drop the independent variables whose p-value is greater than 0.05 (i.e. 95 percent of confidence). Then we will drop those variables whose VIF value is greater than 5.</a:t>
            </a:r>
            <a:endParaRPr/>
          </a:p>
          <a:p>
            <a:pPr indent="-342900" lvl="0" marL="342900" rtl="0" algn="l">
              <a:lnSpc>
                <a:spcPct val="80000"/>
              </a:lnSpc>
              <a:spcBef>
                <a:spcPts val="1000"/>
              </a:spcBef>
              <a:spcAft>
                <a:spcPts val="0"/>
              </a:spcAft>
              <a:buSzPts val="1332"/>
              <a:buChar char="►"/>
            </a:pPr>
            <a:r>
              <a:rPr lang="en-US" sz="1665"/>
              <a:t>Initial stage: </a:t>
            </a:r>
            <a:endParaRPr/>
          </a:p>
          <a:p>
            <a:pPr indent="-285750" lvl="1" marL="742950" rtl="0" algn="l">
              <a:lnSpc>
                <a:spcPct val="80000"/>
              </a:lnSpc>
              <a:spcBef>
                <a:spcPts val="1000"/>
              </a:spcBef>
              <a:spcAft>
                <a:spcPts val="0"/>
              </a:spcAft>
              <a:buSzPts val="1184"/>
              <a:buChar char="►"/>
            </a:pPr>
            <a:r>
              <a:rPr lang="en-US" sz="1480"/>
              <a:t>R^2 = 0.936</a:t>
            </a:r>
            <a:endParaRPr/>
          </a:p>
          <a:p>
            <a:pPr indent="-285750" lvl="1" marL="742950" rtl="0" algn="l">
              <a:lnSpc>
                <a:spcPct val="80000"/>
              </a:lnSpc>
              <a:spcBef>
                <a:spcPts val="1000"/>
              </a:spcBef>
              <a:spcAft>
                <a:spcPts val="0"/>
              </a:spcAft>
              <a:buSzPts val="1184"/>
              <a:buChar char="►"/>
            </a:pPr>
            <a:r>
              <a:rPr lang="en-US" sz="1480"/>
              <a:t>Adj R^2 = 0.929</a:t>
            </a:r>
            <a:endParaRPr/>
          </a:p>
          <a:p>
            <a:pPr indent="-285750" lvl="1" marL="742950" rtl="0" algn="l">
              <a:lnSpc>
                <a:spcPct val="80000"/>
              </a:lnSpc>
              <a:spcBef>
                <a:spcPts val="1000"/>
              </a:spcBef>
              <a:spcAft>
                <a:spcPts val="0"/>
              </a:spcAft>
              <a:buSzPts val="1184"/>
              <a:buChar char="►"/>
            </a:pPr>
            <a:r>
              <a:rPr lang="en-US" sz="1480"/>
              <a:t>Dropping cylindernumber_twelve having p-value 0.393. </a:t>
            </a:r>
            <a:endParaRPr/>
          </a:p>
          <a:p>
            <a:pPr indent="-342900" lvl="0" marL="342900" rtl="0" algn="l">
              <a:lnSpc>
                <a:spcPct val="80000"/>
              </a:lnSpc>
              <a:spcBef>
                <a:spcPts val="1000"/>
              </a:spcBef>
              <a:spcAft>
                <a:spcPts val="0"/>
              </a:spcAft>
              <a:buSzPts val="1332"/>
              <a:buChar char="►"/>
            </a:pPr>
            <a:r>
              <a:rPr lang="en-US" sz="1665"/>
              <a:t>Model 1: </a:t>
            </a:r>
            <a:endParaRPr/>
          </a:p>
          <a:p>
            <a:pPr indent="-285750" lvl="1" marL="742950" rtl="0" algn="l">
              <a:lnSpc>
                <a:spcPct val="80000"/>
              </a:lnSpc>
              <a:spcBef>
                <a:spcPts val="1000"/>
              </a:spcBef>
              <a:spcAft>
                <a:spcPts val="0"/>
              </a:spcAft>
              <a:buSzPts val="1184"/>
              <a:buChar char="►"/>
            </a:pPr>
            <a:r>
              <a:rPr lang="en-US" sz="1480"/>
              <a:t>R^2 = 0.936</a:t>
            </a:r>
            <a:endParaRPr/>
          </a:p>
          <a:p>
            <a:pPr indent="-285750" lvl="1" marL="742950" rtl="0" algn="l">
              <a:lnSpc>
                <a:spcPct val="80000"/>
              </a:lnSpc>
              <a:spcBef>
                <a:spcPts val="1000"/>
              </a:spcBef>
              <a:spcAft>
                <a:spcPts val="0"/>
              </a:spcAft>
              <a:buSzPts val="1184"/>
              <a:buChar char="►"/>
            </a:pPr>
            <a:r>
              <a:rPr lang="en-US" sz="1480"/>
              <a:t>Adj R^2 = 0.929</a:t>
            </a:r>
            <a:endParaRPr/>
          </a:p>
          <a:p>
            <a:pPr indent="-285750" lvl="1" marL="742950" rtl="0" algn="l">
              <a:lnSpc>
                <a:spcPct val="80000"/>
              </a:lnSpc>
              <a:spcBef>
                <a:spcPts val="1000"/>
              </a:spcBef>
              <a:spcAft>
                <a:spcPts val="0"/>
              </a:spcAft>
              <a:buSzPts val="1184"/>
              <a:buChar char="►"/>
            </a:pPr>
            <a:r>
              <a:rPr lang="en-US" sz="1480"/>
              <a:t>Dropping cylindernumber_six having p-value 0.493.</a:t>
            </a:r>
            <a:endParaRPr/>
          </a:p>
          <a:p>
            <a:pPr indent="-342900" lvl="0" marL="342900" rtl="0" algn="l">
              <a:lnSpc>
                <a:spcPct val="80000"/>
              </a:lnSpc>
              <a:spcBef>
                <a:spcPts val="1000"/>
              </a:spcBef>
              <a:spcAft>
                <a:spcPts val="0"/>
              </a:spcAft>
              <a:buSzPts val="1332"/>
              <a:buChar char="►"/>
            </a:pPr>
            <a:r>
              <a:rPr lang="en-US" sz="1665"/>
              <a:t>Model 2: </a:t>
            </a:r>
            <a:endParaRPr/>
          </a:p>
          <a:p>
            <a:pPr indent="-285750" lvl="1" marL="742950" rtl="0" algn="l">
              <a:lnSpc>
                <a:spcPct val="80000"/>
              </a:lnSpc>
              <a:spcBef>
                <a:spcPts val="1000"/>
              </a:spcBef>
              <a:spcAft>
                <a:spcPts val="0"/>
              </a:spcAft>
              <a:buSzPts val="1184"/>
              <a:buChar char="►"/>
            </a:pPr>
            <a:r>
              <a:rPr lang="en-US" sz="1480"/>
              <a:t>R^2 = 0.936</a:t>
            </a:r>
            <a:endParaRPr/>
          </a:p>
          <a:p>
            <a:pPr indent="-285750" lvl="1" marL="742950" rtl="0" algn="l">
              <a:lnSpc>
                <a:spcPct val="80000"/>
              </a:lnSpc>
              <a:spcBef>
                <a:spcPts val="1000"/>
              </a:spcBef>
              <a:spcAft>
                <a:spcPts val="0"/>
              </a:spcAft>
              <a:buSzPts val="1184"/>
              <a:buChar char="►"/>
            </a:pPr>
            <a:r>
              <a:rPr lang="en-US" sz="1480"/>
              <a:t>Adj R^2 = 0.929</a:t>
            </a:r>
            <a:endParaRPr/>
          </a:p>
          <a:p>
            <a:pPr indent="-285750" lvl="1" marL="742950" rtl="0" algn="l">
              <a:lnSpc>
                <a:spcPct val="80000"/>
              </a:lnSpc>
              <a:spcBef>
                <a:spcPts val="1000"/>
              </a:spcBef>
              <a:spcAft>
                <a:spcPts val="0"/>
              </a:spcAft>
              <a:buSzPts val="1184"/>
              <a:buChar char="►"/>
            </a:pPr>
            <a:r>
              <a:rPr lang="en-US" sz="1480"/>
              <a:t>Dropping carbody_hardtop having p-value 0.238.</a:t>
            </a:r>
            <a:endParaRPr sz="148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47" name="Google Shape;247;p18"/>
          <p:cNvSpPr txBox="1"/>
          <p:nvPr>
            <p:ph idx="1" type="body"/>
          </p:nvPr>
        </p:nvSpPr>
        <p:spPr>
          <a:xfrm>
            <a:off x="677334" y="2160589"/>
            <a:ext cx="8596668" cy="437991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40"/>
              <a:buChar char="►"/>
            </a:pPr>
            <a:r>
              <a:rPr lang="en-US"/>
              <a:t>Model 3: </a:t>
            </a:r>
            <a:endParaRPr/>
          </a:p>
          <a:p>
            <a:pPr indent="-285750" lvl="1" marL="742950" rtl="0" algn="l">
              <a:lnSpc>
                <a:spcPct val="90000"/>
              </a:lnSpc>
              <a:spcBef>
                <a:spcPts val="1000"/>
              </a:spcBef>
              <a:spcAft>
                <a:spcPts val="0"/>
              </a:spcAft>
              <a:buSzPts val="1280"/>
              <a:buChar char="►"/>
            </a:pPr>
            <a:r>
              <a:rPr lang="en-US"/>
              <a:t>R^2 = 0.935</a:t>
            </a:r>
            <a:endParaRPr/>
          </a:p>
          <a:p>
            <a:pPr indent="-285750" lvl="1" marL="742950" rtl="0" algn="l">
              <a:lnSpc>
                <a:spcPct val="90000"/>
              </a:lnSpc>
              <a:spcBef>
                <a:spcPts val="1000"/>
              </a:spcBef>
              <a:spcAft>
                <a:spcPts val="0"/>
              </a:spcAft>
              <a:buSzPts val="1280"/>
              <a:buChar char="►"/>
            </a:pPr>
            <a:r>
              <a:rPr lang="en-US"/>
              <a:t>Adj R^2 = 0.929</a:t>
            </a:r>
            <a:endParaRPr/>
          </a:p>
          <a:p>
            <a:pPr indent="-285750" lvl="1" marL="742950" rtl="0" algn="l">
              <a:lnSpc>
                <a:spcPct val="90000"/>
              </a:lnSpc>
              <a:spcBef>
                <a:spcPts val="1000"/>
              </a:spcBef>
              <a:spcAft>
                <a:spcPts val="0"/>
              </a:spcAft>
              <a:buSzPts val="1280"/>
              <a:buChar char="►"/>
            </a:pPr>
            <a:r>
              <a:rPr lang="en-US"/>
              <a:t>Dropping enginetype_ohc having p-value 0.110. </a:t>
            </a:r>
            <a:endParaRPr/>
          </a:p>
          <a:p>
            <a:pPr indent="-342900" lvl="0" marL="342900" rtl="0" algn="l">
              <a:lnSpc>
                <a:spcPct val="90000"/>
              </a:lnSpc>
              <a:spcBef>
                <a:spcPts val="1000"/>
              </a:spcBef>
              <a:spcAft>
                <a:spcPts val="0"/>
              </a:spcAft>
              <a:buSzPts val="1440"/>
              <a:buChar char="►"/>
            </a:pPr>
            <a:r>
              <a:rPr lang="en-US"/>
              <a:t>Model 4: </a:t>
            </a:r>
            <a:endParaRPr/>
          </a:p>
          <a:p>
            <a:pPr indent="-285750" lvl="1" marL="742950" rtl="0" algn="l">
              <a:lnSpc>
                <a:spcPct val="90000"/>
              </a:lnSpc>
              <a:spcBef>
                <a:spcPts val="1000"/>
              </a:spcBef>
              <a:spcAft>
                <a:spcPts val="0"/>
              </a:spcAft>
              <a:buSzPts val="1280"/>
              <a:buChar char="►"/>
            </a:pPr>
            <a:r>
              <a:rPr lang="en-US"/>
              <a:t>R^2 = 0.934</a:t>
            </a:r>
            <a:endParaRPr/>
          </a:p>
          <a:p>
            <a:pPr indent="-285750" lvl="1" marL="742950" rtl="0" algn="l">
              <a:lnSpc>
                <a:spcPct val="90000"/>
              </a:lnSpc>
              <a:spcBef>
                <a:spcPts val="1000"/>
              </a:spcBef>
              <a:spcAft>
                <a:spcPts val="0"/>
              </a:spcAft>
              <a:buSzPts val="1280"/>
              <a:buChar char="►"/>
            </a:pPr>
            <a:r>
              <a:rPr lang="en-US"/>
              <a:t>Adj R^2 = 0.928</a:t>
            </a:r>
            <a:endParaRPr/>
          </a:p>
          <a:p>
            <a:pPr indent="-285750" lvl="1" marL="742950" rtl="0" algn="l">
              <a:lnSpc>
                <a:spcPct val="90000"/>
              </a:lnSpc>
              <a:spcBef>
                <a:spcPts val="1000"/>
              </a:spcBef>
              <a:spcAft>
                <a:spcPts val="0"/>
              </a:spcAft>
              <a:buSzPts val="1280"/>
              <a:buChar char="►"/>
            </a:pPr>
            <a:r>
              <a:rPr lang="en-US"/>
              <a:t>Dropping cylindernumber_five having p-value 0.104. </a:t>
            </a:r>
            <a:endParaRPr/>
          </a:p>
          <a:p>
            <a:pPr indent="-342900" lvl="0" marL="342900" rtl="0" algn="l">
              <a:lnSpc>
                <a:spcPct val="90000"/>
              </a:lnSpc>
              <a:spcBef>
                <a:spcPts val="1000"/>
              </a:spcBef>
              <a:spcAft>
                <a:spcPts val="0"/>
              </a:spcAft>
              <a:buSzPts val="1440"/>
              <a:buChar char="►"/>
            </a:pPr>
            <a:r>
              <a:rPr lang="en-US"/>
              <a:t>Model 5: </a:t>
            </a:r>
            <a:endParaRPr/>
          </a:p>
          <a:p>
            <a:pPr indent="-285750" lvl="1" marL="742950" rtl="0" algn="l">
              <a:lnSpc>
                <a:spcPct val="90000"/>
              </a:lnSpc>
              <a:spcBef>
                <a:spcPts val="1000"/>
              </a:spcBef>
              <a:spcAft>
                <a:spcPts val="0"/>
              </a:spcAft>
              <a:buSzPts val="1280"/>
              <a:buChar char="►"/>
            </a:pPr>
            <a:r>
              <a:rPr lang="en-US"/>
              <a:t>R^2 = 0.932</a:t>
            </a:r>
            <a:endParaRPr/>
          </a:p>
          <a:p>
            <a:pPr indent="-285750" lvl="1" marL="742950" rtl="0" algn="l">
              <a:lnSpc>
                <a:spcPct val="90000"/>
              </a:lnSpc>
              <a:spcBef>
                <a:spcPts val="1000"/>
              </a:spcBef>
              <a:spcAft>
                <a:spcPts val="0"/>
              </a:spcAft>
              <a:buSzPts val="1280"/>
              <a:buChar char="►"/>
            </a:pPr>
            <a:r>
              <a:rPr lang="en-US"/>
              <a:t>Adj R^2 = 0.927</a:t>
            </a:r>
            <a:endParaRPr/>
          </a:p>
          <a:p>
            <a:pPr indent="-285750" lvl="1" marL="742950" rtl="0" algn="l">
              <a:lnSpc>
                <a:spcPct val="90000"/>
              </a:lnSpc>
              <a:spcBef>
                <a:spcPts val="1000"/>
              </a:spcBef>
              <a:spcAft>
                <a:spcPts val="0"/>
              </a:spcAft>
              <a:buSzPts val="1280"/>
              <a:buChar char="►"/>
            </a:pPr>
            <a:r>
              <a:rPr lang="en-US"/>
              <a:t>Dropping enginetype_ohcv having p-value 0.180.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53" name="Google Shape;253;p19"/>
          <p:cNvSpPr txBox="1"/>
          <p:nvPr>
            <p:ph idx="1" type="body"/>
          </p:nvPr>
        </p:nvSpPr>
        <p:spPr>
          <a:xfrm>
            <a:off x="677334" y="2160589"/>
            <a:ext cx="8596668" cy="420211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332"/>
              <a:buChar char="►"/>
            </a:pPr>
            <a:r>
              <a:rPr lang="en-US" sz="1665"/>
              <a:t>Model 6: </a:t>
            </a:r>
            <a:endParaRPr/>
          </a:p>
          <a:p>
            <a:pPr indent="-285750" lvl="1" marL="742950" rtl="0" algn="l">
              <a:lnSpc>
                <a:spcPct val="90000"/>
              </a:lnSpc>
              <a:spcBef>
                <a:spcPts val="1000"/>
              </a:spcBef>
              <a:spcAft>
                <a:spcPts val="0"/>
              </a:spcAft>
              <a:buSzPts val="1184"/>
              <a:buChar char="►"/>
            </a:pPr>
            <a:r>
              <a:rPr lang="en-US" sz="1480"/>
              <a:t>R^2 = 0.931</a:t>
            </a:r>
            <a:endParaRPr/>
          </a:p>
          <a:p>
            <a:pPr indent="-285750" lvl="1" marL="742950" rtl="0" algn="l">
              <a:lnSpc>
                <a:spcPct val="90000"/>
              </a:lnSpc>
              <a:spcBef>
                <a:spcPts val="1000"/>
              </a:spcBef>
              <a:spcAft>
                <a:spcPts val="0"/>
              </a:spcAft>
              <a:buSzPts val="1184"/>
              <a:buChar char="►"/>
            </a:pPr>
            <a:r>
              <a:rPr lang="en-US" sz="1480"/>
              <a:t>Adj R^2 = 0.927</a:t>
            </a:r>
            <a:endParaRPr/>
          </a:p>
          <a:p>
            <a:pPr indent="-285750" lvl="1" marL="742950" rtl="0" algn="l">
              <a:lnSpc>
                <a:spcPct val="90000"/>
              </a:lnSpc>
              <a:spcBef>
                <a:spcPts val="1000"/>
              </a:spcBef>
              <a:spcAft>
                <a:spcPts val="0"/>
              </a:spcAft>
              <a:buSzPts val="1184"/>
              <a:buChar char="►"/>
            </a:pPr>
            <a:r>
              <a:rPr lang="en-US" sz="1480"/>
              <a:t>Dropping enginetype_ohcv having p-value 0.180. </a:t>
            </a:r>
            <a:endParaRPr/>
          </a:p>
          <a:p>
            <a:pPr indent="-342900" lvl="0" marL="342900" rtl="0" algn="l">
              <a:lnSpc>
                <a:spcPct val="90000"/>
              </a:lnSpc>
              <a:spcBef>
                <a:spcPts val="1000"/>
              </a:spcBef>
              <a:spcAft>
                <a:spcPts val="0"/>
              </a:spcAft>
              <a:buSzPts val="1332"/>
              <a:buChar char="►"/>
            </a:pPr>
            <a:r>
              <a:rPr lang="en-US" sz="1665"/>
              <a:t>Model 7: </a:t>
            </a:r>
            <a:endParaRPr/>
          </a:p>
          <a:p>
            <a:pPr indent="-285750" lvl="1" marL="742950" rtl="0" algn="l">
              <a:lnSpc>
                <a:spcPct val="90000"/>
              </a:lnSpc>
              <a:spcBef>
                <a:spcPts val="1000"/>
              </a:spcBef>
              <a:spcAft>
                <a:spcPts val="0"/>
              </a:spcAft>
              <a:buSzPts val="1184"/>
              <a:buChar char="►"/>
            </a:pPr>
            <a:r>
              <a:rPr lang="en-US" sz="1480"/>
              <a:t>R^2 = 0.931</a:t>
            </a:r>
            <a:endParaRPr/>
          </a:p>
          <a:p>
            <a:pPr indent="-285750" lvl="1" marL="742950" rtl="0" algn="l">
              <a:lnSpc>
                <a:spcPct val="90000"/>
              </a:lnSpc>
              <a:spcBef>
                <a:spcPts val="1000"/>
              </a:spcBef>
              <a:spcAft>
                <a:spcPts val="0"/>
              </a:spcAft>
              <a:buSzPts val="1184"/>
              <a:buChar char="►"/>
            </a:pPr>
            <a:r>
              <a:rPr lang="en-US" sz="1480"/>
              <a:t>Adj R^2 = 0.927</a:t>
            </a:r>
            <a:endParaRPr/>
          </a:p>
          <a:p>
            <a:pPr indent="-285750" lvl="1" marL="742950" rtl="0" algn="l">
              <a:lnSpc>
                <a:spcPct val="90000"/>
              </a:lnSpc>
              <a:spcBef>
                <a:spcPts val="1000"/>
              </a:spcBef>
              <a:spcAft>
                <a:spcPts val="0"/>
              </a:spcAft>
              <a:buSzPts val="1184"/>
              <a:buChar char="►"/>
            </a:pPr>
            <a:r>
              <a:rPr lang="en-US" sz="1480"/>
              <a:t>Dropping curbweight having VIF 8.1. </a:t>
            </a:r>
            <a:endParaRPr/>
          </a:p>
          <a:p>
            <a:pPr indent="-342900" lvl="0" marL="342900" rtl="0" algn="l">
              <a:lnSpc>
                <a:spcPct val="90000"/>
              </a:lnSpc>
              <a:spcBef>
                <a:spcPts val="1000"/>
              </a:spcBef>
              <a:spcAft>
                <a:spcPts val="0"/>
              </a:spcAft>
              <a:buSzPts val="1332"/>
              <a:buChar char="►"/>
            </a:pPr>
            <a:r>
              <a:rPr lang="en-US" sz="1665"/>
              <a:t>Model 8: </a:t>
            </a:r>
            <a:endParaRPr/>
          </a:p>
          <a:p>
            <a:pPr indent="-285750" lvl="1" marL="742950" rtl="0" algn="l">
              <a:lnSpc>
                <a:spcPct val="90000"/>
              </a:lnSpc>
              <a:spcBef>
                <a:spcPts val="1000"/>
              </a:spcBef>
              <a:spcAft>
                <a:spcPts val="0"/>
              </a:spcAft>
              <a:buSzPts val="1184"/>
              <a:buChar char="►"/>
            </a:pPr>
            <a:r>
              <a:rPr lang="en-US" sz="1480"/>
              <a:t>R^2 = 0.924</a:t>
            </a:r>
            <a:endParaRPr/>
          </a:p>
          <a:p>
            <a:pPr indent="-285750" lvl="1" marL="742950" rtl="0" algn="l">
              <a:lnSpc>
                <a:spcPct val="90000"/>
              </a:lnSpc>
              <a:spcBef>
                <a:spcPts val="1000"/>
              </a:spcBef>
              <a:spcAft>
                <a:spcPts val="0"/>
              </a:spcAft>
              <a:buSzPts val="1184"/>
              <a:buChar char="►"/>
            </a:pPr>
            <a:r>
              <a:rPr lang="en-US" sz="1480"/>
              <a:t>Adj R^2 = 0.919</a:t>
            </a:r>
            <a:endParaRPr/>
          </a:p>
          <a:p>
            <a:pPr indent="-285750" lvl="1" marL="742950" rtl="0" algn="l">
              <a:lnSpc>
                <a:spcPct val="90000"/>
              </a:lnSpc>
              <a:spcBef>
                <a:spcPts val="1000"/>
              </a:spcBef>
              <a:spcAft>
                <a:spcPts val="0"/>
              </a:spcAft>
              <a:buSzPts val="1184"/>
              <a:buChar char="►"/>
            </a:pPr>
            <a:r>
              <a:rPr lang="en-US" sz="1480"/>
              <a:t>Dropping cylindernumber_four having VIF 5.66.</a:t>
            </a:r>
            <a:endParaRPr sz="14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rebuchet MS"/>
              <a:buNone/>
            </a:pPr>
            <a:r>
              <a:rPr lang="en-US" sz="4400"/>
              <a:t>Introduction of problem</a:t>
            </a:r>
            <a:endParaRPr sz="4400"/>
          </a:p>
        </p:txBody>
      </p:sp>
      <p:sp>
        <p:nvSpPr>
          <p:cNvPr id="150" name="Google Shape;150;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Chinese automobile company Geely Auto aspires to enter the US market by setting up their manufacturing unit there and producing cars locally to give competition to their US and European counterparts.</a:t>
            </a:r>
            <a:endParaRPr/>
          </a:p>
          <a:p>
            <a:pPr indent="-342900" lvl="0" marL="342900" rtl="0" algn="l">
              <a:spcBef>
                <a:spcPts val="1000"/>
              </a:spcBef>
              <a:spcAft>
                <a:spcPts val="0"/>
              </a:spcAft>
              <a:buSzPts val="1440"/>
              <a:buChar char="►"/>
            </a:pPr>
            <a:r>
              <a:rPr lang="en-US"/>
              <a:t>They have contracted an automobile consulting company to understand the factors on which the pricing of cars depends. Specifically, they want to understand the factors affecting the pricing of cars in the American market, since those may be very different from the Chinese market. The company wants to know:</a:t>
            </a:r>
            <a:endParaRPr/>
          </a:p>
          <a:p>
            <a:pPr indent="-285750" lvl="1" marL="742950" rtl="0" algn="l">
              <a:spcBef>
                <a:spcPts val="1000"/>
              </a:spcBef>
              <a:spcAft>
                <a:spcPts val="0"/>
              </a:spcAft>
              <a:buSzPts val="1440"/>
              <a:buChar char="►"/>
            </a:pPr>
            <a:r>
              <a:rPr b="1" lang="en-US" sz="1800"/>
              <a:t>Which variables are significant in predicting the price of a car</a:t>
            </a:r>
            <a:endParaRPr/>
          </a:p>
          <a:p>
            <a:pPr indent="-285750" lvl="1" marL="742950" rtl="0" algn="l">
              <a:spcBef>
                <a:spcPts val="1000"/>
              </a:spcBef>
              <a:spcAft>
                <a:spcPts val="0"/>
              </a:spcAft>
              <a:buSzPts val="1440"/>
              <a:buChar char="►"/>
            </a:pPr>
            <a:r>
              <a:rPr b="1" lang="en-US" sz="1800"/>
              <a:t>How well those variables describe the price of a car</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59" name="Google Shape;259;p20"/>
          <p:cNvSpPr txBox="1"/>
          <p:nvPr>
            <p:ph idx="1" type="body"/>
          </p:nvPr>
        </p:nvSpPr>
        <p:spPr>
          <a:xfrm>
            <a:off x="677334" y="1828801"/>
            <a:ext cx="8596668" cy="48514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332"/>
              <a:buChar char="►"/>
            </a:pPr>
            <a:r>
              <a:rPr lang="en-US" sz="1665"/>
              <a:t>Model 9: </a:t>
            </a:r>
            <a:endParaRPr/>
          </a:p>
          <a:p>
            <a:pPr indent="-285750" lvl="1" marL="742950" rtl="0" algn="l">
              <a:lnSpc>
                <a:spcPct val="80000"/>
              </a:lnSpc>
              <a:spcBef>
                <a:spcPts val="1000"/>
              </a:spcBef>
              <a:spcAft>
                <a:spcPts val="0"/>
              </a:spcAft>
              <a:buSzPts val="1184"/>
              <a:buChar char="►"/>
            </a:pPr>
            <a:r>
              <a:rPr lang="en-US" sz="1480"/>
              <a:t>R^2 = 0.918</a:t>
            </a:r>
            <a:endParaRPr/>
          </a:p>
          <a:p>
            <a:pPr indent="-285750" lvl="1" marL="742950" rtl="0" algn="l">
              <a:lnSpc>
                <a:spcPct val="80000"/>
              </a:lnSpc>
              <a:spcBef>
                <a:spcPts val="1000"/>
              </a:spcBef>
              <a:spcAft>
                <a:spcPts val="0"/>
              </a:spcAft>
              <a:buSzPts val="1184"/>
              <a:buChar char="►"/>
            </a:pPr>
            <a:r>
              <a:rPr lang="en-US" sz="1480"/>
              <a:t>Adj R^2 = 0.914</a:t>
            </a:r>
            <a:endParaRPr/>
          </a:p>
          <a:p>
            <a:pPr indent="-285750" lvl="1" marL="742950" rtl="0" algn="l">
              <a:lnSpc>
                <a:spcPct val="80000"/>
              </a:lnSpc>
              <a:spcBef>
                <a:spcPts val="1000"/>
              </a:spcBef>
              <a:spcAft>
                <a:spcPts val="0"/>
              </a:spcAft>
              <a:buSzPts val="1184"/>
              <a:buChar char="►"/>
            </a:pPr>
            <a:r>
              <a:rPr lang="en-US" sz="1480"/>
              <a:t>Dropping carbody_sedan by preliminary data visualisation and checking if there is substantial drop in R^2 value. The goal is to explain maximum variance with minimum variable.</a:t>
            </a:r>
            <a:endParaRPr/>
          </a:p>
          <a:p>
            <a:pPr indent="-342900" lvl="0" marL="342900" rtl="0" algn="l">
              <a:lnSpc>
                <a:spcPct val="80000"/>
              </a:lnSpc>
              <a:spcBef>
                <a:spcPts val="1000"/>
              </a:spcBef>
              <a:spcAft>
                <a:spcPts val="0"/>
              </a:spcAft>
              <a:buSzPts val="1332"/>
              <a:buChar char="►"/>
            </a:pPr>
            <a:r>
              <a:rPr lang="en-US" sz="1665"/>
              <a:t>Model 10:</a:t>
            </a:r>
            <a:endParaRPr/>
          </a:p>
          <a:p>
            <a:pPr indent="-285750" lvl="1" marL="742950" rtl="0" algn="l">
              <a:lnSpc>
                <a:spcPct val="80000"/>
              </a:lnSpc>
              <a:spcBef>
                <a:spcPts val="1000"/>
              </a:spcBef>
              <a:spcAft>
                <a:spcPts val="0"/>
              </a:spcAft>
              <a:buSzPts val="1184"/>
              <a:buChar char="►"/>
            </a:pPr>
            <a:r>
              <a:rPr lang="en-US" sz="1480"/>
              <a:t>R^2 = 0.913</a:t>
            </a:r>
            <a:endParaRPr/>
          </a:p>
          <a:p>
            <a:pPr indent="-285750" lvl="1" marL="742950" rtl="0" algn="l">
              <a:lnSpc>
                <a:spcPct val="80000"/>
              </a:lnSpc>
              <a:spcBef>
                <a:spcPts val="1000"/>
              </a:spcBef>
              <a:spcAft>
                <a:spcPts val="0"/>
              </a:spcAft>
              <a:buSzPts val="1184"/>
              <a:buChar char="►"/>
            </a:pPr>
            <a:r>
              <a:rPr lang="en-US" sz="1480"/>
              <a:t>Adj R^2 = 0.909</a:t>
            </a:r>
            <a:endParaRPr/>
          </a:p>
          <a:p>
            <a:pPr indent="-285750" lvl="1" marL="742950" rtl="0" algn="l">
              <a:lnSpc>
                <a:spcPct val="80000"/>
              </a:lnSpc>
              <a:spcBef>
                <a:spcPts val="1000"/>
              </a:spcBef>
              <a:spcAft>
                <a:spcPts val="0"/>
              </a:spcAft>
              <a:buSzPts val="1184"/>
              <a:buChar char="►"/>
            </a:pPr>
            <a:r>
              <a:rPr lang="en-US" sz="1480"/>
              <a:t>After dropping the variable carbody_sedan, there is no substantial drop in R^2 value. So, we will proceed with dropping carbody_sedan.</a:t>
            </a:r>
            <a:endParaRPr/>
          </a:p>
          <a:p>
            <a:pPr indent="-285750" lvl="1" marL="742950" rtl="0" algn="l">
              <a:lnSpc>
                <a:spcPct val="80000"/>
              </a:lnSpc>
              <a:spcBef>
                <a:spcPts val="1000"/>
              </a:spcBef>
              <a:spcAft>
                <a:spcPts val="0"/>
              </a:spcAft>
              <a:buSzPts val="1184"/>
              <a:buChar char="►"/>
            </a:pPr>
            <a:r>
              <a:rPr lang="en-US" sz="1480"/>
              <a:t>Dropping carbody_wagon having p-value 0.315.</a:t>
            </a:r>
            <a:endParaRPr/>
          </a:p>
          <a:p>
            <a:pPr indent="-342900" lvl="0" marL="342900" rtl="0" algn="l">
              <a:lnSpc>
                <a:spcPct val="80000"/>
              </a:lnSpc>
              <a:spcBef>
                <a:spcPts val="1000"/>
              </a:spcBef>
              <a:spcAft>
                <a:spcPts val="0"/>
              </a:spcAft>
              <a:buSzPts val="1332"/>
              <a:buChar char="►"/>
            </a:pPr>
            <a:r>
              <a:rPr lang="en-US" sz="1665"/>
              <a:t>Model 11:</a:t>
            </a:r>
            <a:endParaRPr/>
          </a:p>
          <a:p>
            <a:pPr indent="-285750" lvl="1" marL="742950" rtl="0" algn="l">
              <a:lnSpc>
                <a:spcPct val="80000"/>
              </a:lnSpc>
              <a:spcBef>
                <a:spcPts val="1000"/>
              </a:spcBef>
              <a:spcAft>
                <a:spcPts val="0"/>
              </a:spcAft>
              <a:buSzPts val="1184"/>
              <a:buChar char="►"/>
            </a:pPr>
            <a:r>
              <a:rPr lang="en-US" sz="1480"/>
              <a:t>R^2 = 0.912</a:t>
            </a:r>
            <a:endParaRPr/>
          </a:p>
          <a:p>
            <a:pPr indent="-285750" lvl="1" marL="742950" rtl="0" algn="l">
              <a:lnSpc>
                <a:spcPct val="80000"/>
              </a:lnSpc>
              <a:spcBef>
                <a:spcPts val="1000"/>
              </a:spcBef>
              <a:spcAft>
                <a:spcPts val="0"/>
              </a:spcAft>
              <a:buSzPts val="1184"/>
              <a:buChar char="►"/>
            </a:pPr>
            <a:r>
              <a:rPr lang="en-US" sz="1480"/>
              <a:t>Adj R^2 = 0.909</a:t>
            </a:r>
            <a:endParaRPr/>
          </a:p>
          <a:p>
            <a:pPr indent="-285750" lvl="1" marL="742950" rtl="0" algn="l">
              <a:lnSpc>
                <a:spcPct val="80000"/>
              </a:lnSpc>
              <a:spcBef>
                <a:spcPts val="1000"/>
              </a:spcBef>
              <a:spcAft>
                <a:spcPts val="0"/>
              </a:spcAft>
              <a:buSzPts val="1184"/>
              <a:buChar char="►"/>
            </a:pPr>
            <a:r>
              <a:rPr lang="en-US" sz="1480"/>
              <a:t>Dropping carbody_wagon having p-value 0.315.</a:t>
            </a:r>
            <a:endParaRPr/>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a:p>
            <a:pPr indent="-258318" lvl="0" marL="342900" rtl="0" algn="l">
              <a:lnSpc>
                <a:spcPct val="80000"/>
              </a:lnSpc>
              <a:spcBef>
                <a:spcPts val="1000"/>
              </a:spcBef>
              <a:spcAft>
                <a:spcPts val="0"/>
              </a:spcAft>
              <a:buSzPts val="1332"/>
              <a:buNone/>
            </a:pPr>
            <a:r>
              <a:t/>
            </a:r>
            <a:endParaRPr sz="166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graphicFrame>
        <p:nvGraphicFramePr>
          <p:cNvPr id="265" name="Google Shape;265;p21"/>
          <p:cNvGraphicFramePr/>
          <p:nvPr/>
        </p:nvGraphicFramePr>
        <p:xfrm>
          <a:off x="677335" y="965195"/>
          <a:ext cx="3000000" cy="3000000"/>
        </p:xfrm>
        <a:graphic>
          <a:graphicData uri="http://schemas.openxmlformats.org/drawingml/2006/table">
            <a:tbl>
              <a:tblPr>
                <a:noFill/>
                <a:tableStyleId>{D54B7042-BA36-4352-9B11-D85142A1A6A4}</a:tableStyleId>
              </a:tblPr>
              <a:tblGrid>
                <a:gridCol w="2061350"/>
                <a:gridCol w="792850"/>
                <a:gridCol w="743275"/>
                <a:gridCol w="862200"/>
                <a:gridCol w="951400"/>
                <a:gridCol w="812650"/>
                <a:gridCol w="931575"/>
                <a:gridCol w="951400"/>
                <a:gridCol w="812650"/>
                <a:gridCol w="931575"/>
              </a:tblGrid>
              <a:tr h="242875">
                <a:tc>
                  <a:txBody>
                    <a:bodyPr/>
                    <a:lstStyle/>
                    <a:p>
                      <a:pPr indent="0" lvl="0" marL="0" marR="0" rtl="0" algn="l">
                        <a:spcBef>
                          <a:spcPts val="0"/>
                        </a:spcBef>
                        <a:spcAft>
                          <a:spcPts val="0"/>
                        </a:spcAft>
                        <a:buNone/>
                      </a:pPr>
                      <a:r>
                        <a:rPr lang="en-US" sz="1000" u="none" cap="none" strike="noStrike"/>
                        <a:t> </a:t>
                      </a:r>
                      <a:endParaRPr b="0" i="0" sz="1000" u="none" cap="none" strike="noStrike">
                        <a:solidFill>
                          <a:srgbClr val="000000"/>
                        </a:solidFill>
                        <a:latin typeface="Calibri"/>
                        <a:ea typeface="Calibri"/>
                        <a:cs typeface="Calibri"/>
                        <a:sym typeface="Calibri"/>
                      </a:endParaRPr>
                    </a:p>
                  </a:txBody>
                  <a:tcPr marT="8625" marB="0" marR="8625" marL="8625" anchor="b"/>
                </a:tc>
                <a:tc gridSpan="3">
                  <a:txBody>
                    <a:bodyPr/>
                    <a:lstStyle/>
                    <a:p>
                      <a:pPr indent="0" lvl="0" marL="0" marR="0" rtl="0" algn="ctr">
                        <a:spcBef>
                          <a:spcPts val="0"/>
                        </a:spcBef>
                        <a:spcAft>
                          <a:spcPts val="0"/>
                        </a:spcAft>
                        <a:buNone/>
                      </a:pPr>
                      <a:r>
                        <a:rPr lang="en-US" sz="1000" u="none" cap="none" strike="noStrike"/>
                        <a:t>Model - 1</a:t>
                      </a:r>
                      <a:endParaRPr b="0" i="0" sz="1000" u="none" cap="none" strike="noStrike">
                        <a:solidFill>
                          <a:srgbClr val="000000"/>
                        </a:solidFill>
                        <a:latin typeface="Calibri"/>
                        <a:ea typeface="Calibri"/>
                        <a:cs typeface="Calibri"/>
                        <a:sym typeface="Calibri"/>
                      </a:endParaRPr>
                    </a:p>
                  </a:txBody>
                  <a:tcPr marT="8625" marB="0" marR="8625" marL="8625" anchor="b"/>
                </a:tc>
                <a:tc hMerge="1"/>
                <a:tc hMerge="1"/>
                <a:tc gridSpan="3">
                  <a:txBody>
                    <a:bodyPr/>
                    <a:lstStyle/>
                    <a:p>
                      <a:pPr indent="0" lvl="0" marL="0" marR="0" rtl="0" algn="ctr">
                        <a:spcBef>
                          <a:spcPts val="0"/>
                        </a:spcBef>
                        <a:spcAft>
                          <a:spcPts val="0"/>
                        </a:spcAft>
                        <a:buNone/>
                      </a:pPr>
                      <a:r>
                        <a:rPr lang="en-US" sz="1000" u="none" cap="none" strike="noStrike"/>
                        <a:t>Model - 2</a:t>
                      </a:r>
                      <a:endParaRPr b="0" i="0" sz="1000" u="none" cap="none" strike="noStrike">
                        <a:solidFill>
                          <a:srgbClr val="000000"/>
                        </a:solidFill>
                        <a:latin typeface="Calibri"/>
                        <a:ea typeface="Calibri"/>
                        <a:cs typeface="Calibri"/>
                        <a:sym typeface="Calibri"/>
                      </a:endParaRPr>
                    </a:p>
                  </a:txBody>
                  <a:tcPr marT="8625" marB="0" marR="8625" marL="8625" anchor="b"/>
                </a:tc>
                <a:tc hMerge="1"/>
                <a:tc hMerge="1"/>
                <a:tc gridSpan="3">
                  <a:txBody>
                    <a:bodyPr/>
                    <a:lstStyle/>
                    <a:p>
                      <a:pPr indent="0" lvl="0" marL="0" marR="0" rtl="0" algn="ctr">
                        <a:spcBef>
                          <a:spcPts val="0"/>
                        </a:spcBef>
                        <a:spcAft>
                          <a:spcPts val="0"/>
                        </a:spcAft>
                        <a:buNone/>
                      </a:pPr>
                      <a:r>
                        <a:rPr lang="en-US" sz="1000" u="none" cap="none" strike="noStrike"/>
                        <a:t>Model - 3</a:t>
                      </a:r>
                      <a:endParaRPr b="0" i="0" sz="1000" u="none" cap="none" strike="noStrike">
                        <a:solidFill>
                          <a:srgbClr val="000000"/>
                        </a:solidFill>
                        <a:latin typeface="Calibri"/>
                        <a:ea typeface="Calibri"/>
                        <a:cs typeface="Calibri"/>
                        <a:sym typeface="Calibri"/>
                      </a:endParaRPr>
                    </a:p>
                  </a:txBody>
                  <a:tcPr marT="8625" marB="0" marR="8625" marL="8625" anchor="b"/>
                </a:tc>
                <a:tc hMerge="1"/>
                <a:tc hMerge="1"/>
              </a:tr>
              <a:tr h="242875">
                <a:tc>
                  <a:txBody>
                    <a:bodyPr/>
                    <a:lstStyle/>
                    <a:p>
                      <a:pPr indent="0" lvl="0" marL="0" marR="0" rtl="0" algn="l">
                        <a:spcBef>
                          <a:spcPts val="0"/>
                        </a:spcBef>
                        <a:spcAft>
                          <a:spcPts val="0"/>
                        </a:spcAft>
                        <a:buNone/>
                      </a:pPr>
                      <a:r>
                        <a:rPr lang="en-US" sz="1000" u="none" cap="none" strike="noStrike"/>
                        <a:t>Variable </a:t>
                      </a:r>
                      <a:endParaRPr b="1" i="0" sz="1000" u="none" cap="none" strike="noStrike">
                        <a:solidFill>
                          <a:srgbClr val="FFFFFF"/>
                        </a:solidFill>
                        <a:latin typeface="Calibri"/>
                        <a:ea typeface="Calibri"/>
                        <a:cs typeface="Calibri"/>
                        <a:sym typeface="Calibri"/>
                      </a:endParaRPr>
                    </a:p>
                  </a:txBody>
                  <a:tcPr marT="8625" marB="0" marR="8625" marL="8625" anchor="b"/>
                </a:tc>
                <a:tc>
                  <a:txBody>
                    <a:bodyPr/>
                    <a:lstStyle/>
                    <a:p>
                      <a:pPr indent="0" lvl="0" marL="0" marR="0" rtl="0" algn="l">
                        <a:spcBef>
                          <a:spcPts val="0"/>
                        </a:spcBef>
                        <a:spcAft>
                          <a:spcPts val="0"/>
                        </a:spcAft>
                        <a:buNone/>
                      </a:pPr>
                      <a:r>
                        <a:rPr lang="en-US" sz="1000" u="none" cap="none" strike="noStrike"/>
                        <a:t>Beta Value</a:t>
                      </a:r>
                      <a:endParaRPr b="1" i="0" sz="1000" u="none" cap="none" strike="noStrike">
                        <a:solidFill>
                          <a:srgbClr val="FFFFFF"/>
                        </a:solidFill>
                        <a:latin typeface="Calibri"/>
                        <a:ea typeface="Calibri"/>
                        <a:cs typeface="Calibri"/>
                        <a:sym typeface="Calibri"/>
                      </a:endParaRPr>
                    </a:p>
                  </a:txBody>
                  <a:tcPr marT="8625" marB="0" marR="8625" marL="8625" anchor="b"/>
                </a:tc>
                <a:tc>
                  <a:txBody>
                    <a:bodyPr/>
                    <a:lstStyle/>
                    <a:p>
                      <a:pPr indent="0" lvl="0" marL="0" marR="0" rtl="0" algn="l">
                        <a:spcBef>
                          <a:spcPts val="0"/>
                        </a:spcBef>
                        <a:spcAft>
                          <a:spcPts val="0"/>
                        </a:spcAft>
                        <a:buNone/>
                      </a:pPr>
                      <a:r>
                        <a:rPr lang="en-US" sz="1000" u="none" cap="none" strike="noStrike"/>
                        <a:t>p Values</a:t>
                      </a:r>
                      <a:endParaRPr b="1" i="0" sz="1000" u="none" cap="none" strike="noStrike">
                        <a:solidFill>
                          <a:srgbClr val="FFFFFF"/>
                        </a:solidFill>
                        <a:latin typeface="Calibri"/>
                        <a:ea typeface="Calibri"/>
                        <a:cs typeface="Calibri"/>
                        <a:sym typeface="Calibri"/>
                      </a:endParaRPr>
                    </a:p>
                  </a:txBody>
                  <a:tcPr marT="8625" marB="0" marR="8625" marL="8625" anchor="b"/>
                </a:tc>
                <a:tc>
                  <a:txBody>
                    <a:bodyPr/>
                    <a:lstStyle/>
                    <a:p>
                      <a:pPr indent="0" lvl="0" marL="0" marR="0" rtl="0" algn="l">
                        <a:spcBef>
                          <a:spcPts val="0"/>
                        </a:spcBef>
                        <a:spcAft>
                          <a:spcPts val="0"/>
                        </a:spcAft>
                        <a:buNone/>
                      </a:pPr>
                      <a:r>
                        <a:rPr lang="en-US" sz="1000" u="none" cap="none" strike="noStrike"/>
                        <a:t>VIF Values</a:t>
                      </a:r>
                      <a:endParaRPr b="1" i="0" sz="1000" u="none" cap="none" strike="noStrike">
                        <a:solidFill>
                          <a:srgbClr val="FFFFFF"/>
                        </a:solidFill>
                        <a:latin typeface="Calibri"/>
                        <a:ea typeface="Calibri"/>
                        <a:cs typeface="Calibri"/>
                        <a:sym typeface="Calibri"/>
                      </a:endParaRPr>
                    </a:p>
                  </a:txBody>
                  <a:tcPr marT="8625" marB="0" marR="8625" marL="8625" anchor="b"/>
                </a:tc>
                <a:tc>
                  <a:txBody>
                    <a:bodyPr/>
                    <a:lstStyle/>
                    <a:p>
                      <a:pPr indent="0" lvl="0" marL="0" marR="0" rtl="0" algn="l">
                        <a:spcBef>
                          <a:spcPts val="0"/>
                        </a:spcBef>
                        <a:spcAft>
                          <a:spcPts val="0"/>
                        </a:spcAft>
                        <a:buNone/>
                      </a:pPr>
                      <a:r>
                        <a:rPr lang="en-US" sz="1000" u="none" cap="none" strike="noStrike"/>
                        <a:t>Beta Value2</a:t>
                      </a:r>
                      <a:endParaRPr b="1" i="0" sz="1000" u="none" cap="none" strike="noStrike">
                        <a:solidFill>
                          <a:srgbClr val="FFFFFF"/>
                        </a:solidFill>
                        <a:latin typeface="Calibri"/>
                        <a:ea typeface="Calibri"/>
                        <a:cs typeface="Calibri"/>
                        <a:sym typeface="Calibri"/>
                      </a:endParaRPr>
                    </a:p>
                  </a:txBody>
                  <a:tcPr marT="8625" marB="0" marR="8625" marL="8625" anchor="b"/>
                </a:tc>
                <a:tc>
                  <a:txBody>
                    <a:bodyPr/>
                    <a:lstStyle/>
                    <a:p>
                      <a:pPr indent="0" lvl="0" marL="0" marR="0" rtl="0" algn="l">
                        <a:spcBef>
                          <a:spcPts val="0"/>
                        </a:spcBef>
                        <a:spcAft>
                          <a:spcPts val="0"/>
                        </a:spcAft>
                        <a:buNone/>
                      </a:pPr>
                      <a:r>
                        <a:rPr lang="en-US" sz="1000" u="none" cap="none" strike="noStrike"/>
                        <a:t>p Values3</a:t>
                      </a:r>
                      <a:endParaRPr b="1" i="0" sz="1000" u="none" cap="none" strike="noStrike">
                        <a:solidFill>
                          <a:srgbClr val="FFFFFF"/>
                        </a:solidFill>
                        <a:latin typeface="Calibri"/>
                        <a:ea typeface="Calibri"/>
                        <a:cs typeface="Calibri"/>
                        <a:sym typeface="Calibri"/>
                      </a:endParaRPr>
                    </a:p>
                  </a:txBody>
                  <a:tcPr marT="8625" marB="0" marR="8625" marL="8625" anchor="b"/>
                </a:tc>
                <a:tc>
                  <a:txBody>
                    <a:bodyPr/>
                    <a:lstStyle/>
                    <a:p>
                      <a:pPr indent="0" lvl="0" marL="0" marR="0" rtl="0" algn="l">
                        <a:spcBef>
                          <a:spcPts val="0"/>
                        </a:spcBef>
                        <a:spcAft>
                          <a:spcPts val="0"/>
                        </a:spcAft>
                        <a:buNone/>
                      </a:pPr>
                      <a:r>
                        <a:rPr lang="en-US" sz="1000" u="none" cap="none" strike="noStrike"/>
                        <a:t>VIF Values4</a:t>
                      </a:r>
                      <a:endParaRPr b="1" i="0" sz="1000" u="none" cap="none" strike="noStrike">
                        <a:solidFill>
                          <a:srgbClr val="FFFFFF"/>
                        </a:solidFill>
                        <a:latin typeface="Calibri"/>
                        <a:ea typeface="Calibri"/>
                        <a:cs typeface="Calibri"/>
                        <a:sym typeface="Calibri"/>
                      </a:endParaRPr>
                    </a:p>
                  </a:txBody>
                  <a:tcPr marT="8625" marB="0" marR="8625" marL="8625" anchor="b"/>
                </a:tc>
                <a:tc>
                  <a:txBody>
                    <a:bodyPr/>
                    <a:lstStyle/>
                    <a:p>
                      <a:pPr indent="0" lvl="0" marL="0" marR="0" rtl="0" algn="l">
                        <a:spcBef>
                          <a:spcPts val="0"/>
                        </a:spcBef>
                        <a:spcAft>
                          <a:spcPts val="0"/>
                        </a:spcAft>
                        <a:buNone/>
                      </a:pPr>
                      <a:r>
                        <a:rPr lang="en-US" sz="1000" u="none" cap="none" strike="noStrike"/>
                        <a:t>Beta Value5</a:t>
                      </a:r>
                      <a:endParaRPr b="1" i="0" sz="1000" u="none" cap="none" strike="noStrike">
                        <a:solidFill>
                          <a:srgbClr val="FFFFFF"/>
                        </a:solidFill>
                        <a:latin typeface="Calibri"/>
                        <a:ea typeface="Calibri"/>
                        <a:cs typeface="Calibri"/>
                        <a:sym typeface="Calibri"/>
                      </a:endParaRPr>
                    </a:p>
                  </a:txBody>
                  <a:tcPr marT="8625" marB="0" marR="8625" marL="8625" anchor="b"/>
                </a:tc>
                <a:tc>
                  <a:txBody>
                    <a:bodyPr/>
                    <a:lstStyle/>
                    <a:p>
                      <a:pPr indent="0" lvl="0" marL="0" marR="0" rtl="0" algn="l">
                        <a:spcBef>
                          <a:spcPts val="0"/>
                        </a:spcBef>
                        <a:spcAft>
                          <a:spcPts val="0"/>
                        </a:spcAft>
                        <a:buNone/>
                      </a:pPr>
                      <a:r>
                        <a:rPr lang="en-US" sz="1000" u="none" cap="none" strike="noStrike"/>
                        <a:t>p Values6</a:t>
                      </a:r>
                      <a:endParaRPr b="1" i="0" sz="1000" u="none" cap="none" strike="noStrike">
                        <a:solidFill>
                          <a:srgbClr val="FFFFFF"/>
                        </a:solidFill>
                        <a:latin typeface="Calibri"/>
                        <a:ea typeface="Calibri"/>
                        <a:cs typeface="Calibri"/>
                        <a:sym typeface="Calibri"/>
                      </a:endParaRPr>
                    </a:p>
                  </a:txBody>
                  <a:tcPr marT="8625" marB="0" marR="8625" marL="8625" anchor="b"/>
                </a:tc>
                <a:tc>
                  <a:txBody>
                    <a:bodyPr/>
                    <a:lstStyle/>
                    <a:p>
                      <a:pPr indent="0" lvl="0" marL="0" marR="0" rtl="0" algn="l">
                        <a:spcBef>
                          <a:spcPts val="0"/>
                        </a:spcBef>
                        <a:spcAft>
                          <a:spcPts val="0"/>
                        </a:spcAft>
                        <a:buNone/>
                      </a:pPr>
                      <a:r>
                        <a:rPr lang="en-US" sz="1000" u="none" cap="none" strike="noStrike"/>
                        <a:t>VIF Values7</a:t>
                      </a:r>
                      <a:endParaRPr b="1" i="0" sz="1000" u="none" cap="none" strike="noStrike">
                        <a:solidFill>
                          <a:srgbClr val="FFFFFF"/>
                        </a:solidFill>
                        <a:latin typeface="Calibri"/>
                        <a:ea typeface="Calibri"/>
                        <a:cs typeface="Calibri"/>
                        <a:sym typeface="Calibri"/>
                      </a:endParaRPr>
                    </a:p>
                  </a:txBody>
                  <a:tcPr marT="8625" marB="0" marR="8625" marL="8625" anchor="b"/>
                </a:tc>
              </a:tr>
              <a:tr h="242875">
                <a:tc>
                  <a:txBody>
                    <a:bodyPr/>
                    <a:lstStyle/>
                    <a:p>
                      <a:pPr indent="0" lvl="0" marL="0" marR="0" rtl="0" algn="l">
                        <a:spcBef>
                          <a:spcPts val="0"/>
                        </a:spcBef>
                        <a:spcAft>
                          <a:spcPts val="0"/>
                        </a:spcAft>
                        <a:buNone/>
                      </a:pPr>
                      <a:r>
                        <a:rPr lang="en-US" sz="1000" u="none" cap="none" strike="noStrike"/>
                        <a:t>const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0.7074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0.7124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0.6736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r>
              <a:tr h="255000">
                <a:tc>
                  <a:txBody>
                    <a:bodyPr/>
                    <a:lstStyle/>
                    <a:p>
                      <a:pPr indent="0" lvl="0" marL="0" marR="0" rtl="0" algn="l">
                        <a:spcBef>
                          <a:spcPts val="0"/>
                        </a:spcBef>
                        <a:spcAft>
                          <a:spcPts val="0"/>
                        </a:spcAft>
                        <a:buNone/>
                      </a:pPr>
                      <a:r>
                        <a:rPr lang="en-US" sz="1000" u="none" cap="none" strike="noStrike"/>
                        <a:t>curbweight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0.247</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9.06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0.248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9.06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0.2384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8.53</a:t>
                      </a:r>
                      <a:endParaRPr b="0" i="0" sz="1000" u="none" cap="none" strike="noStrike">
                        <a:solidFill>
                          <a:srgbClr val="000000"/>
                        </a:solidFill>
                        <a:latin typeface="Calibri"/>
                        <a:ea typeface="Calibri"/>
                        <a:cs typeface="Calibri"/>
                        <a:sym typeface="Calibri"/>
                      </a:endParaRPr>
                    </a:p>
                  </a:txBody>
                  <a:tcPr marT="8625" marB="0" marR="8625" marL="8625" anchor="b"/>
                </a:tc>
              </a:tr>
              <a:tr h="242875">
                <a:tc>
                  <a:txBody>
                    <a:bodyPr/>
                    <a:lstStyle/>
                    <a:p>
                      <a:pPr indent="0" lvl="0" marL="0" marR="0" rtl="0" algn="l">
                        <a:spcBef>
                          <a:spcPts val="0"/>
                        </a:spcBef>
                        <a:spcAft>
                          <a:spcPts val="0"/>
                        </a:spcAft>
                        <a:buNone/>
                      </a:pPr>
                      <a:r>
                        <a:rPr lang="en-US" sz="1000" u="none" cap="none" strike="noStrike"/>
                        <a:t>horsepower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0.215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5.61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0.2324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4.69</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0.2273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4.53</a:t>
                      </a:r>
                      <a:endParaRPr b="0" i="0" sz="1000" u="none" cap="none" strike="noStrike">
                        <a:solidFill>
                          <a:srgbClr val="000000"/>
                        </a:solidFill>
                        <a:latin typeface="Calibri"/>
                        <a:ea typeface="Calibri"/>
                        <a:cs typeface="Calibri"/>
                        <a:sym typeface="Calibri"/>
                      </a:endParaRPr>
                    </a:p>
                  </a:txBody>
                  <a:tcPr marT="8625" marB="0" marR="8625" marL="8625" anchor="b"/>
                </a:tc>
              </a:tr>
              <a:tr h="242875">
                <a:tc>
                  <a:txBody>
                    <a:bodyPr/>
                    <a:lstStyle/>
                    <a:p>
                      <a:pPr indent="0" lvl="0" marL="0" marR="0" rtl="0" algn="l">
                        <a:spcBef>
                          <a:spcPts val="0"/>
                        </a:spcBef>
                        <a:spcAft>
                          <a:spcPts val="0"/>
                        </a:spcAft>
                        <a:buNone/>
                      </a:pPr>
                      <a:r>
                        <a:rPr lang="en-US" sz="1000" u="none" cap="none" strike="noStrike"/>
                        <a:t>carwidth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0.227</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6.24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0.2328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6.15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0.2408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5.72</a:t>
                      </a:r>
                      <a:endParaRPr b="0" i="0" sz="1000" u="none" cap="none" strike="noStrike">
                        <a:solidFill>
                          <a:srgbClr val="000000"/>
                        </a:solidFill>
                        <a:latin typeface="Calibri"/>
                        <a:ea typeface="Calibri"/>
                        <a:cs typeface="Calibri"/>
                        <a:sym typeface="Calibri"/>
                      </a:endParaRPr>
                    </a:p>
                  </a:txBody>
                  <a:tcPr marT="8625" marB="0" marR="8625" marL="8625" anchor="b"/>
                </a:tc>
              </a:tr>
              <a:tr h="255000">
                <a:tc>
                  <a:txBody>
                    <a:bodyPr/>
                    <a:lstStyle/>
                    <a:p>
                      <a:pPr indent="0" lvl="0" marL="0" marR="0" rtl="0" algn="l">
                        <a:spcBef>
                          <a:spcPts val="0"/>
                        </a:spcBef>
                        <a:spcAft>
                          <a:spcPts val="0"/>
                        </a:spcAft>
                        <a:buNone/>
                      </a:pPr>
                      <a:r>
                        <a:rPr lang="en-US" sz="1000" u="none" cap="none" strike="noStrike"/>
                        <a:t>Cars_Category_TopNotch_Cars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1.061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2.17</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1.0502</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2.14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1.0599</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2.13</a:t>
                      </a:r>
                      <a:endParaRPr b="0" i="0" sz="1000" u="none" cap="none" strike="noStrike">
                        <a:solidFill>
                          <a:srgbClr val="000000"/>
                        </a:solidFill>
                        <a:latin typeface="Calibri"/>
                        <a:ea typeface="Calibri"/>
                        <a:cs typeface="Calibri"/>
                        <a:sym typeface="Calibri"/>
                      </a:endParaRPr>
                    </a:p>
                  </a:txBody>
                  <a:tcPr marT="8625" marB="0" marR="8625" marL="8625" anchor="b"/>
                </a:tc>
              </a:tr>
              <a:tr h="242875">
                <a:tc>
                  <a:txBody>
                    <a:bodyPr/>
                    <a:lstStyle/>
                    <a:p>
                      <a:pPr indent="0" lvl="0" marL="0" marR="0" rtl="0" algn="l">
                        <a:spcBef>
                          <a:spcPts val="0"/>
                        </a:spcBef>
                        <a:spcAft>
                          <a:spcPts val="0"/>
                        </a:spcAft>
                        <a:buNone/>
                      </a:pPr>
                      <a:r>
                        <a:rPr lang="en-US" sz="1000" u="none" cap="none" strike="noStrike"/>
                        <a:t>carbody_hardtop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-0.2211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0.303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1.45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-0.2314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0.279</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1.45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0.238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1.28</a:t>
                      </a:r>
                      <a:endParaRPr b="0" i="0" sz="1000" u="none" cap="none" strike="noStrike">
                        <a:solidFill>
                          <a:srgbClr val="000000"/>
                        </a:solidFill>
                        <a:latin typeface="Calibri"/>
                        <a:ea typeface="Calibri"/>
                        <a:cs typeface="Calibri"/>
                        <a:sym typeface="Calibri"/>
                      </a:endParaRPr>
                    </a:p>
                  </a:txBody>
                  <a:tcPr marT="8625" marB="0" marR="8625" marL="8625" anchor="b"/>
                </a:tc>
              </a:tr>
              <a:tr h="226575">
                <a:tc>
                  <a:txBody>
                    <a:bodyPr/>
                    <a:lstStyle/>
                    <a:p>
                      <a:pPr indent="0" lvl="0" marL="0" marR="0" rtl="0" algn="l">
                        <a:spcBef>
                          <a:spcPts val="0"/>
                        </a:spcBef>
                        <a:spcAft>
                          <a:spcPts val="0"/>
                        </a:spcAft>
                        <a:buNone/>
                      </a:pPr>
                      <a:r>
                        <a:rPr lang="en-US" sz="1000" u="none" cap="none" strike="noStrike"/>
                        <a:t>carbody_hatchback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-0.6016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6.15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-0.6198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5.95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-0.6311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3.76</a:t>
                      </a:r>
                      <a:endParaRPr b="0" i="0" sz="1000" u="none" cap="none" strike="noStrike">
                        <a:solidFill>
                          <a:srgbClr val="000000"/>
                        </a:solidFill>
                        <a:latin typeface="Calibri"/>
                        <a:ea typeface="Calibri"/>
                        <a:cs typeface="Calibri"/>
                        <a:sym typeface="Calibri"/>
                      </a:endParaRPr>
                    </a:p>
                  </a:txBody>
                  <a:tcPr marT="8625" marB="0" marR="8625" marL="8625" anchor="b"/>
                </a:tc>
              </a:tr>
              <a:tr h="242875">
                <a:tc>
                  <a:txBody>
                    <a:bodyPr/>
                    <a:lstStyle/>
                    <a:p>
                      <a:pPr indent="0" lvl="0" marL="0" marR="0" rtl="0" algn="l">
                        <a:spcBef>
                          <a:spcPts val="0"/>
                        </a:spcBef>
                        <a:spcAft>
                          <a:spcPts val="0"/>
                        </a:spcAft>
                        <a:buNone/>
                      </a:pPr>
                      <a:r>
                        <a:rPr lang="en-US" sz="1000" u="none" cap="none" strike="noStrike"/>
                        <a:t>carbody_sedan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-0.4691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0.002</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9.73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-0.4951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0.001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9.05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-0.5123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0.001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5.24</a:t>
                      </a:r>
                      <a:endParaRPr b="0" i="0" sz="1000" u="none" cap="none" strike="noStrike">
                        <a:solidFill>
                          <a:srgbClr val="000000"/>
                        </a:solidFill>
                        <a:latin typeface="Calibri"/>
                        <a:ea typeface="Calibri"/>
                        <a:cs typeface="Calibri"/>
                        <a:sym typeface="Calibri"/>
                      </a:endParaRPr>
                    </a:p>
                  </a:txBody>
                  <a:tcPr marT="8625" marB="0" marR="8625" marL="8625" anchor="b"/>
                </a:tc>
              </a:tr>
              <a:tr h="242875">
                <a:tc>
                  <a:txBody>
                    <a:bodyPr/>
                    <a:lstStyle/>
                    <a:p>
                      <a:pPr indent="0" lvl="0" marL="0" marR="0" rtl="0" algn="l">
                        <a:spcBef>
                          <a:spcPts val="0"/>
                        </a:spcBef>
                        <a:spcAft>
                          <a:spcPts val="0"/>
                        </a:spcAft>
                        <a:buNone/>
                      </a:pPr>
                      <a:r>
                        <a:rPr lang="en-US" sz="1000" u="none" cap="none" strike="noStrike"/>
                        <a:t>carbody_wagon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-0.5865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3.48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-0.6111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3.31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-0.6269</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2.36</a:t>
                      </a:r>
                      <a:endParaRPr b="0" i="0" sz="1000" u="none" cap="none" strike="noStrike">
                        <a:solidFill>
                          <a:srgbClr val="000000"/>
                        </a:solidFill>
                        <a:latin typeface="Calibri"/>
                        <a:ea typeface="Calibri"/>
                        <a:cs typeface="Calibri"/>
                        <a:sym typeface="Calibri"/>
                      </a:endParaRPr>
                    </a:p>
                  </a:txBody>
                  <a:tcPr marT="8625" marB="0" marR="8625" marL="8625" anchor="b"/>
                </a:tc>
              </a:tr>
              <a:tr h="230725">
                <a:tc>
                  <a:txBody>
                    <a:bodyPr/>
                    <a:lstStyle/>
                    <a:p>
                      <a:pPr indent="0" lvl="0" marL="0" marR="0" rtl="0" algn="l">
                        <a:spcBef>
                          <a:spcPts val="0"/>
                        </a:spcBef>
                        <a:spcAft>
                          <a:spcPts val="0"/>
                        </a:spcAft>
                        <a:buNone/>
                      </a:pPr>
                      <a:r>
                        <a:rPr lang="en-US" sz="1000" u="none" cap="none" strike="noStrike"/>
                        <a:t>enginetype_dohcv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-1.0254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0.006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1.84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-0.9329</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0.008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1.67</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-0.8773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1.6</a:t>
                      </a:r>
                      <a:endParaRPr b="0" i="0" sz="1000" u="none" cap="none" strike="noStrike">
                        <a:solidFill>
                          <a:srgbClr val="000000"/>
                        </a:solidFill>
                        <a:latin typeface="Calibri"/>
                        <a:ea typeface="Calibri"/>
                        <a:cs typeface="Calibri"/>
                        <a:sym typeface="Calibri"/>
                      </a:endParaRPr>
                    </a:p>
                  </a:txBody>
                  <a:tcPr marT="8625" marB="0" marR="8625" marL="8625" anchor="b"/>
                </a:tc>
              </a:tr>
              <a:tr h="226575">
                <a:tc>
                  <a:txBody>
                    <a:bodyPr/>
                    <a:lstStyle/>
                    <a:p>
                      <a:pPr indent="0" lvl="0" marL="0" marR="0" rtl="0" algn="l">
                        <a:spcBef>
                          <a:spcPts val="0"/>
                        </a:spcBef>
                        <a:spcAft>
                          <a:spcPts val="0"/>
                        </a:spcAft>
                        <a:buNone/>
                      </a:pPr>
                      <a:r>
                        <a:rPr lang="en-US" sz="1000" u="none" cap="none" strike="noStrike"/>
                        <a:t>enginetype_ohc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0.126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0.061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5.97</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0.1212</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0.07</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5.92</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-0.1104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0.088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5.65</a:t>
                      </a:r>
                      <a:endParaRPr b="0" i="0" sz="1000" u="none" cap="none" strike="noStrike">
                        <a:solidFill>
                          <a:srgbClr val="000000"/>
                        </a:solidFill>
                        <a:latin typeface="Calibri"/>
                        <a:ea typeface="Calibri"/>
                        <a:cs typeface="Calibri"/>
                        <a:sym typeface="Calibri"/>
                      </a:endParaRPr>
                    </a:p>
                  </a:txBody>
                  <a:tcPr marT="8625" marB="0" marR="8625" marL="8625" anchor="b"/>
                </a:tc>
              </a:tr>
              <a:tr h="230725">
                <a:tc>
                  <a:txBody>
                    <a:bodyPr/>
                    <a:lstStyle/>
                    <a:p>
                      <a:pPr indent="0" lvl="0" marL="0" marR="0" rtl="0" algn="l">
                        <a:spcBef>
                          <a:spcPts val="0"/>
                        </a:spcBef>
                        <a:spcAft>
                          <a:spcPts val="0"/>
                        </a:spcAft>
                        <a:buNone/>
                      </a:pPr>
                      <a:r>
                        <a:rPr lang="en-US" sz="1000" u="none" cap="none" strike="noStrike"/>
                        <a:t>enginetype_ohcv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-0.1968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0.105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1.63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-0.2225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0.059</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1.53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-0.218</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0.063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1.52</a:t>
                      </a:r>
                      <a:endParaRPr b="0" i="0" sz="1000" u="none" cap="none" strike="noStrike">
                        <a:solidFill>
                          <a:srgbClr val="000000"/>
                        </a:solidFill>
                        <a:latin typeface="Calibri"/>
                        <a:ea typeface="Calibri"/>
                        <a:cs typeface="Calibri"/>
                        <a:sym typeface="Calibri"/>
                      </a:endParaRPr>
                    </a:p>
                  </a:txBody>
                  <a:tcPr marT="8625" marB="0" marR="8625" marL="8625" anchor="b"/>
                </a:tc>
              </a:tr>
              <a:tr h="226575">
                <a:tc>
                  <a:txBody>
                    <a:bodyPr/>
                    <a:lstStyle/>
                    <a:p>
                      <a:pPr indent="0" lvl="0" marL="0" marR="0" rtl="0" algn="l">
                        <a:spcBef>
                          <a:spcPts val="0"/>
                        </a:spcBef>
                        <a:spcAft>
                          <a:spcPts val="0"/>
                        </a:spcAft>
                        <a:buNone/>
                      </a:pPr>
                      <a:r>
                        <a:rPr lang="en-US" sz="1000" u="none" cap="none" strike="noStrike"/>
                        <a:t>cylindernumber_five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-0.3815</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0.022</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2.82</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-0.3529</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2.66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-0.2894</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1.97</a:t>
                      </a:r>
                      <a:endParaRPr b="0" i="0" sz="1000" u="none" cap="none" strike="noStrike">
                        <a:solidFill>
                          <a:srgbClr val="000000"/>
                        </a:solidFill>
                        <a:latin typeface="Calibri"/>
                        <a:ea typeface="Calibri"/>
                        <a:cs typeface="Calibri"/>
                        <a:sym typeface="Calibri"/>
                      </a:endParaRPr>
                    </a:p>
                  </a:txBody>
                  <a:tcPr marT="8625" marB="0" marR="8625" marL="8625" anchor="b"/>
                </a:tc>
              </a:tr>
              <a:tr h="226575">
                <a:tc>
                  <a:txBody>
                    <a:bodyPr/>
                    <a:lstStyle/>
                    <a:p>
                      <a:pPr indent="0" lvl="0" marL="0" marR="0" rtl="0" algn="l">
                        <a:spcBef>
                          <a:spcPts val="0"/>
                        </a:spcBef>
                        <a:spcAft>
                          <a:spcPts val="0"/>
                        </a:spcAft>
                        <a:buNone/>
                      </a:pPr>
                      <a:r>
                        <a:rPr lang="en-US" sz="1000" u="none" cap="none" strike="noStrike"/>
                        <a:t>cylindernumber_four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-0.4642</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15.92</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-0.4483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0.001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15.27</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-0.3896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8.99</a:t>
                      </a:r>
                      <a:endParaRPr b="0" i="0" sz="1000" u="none" cap="none" strike="noStrike">
                        <a:solidFill>
                          <a:srgbClr val="000000"/>
                        </a:solidFill>
                        <a:latin typeface="Calibri"/>
                        <a:ea typeface="Calibri"/>
                        <a:cs typeface="Calibri"/>
                        <a:sym typeface="Calibri"/>
                      </a:endParaRPr>
                    </a:p>
                  </a:txBody>
                  <a:tcPr marT="8625" marB="0" marR="8625" marL="8625" anchor="b"/>
                </a:tc>
              </a:tr>
              <a:tr h="267150">
                <a:tc>
                  <a:txBody>
                    <a:bodyPr/>
                    <a:lstStyle/>
                    <a:p>
                      <a:pPr indent="0" lvl="0" marL="0" marR="0" rtl="0" algn="l">
                        <a:spcBef>
                          <a:spcPts val="0"/>
                        </a:spcBef>
                        <a:spcAft>
                          <a:spcPts val="0"/>
                        </a:spcAft>
                        <a:buNone/>
                      </a:pPr>
                      <a:r>
                        <a:rPr lang="en-US" sz="1000" u="none" cap="none" strike="noStrike"/>
                        <a:t>cylindernumber_six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-0.1381</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0.322</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4.73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-0.0857</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0.493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3.7</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r>
              <a:tr h="242875">
                <a:tc>
                  <a:txBody>
                    <a:bodyPr/>
                    <a:lstStyle/>
                    <a:p>
                      <a:pPr indent="0" lvl="0" marL="0" marR="0" rtl="0" algn="l">
                        <a:spcBef>
                          <a:spcPts val="0"/>
                        </a:spcBef>
                        <a:spcAft>
                          <a:spcPts val="0"/>
                        </a:spcAft>
                        <a:buNone/>
                      </a:pPr>
                      <a:r>
                        <a:rPr lang="en-US" sz="1000" u="none" cap="none" strike="noStrike"/>
                        <a:t>cylindernumber_twelve  </a:t>
                      </a:r>
                      <a:endParaRPr b="0" i="0" sz="1000" u="none" cap="none" strike="noStrike">
                        <a:solidFill>
                          <a:srgbClr val="000000"/>
                        </a:solidFill>
                        <a:latin typeface="Calibri"/>
                        <a:ea typeface="Calibri"/>
                        <a:cs typeface="Calibri"/>
                        <a:sym typeface="Calibri"/>
                      </a:endParaRPr>
                    </a:p>
                  </a:txBody>
                  <a:tcPr marT="8625" marB="0" marR="8625" marL="8625" anchor="ctr"/>
                </a:tc>
                <a:tc>
                  <a:txBody>
                    <a:bodyPr/>
                    <a:lstStyle/>
                    <a:p>
                      <a:pPr indent="0" lvl="0" marL="0" marR="0" rtl="0" algn="ctr">
                        <a:spcBef>
                          <a:spcPts val="0"/>
                        </a:spcBef>
                        <a:spcAft>
                          <a:spcPts val="0"/>
                        </a:spcAft>
                        <a:buNone/>
                      </a:pPr>
                      <a:r>
                        <a:rPr lang="en-US" sz="1000" u="none" cap="none" strike="noStrike"/>
                        <a:t>-0.296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0.393</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rPr lang="en-US" sz="1000" u="none" cap="none" strike="noStrike"/>
                        <a:t>1.66</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c>
                  <a:txBody>
                    <a:bodyPr/>
                    <a:lstStyle/>
                    <a:p>
                      <a:pPr indent="0" lvl="0" marL="0" marR="0" rtl="0" algn="ctr">
                        <a:spcBef>
                          <a:spcPts val="0"/>
                        </a:spcBef>
                        <a:spcAft>
                          <a:spcPts val="0"/>
                        </a:spcAft>
                        <a:buNone/>
                      </a:pPr>
                      <a:r>
                        <a:t/>
                      </a:r>
                      <a:endParaRPr b="0" i="0" sz="1000" u="none" cap="none" strike="noStrike">
                        <a:solidFill>
                          <a:srgbClr val="000000"/>
                        </a:solidFill>
                        <a:latin typeface="Calibri"/>
                        <a:ea typeface="Calibri"/>
                        <a:cs typeface="Calibri"/>
                        <a:sym typeface="Calibri"/>
                      </a:endParaRPr>
                    </a:p>
                  </a:txBody>
                  <a:tcPr marT="8625" marB="0" marR="8625" marL="8625" anchor="b"/>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graphicFrame>
        <p:nvGraphicFramePr>
          <p:cNvPr id="271" name="Google Shape;271;p22"/>
          <p:cNvGraphicFramePr/>
          <p:nvPr/>
        </p:nvGraphicFramePr>
        <p:xfrm>
          <a:off x="677333" y="1308101"/>
          <a:ext cx="3000000" cy="3000000"/>
        </p:xfrm>
        <a:graphic>
          <a:graphicData uri="http://schemas.openxmlformats.org/drawingml/2006/table">
            <a:tbl>
              <a:tblPr>
                <a:noFill/>
                <a:tableStyleId>{D54B7042-BA36-4352-9B11-D85142A1A6A4}</a:tableStyleId>
              </a:tblPr>
              <a:tblGrid>
                <a:gridCol w="1942200"/>
                <a:gridCol w="936925"/>
                <a:gridCol w="800300"/>
                <a:gridCol w="985725"/>
                <a:gridCol w="1005250"/>
                <a:gridCol w="868625"/>
                <a:gridCol w="985725"/>
                <a:gridCol w="1005250"/>
                <a:gridCol w="868625"/>
                <a:gridCol w="985725"/>
              </a:tblGrid>
              <a:tr h="245175">
                <a:tc>
                  <a:txBody>
                    <a:bodyPr/>
                    <a:lstStyle/>
                    <a:p>
                      <a:pPr indent="0" lvl="0" marL="0" marR="0" rtl="0" algn="l">
                        <a:spcBef>
                          <a:spcPts val="0"/>
                        </a:spcBef>
                        <a:spcAft>
                          <a:spcPts val="0"/>
                        </a:spcAft>
                        <a:buNone/>
                      </a:pPr>
                      <a:r>
                        <a:rPr lang="en-US" sz="900" u="none" cap="none" strike="noStrike"/>
                        <a:t> </a:t>
                      </a:r>
                      <a:endParaRPr b="0" i="0" sz="900" u="none" cap="none" strike="noStrike">
                        <a:solidFill>
                          <a:srgbClr val="000000"/>
                        </a:solidFill>
                        <a:latin typeface="Calibri"/>
                        <a:ea typeface="Calibri"/>
                        <a:cs typeface="Calibri"/>
                        <a:sym typeface="Calibri"/>
                      </a:endParaRPr>
                    </a:p>
                  </a:txBody>
                  <a:tcPr marT="8075" marB="0" marR="8075" marL="8075" anchor="b"/>
                </a:tc>
                <a:tc gridSpan="3">
                  <a:txBody>
                    <a:bodyPr/>
                    <a:lstStyle/>
                    <a:p>
                      <a:pPr indent="0" lvl="0" marL="0" marR="0" rtl="0" algn="ctr">
                        <a:spcBef>
                          <a:spcPts val="0"/>
                        </a:spcBef>
                        <a:spcAft>
                          <a:spcPts val="0"/>
                        </a:spcAft>
                        <a:buNone/>
                      </a:pPr>
                      <a:r>
                        <a:rPr lang="en-US" sz="900" u="none" cap="none" strike="noStrike"/>
                        <a:t>Model - 4</a:t>
                      </a:r>
                      <a:endParaRPr b="0" i="0" sz="900" u="none" cap="none" strike="noStrike">
                        <a:solidFill>
                          <a:srgbClr val="000000"/>
                        </a:solidFill>
                        <a:latin typeface="Calibri"/>
                        <a:ea typeface="Calibri"/>
                        <a:cs typeface="Calibri"/>
                        <a:sym typeface="Calibri"/>
                      </a:endParaRPr>
                    </a:p>
                  </a:txBody>
                  <a:tcPr marT="8075" marB="0" marR="8075" marL="8075" anchor="b"/>
                </a:tc>
                <a:tc hMerge="1"/>
                <a:tc hMerge="1"/>
                <a:tc gridSpan="3">
                  <a:txBody>
                    <a:bodyPr/>
                    <a:lstStyle/>
                    <a:p>
                      <a:pPr indent="0" lvl="0" marL="0" marR="0" rtl="0" algn="ctr">
                        <a:spcBef>
                          <a:spcPts val="0"/>
                        </a:spcBef>
                        <a:spcAft>
                          <a:spcPts val="0"/>
                        </a:spcAft>
                        <a:buNone/>
                      </a:pPr>
                      <a:r>
                        <a:rPr lang="en-US" sz="900" u="none" cap="none" strike="noStrike"/>
                        <a:t>Model - 5</a:t>
                      </a:r>
                      <a:endParaRPr b="0" i="0" sz="900" u="none" cap="none" strike="noStrike">
                        <a:solidFill>
                          <a:srgbClr val="000000"/>
                        </a:solidFill>
                        <a:latin typeface="Calibri"/>
                        <a:ea typeface="Calibri"/>
                        <a:cs typeface="Calibri"/>
                        <a:sym typeface="Calibri"/>
                      </a:endParaRPr>
                    </a:p>
                  </a:txBody>
                  <a:tcPr marT="8075" marB="0" marR="8075" marL="8075" anchor="b"/>
                </a:tc>
                <a:tc hMerge="1"/>
                <a:tc hMerge="1"/>
                <a:tc gridSpan="3">
                  <a:txBody>
                    <a:bodyPr/>
                    <a:lstStyle/>
                    <a:p>
                      <a:pPr indent="0" lvl="0" marL="0" marR="0" rtl="0" algn="ctr">
                        <a:spcBef>
                          <a:spcPts val="0"/>
                        </a:spcBef>
                        <a:spcAft>
                          <a:spcPts val="0"/>
                        </a:spcAft>
                        <a:buNone/>
                      </a:pPr>
                      <a:r>
                        <a:rPr lang="en-US" sz="900" u="none" cap="none" strike="noStrike"/>
                        <a:t>Model - 6</a:t>
                      </a:r>
                      <a:endParaRPr b="0" i="0" sz="900" u="none" cap="none" strike="noStrike">
                        <a:solidFill>
                          <a:srgbClr val="000000"/>
                        </a:solidFill>
                        <a:latin typeface="Calibri"/>
                        <a:ea typeface="Calibri"/>
                        <a:cs typeface="Calibri"/>
                        <a:sym typeface="Calibri"/>
                      </a:endParaRPr>
                    </a:p>
                  </a:txBody>
                  <a:tcPr marT="8075" marB="0" marR="8075" marL="8075" anchor="b"/>
                </a:tc>
                <a:tc hMerge="1"/>
                <a:tc hMerge="1"/>
              </a:tr>
              <a:tr h="245175">
                <a:tc>
                  <a:txBody>
                    <a:bodyPr/>
                    <a:lstStyle/>
                    <a:p>
                      <a:pPr indent="0" lvl="0" marL="0" marR="0" rtl="0" algn="l">
                        <a:spcBef>
                          <a:spcPts val="0"/>
                        </a:spcBef>
                        <a:spcAft>
                          <a:spcPts val="0"/>
                        </a:spcAft>
                        <a:buNone/>
                      </a:pPr>
                      <a:r>
                        <a:rPr lang="en-US" sz="900" u="none" cap="none" strike="noStrike"/>
                        <a:t>Variable </a:t>
                      </a:r>
                      <a:endParaRPr b="1" i="0" sz="900" u="none" cap="none" strike="noStrike">
                        <a:solidFill>
                          <a:srgbClr val="FFFFFF"/>
                        </a:solidFill>
                        <a:latin typeface="Calibri"/>
                        <a:ea typeface="Calibri"/>
                        <a:cs typeface="Calibri"/>
                        <a:sym typeface="Calibri"/>
                      </a:endParaRPr>
                    </a:p>
                  </a:txBody>
                  <a:tcPr marT="8075" marB="0" marR="8075" marL="8075" anchor="b"/>
                </a:tc>
                <a:tc>
                  <a:txBody>
                    <a:bodyPr/>
                    <a:lstStyle/>
                    <a:p>
                      <a:pPr indent="0" lvl="0" marL="0" marR="0" rtl="0" algn="l">
                        <a:spcBef>
                          <a:spcPts val="0"/>
                        </a:spcBef>
                        <a:spcAft>
                          <a:spcPts val="0"/>
                        </a:spcAft>
                        <a:buNone/>
                      </a:pPr>
                      <a:r>
                        <a:rPr lang="en-US" sz="900" u="none" cap="none" strike="noStrike"/>
                        <a:t>Beta Value8</a:t>
                      </a:r>
                      <a:endParaRPr b="1" i="0" sz="900" u="none" cap="none" strike="noStrike">
                        <a:solidFill>
                          <a:srgbClr val="FFFFFF"/>
                        </a:solidFill>
                        <a:latin typeface="Calibri"/>
                        <a:ea typeface="Calibri"/>
                        <a:cs typeface="Calibri"/>
                        <a:sym typeface="Calibri"/>
                      </a:endParaRPr>
                    </a:p>
                  </a:txBody>
                  <a:tcPr marT="8075" marB="0" marR="8075" marL="8075" anchor="b"/>
                </a:tc>
                <a:tc>
                  <a:txBody>
                    <a:bodyPr/>
                    <a:lstStyle/>
                    <a:p>
                      <a:pPr indent="0" lvl="0" marL="0" marR="0" rtl="0" algn="l">
                        <a:spcBef>
                          <a:spcPts val="0"/>
                        </a:spcBef>
                        <a:spcAft>
                          <a:spcPts val="0"/>
                        </a:spcAft>
                        <a:buNone/>
                      </a:pPr>
                      <a:r>
                        <a:rPr lang="en-US" sz="900" u="none" cap="none" strike="noStrike"/>
                        <a:t>p Values9</a:t>
                      </a:r>
                      <a:endParaRPr b="1" i="0" sz="900" u="none" cap="none" strike="noStrike">
                        <a:solidFill>
                          <a:srgbClr val="FFFFFF"/>
                        </a:solidFill>
                        <a:latin typeface="Calibri"/>
                        <a:ea typeface="Calibri"/>
                        <a:cs typeface="Calibri"/>
                        <a:sym typeface="Calibri"/>
                      </a:endParaRPr>
                    </a:p>
                  </a:txBody>
                  <a:tcPr marT="8075" marB="0" marR="8075" marL="8075" anchor="b"/>
                </a:tc>
                <a:tc>
                  <a:txBody>
                    <a:bodyPr/>
                    <a:lstStyle/>
                    <a:p>
                      <a:pPr indent="0" lvl="0" marL="0" marR="0" rtl="0" algn="l">
                        <a:spcBef>
                          <a:spcPts val="0"/>
                        </a:spcBef>
                        <a:spcAft>
                          <a:spcPts val="0"/>
                        </a:spcAft>
                        <a:buNone/>
                      </a:pPr>
                      <a:r>
                        <a:rPr lang="en-US" sz="900" u="none" cap="none" strike="noStrike"/>
                        <a:t>VIF Values10</a:t>
                      </a:r>
                      <a:endParaRPr b="1" i="0" sz="900" u="none" cap="none" strike="noStrike">
                        <a:solidFill>
                          <a:srgbClr val="FFFFFF"/>
                        </a:solidFill>
                        <a:latin typeface="Calibri"/>
                        <a:ea typeface="Calibri"/>
                        <a:cs typeface="Calibri"/>
                        <a:sym typeface="Calibri"/>
                      </a:endParaRPr>
                    </a:p>
                  </a:txBody>
                  <a:tcPr marT="8075" marB="0" marR="8075" marL="8075" anchor="b"/>
                </a:tc>
                <a:tc>
                  <a:txBody>
                    <a:bodyPr/>
                    <a:lstStyle/>
                    <a:p>
                      <a:pPr indent="0" lvl="0" marL="0" marR="0" rtl="0" algn="l">
                        <a:spcBef>
                          <a:spcPts val="0"/>
                        </a:spcBef>
                        <a:spcAft>
                          <a:spcPts val="0"/>
                        </a:spcAft>
                        <a:buNone/>
                      </a:pPr>
                      <a:r>
                        <a:rPr lang="en-US" sz="900" u="none" cap="none" strike="noStrike"/>
                        <a:t>Beta Value11</a:t>
                      </a:r>
                      <a:endParaRPr b="1" i="0" sz="900" u="none" cap="none" strike="noStrike">
                        <a:solidFill>
                          <a:srgbClr val="FFFFFF"/>
                        </a:solidFill>
                        <a:latin typeface="Calibri"/>
                        <a:ea typeface="Calibri"/>
                        <a:cs typeface="Calibri"/>
                        <a:sym typeface="Calibri"/>
                      </a:endParaRPr>
                    </a:p>
                  </a:txBody>
                  <a:tcPr marT="8075" marB="0" marR="8075" marL="8075" anchor="b"/>
                </a:tc>
                <a:tc>
                  <a:txBody>
                    <a:bodyPr/>
                    <a:lstStyle/>
                    <a:p>
                      <a:pPr indent="0" lvl="0" marL="0" marR="0" rtl="0" algn="l">
                        <a:spcBef>
                          <a:spcPts val="0"/>
                        </a:spcBef>
                        <a:spcAft>
                          <a:spcPts val="0"/>
                        </a:spcAft>
                        <a:buNone/>
                      </a:pPr>
                      <a:r>
                        <a:rPr lang="en-US" sz="900" u="none" cap="none" strike="noStrike"/>
                        <a:t>p Values12</a:t>
                      </a:r>
                      <a:endParaRPr b="1" i="0" sz="900" u="none" cap="none" strike="noStrike">
                        <a:solidFill>
                          <a:srgbClr val="FFFFFF"/>
                        </a:solidFill>
                        <a:latin typeface="Calibri"/>
                        <a:ea typeface="Calibri"/>
                        <a:cs typeface="Calibri"/>
                        <a:sym typeface="Calibri"/>
                      </a:endParaRPr>
                    </a:p>
                  </a:txBody>
                  <a:tcPr marT="8075" marB="0" marR="8075" marL="8075" anchor="b"/>
                </a:tc>
                <a:tc>
                  <a:txBody>
                    <a:bodyPr/>
                    <a:lstStyle/>
                    <a:p>
                      <a:pPr indent="0" lvl="0" marL="0" marR="0" rtl="0" algn="l">
                        <a:spcBef>
                          <a:spcPts val="0"/>
                        </a:spcBef>
                        <a:spcAft>
                          <a:spcPts val="0"/>
                        </a:spcAft>
                        <a:buNone/>
                      </a:pPr>
                      <a:r>
                        <a:rPr lang="en-US" sz="900" u="none" cap="none" strike="noStrike"/>
                        <a:t>VIF Values13</a:t>
                      </a:r>
                      <a:endParaRPr b="1" i="0" sz="900" u="none" cap="none" strike="noStrike">
                        <a:solidFill>
                          <a:srgbClr val="FFFFFF"/>
                        </a:solidFill>
                        <a:latin typeface="Calibri"/>
                        <a:ea typeface="Calibri"/>
                        <a:cs typeface="Calibri"/>
                        <a:sym typeface="Calibri"/>
                      </a:endParaRPr>
                    </a:p>
                  </a:txBody>
                  <a:tcPr marT="8075" marB="0" marR="8075" marL="8075" anchor="b"/>
                </a:tc>
                <a:tc>
                  <a:txBody>
                    <a:bodyPr/>
                    <a:lstStyle/>
                    <a:p>
                      <a:pPr indent="0" lvl="0" marL="0" marR="0" rtl="0" algn="l">
                        <a:spcBef>
                          <a:spcPts val="0"/>
                        </a:spcBef>
                        <a:spcAft>
                          <a:spcPts val="0"/>
                        </a:spcAft>
                        <a:buNone/>
                      </a:pPr>
                      <a:r>
                        <a:rPr lang="en-US" sz="900" u="none" cap="none" strike="noStrike"/>
                        <a:t>Beta Value14</a:t>
                      </a:r>
                      <a:endParaRPr b="1" i="0" sz="900" u="none" cap="none" strike="noStrike">
                        <a:solidFill>
                          <a:srgbClr val="FFFFFF"/>
                        </a:solidFill>
                        <a:latin typeface="Calibri"/>
                        <a:ea typeface="Calibri"/>
                        <a:cs typeface="Calibri"/>
                        <a:sym typeface="Calibri"/>
                      </a:endParaRPr>
                    </a:p>
                  </a:txBody>
                  <a:tcPr marT="8075" marB="0" marR="8075" marL="8075" anchor="b"/>
                </a:tc>
                <a:tc>
                  <a:txBody>
                    <a:bodyPr/>
                    <a:lstStyle/>
                    <a:p>
                      <a:pPr indent="0" lvl="0" marL="0" marR="0" rtl="0" algn="l">
                        <a:spcBef>
                          <a:spcPts val="0"/>
                        </a:spcBef>
                        <a:spcAft>
                          <a:spcPts val="0"/>
                        </a:spcAft>
                        <a:buNone/>
                      </a:pPr>
                      <a:r>
                        <a:rPr lang="en-US" sz="900" u="none" cap="none" strike="noStrike"/>
                        <a:t>p Values15</a:t>
                      </a:r>
                      <a:endParaRPr b="1" i="0" sz="900" u="none" cap="none" strike="noStrike">
                        <a:solidFill>
                          <a:srgbClr val="FFFFFF"/>
                        </a:solidFill>
                        <a:latin typeface="Calibri"/>
                        <a:ea typeface="Calibri"/>
                        <a:cs typeface="Calibri"/>
                        <a:sym typeface="Calibri"/>
                      </a:endParaRPr>
                    </a:p>
                  </a:txBody>
                  <a:tcPr marT="8075" marB="0" marR="8075" marL="8075" anchor="b"/>
                </a:tc>
                <a:tc>
                  <a:txBody>
                    <a:bodyPr/>
                    <a:lstStyle/>
                    <a:p>
                      <a:pPr indent="0" lvl="0" marL="0" marR="0" rtl="0" algn="l">
                        <a:spcBef>
                          <a:spcPts val="0"/>
                        </a:spcBef>
                        <a:spcAft>
                          <a:spcPts val="0"/>
                        </a:spcAft>
                        <a:buNone/>
                      </a:pPr>
                      <a:r>
                        <a:rPr lang="en-US" sz="900" u="none" cap="none" strike="noStrike"/>
                        <a:t>VIF Values16</a:t>
                      </a:r>
                      <a:endParaRPr b="1" i="0" sz="900" u="none" cap="none" strike="noStrike">
                        <a:solidFill>
                          <a:srgbClr val="FFFFFF"/>
                        </a:solidFill>
                        <a:latin typeface="Calibri"/>
                        <a:ea typeface="Calibri"/>
                        <a:cs typeface="Calibri"/>
                        <a:sym typeface="Calibri"/>
                      </a:endParaRPr>
                    </a:p>
                  </a:txBody>
                  <a:tcPr marT="8075" marB="0" marR="8075" marL="8075" anchor="b"/>
                </a:tc>
              </a:tr>
              <a:tr h="245175">
                <a:tc>
                  <a:txBody>
                    <a:bodyPr/>
                    <a:lstStyle/>
                    <a:p>
                      <a:pPr indent="0" lvl="0" marL="0" marR="0" rtl="0" algn="l">
                        <a:spcBef>
                          <a:spcPts val="0"/>
                        </a:spcBef>
                        <a:spcAft>
                          <a:spcPts val="0"/>
                        </a:spcAft>
                        <a:buNone/>
                      </a:pPr>
                      <a:r>
                        <a:rPr lang="en-US" sz="900" u="none" cap="none" strike="noStrike"/>
                        <a:t>const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0.5631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0.5665</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0.4821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r>
              <a:tr h="257425">
                <a:tc>
                  <a:txBody>
                    <a:bodyPr/>
                    <a:lstStyle/>
                    <a:p>
                      <a:pPr indent="0" lvl="0" marL="0" marR="0" rtl="0" algn="l">
                        <a:spcBef>
                          <a:spcPts val="0"/>
                        </a:spcBef>
                        <a:spcAft>
                          <a:spcPts val="0"/>
                        </a:spcAft>
                        <a:buNone/>
                      </a:pPr>
                      <a:r>
                        <a:rPr lang="en-US" sz="900" u="none" cap="none" strike="noStrike"/>
                        <a:t>curbweight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0.2474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8.51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0.2288</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0.001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8.25</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0.246</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8.1</a:t>
                      </a:r>
                      <a:endParaRPr b="0" i="0" sz="900" u="none" cap="none" strike="noStrike">
                        <a:solidFill>
                          <a:srgbClr val="000000"/>
                        </a:solidFill>
                        <a:latin typeface="Calibri"/>
                        <a:ea typeface="Calibri"/>
                        <a:cs typeface="Calibri"/>
                        <a:sym typeface="Calibri"/>
                      </a:endParaRPr>
                    </a:p>
                  </a:txBody>
                  <a:tcPr marT="8075" marB="0" marR="8075" marL="8075" anchor="b"/>
                </a:tc>
              </a:tr>
              <a:tr h="245175">
                <a:tc>
                  <a:txBody>
                    <a:bodyPr/>
                    <a:lstStyle/>
                    <a:p>
                      <a:pPr indent="0" lvl="0" marL="0" marR="0" rtl="0" algn="l">
                        <a:spcBef>
                          <a:spcPts val="0"/>
                        </a:spcBef>
                        <a:spcAft>
                          <a:spcPts val="0"/>
                        </a:spcAft>
                        <a:buNone/>
                      </a:pPr>
                      <a:r>
                        <a:rPr lang="en-US" sz="900" u="none" cap="none" strike="noStrike"/>
                        <a:t>horsepower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0.2179</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4.17</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0.2151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4.17</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0.2289</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4.13</a:t>
                      </a:r>
                      <a:endParaRPr b="0" i="0" sz="900" u="none" cap="none" strike="noStrike">
                        <a:solidFill>
                          <a:srgbClr val="000000"/>
                        </a:solidFill>
                        <a:latin typeface="Calibri"/>
                        <a:ea typeface="Calibri"/>
                        <a:cs typeface="Calibri"/>
                        <a:sym typeface="Calibri"/>
                      </a:endParaRPr>
                    </a:p>
                  </a:txBody>
                  <a:tcPr marT="8075" marB="0" marR="8075" marL="8075" anchor="b"/>
                </a:tc>
              </a:tr>
              <a:tr h="245175">
                <a:tc>
                  <a:txBody>
                    <a:bodyPr/>
                    <a:lstStyle/>
                    <a:p>
                      <a:pPr indent="0" lvl="0" marL="0" marR="0" rtl="0" algn="l">
                        <a:spcBef>
                          <a:spcPts val="0"/>
                        </a:spcBef>
                        <a:spcAft>
                          <a:spcPts val="0"/>
                        </a:spcAft>
                        <a:buNone/>
                      </a:pPr>
                      <a:r>
                        <a:rPr lang="en-US" sz="900" u="none" cap="none" strike="noStrike"/>
                        <a:t>carwidth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0.2386</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5.65</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0.2397</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5.65</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0.2058</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5.08</a:t>
                      </a:r>
                      <a:endParaRPr b="0" i="0" sz="900" u="none" cap="none" strike="noStrike">
                        <a:solidFill>
                          <a:srgbClr val="000000"/>
                        </a:solidFill>
                        <a:latin typeface="Calibri"/>
                        <a:ea typeface="Calibri"/>
                        <a:cs typeface="Calibri"/>
                        <a:sym typeface="Calibri"/>
                      </a:endParaRPr>
                    </a:p>
                  </a:txBody>
                  <a:tcPr marT="8075" marB="0" marR="8075" marL="8075" anchor="b"/>
                </a:tc>
              </a:tr>
              <a:tr h="257425">
                <a:tc>
                  <a:txBody>
                    <a:bodyPr/>
                    <a:lstStyle/>
                    <a:p>
                      <a:pPr indent="0" lvl="0" marL="0" marR="0" rtl="0" algn="l">
                        <a:spcBef>
                          <a:spcPts val="0"/>
                        </a:spcBef>
                        <a:spcAft>
                          <a:spcPts val="0"/>
                        </a:spcAft>
                        <a:buNone/>
                      </a:pPr>
                      <a:r>
                        <a:rPr lang="en-US" sz="900" u="none" cap="none" strike="noStrike"/>
                        <a:t>Cars_Category_TopNotch_Cars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1.0606</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2.08</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1.1121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1.83</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1.1276</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1.83</a:t>
                      </a:r>
                      <a:endParaRPr b="0" i="0" sz="900" u="none" cap="none" strike="noStrike">
                        <a:solidFill>
                          <a:srgbClr val="000000"/>
                        </a:solidFill>
                        <a:latin typeface="Calibri"/>
                        <a:ea typeface="Calibri"/>
                        <a:cs typeface="Calibri"/>
                        <a:sym typeface="Calibri"/>
                      </a:endParaRPr>
                    </a:p>
                  </a:txBody>
                  <a:tcPr marT="8075" marB="0" marR="8075" marL="8075" anchor="b"/>
                </a:tc>
              </a:tr>
              <a:tr h="245175">
                <a:tc>
                  <a:txBody>
                    <a:bodyPr/>
                    <a:lstStyle/>
                    <a:p>
                      <a:pPr indent="0" lvl="0" marL="0" marR="0" rtl="0" algn="l">
                        <a:spcBef>
                          <a:spcPts val="0"/>
                        </a:spcBef>
                        <a:spcAft>
                          <a:spcPts val="0"/>
                        </a:spcAft>
                        <a:buNone/>
                      </a:pPr>
                      <a:r>
                        <a:rPr lang="en-US" sz="900" u="none" cap="none" strike="noStrike"/>
                        <a:t>carbody_hardtop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r>
              <a:tr h="228000">
                <a:tc>
                  <a:txBody>
                    <a:bodyPr/>
                    <a:lstStyle/>
                    <a:p>
                      <a:pPr indent="0" lvl="0" marL="0" marR="0" rtl="0" algn="l">
                        <a:spcBef>
                          <a:spcPts val="0"/>
                        </a:spcBef>
                        <a:spcAft>
                          <a:spcPts val="0"/>
                        </a:spcAft>
                        <a:buNone/>
                      </a:pPr>
                      <a:r>
                        <a:rPr lang="en-US" sz="900" u="none" cap="none" strike="noStrike"/>
                        <a:t>carbody_hatchback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-0.5214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3.31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-0.4954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3.1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-0.4798</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2.63</a:t>
                      </a:r>
                      <a:endParaRPr b="0" i="0" sz="900" u="none" cap="none" strike="noStrike">
                        <a:solidFill>
                          <a:srgbClr val="000000"/>
                        </a:solidFill>
                        <a:latin typeface="Calibri"/>
                        <a:ea typeface="Calibri"/>
                        <a:cs typeface="Calibri"/>
                        <a:sym typeface="Calibri"/>
                      </a:endParaRPr>
                    </a:p>
                  </a:txBody>
                  <a:tcPr marT="8075" marB="0" marR="8075" marL="8075" anchor="b"/>
                </a:tc>
              </a:tr>
              <a:tr h="245175">
                <a:tc>
                  <a:txBody>
                    <a:bodyPr/>
                    <a:lstStyle/>
                    <a:p>
                      <a:pPr indent="0" lvl="0" marL="0" marR="0" rtl="0" algn="l">
                        <a:spcBef>
                          <a:spcPts val="0"/>
                        </a:spcBef>
                        <a:spcAft>
                          <a:spcPts val="0"/>
                        </a:spcAft>
                        <a:buNone/>
                      </a:pPr>
                      <a:r>
                        <a:rPr lang="en-US" sz="900" u="none" cap="none" strike="noStrike"/>
                        <a:t>carbody_sedan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-0.4054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4.64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-0.3789</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0.001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4.33</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-0.3696</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0.001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3.52</a:t>
                      </a:r>
                      <a:endParaRPr b="0" i="0" sz="900" u="none" cap="none" strike="noStrike">
                        <a:solidFill>
                          <a:srgbClr val="000000"/>
                        </a:solidFill>
                        <a:latin typeface="Calibri"/>
                        <a:ea typeface="Calibri"/>
                        <a:cs typeface="Calibri"/>
                        <a:sym typeface="Calibri"/>
                      </a:endParaRPr>
                    </a:p>
                  </a:txBody>
                  <a:tcPr marT="8075" marB="0" marR="8075" marL="8075" anchor="b"/>
                </a:tc>
              </a:tr>
              <a:tr h="245175">
                <a:tc>
                  <a:txBody>
                    <a:bodyPr/>
                    <a:lstStyle/>
                    <a:p>
                      <a:pPr indent="0" lvl="0" marL="0" marR="0" rtl="0" algn="l">
                        <a:spcBef>
                          <a:spcPts val="0"/>
                        </a:spcBef>
                        <a:spcAft>
                          <a:spcPts val="0"/>
                        </a:spcAft>
                        <a:buNone/>
                      </a:pPr>
                      <a:r>
                        <a:rPr lang="en-US" sz="900" u="none" cap="none" strike="noStrike"/>
                        <a:t>carbody_wagon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-0.5259</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2.22</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-0.5137</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2.2</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-0.5091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1.94</a:t>
                      </a:r>
                      <a:endParaRPr b="0" i="0" sz="900" u="none" cap="none" strike="noStrike">
                        <a:solidFill>
                          <a:srgbClr val="000000"/>
                        </a:solidFill>
                        <a:latin typeface="Calibri"/>
                        <a:ea typeface="Calibri"/>
                        <a:cs typeface="Calibri"/>
                        <a:sym typeface="Calibri"/>
                      </a:endParaRPr>
                    </a:p>
                  </a:txBody>
                  <a:tcPr marT="8075" marB="0" marR="8075" marL="8075" anchor="b"/>
                </a:tc>
              </a:tr>
              <a:tr h="232900">
                <a:tc>
                  <a:txBody>
                    <a:bodyPr/>
                    <a:lstStyle/>
                    <a:p>
                      <a:pPr indent="0" lvl="0" marL="0" marR="0" rtl="0" algn="l">
                        <a:spcBef>
                          <a:spcPts val="0"/>
                        </a:spcBef>
                        <a:spcAft>
                          <a:spcPts val="0"/>
                        </a:spcAft>
                        <a:buNone/>
                      </a:pPr>
                      <a:r>
                        <a:rPr lang="en-US" sz="900" u="none" cap="none" strike="noStrike"/>
                        <a:t>enginetype_dohcv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-0.8407</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0.014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1.58</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-0.883</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1.57</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-0.8214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0.016</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1.54</a:t>
                      </a:r>
                      <a:endParaRPr b="0" i="0" sz="900" u="none" cap="none" strike="noStrike">
                        <a:solidFill>
                          <a:srgbClr val="000000"/>
                        </a:solidFill>
                        <a:latin typeface="Calibri"/>
                        <a:ea typeface="Calibri"/>
                        <a:cs typeface="Calibri"/>
                        <a:sym typeface="Calibri"/>
                      </a:endParaRPr>
                    </a:p>
                  </a:txBody>
                  <a:tcPr marT="8075" marB="0" marR="8075" marL="8075" anchor="b"/>
                </a:tc>
              </a:tr>
              <a:tr h="228000">
                <a:tc>
                  <a:txBody>
                    <a:bodyPr/>
                    <a:lstStyle/>
                    <a:p>
                      <a:pPr indent="0" lvl="0" marL="0" marR="0" rtl="0" algn="l">
                        <a:spcBef>
                          <a:spcPts val="0"/>
                        </a:spcBef>
                        <a:spcAft>
                          <a:spcPts val="0"/>
                        </a:spcAft>
                        <a:buNone/>
                      </a:pPr>
                      <a:r>
                        <a:rPr lang="en-US" sz="900" u="none" cap="none" strike="noStrike"/>
                        <a:t>enginetype_ohc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0.1029</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0.11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5.6</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r>
              <a:tr h="232900">
                <a:tc>
                  <a:txBody>
                    <a:bodyPr/>
                    <a:lstStyle/>
                    <a:p>
                      <a:pPr indent="0" lvl="0" marL="0" marR="0" rtl="0" algn="l">
                        <a:spcBef>
                          <a:spcPts val="0"/>
                        </a:spcBef>
                        <a:spcAft>
                          <a:spcPts val="0"/>
                        </a:spcAft>
                        <a:buNone/>
                      </a:pPr>
                      <a:r>
                        <a:rPr lang="en-US" sz="900" u="none" cap="none" strike="noStrike"/>
                        <a:t>enginetype_ohcv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-0.1975</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0.089</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1.52</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-0.2098</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0.072</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1.51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-0.1484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0.18</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1.43</a:t>
                      </a:r>
                      <a:endParaRPr b="0" i="0" sz="900" u="none" cap="none" strike="noStrike">
                        <a:solidFill>
                          <a:srgbClr val="000000"/>
                        </a:solidFill>
                        <a:latin typeface="Calibri"/>
                        <a:ea typeface="Calibri"/>
                        <a:cs typeface="Calibri"/>
                        <a:sym typeface="Calibri"/>
                      </a:endParaRPr>
                    </a:p>
                  </a:txBody>
                  <a:tcPr marT="8075" marB="0" marR="8075" marL="8075" anchor="b"/>
                </a:tc>
              </a:tr>
              <a:tr h="228000">
                <a:tc>
                  <a:txBody>
                    <a:bodyPr/>
                    <a:lstStyle/>
                    <a:p>
                      <a:pPr indent="0" lvl="0" marL="0" marR="0" rtl="0" algn="l">
                        <a:spcBef>
                          <a:spcPts val="0"/>
                        </a:spcBef>
                        <a:spcAft>
                          <a:spcPts val="0"/>
                        </a:spcAft>
                        <a:buNone/>
                      </a:pPr>
                      <a:r>
                        <a:rPr lang="en-US" sz="900" u="none" cap="none" strike="noStrike"/>
                        <a:t>cylindernumber_five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-0.2793</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0.036</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1.93</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-0.2024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0.104</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1.63</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r>
              <a:tr h="228000">
                <a:tc>
                  <a:txBody>
                    <a:bodyPr/>
                    <a:lstStyle/>
                    <a:p>
                      <a:pPr indent="0" lvl="0" marL="0" marR="0" rtl="0" algn="l">
                        <a:spcBef>
                          <a:spcPts val="0"/>
                        </a:spcBef>
                        <a:spcAft>
                          <a:spcPts val="0"/>
                        </a:spcAft>
                        <a:buNone/>
                      </a:pPr>
                      <a:r>
                        <a:rPr lang="en-US" sz="900" u="none" cap="none" strike="noStrike"/>
                        <a:t>cylindernumber_four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rPr lang="en-US" sz="900" u="none" cap="none" strike="noStrike"/>
                        <a:t>-0.3811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8.09</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-0.3351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6.8</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-0.2608</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0.001</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rPr lang="en-US" sz="900" u="none" cap="none" strike="noStrike"/>
                        <a:t>5.76</a:t>
                      </a:r>
                      <a:endParaRPr b="0" i="0" sz="900" u="none" cap="none" strike="noStrike">
                        <a:solidFill>
                          <a:srgbClr val="000000"/>
                        </a:solidFill>
                        <a:latin typeface="Calibri"/>
                        <a:ea typeface="Calibri"/>
                        <a:cs typeface="Calibri"/>
                        <a:sym typeface="Calibri"/>
                      </a:endParaRPr>
                    </a:p>
                  </a:txBody>
                  <a:tcPr marT="8075" marB="0" marR="8075" marL="8075" anchor="b"/>
                </a:tc>
              </a:tr>
              <a:tr h="269675">
                <a:tc>
                  <a:txBody>
                    <a:bodyPr/>
                    <a:lstStyle/>
                    <a:p>
                      <a:pPr indent="0" lvl="0" marL="0" marR="0" rtl="0" algn="l">
                        <a:spcBef>
                          <a:spcPts val="0"/>
                        </a:spcBef>
                        <a:spcAft>
                          <a:spcPts val="0"/>
                        </a:spcAft>
                        <a:buNone/>
                      </a:pPr>
                      <a:r>
                        <a:rPr lang="en-US" sz="900" u="none" cap="none" strike="noStrike"/>
                        <a:t>cylindernumber_six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r>
              <a:tr h="245175">
                <a:tc>
                  <a:txBody>
                    <a:bodyPr/>
                    <a:lstStyle/>
                    <a:p>
                      <a:pPr indent="0" lvl="0" marL="0" marR="0" rtl="0" algn="l">
                        <a:spcBef>
                          <a:spcPts val="0"/>
                        </a:spcBef>
                        <a:spcAft>
                          <a:spcPts val="0"/>
                        </a:spcAft>
                        <a:buNone/>
                      </a:pPr>
                      <a:r>
                        <a:rPr lang="en-US" sz="900" u="none" cap="none" strike="noStrike"/>
                        <a:t>cylindernumber_twelve  </a:t>
                      </a:r>
                      <a:endParaRPr b="0" i="0" sz="900" u="none" cap="none" strike="noStrike">
                        <a:solidFill>
                          <a:srgbClr val="000000"/>
                        </a:solidFill>
                        <a:latin typeface="Calibri"/>
                        <a:ea typeface="Calibri"/>
                        <a:cs typeface="Calibri"/>
                        <a:sym typeface="Calibri"/>
                      </a:endParaRPr>
                    </a:p>
                  </a:txBody>
                  <a:tcPr marT="8075" marB="0" marR="8075" marL="8075" anchor="ctr"/>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8075" marB="0" marR="8075" marL="8075" anchor="b"/>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graphicFrame>
        <p:nvGraphicFramePr>
          <p:cNvPr id="277" name="Google Shape;277;p23"/>
          <p:cNvGraphicFramePr/>
          <p:nvPr/>
        </p:nvGraphicFramePr>
        <p:xfrm>
          <a:off x="677862" y="1473197"/>
          <a:ext cx="3000000" cy="3000000"/>
        </p:xfrm>
        <a:graphic>
          <a:graphicData uri="http://schemas.openxmlformats.org/drawingml/2006/table">
            <a:tbl>
              <a:tblPr>
                <a:noFill/>
                <a:tableStyleId>{D54B7042-BA36-4352-9B11-D85142A1A6A4}</a:tableStyleId>
              </a:tblPr>
              <a:tblGrid>
                <a:gridCol w="1881700"/>
                <a:gridCol w="973950"/>
                <a:gridCol w="841575"/>
                <a:gridCol w="955025"/>
                <a:gridCol w="973950"/>
                <a:gridCol w="841575"/>
                <a:gridCol w="955025"/>
                <a:gridCol w="973950"/>
                <a:gridCol w="841575"/>
                <a:gridCol w="955025"/>
              </a:tblGrid>
              <a:tr h="227175">
                <a:tc>
                  <a:txBody>
                    <a:bodyPr/>
                    <a:lstStyle/>
                    <a:p>
                      <a:pPr indent="0" lvl="0" marL="0" marR="0" rtl="0" algn="l">
                        <a:spcBef>
                          <a:spcPts val="0"/>
                        </a:spcBef>
                        <a:spcAft>
                          <a:spcPts val="0"/>
                        </a:spcAft>
                        <a:buNone/>
                      </a:pPr>
                      <a:r>
                        <a:rPr lang="en-US" sz="900" u="none" cap="none" strike="noStrike"/>
                        <a:t> </a:t>
                      </a:r>
                      <a:endParaRPr b="0" i="0" sz="900" u="none" cap="none" strike="noStrike">
                        <a:solidFill>
                          <a:srgbClr val="000000"/>
                        </a:solidFill>
                        <a:latin typeface="Calibri"/>
                        <a:ea typeface="Calibri"/>
                        <a:cs typeface="Calibri"/>
                        <a:sym typeface="Calibri"/>
                      </a:endParaRPr>
                    </a:p>
                  </a:txBody>
                  <a:tcPr marT="7975" marB="0" marR="7975" marL="7975" anchor="b"/>
                </a:tc>
                <a:tc gridSpan="3">
                  <a:txBody>
                    <a:bodyPr/>
                    <a:lstStyle/>
                    <a:p>
                      <a:pPr indent="0" lvl="0" marL="0" marR="0" rtl="0" algn="ctr">
                        <a:spcBef>
                          <a:spcPts val="0"/>
                        </a:spcBef>
                        <a:spcAft>
                          <a:spcPts val="0"/>
                        </a:spcAft>
                        <a:buNone/>
                      </a:pPr>
                      <a:r>
                        <a:rPr lang="en-US" sz="900" u="none" cap="none" strike="noStrike"/>
                        <a:t>Model - 7</a:t>
                      </a:r>
                      <a:endParaRPr b="0" i="0" sz="900" u="none" cap="none" strike="noStrike">
                        <a:solidFill>
                          <a:srgbClr val="000000"/>
                        </a:solidFill>
                        <a:latin typeface="Calibri"/>
                        <a:ea typeface="Calibri"/>
                        <a:cs typeface="Calibri"/>
                        <a:sym typeface="Calibri"/>
                      </a:endParaRPr>
                    </a:p>
                  </a:txBody>
                  <a:tcPr marT="7975" marB="0" marR="7975" marL="7975" anchor="b"/>
                </a:tc>
                <a:tc hMerge="1"/>
                <a:tc hMerge="1"/>
                <a:tc gridSpan="3">
                  <a:txBody>
                    <a:bodyPr/>
                    <a:lstStyle/>
                    <a:p>
                      <a:pPr indent="0" lvl="0" marL="0" marR="0" rtl="0" algn="ctr">
                        <a:spcBef>
                          <a:spcPts val="0"/>
                        </a:spcBef>
                        <a:spcAft>
                          <a:spcPts val="0"/>
                        </a:spcAft>
                        <a:buNone/>
                      </a:pPr>
                      <a:r>
                        <a:rPr lang="en-US" sz="900" u="none" cap="none" strike="noStrike"/>
                        <a:t>Model - 8</a:t>
                      </a:r>
                      <a:endParaRPr b="0" i="0" sz="900" u="none" cap="none" strike="noStrike">
                        <a:solidFill>
                          <a:srgbClr val="000000"/>
                        </a:solidFill>
                        <a:latin typeface="Calibri"/>
                        <a:ea typeface="Calibri"/>
                        <a:cs typeface="Calibri"/>
                        <a:sym typeface="Calibri"/>
                      </a:endParaRPr>
                    </a:p>
                  </a:txBody>
                  <a:tcPr marT="7975" marB="0" marR="7975" marL="7975" anchor="b"/>
                </a:tc>
                <a:tc hMerge="1"/>
                <a:tc hMerge="1"/>
                <a:tc gridSpan="3">
                  <a:txBody>
                    <a:bodyPr/>
                    <a:lstStyle/>
                    <a:p>
                      <a:pPr indent="0" lvl="0" marL="0" marR="0" rtl="0" algn="ctr">
                        <a:spcBef>
                          <a:spcPts val="0"/>
                        </a:spcBef>
                        <a:spcAft>
                          <a:spcPts val="0"/>
                        </a:spcAft>
                        <a:buNone/>
                      </a:pPr>
                      <a:r>
                        <a:rPr lang="en-US" sz="900" u="none" cap="none" strike="noStrike"/>
                        <a:t>Model - 9</a:t>
                      </a:r>
                      <a:endParaRPr b="0" i="0" sz="900" u="none" cap="none" strike="noStrike">
                        <a:solidFill>
                          <a:srgbClr val="000000"/>
                        </a:solidFill>
                        <a:latin typeface="Calibri"/>
                        <a:ea typeface="Calibri"/>
                        <a:cs typeface="Calibri"/>
                        <a:sym typeface="Calibri"/>
                      </a:endParaRPr>
                    </a:p>
                  </a:txBody>
                  <a:tcPr marT="7975" marB="0" marR="7975" marL="7975" anchor="b"/>
                </a:tc>
                <a:tc hMerge="1"/>
                <a:tc hMerge="1"/>
              </a:tr>
              <a:tr h="227175">
                <a:tc>
                  <a:txBody>
                    <a:bodyPr/>
                    <a:lstStyle/>
                    <a:p>
                      <a:pPr indent="0" lvl="0" marL="0" marR="0" rtl="0" algn="l">
                        <a:spcBef>
                          <a:spcPts val="0"/>
                        </a:spcBef>
                        <a:spcAft>
                          <a:spcPts val="0"/>
                        </a:spcAft>
                        <a:buNone/>
                      </a:pPr>
                      <a:r>
                        <a:rPr lang="en-US" sz="900" u="none" cap="none" strike="noStrike"/>
                        <a:t>Variable </a:t>
                      </a:r>
                      <a:endParaRPr b="1" i="0" sz="900" u="none" cap="none" strike="noStrike">
                        <a:solidFill>
                          <a:srgbClr val="FFFFFF"/>
                        </a:solidFill>
                        <a:latin typeface="Calibri"/>
                        <a:ea typeface="Calibri"/>
                        <a:cs typeface="Calibri"/>
                        <a:sym typeface="Calibri"/>
                      </a:endParaRPr>
                    </a:p>
                  </a:txBody>
                  <a:tcPr marT="7975" marB="0" marR="7975" marL="7975" anchor="b"/>
                </a:tc>
                <a:tc>
                  <a:txBody>
                    <a:bodyPr/>
                    <a:lstStyle/>
                    <a:p>
                      <a:pPr indent="0" lvl="0" marL="0" marR="0" rtl="0" algn="l">
                        <a:spcBef>
                          <a:spcPts val="0"/>
                        </a:spcBef>
                        <a:spcAft>
                          <a:spcPts val="0"/>
                        </a:spcAft>
                        <a:buNone/>
                      </a:pPr>
                      <a:r>
                        <a:rPr lang="en-US" sz="900" u="none" cap="none" strike="noStrike"/>
                        <a:t>Beta Value17</a:t>
                      </a:r>
                      <a:endParaRPr b="1" i="0" sz="900" u="none" cap="none" strike="noStrike">
                        <a:solidFill>
                          <a:srgbClr val="FFFFFF"/>
                        </a:solidFill>
                        <a:latin typeface="Calibri"/>
                        <a:ea typeface="Calibri"/>
                        <a:cs typeface="Calibri"/>
                        <a:sym typeface="Calibri"/>
                      </a:endParaRPr>
                    </a:p>
                  </a:txBody>
                  <a:tcPr marT="7975" marB="0" marR="7975" marL="7975" anchor="b"/>
                </a:tc>
                <a:tc>
                  <a:txBody>
                    <a:bodyPr/>
                    <a:lstStyle/>
                    <a:p>
                      <a:pPr indent="0" lvl="0" marL="0" marR="0" rtl="0" algn="l">
                        <a:spcBef>
                          <a:spcPts val="0"/>
                        </a:spcBef>
                        <a:spcAft>
                          <a:spcPts val="0"/>
                        </a:spcAft>
                        <a:buNone/>
                      </a:pPr>
                      <a:r>
                        <a:rPr lang="en-US" sz="900" u="none" cap="none" strike="noStrike"/>
                        <a:t>p Values18</a:t>
                      </a:r>
                      <a:endParaRPr b="1" i="0" sz="900" u="none" cap="none" strike="noStrike">
                        <a:solidFill>
                          <a:srgbClr val="FFFFFF"/>
                        </a:solidFill>
                        <a:latin typeface="Calibri"/>
                        <a:ea typeface="Calibri"/>
                        <a:cs typeface="Calibri"/>
                        <a:sym typeface="Calibri"/>
                      </a:endParaRPr>
                    </a:p>
                  </a:txBody>
                  <a:tcPr marT="7975" marB="0" marR="7975" marL="7975" anchor="b"/>
                </a:tc>
                <a:tc>
                  <a:txBody>
                    <a:bodyPr/>
                    <a:lstStyle/>
                    <a:p>
                      <a:pPr indent="0" lvl="0" marL="0" marR="0" rtl="0" algn="l">
                        <a:spcBef>
                          <a:spcPts val="0"/>
                        </a:spcBef>
                        <a:spcAft>
                          <a:spcPts val="0"/>
                        </a:spcAft>
                        <a:buNone/>
                      </a:pPr>
                      <a:r>
                        <a:rPr lang="en-US" sz="900" u="none" cap="none" strike="noStrike"/>
                        <a:t>VIF Values19</a:t>
                      </a:r>
                      <a:endParaRPr b="1" i="0" sz="900" u="none" cap="none" strike="noStrike">
                        <a:solidFill>
                          <a:srgbClr val="FFFFFF"/>
                        </a:solidFill>
                        <a:latin typeface="Calibri"/>
                        <a:ea typeface="Calibri"/>
                        <a:cs typeface="Calibri"/>
                        <a:sym typeface="Calibri"/>
                      </a:endParaRPr>
                    </a:p>
                  </a:txBody>
                  <a:tcPr marT="7975" marB="0" marR="7975" marL="7975" anchor="b"/>
                </a:tc>
                <a:tc>
                  <a:txBody>
                    <a:bodyPr/>
                    <a:lstStyle/>
                    <a:p>
                      <a:pPr indent="0" lvl="0" marL="0" marR="0" rtl="0" algn="l">
                        <a:spcBef>
                          <a:spcPts val="0"/>
                        </a:spcBef>
                        <a:spcAft>
                          <a:spcPts val="0"/>
                        </a:spcAft>
                        <a:buNone/>
                      </a:pPr>
                      <a:r>
                        <a:rPr lang="en-US" sz="900" u="none" cap="none" strike="noStrike"/>
                        <a:t>Beta Value20</a:t>
                      </a:r>
                      <a:endParaRPr b="1" i="0" sz="900" u="none" cap="none" strike="noStrike">
                        <a:solidFill>
                          <a:srgbClr val="FFFFFF"/>
                        </a:solidFill>
                        <a:latin typeface="Calibri"/>
                        <a:ea typeface="Calibri"/>
                        <a:cs typeface="Calibri"/>
                        <a:sym typeface="Calibri"/>
                      </a:endParaRPr>
                    </a:p>
                  </a:txBody>
                  <a:tcPr marT="7975" marB="0" marR="7975" marL="7975" anchor="b"/>
                </a:tc>
                <a:tc>
                  <a:txBody>
                    <a:bodyPr/>
                    <a:lstStyle/>
                    <a:p>
                      <a:pPr indent="0" lvl="0" marL="0" marR="0" rtl="0" algn="l">
                        <a:spcBef>
                          <a:spcPts val="0"/>
                        </a:spcBef>
                        <a:spcAft>
                          <a:spcPts val="0"/>
                        </a:spcAft>
                        <a:buNone/>
                      </a:pPr>
                      <a:r>
                        <a:rPr lang="en-US" sz="900" u="none" cap="none" strike="noStrike"/>
                        <a:t>p Values21</a:t>
                      </a:r>
                      <a:endParaRPr b="1" i="0" sz="900" u="none" cap="none" strike="noStrike">
                        <a:solidFill>
                          <a:srgbClr val="FFFFFF"/>
                        </a:solidFill>
                        <a:latin typeface="Calibri"/>
                        <a:ea typeface="Calibri"/>
                        <a:cs typeface="Calibri"/>
                        <a:sym typeface="Calibri"/>
                      </a:endParaRPr>
                    </a:p>
                  </a:txBody>
                  <a:tcPr marT="7975" marB="0" marR="7975" marL="7975" anchor="b"/>
                </a:tc>
                <a:tc>
                  <a:txBody>
                    <a:bodyPr/>
                    <a:lstStyle/>
                    <a:p>
                      <a:pPr indent="0" lvl="0" marL="0" marR="0" rtl="0" algn="l">
                        <a:spcBef>
                          <a:spcPts val="0"/>
                        </a:spcBef>
                        <a:spcAft>
                          <a:spcPts val="0"/>
                        </a:spcAft>
                        <a:buNone/>
                      </a:pPr>
                      <a:r>
                        <a:rPr lang="en-US" sz="900" u="none" cap="none" strike="noStrike"/>
                        <a:t>VIF Values22</a:t>
                      </a:r>
                      <a:endParaRPr b="1" i="0" sz="900" u="none" cap="none" strike="noStrike">
                        <a:solidFill>
                          <a:srgbClr val="FFFFFF"/>
                        </a:solidFill>
                        <a:latin typeface="Calibri"/>
                        <a:ea typeface="Calibri"/>
                        <a:cs typeface="Calibri"/>
                        <a:sym typeface="Calibri"/>
                      </a:endParaRPr>
                    </a:p>
                  </a:txBody>
                  <a:tcPr marT="7975" marB="0" marR="7975" marL="7975" anchor="b"/>
                </a:tc>
                <a:tc>
                  <a:txBody>
                    <a:bodyPr/>
                    <a:lstStyle/>
                    <a:p>
                      <a:pPr indent="0" lvl="0" marL="0" marR="0" rtl="0" algn="l">
                        <a:spcBef>
                          <a:spcPts val="0"/>
                        </a:spcBef>
                        <a:spcAft>
                          <a:spcPts val="0"/>
                        </a:spcAft>
                        <a:buNone/>
                      </a:pPr>
                      <a:r>
                        <a:rPr lang="en-US" sz="900" u="none" cap="none" strike="noStrike"/>
                        <a:t>Beta Value23</a:t>
                      </a:r>
                      <a:endParaRPr b="1" i="0" sz="900" u="none" cap="none" strike="noStrike">
                        <a:solidFill>
                          <a:srgbClr val="FFFFFF"/>
                        </a:solidFill>
                        <a:latin typeface="Calibri"/>
                        <a:ea typeface="Calibri"/>
                        <a:cs typeface="Calibri"/>
                        <a:sym typeface="Calibri"/>
                      </a:endParaRPr>
                    </a:p>
                  </a:txBody>
                  <a:tcPr marT="7975" marB="0" marR="7975" marL="7975" anchor="b"/>
                </a:tc>
                <a:tc>
                  <a:txBody>
                    <a:bodyPr/>
                    <a:lstStyle/>
                    <a:p>
                      <a:pPr indent="0" lvl="0" marL="0" marR="0" rtl="0" algn="l">
                        <a:spcBef>
                          <a:spcPts val="0"/>
                        </a:spcBef>
                        <a:spcAft>
                          <a:spcPts val="0"/>
                        </a:spcAft>
                        <a:buNone/>
                      </a:pPr>
                      <a:r>
                        <a:rPr lang="en-US" sz="900" u="none" cap="none" strike="noStrike"/>
                        <a:t>p Values24</a:t>
                      </a:r>
                      <a:endParaRPr b="1" i="0" sz="900" u="none" cap="none" strike="noStrike">
                        <a:solidFill>
                          <a:srgbClr val="FFFFFF"/>
                        </a:solidFill>
                        <a:latin typeface="Calibri"/>
                        <a:ea typeface="Calibri"/>
                        <a:cs typeface="Calibri"/>
                        <a:sym typeface="Calibri"/>
                      </a:endParaRPr>
                    </a:p>
                  </a:txBody>
                  <a:tcPr marT="7975" marB="0" marR="7975" marL="7975" anchor="b"/>
                </a:tc>
                <a:tc>
                  <a:txBody>
                    <a:bodyPr/>
                    <a:lstStyle/>
                    <a:p>
                      <a:pPr indent="0" lvl="0" marL="0" marR="0" rtl="0" algn="l">
                        <a:spcBef>
                          <a:spcPts val="0"/>
                        </a:spcBef>
                        <a:spcAft>
                          <a:spcPts val="0"/>
                        </a:spcAft>
                        <a:buNone/>
                      </a:pPr>
                      <a:r>
                        <a:rPr lang="en-US" sz="900" u="none" cap="none" strike="noStrike"/>
                        <a:t>VIF Values25</a:t>
                      </a:r>
                      <a:endParaRPr b="1" i="0" sz="900" u="none" cap="none" strike="noStrike">
                        <a:solidFill>
                          <a:srgbClr val="FFFFFF"/>
                        </a:solidFill>
                        <a:latin typeface="Calibri"/>
                        <a:ea typeface="Calibri"/>
                        <a:cs typeface="Calibri"/>
                        <a:sym typeface="Calibri"/>
                      </a:endParaRPr>
                    </a:p>
                  </a:txBody>
                  <a:tcPr marT="7975" marB="0" marR="7975" marL="7975" anchor="b"/>
                </a:tc>
              </a:tr>
              <a:tr h="227175">
                <a:tc>
                  <a:txBody>
                    <a:bodyPr/>
                    <a:lstStyle/>
                    <a:p>
                      <a:pPr indent="0" lvl="0" marL="0" marR="0" rtl="0" algn="l">
                        <a:spcBef>
                          <a:spcPts val="0"/>
                        </a:spcBef>
                        <a:spcAft>
                          <a:spcPts val="0"/>
                        </a:spcAft>
                        <a:buNone/>
                      </a:pPr>
                      <a:r>
                        <a:rPr lang="en-US" sz="900" u="none" cap="none" strike="noStrike"/>
                        <a:t>const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0.4472</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0.001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0.4709</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0.001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0.244</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0.038</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r>
              <a:tr h="238525">
                <a:tc>
                  <a:txBody>
                    <a:bodyPr/>
                    <a:lstStyle/>
                    <a:p>
                      <a:pPr indent="0" lvl="0" marL="0" marR="0" rtl="0" algn="l">
                        <a:spcBef>
                          <a:spcPts val="0"/>
                        </a:spcBef>
                        <a:spcAft>
                          <a:spcPts val="0"/>
                        </a:spcAft>
                        <a:buNone/>
                      </a:pPr>
                      <a:r>
                        <a:rPr lang="en-US" sz="900" u="none" cap="none" strike="noStrike"/>
                        <a:t>curbweight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0.2449</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8.1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r>
              <a:tr h="227175">
                <a:tc>
                  <a:txBody>
                    <a:bodyPr/>
                    <a:lstStyle/>
                    <a:p>
                      <a:pPr indent="0" lvl="0" marL="0" marR="0" rtl="0" algn="l">
                        <a:spcBef>
                          <a:spcPts val="0"/>
                        </a:spcBef>
                        <a:spcAft>
                          <a:spcPts val="0"/>
                        </a:spcAft>
                        <a:buNone/>
                      </a:pPr>
                      <a:r>
                        <a:rPr lang="en-US" sz="900" u="none" cap="none" strike="noStrike"/>
                        <a:t>horsepower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0.2146</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3.81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0.3021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2.72</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0.3599</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2.44</a:t>
                      </a:r>
                      <a:endParaRPr b="0" i="0" sz="900" u="none" cap="none" strike="noStrike">
                        <a:solidFill>
                          <a:srgbClr val="000000"/>
                        </a:solidFill>
                        <a:latin typeface="Calibri"/>
                        <a:ea typeface="Calibri"/>
                        <a:cs typeface="Calibri"/>
                        <a:sym typeface="Calibri"/>
                      </a:endParaRPr>
                    </a:p>
                  </a:txBody>
                  <a:tcPr marT="7975" marB="0" marR="7975" marL="7975" anchor="b"/>
                </a:tc>
              </a:tr>
              <a:tr h="227175">
                <a:tc>
                  <a:txBody>
                    <a:bodyPr/>
                    <a:lstStyle/>
                    <a:p>
                      <a:pPr indent="0" lvl="0" marL="0" marR="0" rtl="0" algn="l">
                        <a:spcBef>
                          <a:spcPts val="0"/>
                        </a:spcBef>
                        <a:spcAft>
                          <a:spcPts val="0"/>
                        </a:spcAft>
                        <a:buNone/>
                      </a:pPr>
                      <a:r>
                        <a:rPr lang="en-US" sz="900" u="none" cap="none" strike="noStrike"/>
                        <a:t>carwidth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0.206</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5.08</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0.3523</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2.22</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0.3652</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2.12</a:t>
                      </a:r>
                      <a:endParaRPr b="0" i="0" sz="900" u="none" cap="none" strike="noStrike">
                        <a:solidFill>
                          <a:srgbClr val="000000"/>
                        </a:solidFill>
                        <a:latin typeface="Calibri"/>
                        <a:ea typeface="Calibri"/>
                        <a:cs typeface="Calibri"/>
                        <a:sym typeface="Calibri"/>
                      </a:endParaRPr>
                    </a:p>
                  </a:txBody>
                  <a:tcPr marT="7975" marB="0" marR="7975" marL="7975" anchor="b"/>
                </a:tc>
              </a:tr>
              <a:tr h="238525">
                <a:tc>
                  <a:txBody>
                    <a:bodyPr/>
                    <a:lstStyle/>
                    <a:p>
                      <a:pPr indent="0" lvl="0" marL="0" marR="0" rtl="0" algn="l">
                        <a:spcBef>
                          <a:spcPts val="0"/>
                        </a:spcBef>
                        <a:spcAft>
                          <a:spcPts val="0"/>
                        </a:spcAft>
                        <a:buNone/>
                      </a:pPr>
                      <a:r>
                        <a:rPr lang="en-US" sz="900" u="none" cap="none" strike="noStrike"/>
                        <a:t>Cars_Category_TopNotch_Cars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1.1456</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1.81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1.2141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1.73</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1.2895</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1.7</a:t>
                      </a:r>
                      <a:endParaRPr b="0" i="0" sz="900" u="none" cap="none" strike="noStrike">
                        <a:solidFill>
                          <a:srgbClr val="000000"/>
                        </a:solidFill>
                        <a:latin typeface="Calibri"/>
                        <a:ea typeface="Calibri"/>
                        <a:cs typeface="Calibri"/>
                        <a:sym typeface="Calibri"/>
                      </a:endParaRPr>
                    </a:p>
                  </a:txBody>
                  <a:tcPr marT="7975" marB="0" marR="7975" marL="7975" anchor="b"/>
                </a:tc>
              </a:tr>
              <a:tr h="227175">
                <a:tc>
                  <a:txBody>
                    <a:bodyPr/>
                    <a:lstStyle/>
                    <a:p>
                      <a:pPr indent="0" lvl="0" marL="0" marR="0" rtl="0" algn="l">
                        <a:spcBef>
                          <a:spcPts val="0"/>
                        </a:spcBef>
                        <a:spcAft>
                          <a:spcPts val="0"/>
                        </a:spcAft>
                        <a:buNone/>
                      </a:pPr>
                      <a:r>
                        <a:rPr lang="en-US" sz="900" u="none" cap="none" strike="noStrike"/>
                        <a:t>carbody_hardtop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r>
              <a:tr h="211275">
                <a:tc>
                  <a:txBody>
                    <a:bodyPr/>
                    <a:lstStyle/>
                    <a:p>
                      <a:pPr indent="0" lvl="0" marL="0" marR="0" rtl="0" algn="l">
                        <a:spcBef>
                          <a:spcPts val="0"/>
                        </a:spcBef>
                        <a:spcAft>
                          <a:spcPts val="0"/>
                        </a:spcAft>
                        <a:buNone/>
                      </a:pPr>
                      <a:r>
                        <a:rPr lang="en-US" sz="900" u="none" cap="none" strike="noStrike"/>
                        <a:t>carbody_hatchback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-0.4744</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2.47</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-0.5316</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2.4</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-0.4859</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1.1</a:t>
                      </a:r>
                      <a:endParaRPr b="0" i="0" sz="900" u="none" cap="none" strike="noStrike">
                        <a:solidFill>
                          <a:srgbClr val="000000"/>
                        </a:solidFill>
                        <a:latin typeface="Calibri"/>
                        <a:ea typeface="Calibri"/>
                        <a:cs typeface="Calibri"/>
                        <a:sym typeface="Calibri"/>
                      </a:endParaRPr>
                    </a:p>
                  </a:txBody>
                  <a:tcPr marT="7975" marB="0" marR="7975" marL="7975" anchor="b"/>
                </a:tc>
              </a:tr>
              <a:tr h="227175">
                <a:tc>
                  <a:txBody>
                    <a:bodyPr/>
                    <a:lstStyle/>
                    <a:p>
                      <a:pPr indent="0" lvl="0" marL="0" marR="0" rtl="0" algn="l">
                        <a:spcBef>
                          <a:spcPts val="0"/>
                        </a:spcBef>
                        <a:spcAft>
                          <a:spcPts val="0"/>
                        </a:spcAft>
                        <a:buNone/>
                      </a:pPr>
                      <a:r>
                        <a:rPr lang="en-US" sz="900" u="none" cap="none" strike="noStrike"/>
                        <a:t>carbody_sedan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-0.3619</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0.002</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3.35</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-0.3839</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0.001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3.35</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-0.3518</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0.004</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1.22</a:t>
                      </a:r>
                      <a:endParaRPr b="0" i="0" sz="900" u="none" cap="none" strike="noStrike">
                        <a:solidFill>
                          <a:srgbClr val="000000"/>
                        </a:solidFill>
                        <a:latin typeface="Calibri"/>
                        <a:ea typeface="Calibri"/>
                        <a:cs typeface="Calibri"/>
                        <a:sym typeface="Calibri"/>
                      </a:endParaRPr>
                    </a:p>
                  </a:txBody>
                  <a:tcPr marT="7975" marB="0" marR="7975" marL="7975" anchor="b"/>
                </a:tc>
              </a:tr>
              <a:tr h="227175">
                <a:tc>
                  <a:txBody>
                    <a:bodyPr/>
                    <a:lstStyle/>
                    <a:p>
                      <a:pPr indent="0" lvl="0" marL="0" marR="0" rtl="0" algn="l">
                        <a:spcBef>
                          <a:spcPts val="0"/>
                        </a:spcBef>
                        <a:spcAft>
                          <a:spcPts val="0"/>
                        </a:spcAft>
                        <a:buNone/>
                      </a:pPr>
                      <a:r>
                        <a:rPr lang="en-US" sz="900" u="none" cap="none" strike="noStrike"/>
                        <a:t>carbody_wagon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-0.5038</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1.89</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-0.423</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0.002</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1.71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-0.4023</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0.003</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1.02</a:t>
                      </a:r>
                      <a:endParaRPr b="0" i="0" sz="900" u="none" cap="none" strike="noStrike">
                        <a:solidFill>
                          <a:srgbClr val="000000"/>
                        </a:solidFill>
                        <a:latin typeface="Calibri"/>
                        <a:ea typeface="Calibri"/>
                        <a:cs typeface="Calibri"/>
                        <a:sym typeface="Calibri"/>
                      </a:endParaRPr>
                    </a:p>
                  </a:txBody>
                  <a:tcPr marT="7975" marB="0" marR="7975" marL="7975" anchor="b"/>
                </a:tc>
              </a:tr>
              <a:tr h="215825">
                <a:tc>
                  <a:txBody>
                    <a:bodyPr/>
                    <a:lstStyle/>
                    <a:p>
                      <a:pPr indent="0" lvl="0" marL="0" marR="0" rtl="0" algn="l">
                        <a:spcBef>
                          <a:spcPts val="0"/>
                        </a:spcBef>
                        <a:spcAft>
                          <a:spcPts val="0"/>
                        </a:spcAft>
                        <a:buNone/>
                      </a:pPr>
                      <a:r>
                        <a:rPr lang="en-US" sz="900" u="none" cap="none" strike="noStrike"/>
                        <a:t>enginetype_dohcv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-0.7421</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0.028</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1.49</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-1.2424</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1.24</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-1.445</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1.22</a:t>
                      </a:r>
                      <a:endParaRPr b="0" i="0" sz="900" u="none" cap="none" strike="noStrike">
                        <a:solidFill>
                          <a:srgbClr val="000000"/>
                        </a:solidFill>
                        <a:latin typeface="Calibri"/>
                        <a:ea typeface="Calibri"/>
                        <a:cs typeface="Calibri"/>
                        <a:sym typeface="Calibri"/>
                      </a:endParaRPr>
                    </a:p>
                  </a:txBody>
                  <a:tcPr marT="7975" marB="0" marR="7975" marL="7975" anchor="b"/>
                </a:tc>
              </a:tr>
              <a:tr h="211275">
                <a:tc>
                  <a:txBody>
                    <a:bodyPr/>
                    <a:lstStyle/>
                    <a:p>
                      <a:pPr indent="0" lvl="0" marL="0" marR="0" rtl="0" algn="l">
                        <a:spcBef>
                          <a:spcPts val="0"/>
                        </a:spcBef>
                        <a:spcAft>
                          <a:spcPts val="0"/>
                        </a:spcAft>
                        <a:buNone/>
                      </a:pPr>
                      <a:r>
                        <a:rPr lang="en-US" sz="900" u="none" cap="none" strike="noStrike"/>
                        <a:t>enginetype_ohc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r>
              <a:tr h="215825">
                <a:tc>
                  <a:txBody>
                    <a:bodyPr/>
                    <a:lstStyle/>
                    <a:p>
                      <a:pPr indent="0" lvl="0" marL="0" marR="0" rtl="0" algn="l">
                        <a:spcBef>
                          <a:spcPts val="0"/>
                        </a:spcBef>
                        <a:spcAft>
                          <a:spcPts val="0"/>
                        </a:spcAft>
                        <a:buNone/>
                      </a:pPr>
                      <a:r>
                        <a:rPr lang="en-US" sz="900" u="none" cap="none" strike="noStrike"/>
                        <a:t>enginetype_ohcv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r>
              <a:tr h="211275">
                <a:tc>
                  <a:txBody>
                    <a:bodyPr/>
                    <a:lstStyle/>
                    <a:p>
                      <a:pPr indent="0" lvl="0" marL="0" marR="0" rtl="0" algn="l">
                        <a:spcBef>
                          <a:spcPts val="0"/>
                        </a:spcBef>
                        <a:spcAft>
                          <a:spcPts val="0"/>
                        </a:spcAft>
                        <a:buNone/>
                      </a:pPr>
                      <a:r>
                        <a:rPr lang="en-US" sz="900" u="none" cap="none" strike="noStrike"/>
                        <a:t>cylindernumber_five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r>
              <a:tr h="211275">
                <a:tc>
                  <a:txBody>
                    <a:bodyPr/>
                    <a:lstStyle/>
                    <a:p>
                      <a:pPr indent="0" lvl="0" marL="0" marR="0" rtl="0" algn="l">
                        <a:spcBef>
                          <a:spcPts val="0"/>
                        </a:spcBef>
                        <a:spcAft>
                          <a:spcPts val="0"/>
                        </a:spcAft>
                        <a:buNone/>
                      </a:pPr>
                      <a:r>
                        <a:rPr lang="en-US" sz="900" u="none" cap="none" strike="noStrike"/>
                        <a:t>cylindernumber_four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rPr lang="en-US" sz="900" u="none" cap="none" strike="noStrike"/>
                        <a:t>-0.2382</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0.002</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5.66</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-0.2504</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0.002</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rPr lang="en-US" sz="900" u="none" cap="none" strike="noStrike"/>
                        <a:t>5.66</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r>
              <a:tr h="249900">
                <a:tc>
                  <a:txBody>
                    <a:bodyPr/>
                    <a:lstStyle/>
                    <a:p>
                      <a:pPr indent="0" lvl="0" marL="0" marR="0" rtl="0" algn="l">
                        <a:spcBef>
                          <a:spcPts val="0"/>
                        </a:spcBef>
                        <a:spcAft>
                          <a:spcPts val="0"/>
                        </a:spcAft>
                        <a:buNone/>
                      </a:pPr>
                      <a:r>
                        <a:rPr lang="en-US" sz="900" u="none" cap="none" strike="noStrike"/>
                        <a:t>cylindernumber_six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r>
              <a:tr h="227175">
                <a:tc>
                  <a:txBody>
                    <a:bodyPr/>
                    <a:lstStyle/>
                    <a:p>
                      <a:pPr indent="0" lvl="0" marL="0" marR="0" rtl="0" algn="l">
                        <a:spcBef>
                          <a:spcPts val="0"/>
                        </a:spcBef>
                        <a:spcAft>
                          <a:spcPts val="0"/>
                        </a:spcAft>
                        <a:buNone/>
                      </a:pPr>
                      <a:r>
                        <a:rPr lang="en-US" sz="900" u="none" cap="none" strike="noStrike"/>
                        <a:t>cylindernumber_twelve  </a:t>
                      </a:r>
                      <a:endParaRPr b="0" i="0" sz="900" u="none" cap="none" strike="noStrike">
                        <a:solidFill>
                          <a:srgbClr val="000000"/>
                        </a:solidFill>
                        <a:latin typeface="Calibri"/>
                        <a:ea typeface="Calibri"/>
                        <a:cs typeface="Calibri"/>
                        <a:sym typeface="Calibri"/>
                      </a:endParaRPr>
                    </a:p>
                  </a:txBody>
                  <a:tcPr marT="7975" marB="0" marR="7975" marL="7975" anchor="ctr"/>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c>
                  <a:txBody>
                    <a:bodyPr/>
                    <a:lstStyle/>
                    <a:p>
                      <a:pPr indent="0" lvl="0" marL="0" marR="0" rtl="0" algn="ctr">
                        <a:spcBef>
                          <a:spcPts val="0"/>
                        </a:spcBef>
                        <a:spcAft>
                          <a:spcPts val="0"/>
                        </a:spcAft>
                        <a:buNone/>
                      </a:pPr>
                      <a:r>
                        <a:t/>
                      </a:r>
                      <a:endParaRPr b="0" i="0" sz="900" u="none" cap="none" strike="noStrike">
                        <a:solidFill>
                          <a:srgbClr val="000000"/>
                        </a:solidFill>
                        <a:latin typeface="Calibri"/>
                        <a:ea typeface="Calibri"/>
                        <a:cs typeface="Calibri"/>
                        <a:sym typeface="Calibri"/>
                      </a:endParaRPr>
                    </a:p>
                  </a:txBody>
                  <a:tcPr marT="7975" marB="0" marR="7975" marL="7975" anchor="b"/>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graphicFrame>
        <p:nvGraphicFramePr>
          <p:cNvPr id="283" name="Google Shape;283;p24"/>
          <p:cNvGraphicFramePr/>
          <p:nvPr/>
        </p:nvGraphicFramePr>
        <p:xfrm>
          <a:off x="677335" y="1206498"/>
          <a:ext cx="3000000" cy="3000000"/>
        </p:xfrm>
        <a:graphic>
          <a:graphicData uri="http://schemas.openxmlformats.org/drawingml/2006/table">
            <a:tbl>
              <a:tblPr>
                <a:noFill/>
                <a:tableStyleId>{D54B7042-BA36-4352-9B11-D85142A1A6A4}</a:tableStyleId>
              </a:tblPr>
              <a:tblGrid>
                <a:gridCol w="2592650"/>
                <a:gridCol w="1341925"/>
                <a:gridCol w="1163875"/>
                <a:gridCol w="1320200"/>
                <a:gridCol w="1341925"/>
                <a:gridCol w="1163875"/>
                <a:gridCol w="1320200"/>
              </a:tblGrid>
              <a:tr h="264025">
                <a:tc>
                  <a:txBody>
                    <a:bodyPr/>
                    <a:lstStyle/>
                    <a:p>
                      <a:pPr indent="0" lvl="0" marL="0" marR="0" rtl="0" algn="l">
                        <a:spcBef>
                          <a:spcPts val="0"/>
                        </a:spcBef>
                        <a:spcAft>
                          <a:spcPts val="0"/>
                        </a:spcAft>
                        <a:buNone/>
                      </a:pPr>
                      <a:r>
                        <a:rPr lang="en-US" sz="1100" u="none" cap="none" strike="noStrike"/>
                        <a:t>Variable </a:t>
                      </a:r>
                      <a:endParaRPr b="1" i="0" sz="1100" u="none" cap="none" strike="noStrike">
                        <a:solidFill>
                          <a:srgbClr val="FFFFFF"/>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Beta Value26</a:t>
                      </a:r>
                      <a:endParaRPr b="1" i="0" sz="1100" u="none" cap="none" strike="noStrike">
                        <a:solidFill>
                          <a:srgbClr val="FFFFFF"/>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p Values27</a:t>
                      </a:r>
                      <a:endParaRPr b="1" i="0" sz="1100" u="none" cap="none" strike="noStrike">
                        <a:solidFill>
                          <a:srgbClr val="FFFFFF"/>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VIF Values28</a:t>
                      </a:r>
                      <a:endParaRPr b="1" i="0" sz="1100" u="none" cap="none" strike="noStrike">
                        <a:solidFill>
                          <a:srgbClr val="FFFFFF"/>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Beta Value29</a:t>
                      </a:r>
                      <a:endParaRPr b="1" i="0" sz="1100" u="none" cap="none" strike="noStrike">
                        <a:solidFill>
                          <a:srgbClr val="FFFFFF"/>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p Values30</a:t>
                      </a:r>
                      <a:endParaRPr b="1" i="0" sz="1100" u="none" cap="none" strike="noStrike">
                        <a:solidFill>
                          <a:srgbClr val="FFFFFF"/>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VIF Values31</a:t>
                      </a:r>
                      <a:endParaRPr b="1" i="0" sz="1100" u="none" cap="none" strike="noStrike">
                        <a:solidFill>
                          <a:srgbClr val="FFFFFF"/>
                        </a:solidFill>
                        <a:latin typeface="Calibri"/>
                        <a:ea typeface="Calibri"/>
                        <a:cs typeface="Calibri"/>
                        <a:sym typeface="Calibri"/>
                      </a:endParaRPr>
                    </a:p>
                  </a:txBody>
                  <a:tcPr marT="9525" marB="0" marR="9525" marL="9525" anchor="b"/>
                </a:tc>
              </a:tr>
              <a:tr h="264025">
                <a:tc>
                  <a:txBody>
                    <a:bodyPr/>
                    <a:lstStyle/>
                    <a:p>
                      <a:pPr indent="0" lvl="0" marL="0" marR="0" rtl="0" algn="l">
                        <a:spcBef>
                          <a:spcPts val="0"/>
                        </a:spcBef>
                        <a:spcAft>
                          <a:spcPts val="0"/>
                        </a:spcAft>
                        <a:buNone/>
                      </a:pPr>
                      <a:r>
                        <a:rPr lang="en-US" sz="1100" u="none" cap="none" strike="noStrike"/>
                        <a:t>const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cap="none" strike="noStrike"/>
                        <a:t>-0.0748</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0.057</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-0.0925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0.009</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77225">
                <a:tc>
                  <a:txBody>
                    <a:bodyPr/>
                    <a:lstStyle/>
                    <a:p>
                      <a:pPr indent="0" lvl="0" marL="0" marR="0" rtl="0" algn="l">
                        <a:spcBef>
                          <a:spcPts val="0"/>
                        </a:spcBef>
                        <a:spcAft>
                          <a:spcPts val="0"/>
                        </a:spcAft>
                        <a:buNone/>
                      </a:pPr>
                      <a:r>
                        <a:rPr lang="en-US" sz="1100" u="none" cap="none" strike="noStrike"/>
                        <a:t>curbweight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64025">
                <a:tc>
                  <a:txBody>
                    <a:bodyPr/>
                    <a:lstStyle/>
                    <a:p>
                      <a:pPr indent="0" lvl="0" marL="0" marR="0" rtl="0" algn="l">
                        <a:spcBef>
                          <a:spcPts val="0"/>
                        </a:spcBef>
                        <a:spcAft>
                          <a:spcPts val="0"/>
                        </a:spcAft>
                        <a:buNone/>
                      </a:pPr>
                      <a:r>
                        <a:rPr lang="en-US" sz="1100" u="none" cap="none" strike="noStrike"/>
                        <a:t>horsepower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cap="none" strike="noStrike"/>
                        <a:t>0.3837</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2.31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0.3847</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2.28</a:t>
                      </a:r>
                      <a:endParaRPr b="0" i="0" sz="1100" u="none" cap="none" strike="noStrike">
                        <a:solidFill>
                          <a:srgbClr val="000000"/>
                        </a:solidFill>
                        <a:latin typeface="Calibri"/>
                        <a:ea typeface="Calibri"/>
                        <a:cs typeface="Calibri"/>
                        <a:sym typeface="Calibri"/>
                      </a:endParaRPr>
                    </a:p>
                  </a:txBody>
                  <a:tcPr marT="9525" marB="0" marR="9525" marL="9525" anchor="b"/>
                </a:tc>
              </a:tr>
              <a:tr h="264025">
                <a:tc>
                  <a:txBody>
                    <a:bodyPr/>
                    <a:lstStyle/>
                    <a:p>
                      <a:pPr indent="0" lvl="0" marL="0" marR="0" rtl="0" algn="l">
                        <a:spcBef>
                          <a:spcPts val="0"/>
                        </a:spcBef>
                        <a:spcAft>
                          <a:spcPts val="0"/>
                        </a:spcAft>
                        <a:buNone/>
                      </a:pPr>
                      <a:r>
                        <a:rPr lang="en-US" sz="1100" u="none" cap="none" strike="noStrike"/>
                        <a:t>carwidth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cap="none" strike="noStrike"/>
                        <a:t>0.339</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2.08</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0.3381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2.07</a:t>
                      </a:r>
                      <a:endParaRPr b="0" i="0" sz="1100" u="none" cap="none" strike="noStrike">
                        <a:solidFill>
                          <a:srgbClr val="000000"/>
                        </a:solidFill>
                        <a:latin typeface="Calibri"/>
                        <a:ea typeface="Calibri"/>
                        <a:cs typeface="Calibri"/>
                        <a:sym typeface="Calibri"/>
                      </a:endParaRPr>
                    </a:p>
                  </a:txBody>
                  <a:tcPr marT="9525" marB="0" marR="9525" marL="9525" anchor="b"/>
                </a:tc>
              </a:tr>
              <a:tr h="477900">
                <a:tc>
                  <a:txBody>
                    <a:bodyPr/>
                    <a:lstStyle/>
                    <a:p>
                      <a:pPr indent="0" lvl="0" marL="0" marR="0" rtl="0" algn="l">
                        <a:spcBef>
                          <a:spcPts val="0"/>
                        </a:spcBef>
                        <a:spcAft>
                          <a:spcPts val="0"/>
                        </a:spcAft>
                        <a:buNone/>
                      </a:pPr>
                      <a:r>
                        <a:rPr lang="en-US" sz="1100" u="none" cap="none" strike="noStrike"/>
                        <a:t>Cars_Category_TopNotch_Cars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cap="none" strike="noStrike"/>
                        <a:t>1.3063</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1.46</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1.3179</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1.45</a:t>
                      </a:r>
                      <a:endParaRPr b="0" i="0" sz="1100" u="none" cap="none" strike="noStrike">
                        <a:solidFill>
                          <a:srgbClr val="000000"/>
                        </a:solidFill>
                        <a:latin typeface="Calibri"/>
                        <a:ea typeface="Calibri"/>
                        <a:cs typeface="Calibri"/>
                        <a:sym typeface="Calibri"/>
                      </a:endParaRPr>
                    </a:p>
                  </a:txBody>
                  <a:tcPr marT="9525" marB="0" marR="9525" marL="9525" anchor="b"/>
                </a:tc>
              </a:tr>
              <a:tr h="264025">
                <a:tc>
                  <a:txBody>
                    <a:bodyPr/>
                    <a:lstStyle/>
                    <a:p>
                      <a:pPr indent="0" lvl="0" marL="0" marR="0" rtl="0" algn="l">
                        <a:spcBef>
                          <a:spcPts val="0"/>
                        </a:spcBef>
                        <a:spcAft>
                          <a:spcPts val="0"/>
                        </a:spcAft>
                        <a:buNone/>
                      </a:pPr>
                      <a:r>
                        <a:rPr lang="en-US" sz="1100" u="none" cap="none" strike="noStrike"/>
                        <a:t>carbody_hardtop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45550">
                <a:tc>
                  <a:txBody>
                    <a:bodyPr/>
                    <a:lstStyle/>
                    <a:p>
                      <a:pPr indent="0" lvl="0" marL="0" marR="0" rtl="0" algn="l">
                        <a:spcBef>
                          <a:spcPts val="0"/>
                        </a:spcBef>
                        <a:spcAft>
                          <a:spcPts val="0"/>
                        </a:spcAft>
                        <a:buNone/>
                      </a:pPr>
                      <a:r>
                        <a:rPr lang="en-US" sz="1100" u="none" cap="none" strike="noStrike"/>
                        <a:t>carbody_hatchback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cap="none" strike="noStrike"/>
                        <a:t>-0.1738</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0.004</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-0.1565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0.006</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1.1</a:t>
                      </a:r>
                      <a:endParaRPr b="0" i="0" sz="1100" u="none" cap="none" strike="noStrike">
                        <a:solidFill>
                          <a:srgbClr val="000000"/>
                        </a:solidFill>
                        <a:latin typeface="Calibri"/>
                        <a:ea typeface="Calibri"/>
                        <a:cs typeface="Calibri"/>
                        <a:sym typeface="Calibri"/>
                      </a:endParaRPr>
                    </a:p>
                  </a:txBody>
                  <a:tcPr marT="9525" marB="0" marR="9525" marL="9525" anchor="b"/>
                </a:tc>
              </a:tr>
              <a:tr h="264025">
                <a:tc>
                  <a:txBody>
                    <a:bodyPr/>
                    <a:lstStyle/>
                    <a:p>
                      <a:pPr indent="0" lvl="0" marL="0" marR="0" rtl="0" algn="l">
                        <a:spcBef>
                          <a:spcPts val="0"/>
                        </a:spcBef>
                        <a:spcAft>
                          <a:spcPts val="0"/>
                        </a:spcAft>
                        <a:buNone/>
                      </a:pPr>
                      <a:r>
                        <a:rPr lang="en-US" sz="1100" u="none" cap="none" strike="noStrike"/>
                        <a:t>carbody_sedan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64025">
                <a:tc>
                  <a:txBody>
                    <a:bodyPr/>
                    <a:lstStyle/>
                    <a:p>
                      <a:pPr indent="0" lvl="0" marL="0" marR="0" rtl="0" algn="l">
                        <a:spcBef>
                          <a:spcPts val="0"/>
                        </a:spcBef>
                        <a:spcAft>
                          <a:spcPts val="0"/>
                        </a:spcAft>
                        <a:buNone/>
                      </a:pPr>
                      <a:r>
                        <a:rPr lang="en-US" sz="1100" u="none" cap="none" strike="noStrike"/>
                        <a:t>carbody_wagon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cap="none" strike="noStrike"/>
                        <a:t>-0.0792</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0.315</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1.02</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50825">
                <a:tc>
                  <a:txBody>
                    <a:bodyPr/>
                    <a:lstStyle/>
                    <a:p>
                      <a:pPr indent="0" lvl="0" marL="0" marR="0" rtl="0" algn="l">
                        <a:spcBef>
                          <a:spcPts val="0"/>
                        </a:spcBef>
                        <a:spcAft>
                          <a:spcPts val="0"/>
                        </a:spcAft>
                        <a:buNone/>
                      </a:pPr>
                      <a:r>
                        <a:rPr lang="en-US" sz="1100" u="none" cap="none" strike="noStrike"/>
                        <a:t>enginetype_dohcv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100" u="none" cap="none" strike="noStrike"/>
                        <a:t>-1.4904</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1.22</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-1.5033</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1.22</a:t>
                      </a:r>
                      <a:endParaRPr b="0" i="0" sz="1100" u="none" cap="none" strike="noStrike">
                        <a:solidFill>
                          <a:srgbClr val="000000"/>
                        </a:solidFill>
                        <a:latin typeface="Calibri"/>
                        <a:ea typeface="Calibri"/>
                        <a:cs typeface="Calibri"/>
                        <a:sym typeface="Calibri"/>
                      </a:endParaRPr>
                    </a:p>
                  </a:txBody>
                  <a:tcPr marT="9525" marB="0" marR="9525" marL="9525" anchor="b"/>
                </a:tc>
              </a:tr>
              <a:tr h="245550">
                <a:tc>
                  <a:txBody>
                    <a:bodyPr/>
                    <a:lstStyle/>
                    <a:p>
                      <a:pPr indent="0" lvl="0" marL="0" marR="0" rtl="0" algn="l">
                        <a:spcBef>
                          <a:spcPts val="0"/>
                        </a:spcBef>
                        <a:spcAft>
                          <a:spcPts val="0"/>
                        </a:spcAft>
                        <a:buNone/>
                      </a:pPr>
                      <a:r>
                        <a:rPr lang="en-US" sz="1100" u="none" cap="none" strike="noStrike"/>
                        <a:t>enginetype_ohc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50825">
                <a:tc>
                  <a:txBody>
                    <a:bodyPr/>
                    <a:lstStyle/>
                    <a:p>
                      <a:pPr indent="0" lvl="0" marL="0" marR="0" rtl="0" algn="l">
                        <a:spcBef>
                          <a:spcPts val="0"/>
                        </a:spcBef>
                        <a:spcAft>
                          <a:spcPts val="0"/>
                        </a:spcAft>
                        <a:buNone/>
                      </a:pPr>
                      <a:r>
                        <a:rPr lang="en-US" sz="1100" u="none" cap="none" strike="noStrike"/>
                        <a:t>enginetype_ohcv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45550">
                <a:tc>
                  <a:txBody>
                    <a:bodyPr/>
                    <a:lstStyle/>
                    <a:p>
                      <a:pPr indent="0" lvl="0" marL="0" marR="0" rtl="0" algn="l">
                        <a:spcBef>
                          <a:spcPts val="0"/>
                        </a:spcBef>
                        <a:spcAft>
                          <a:spcPts val="0"/>
                        </a:spcAft>
                        <a:buNone/>
                      </a:pPr>
                      <a:r>
                        <a:rPr lang="en-US" sz="1100" u="none" cap="none" strike="noStrike"/>
                        <a:t>cylindernumber_five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45550">
                <a:tc>
                  <a:txBody>
                    <a:bodyPr/>
                    <a:lstStyle/>
                    <a:p>
                      <a:pPr indent="0" lvl="0" marL="0" marR="0" rtl="0" algn="l">
                        <a:spcBef>
                          <a:spcPts val="0"/>
                        </a:spcBef>
                        <a:spcAft>
                          <a:spcPts val="0"/>
                        </a:spcAft>
                        <a:buNone/>
                      </a:pPr>
                      <a:r>
                        <a:rPr lang="en-US" sz="1100" u="none" cap="none" strike="noStrike"/>
                        <a:t>cylindernumber_four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90425">
                <a:tc>
                  <a:txBody>
                    <a:bodyPr/>
                    <a:lstStyle/>
                    <a:p>
                      <a:pPr indent="0" lvl="0" marL="0" marR="0" rtl="0" algn="l">
                        <a:spcBef>
                          <a:spcPts val="0"/>
                        </a:spcBef>
                        <a:spcAft>
                          <a:spcPts val="0"/>
                        </a:spcAft>
                        <a:buNone/>
                      </a:pPr>
                      <a:r>
                        <a:rPr lang="en-US" sz="1100" u="none" cap="none" strike="noStrike"/>
                        <a:t>cylindernumber_six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r h="264025">
                <a:tc>
                  <a:txBody>
                    <a:bodyPr/>
                    <a:lstStyle/>
                    <a:p>
                      <a:pPr indent="0" lvl="0" marL="0" marR="0" rtl="0" algn="l">
                        <a:spcBef>
                          <a:spcPts val="0"/>
                        </a:spcBef>
                        <a:spcAft>
                          <a:spcPts val="0"/>
                        </a:spcAft>
                        <a:buNone/>
                      </a:pPr>
                      <a:r>
                        <a:rPr lang="en-US" sz="1100" u="none" cap="none" strike="noStrike"/>
                        <a:t>cylindernumber_twelve  </a:t>
                      </a:r>
                      <a:endParaRPr b="0" i="0" sz="11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56" name="Google Shape;156;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Methodology :- We have used multi variate Linear Regression model. Using 					Recursive feature elimination (RFE) method, we have selected 				our attributes for the modelling on the basis of p-values and       VIF 				(Variance Inflation Factor).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77334" y="609600"/>
            <a:ext cx="8596668" cy="965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Description of Data</a:t>
            </a:r>
            <a:endParaRPr/>
          </a:p>
        </p:txBody>
      </p:sp>
      <p:sp>
        <p:nvSpPr>
          <p:cNvPr id="162" name="Google Shape;162;p4"/>
          <p:cNvSpPr txBox="1"/>
          <p:nvPr>
            <p:ph idx="1" type="body"/>
          </p:nvPr>
        </p:nvSpPr>
        <p:spPr>
          <a:xfrm>
            <a:off x="677334" y="1574800"/>
            <a:ext cx="8596668" cy="4466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Source of Data :- UCI Machine Learning Repository</a:t>
            </a:r>
            <a:endParaRPr/>
          </a:p>
          <a:p>
            <a:pPr indent="0" lvl="0" marL="0" rtl="0" algn="l">
              <a:spcBef>
                <a:spcPts val="1000"/>
              </a:spcBef>
              <a:spcAft>
                <a:spcPts val="0"/>
              </a:spcAft>
              <a:buSzPts val="1440"/>
              <a:buNone/>
            </a:pPr>
            <a:r>
              <a:rPr lang="en-US"/>
              <a:t>		dataset :- </a:t>
            </a:r>
            <a:r>
              <a:rPr lang="en-US" u="sng">
                <a:solidFill>
                  <a:schemeClr val="hlink"/>
                </a:solidFill>
                <a:hlinkClick r:id="rId3"/>
              </a:rPr>
              <a:t>https://archive.ics.uci.edu/ml/datasets/Automobile</a:t>
            </a:r>
            <a:endParaRPr u="sng"/>
          </a:p>
          <a:p>
            <a:pPr indent="-342900" lvl="0" marL="342900" rtl="0" algn="l">
              <a:spcBef>
                <a:spcPts val="1000"/>
              </a:spcBef>
              <a:spcAft>
                <a:spcPts val="0"/>
              </a:spcAft>
              <a:buSzPts val="1440"/>
              <a:buChar char="►"/>
            </a:pPr>
            <a:r>
              <a:rPr lang="en-US"/>
              <a:t>Dependent Variable :- Price of car (Numeric)</a:t>
            </a:r>
            <a:endParaRPr/>
          </a:p>
          <a:p>
            <a:pPr indent="-342900" lvl="0" marL="342900" rtl="0" algn="l">
              <a:spcBef>
                <a:spcPts val="1000"/>
              </a:spcBef>
              <a:spcAft>
                <a:spcPts val="0"/>
              </a:spcAft>
              <a:buSzPts val="1440"/>
              <a:buChar char="►"/>
            </a:pPr>
            <a:r>
              <a:rPr lang="en-US"/>
              <a:t>Independent Variables :- There are a total of 25 independent variables.</a:t>
            </a:r>
            <a:endParaRPr/>
          </a:p>
          <a:p>
            <a:pPr indent="-285750" lvl="1" marL="742950" rtl="0" algn="l">
              <a:spcBef>
                <a:spcPts val="1000"/>
              </a:spcBef>
              <a:spcAft>
                <a:spcPts val="0"/>
              </a:spcAft>
              <a:buSzPts val="1280"/>
              <a:buChar char="►"/>
            </a:pPr>
            <a:r>
              <a:rPr lang="en-US"/>
              <a:t>Car_ID: Unique id of each observation (Interger)</a:t>
            </a:r>
            <a:endParaRPr/>
          </a:p>
          <a:p>
            <a:pPr indent="-285750" lvl="1" marL="742950" rtl="0" algn="l">
              <a:spcBef>
                <a:spcPts val="1000"/>
              </a:spcBef>
              <a:spcAft>
                <a:spcPts val="0"/>
              </a:spcAft>
              <a:buSzPts val="1280"/>
              <a:buChar char="►"/>
            </a:pPr>
            <a:r>
              <a:rPr lang="en-US"/>
              <a:t>Symboling: Its assigned insurance risk rating, A value of +3 indicates that the auto is risky, -3 that it is probably pretty safe.(Categorical)</a:t>
            </a:r>
            <a:endParaRPr/>
          </a:p>
          <a:p>
            <a:pPr indent="-285750" lvl="1" marL="742950" rtl="0" algn="l">
              <a:spcBef>
                <a:spcPts val="1000"/>
              </a:spcBef>
              <a:spcAft>
                <a:spcPts val="0"/>
              </a:spcAft>
              <a:buSzPts val="1280"/>
              <a:buChar char="►"/>
            </a:pPr>
            <a:r>
              <a:rPr lang="en-US"/>
              <a:t>carCompany: Name of car company (Categorical)</a:t>
            </a:r>
            <a:endParaRPr/>
          </a:p>
          <a:p>
            <a:pPr indent="-285750" lvl="1" marL="742950" rtl="0" algn="l">
              <a:spcBef>
                <a:spcPts val="1000"/>
              </a:spcBef>
              <a:spcAft>
                <a:spcPts val="0"/>
              </a:spcAft>
              <a:buSzPts val="1280"/>
              <a:buChar char="►"/>
            </a:pPr>
            <a:r>
              <a:rPr lang="en-US"/>
              <a:t>fueltype: Car fuel type i.e. gas or diesel (Categorical)</a:t>
            </a:r>
            <a:endParaRPr/>
          </a:p>
          <a:p>
            <a:pPr indent="-285750" lvl="1" marL="742950" rtl="0" algn="l">
              <a:spcBef>
                <a:spcPts val="1000"/>
              </a:spcBef>
              <a:spcAft>
                <a:spcPts val="0"/>
              </a:spcAft>
              <a:buSzPts val="1280"/>
              <a:buChar char="►"/>
            </a:pPr>
            <a:r>
              <a:rPr lang="en-US"/>
              <a:t>aspiration: Aspiration used in a car (Categorical)</a:t>
            </a:r>
            <a:endParaRPr/>
          </a:p>
          <a:p>
            <a:pPr indent="-285750" lvl="1" marL="742950" rtl="0" algn="l">
              <a:spcBef>
                <a:spcPts val="1000"/>
              </a:spcBef>
              <a:spcAft>
                <a:spcPts val="0"/>
              </a:spcAft>
              <a:buSzPts val="1280"/>
              <a:buChar char="►"/>
            </a:pPr>
            <a:r>
              <a:rPr lang="en-US"/>
              <a:t>doornumber: Number of doors in a car (Categorical)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5"/>
          <p:cNvSpPr txBox="1"/>
          <p:nvPr>
            <p:ph idx="1" type="body"/>
          </p:nvPr>
        </p:nvSpPr>
        <p:spPr>
          <a:xfrm>
            <a:off x="677334" y="533401"/>
            <a:ext cx="8596668" cy="55079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Independent Variables :-</a:t>
            </a:r>
            <a:endParaRPr/>
          </a:p>
          <a:p>
            <a:pPr indent="-285750" lvl="1" marL="742950" rtl="0" algn="l">
              <a:spcBef>
                <a:spcPts val="1000"/>
              </a:spcBef>
              <a:spcAft>
                <a:spcPts val="0"/>
              </a:spcAft>
              <a:buSzPts val="1280"/>
              <a:buChar char="►"/>
            </a:pPr>
            <a:r>
              <a:rPr lang="en-US"/>
              <a:t>carbody: body of car (Categorical)</a:t>
            </a:r>
            <a:endParaRPr/>
          </a:p>
          <a:p>
            <a:pPr indent="-285750" lvl="1" marL="742950" rtl="0" algn="l">
              <a:spcBef>
                <a:spcPts val="1000"/>
              </a:spcBef>
              <a:spcAft>
                <a:spcPts val="0"/>
              </a:spcAft>
              <a:buSzPts val="1280"/>
              <a:buChar char="►"/>
            </a:pPr>
            <a:r>
              <a:rPr lang="en-US"/>
              <a:t>drivewheel: type of drive wheel (Categorical)</a:t>
            </a:r>
            <a:endParaRPr/>
          </a:p>
          <a:p>
            <a:pPr indent="-285750" lvl="1" marL="742950" rtl="0" algn="l">
              <a:spcBef>
                <a:spcPts val="1000"/>
              </a:spcBef>
              <a:spcAft>
                <a:spcPts val="0"/>
              </a:spcAft>
              <a:buSzPts val="1280"/>
              <a:buChar char="►"/>
            </a:pPr>
            <a:r>
              <a:rPr lang="en-US"/>
              <a:t>enginelocation: Location of car engine (Categorical)</a:t>
            </a:r>
            <a:endParaRPr/>
          </a:p>
          <a:p>
            <a:pPr indent="-285750" lvl="1" marL="742950" rtl="0" algn="l">
              <a:spcBef>
                <a:spcPts val="1000"/>
              </a:spcBef>
              <a:spcAft>
                <a:spcPts val="0"/>
              </a:spcAft>
              <a:buSzPts val="1280"/>
              <a:buChar char="►"/>
            </a:pPr>
            <a:r>
              <a:rPr lang="en-US"/>
              <a:t>wheelbase: Weelbase of car (Numeric)</a:t>
            </a:r>
            <a:endParaRPr/>
          </a:p>
          <a:p>
            <a:pPr indent="-285750" lvl="1" marL="742950" rtl="0" algn="l">
              <a:spcBef>
                <a:spcPts val="1000"/>
              </a:spcBef>
              <a:spcAft>
                <a:spcPts val="0"/>
              </a:spcAft>
              <a:buSzPts val="1280"/>
              <a:buChar char="►"/>
            </a:pPr>
            <a:r>
              <a:rPr lang="en-US"/>
              <a:t>carlength: Length of car (Numeric)</a:t>
            </a:r>
            <a:endParaRPr/>
          </a:p>
          <a:p>
            <a:pPr indent="-285750" lvl="1" marL="742950" rtl="0" algn="l">
              <a:spcBef>
                <a:spcPts val="1000"/>
              </a:spcBef>
              <a:spcAft>
                <a:spcPts val="0"/>
              </a:spcAft>
              <a:buSzPts val="1280"/>
              <a:buChar char="►"/>
            </a:pPr>
            <a:r>
              <a:rPr lang="en-US"/>
              <a:t>carwidth: Width of car (Numeric)</a:t>
            </a:r>
            <a:endParaRPr/>
          </a:p>
          <a:p>
            <a:pPr indent="-285750" lvl="1" marL="742950" rtl="0" algn="l">
              <a:spcBef>
                <a:spcPts val="1000"/>
              </a:spcBef>
              <a:spcAft>
                <a:spcPts val="0"/>
              </a:spcAft>
              <a:buSzPts val="1280"/>
              <a:buChar char="►"/>
            </a:pPr>
            <a:r>
              <a:rPr lang="en-US"/>
              <a:t>carheight: height of car (Numeric)</a:t>
            </a:r>
            <a:endParaRPr/>
          </a:p>
          <a:p>
            <a:pPr indent="-285750" lvl="1" marL="742950" rtl="0" algn="l">
              <a:spcBef>
                <a:spcPts val="1000"/>
              </a:spcBef>
              <a:spcAft>
                <a:spcPts val="0"/>
              </a:spcAft>
              <a:buSzPts val="1280"/>
              <a:buChar char="►"/>
            </a:pPr>
            <a:r>
              <a:rPr lang="en-US"/>
              <a:t>curbweight: The weight of a car without occupants or baggage. (Numeric)</a:t>
            </a:r>
            <a:endParaRPr/>
          </a:p>
          <a:p>
            <a:pPr indent="-285750" lvl="1" marL="742950" rtl="0" algn="l">
              <a:spcBef>
                <a:spcPts val="1000"/>
              </a:spcBef>
              <a:spcAft>
                <a:spcPts val="0"/>
              </a:spcAft>
              <a:buSzPts val="1280"/>
              <a:buChar char="►"/>
            </a:pPr>
            <a:r>
              <a:rPr lang="en-US"/>
              <a:t>enginetype: Type of engine. (Categorical)</a:t>
            </a:r>
            <a:endParaRPr/>
          </a:p>
          <a:p>
            <a:pPr indent="-285750" lvl="1" marL="742950" rtl="0" algn="l">
              <a:spcBef>
                <a:spcPts val="1000"/>
              </a:spcBef>
              <a:spcAft>
                <a:spcPts val="0"/>
              </a:spcAft>
              <a:buSzPts val="1280"/>
              <a:buChar char="►"/>
            </a:pPr>
            <a:r>
              <a:rPr lang="en-US"/>
              <a:t>cylindernumber: cylinder placed in the car (Categorical)</a:t>
            </a:r>
            <a:endParaRPr/>
          </a:p>
          <a:p>
            <a:pPr indent="-285750" lvl="1" marL="742950" rtl="0" algn="l">
              <a:spcBef>
                <a:spcPts val="1000"/>
              </a:spcBef>
              <a:spcAft>
                <a:spcPts val="0"/>
              </a:spcAft>
              <a:buSzPts val="1280"/>
              <a:buChar char="►"/>
            </a:pPr>
            <a:r>
              <a:rPr lang="en-US"/>
              <a:t>enginesize: Size of car (Numeric)</a:t>
            </a:r>
            <a:endParaRPr/>
          </a:p>
          <a:p>
            <a:pPr indent="-285750" lvl="1" marL="742950" rtl="0" algn="l">
              <a:spcBef>
                <a:spcPts val="1000"/>
              </a:spcBef>
              <a:spcAft>
                <a:spcPts val="0"/>
              </a:spcAft>
              <a:buSzPts val="1280"/>
              <a:buChar char="►"/>
            </a:pPr>
            <a:r>
              <a:rPr lang="en-US"/>
              <a:t>fuelsystem: Fuel system of car (Categorical)</a:t>
            </a:r>
            <a:endParaRPr/>
          </a:p>
          <a:p>
            <a:pPr indent="-285750" lvl="1" marL="742950" rtl="0" algn="l">
              <a:spcBef>
                <a:spcPts val="1000"/>
              </a:spcBef>
              <a:spcAft>
                <a:spcPts val="0"/>
              </a:spcAft>
              <a:buSzPts val="1280"/>
              <a:buChar char="►"/>
            </a:pPr>
            <a:r>
              <a:rPr lang="en-US"/>
              <a:t>boreratio: Boreratio of car (Numeric)</a:t>
            </a:r>
            <a:endParaRPr/>
          </a:p>
          <a:p>
            <a:pPr indent="-204469" lvl="1" marL="742950" rtl="0" algn="l">
              <a:spcBef>
                <a:spcPts val="1000"/>
              </a:spcBef>
              <a:spcAft>
                <a:spcPts val="0"/>
              </a:spcAft>
              <a:buSzPts val="1280"/>
              <a:buNone/>
            </a:pPr>
            <a:r>
              <a:t/>
            </a:r>
            <a:endParaRPr/>
          </a:p>
          <a:p>
            <a:pPr indent="-204469" lvl="1" marL="742950" rtl="0" algn="l">
              <a:spcBef>
                <a:spcPts val="1000"/>
              </a:spcBef>
              <a:spcAft>
                <a:spcPts val="0"/>
              </a:spcAft>
              <a:buSzPts val="128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6"/>
          <p:cNvSpPr txBox="1"/>
          <p:nvPr>
            <p:ph idx="1" type="body"/>
          </p:nvPr>
        </p:nvSpPr>
        <p:spPr>
          <a:xfrm>
            <a:off x="677334" y="533401"/>
            <a:ext cx="8596668" cy="55079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Independent Variables :-</a:t>
            </a:r>
            <a:endParaRPr/>
          </a:p>
          <a:p>
            <a:pPr indent="-285750" lvl="1" marL="742950" rtl="0" algn="l">
              <a:spcBef>
                <a:spcPts val="1000"/>
              </a:spcBef>
              <a:spcAft>
                <a:spcPts val="0"/>
              </a:spcAft>
              <a:buSzPts val="1280"/>
              <a:buChar char="►"/>
            </a:pPr>
            <a:r>
              <a:rPr lang="en-US"/>
              <a:t>stroke: Stroke or volume inside the engine (Numeric)</a:t>
            </a:r>
            <a:endParaRPr/>
          </a:p>
          <a:p>
            <a:pPr indent="-285750" lvl="1" marL="742950" rtl="0" algn="l">
              <a:spcBef>
                <a:spcPts val="1000"/>
              </a:spcBef>
              <a:spcAft>
                <a:spcPts val="0"/>
              </a:spcAft>
              <a:buSzPts val="1280"/>
              <a:buChar char="►"/>
            </a:pPr>
            <a:r>
              <a:rPr lang="en-US"/>
              <a:t>compressionratio: compression ratio of car (Numeric)</a:t>
            </a:r>
            <a:endParaRPr/>
          </a:p>
          <a:p>
            <a:pPr indent="-285750" lvl="1" marL="742950" rtl="0" algn="l">
              <a:spcBef>
                <a:spcPts val="1000"/>
              </a:spcBef>
              <a:spcAft>
                <a:spcPts val="0"/>
              </a:spcAft>
              <a:buSzPts val="1280"/>
              <a:buChar char="►"/>
            </a:pPr>
            <a:r>
              <a:rPr lang="en-US"/>
              <a:t>horsepower: Horsepower (Numeric)</a:t>
            </a:r>
            <a:endParaRPr/>
          </a:p>
          <a:p>
            <a:pPr indent="-285750" lvl="1" marL="742950" rtl="0" algn="l">
              <a:spcBef>
                <a:spcPts val="1000"/>
              </a:spcBef>
              <a:spcAft>
                <a:spcPts val="0"/>
              </a:spcAft>
              <a:buSzPts val="1280"/>
              <a:buChar char="►"/>
            </a:pPr>
            <a:r>
              <a:rPr lang="en-US"/>
              <a:t>peakrpm: car peak rpm (Numeric)</a:t>
            </a:r>
            <a:endParaRPr/>
          </a:p>
          <a:p>
            <a:pPr indent="-285750" lvl="1" marL="742950" rtl="0" algn="l">
              <a:spcBef>
                <a:spcPts val="1000"/>
              </a:spcBef>
              <a:spcAft>
                <a:spcPts val="0"/>
              </a:spcAft>
              <a:buSzPts val="1280"/>
              <a:buChar char="►"/>
            </a:pPr>
            <a:r>
              <a:rPr lang="en-US"/>
              <a:t>citympg: Mileage in city (Numeric)</a:t>
            </a:r>
            <a:endParaRPr/>
          </a:p>
          <a:p>
            <a:pPr indent="-285750" lvl="1" marL="742950" rtl="0" algn="l">
              <a:spcBef>
                <a:spcPts val="1000"/>
              </a:spcBef>
              <a:spcAft>
                <a:spcPts val="0"/>
              </a:spcAft>
              <a:buSzPts val="1280"/>
              <a:buChar char="►"/>
            </a:pPr>
            <a:r>
              <a:rPr lang="en-US"/>
              <a:t>highwaympg: Mileage on highway (Numeric)</a:t>
            </a:r>
            <a:endParaRPr/>
          </a:p>
          <a:p>
            <a:pPr indent="-157480" lvl="2" marL="1143000" rtl="0" algn="l">
              <a:spcBef>
                <a:spcPts val="1000"/>
              </a:spcBef>
              <a:spcAft>
                <a:spcPts val="0"/>
              </a:spcAft>
              <a:buSzPts val="112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Description of Data</a:t>
            </a:r>
            <a:endParaRPr/>
          </a:p>
        </p:txBody>
      </p:sp>
      <p:pic>
        <p:nvPicPr>
          <p:cNvPr id="178" name="Google Shape;178;p7"/>
          <p:cNvPicPr preferRelativeResize="0"/>
          <p:nvPr>
            <p:ph idx="1" type="body"/>
          </p:nvPr>
        </p:nvPicPr>
        <p:blipFill rotWithShape="1">
          <a:blip r:embed="rId3">
            <a:alphaModFix/>
          </a:blip>
          <a:srcRect b="0" l="0" r="0" t="0"/>
          <a:stretch/>
        </p:blipFill>
        <p:spPr>
          <a:xfrm>
            <a:off x="677334" y="1549400"/>
            <a:ext cx="8720666" cy="38573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Description of Data</a:t>
            </a:r>
            <a:endParaRPr/>
          </a:p>
        </p:txBody>
      </p:sp>
      <p:pic>
        <p:nvPicPr>
          <p:cNvPr id="184" name="Google Shape;184;p8"/>
          <p:cNvPicPr preferRelativeResize="0"/>
          <p:nvPr>
            <p:ph idx="1" type="body"/>
          </p:nvPr>
        </p:nvPicPr>
        <p:blipFill rotWithShape="1">
          <a:blip r:embed="rId3">
            <a:alphaModFix/>
          </a:blip>
          <a:srcRect b="0" l="0" r="0" t="0"/>
          <a:stretch/>
        </p:blipFill>
        <p:spPr>
          <a:xfrm>
            <a:off x="677334" y="1422400"/>
            <a:ext cx="8199966" cy="3784600"/>
          </a:xfrm>
          <a:prstGeom prst="rect">
            <a:avLst/>
          </a:prstGeom>
          <a:noFill/>
          <a:ln>
            <a:noFill/>
          </a:ln>
        </p:spPr>
      </p:pic>
      <p:sp>
        <p:nvSpPr>
          <p:cNvPr id="185" name="Google Shape;185;p8"/>
          <p:cNvSpPr txBox="1"/>
          <p:nvPr/>
        </p:nvSpPr>
        <p:spPr>
          <a:xfrm>
            <a:off x="677334" y="5562600"/>
            <a:ext cx="8596668" cy="9525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There is a large variation in the given variables by looking at the data description. so, we will normalize the data by Z score normalization.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9"/>
          <p:cNvSpPr txBox="1"/>
          <p:nvPr>
            <p:ph type="title"/>
          </p:nvPr>
        </p:nvSpPr>
        <p:spPr>
          <a:xfrm>
            <a:off x="677334" y="609600"/>
            <a:ext cx="8596668" cy="965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Car Price Distribution Plot</a:t>
            </a:r>
            <a:endParaRPr/>
          </a:p>
        </p:txBody>
      </p:sp>
      <p:sp>
        <p:nvSpPr>
          <p:cNvPr id="191" name="Google Shape;191;p9"/>
          <p:cNvSpPr txBox="1"/>
          <p:nvPr>
            <p:ph idx="1" type="body"/>
          </p:nvPr>
        </p:nvSpPr>
        <p:spPr>
          <a:xfrm>
            <a:off x="677334" y="2298700"/>
            <a:ext cx="4605866" cy="4025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Car Price Distribution plot is positively skewed.</a:t>
            </a:r>
            <a:endParaRPr/>
          </a:p>
          <a:p>
            <a:pPr indent="-285750" lvl="1" marL="742950" rtl="0" algn="l">
              <a:spcBef>
                <a:spcPts val="1000"/>
              </a:spcBef>
              <a:spcAft>
                <a:spcPts val="0"/>
              </a:spcAft>
              <a:buSzPts val="1280"/>
              <a:buChar char="►"/>
            </a:pPr>
            <a:r>
              <a:rPr lang="en-US"/>
              <a:t>mean     13276.710571</a:t>
            </a:r>
            <a:endParaRPr/>
          </a:p>
          <a:p>
            <a:pPr indent="-285750" lvl="1" marL="742950" rtl="0" algn="l">
              <a:spcBef>
                <a:spcPts val="1000"/>
              </a:spcBef>
              <a:spcAft>
                <a:spcPts val="0"/>
              </a:spcAft>
              <a:buSzPts val="1280"/>
              <a:buChar char="►"/>
            </a:pPr>
            <a:r>
              <a:rPr lang="en-US"/>
              <a:t>std       7988.852332 </a:t>
            </a:r>
            <a:endParaRPr/>
          </a:p>
          <a:p>
            <a:pPr indent="-285750" lvl="1" marL="742950" rtl="0" algn="l">
              <a:spcBef>
                <a:spcPts val="1000"/>
              </a:spcBef>
              <a:spcAft>
                <a:spcPts val="0"/>
              </a:spcAft>
              <a:buSzPts val="1280"/>
              <a:buChar char="►"/>
            </a:pPr>
            <a:r>
              <a:rPr lang="en-US"/>
              <a:t>min       5118.000000</a:t>
            </a:r>
            <a:endParaRPr/>
          </a:p>
          <a:p>
            <a:pPr indent="-285750" lvl="1" marL="742950" rtl="0" algn="l">
              <a:spcBef>
                <a:spcPts val="1000"/>
              </a:spcBef>
              <a:spcAft>
                <a:spcPts val="0"/>
              </a:spcAft>
              <a:buSzPts val="1280"/>
              <a:buChar char="►"/>
            </a:pPr>
            <a:r>
              <a:rPr lang="en-US"/>
              <a:t>25%       7788.000000 </a:t>
            </a:r>
            <a:endParaRPr/>
          </a:p>
          <a:p>
            <a:pPr indent="-285750" lvl="1" marL="742950" rtl="0" algn="l">
              <a:spcBef>
                <a:spcPts val="1000"/>
              </a:spcBef>
              <a:spcAft>
                <a:spcPts val="0"/>
              </a:spcAft>
              <a:buSzPts val="1280"/>
              <a:buChar char="►"/>
            </a:pPr>
            <a:r>
              <a:rPr lang="en-US"/>
              <a:t>50%      10295.000000 </a:t>
            </a:r>
            <a:endParaRPr/>
          </a:p>
          <a:p>
            <a:pPr indent="-285750" lvl="1" marL="742950" rtl="0" algn="l">
              <a:spcBef>
                <a:spcPts val="1000"/>
              </a:spcBef>
              <a:spcAft>
                <a:spcPts val="0"/>
              </a:spcAft>
              <a:buSzPts val="1280"/>
              <a:buChar char="►"/>
            </a:pPr>
            <a:r>
              <a:rPr lang="en-US"/>
              <a:t>75%      16503.000000 </a:t>
            </a:r>
            <a:endParaRPr/>
          </a:p>
          <a:p>
            <a:pPr indent="-285750" lvl="1" marL="742950" rtl="0" algn="l">
              <a:spcBef>
                <a:spcPts val="1000"/>
              </a:spcBef>
              <a:spcAft>
                <a:spcPts val="0"/>
              </a:spcAft>
              <a:buSzPts val="1280"/>
              <a:buChar char="►"/>
            </a:pPr>
            <a:r>
              <a:rPr lang="en-US"/>
              <a:t>max      45400.000000</a:t>
            </a:r>
            <a:endParaRPr/>
          </a:p>
          <a:p>
            <a:pPr indent="-251459" lvl="0" marL="342900" rtl="0" algn="l">
              <a:spcBef>
                <a:spcPts val="1000"/>
              </a:spcBef>
              <a:spcAft>
                <a:spcPts val="0"/>
              </a:spcAft>
              <a:buSzPts val="1440"/>
              <a:buNone/>
            </a:pPr>
            <a:r>
              <a:t/>
            </a:r>
            <a:endParaRPr/>
          </a:p>
        </p:txBody>
      </p:sp>
      <p:pic>
        <p:nvPicPr>
          <p:cNvPr id="192" name="Google Shape;192;p9"/>
          <p:cNvPicPr preferRelativeResize="0"/>
          <p:nvPr/>
        </p:nvPicPr>
        <p:blipFill rotWithShape="1">
          <a:blip r:embed="rId3">
            <a:alphaModFix/>
          </a:blip>
          <a:srcRect b="0" l="0" r="0" t="0"/>
          <a:stretch/>
        </p:blipFill>
        <p:spPr>
          <a:xfrm>
            <a:off x="5283200" y="1714500"/>
            <a:ext cx="647847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2020-02-23T13:20:08Z</dcterms:created>
  <dc:creator>Vivek Prajapat</dc:creator>
</cp:coreProperties>
</file>